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381" r:id="rId1"/>
    <p:sldMasterId id="2147484418" r:id="rId2"/>
  </p:sldMasterIdLst>
  <p:notesMasterIdLst>
    <p:notesMasterId r:id="rId3"/>
  </p:notesMasterIdLst>
  <p:sldIdLst>
    <p:sldId id="597" r:id="rId4"/>
    <p:sldId id="600" r:id="rId5"/>
    <p:sldId id="603" r:id="rId6"/>
    <p:sldId id="606" r:id="rId7"/>
    <p:sldId id="612" r:id="rId9"/>
    <p:sldId id="615" r:id="rId10"/>
    <p:sldId id="618" r:id="rId11"/>
    <p:sldId id="621" r:id="rId12"/>
    <p:sldId id="627" r:id="rId14"/>
    <p:sldId id="630" r:id="rId15"/>
    <p:sldId id="633" r:id="rId16"/>
    <p:sldId id="636" r:id="rId17"/>
    <p:sldId id="639" r:id="rId18"/>
    <p:sldId id="645" r:id="rId20"/>
    <p:sldId id="648" r:id="rId21"/>
    <p:sldId id="651" r:id="rId22"/>
    <p:sldId id="654" r:id="rId23"/>
    <p:sldId id="657" r:id="rId24"/>
    <p:sldId id="663" r:id="rId26"/>
    <p:sldId id="666" r:id="rId27"/>
    <p:sldId id="669" r:id="rId28"/>
    <p:sldId id="672" r:id="rId29"/>
    <p:sldId id="675"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382" r:id="rId1"/>
    <p:sldLayoutId id="2147484383" r:id="rId2"/>
    <p:sldLayoutId id="2147484384" r:id="rId3"/>
    <p:sldLayoutId id="2147484385" r:id="rId4"/>
    <p:sldLayoutId id="2147484386" r:id="rId5"/>
    <p:sldLayoutId id="2147484387" r:id="rId6"/>
    <p:sldLayoutId id="2147484388" r:id="rId7"/>
    <p:sldLayoutId id="2147484389" r:id="rId8"/>
    <p:sldLayoutId id="2147484390" r:id="rId9"/>
    <p:sldLayoutId id="2147484391" r:id="rId10"/>
    <p:sldLayoutId id="214748439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419" r:id="rId1"/>
    <p:sldLayoutId id="2147484420" r:id="rId2"/>
    <p:sldLayoutId id="2147484421" r:id="rId3"/>
    <p:sldLayoutId id="2147484422" r:id="rId4"/>
    <p:sldLayoutId id="2147484423" r:id="rId5"/>
    <p:sldLayoutId id="2147484424" r:id="rId6"/>
    <p:sldLayoutId id="2147484425" r:id="rId7"/>
    <p:sldLayoutId id="2147484426" r:id="rId8"/>
    <p:sldLayoutId id="2147484427" r:id="rId9"/>
    <p:sldLayoutId id="2147484428" r:id="rId10"/>
    <p:sldLayoutId id="214748442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tags" Target="../tags/tag14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tags" Target="../tags/tag148.xml"/><Relationship Id="rId5" Type="http://schemas.openxmlformats.org/officeDocument/2006/relationships/tags" Target="../tags/tag149.xml"/><Relationship Id="rId6" Type="http://schemas.openxmlformats.org/officeDocument/2006/relationships/tags" Target="../tags/tag150.xml"/><Relationship Id="rId7" Type="http://schemas.openxmlformats.org/officeDocument/2006/relationships/tags" Target="../tags/tag151.xml"/><Relationship Id="rId8" Type="http://schemas.openxmlformats.org/officeDocument/2006/relationships/tags" Target="../tags/tag152.xml"/><Relationship Id="rId9" Type="http://schemas.openxmlformats.org/officeDocument/2006/relationships/tags" Target="../tags/tag153.xml"/><Relationship Id="rId10" Type="http://schemas.openxmlformats.org/officeDocument/2006/relationships/tags" Target="../tags/tag154.xml"/><Relationship Id="rId11" Type="http://schemas.openxmlformats.org/officeDocument/2006/relationships/tags" Target="../tags/tag155.xml"/><Relationship Id="rId12" Type="http://schemas.openxmlformats.org/officeDocument/2006/relationships/tags" Target="../tags/tag15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tags" Target="../tags/tag163.xml"/><Relationship Id="rId8" Type="http://schemas.openxmlformats.org/officeDocument/2006/relationships/tags" Target="../tags/tag164.xml"/><Relationship Id="rId9" Type="http://schemas.openxmlformats.org/officeDocument/2006/relationships/tags" Target="../tags/tag165.xml"/><Relationship Id="rId10" Type="http://schemas.openxmlformats.org/officeDocument/2006/relationships/tags" Target="../tags/tag166.xml"/><Relationship Id="rId11" Type="http://schemas.openxmlformats.org/officeDocument/2006/relationships/tags" Target="../tags/tag167.xml"/><Relationship Id="rId12" Type="http://schemas.openxmlformats.org/officeDocument/2006/relationships/tags" Target="../tags/tag168.xml"/><Relationship Id="rId13" Type="http://schemas.openxmlformats.org/officeDocument/2006/relationships/tags" Target="../tags/tag169.xml"/><Relationship Id="rId14" Type="http://schemas.openxmlformats.org/officeDocument/2006/relationships/tags" Target="../tags/tag170.xml"/><Relationship Id="rId15" Type="http://schemas.openxmlformats.org/officeDocument/2006/relationships/tags" Target="../tags/tag171.xml"/><Relationship Id="rId16" Type="http://schemas.openxmlformats.org/officeDocument/2006/relationships/tags" Target="../tags/tag172.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tags" Target="../tags/tag208.xml"/><Relationship Id="rId14" Type="http://schemas.openxmlformats.org/officeDocument/2006/relationships/tags" Target="../tags/tag209.xml"/><Relationship Id="rId15" Type="http://schemas.openxmlformats.org/officeDocument/2006/relationships/tags" Target="../tags/tag210.xml"/><Relationship Id="rId16" Type="http://schemas.openxmlformats.org/officeDocument/2006/relationships/tags" Target="../tags/tag211.xml"/><Relationship Id="rId17"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tags" Target="../tags/tag227.xml"/><Relationship Id="rId14" Type="http://schemas.openxmlformats.org/officeDocument/2006/relationships/tags" Target="../tags/tag228.xml"/><Relationship Id="rId15" Type="http://schemas.openxmlformats.org/officeDocument/2006/relationships/tags" Target="../tags/tag229.xml"/><Relationship Id="rId16" Type="http://schemas.openxmlformats.org/officeDocument/2006/relationships/tags" Target="../tags/tag230.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tags" Target="../tags/tag255.xml"/><Relationship Id="rId14" Type="http://schemas.openxmlformats.org/officeDocument/2006/relationships/tags" Target="../tags/tag256.xml"/><Relationship Id="rId15" Type="http://schemas.openxmlformats.org/officeDocument/2006/relationships/tags" Target="../tags/tag257.xml"/><Relationship Id="rId16" Type="http://schemas.openxmlformats.org/officeDocument/2006/relationships/tags" Target="../tags/tag258.xml"/><Relationship Id="rId17" Type="http://schemas.openxmlformats.org/officeDocument/2006/relationships/tags" Target="../tags/tag259.xml"/><Relationship Id="rId18" Type="http://schemas.openxmlformats.org/officeDocument/2006/relationships/tags" Target="../tags/tag260.xml"/><Relationship Id="rId19" Type="http://schemas.openxmlformats.org/officeDocument/2006/relationships/tags" Target="../tags/tag261.xml"/><Relationship Id="rId20" Type="http://schemas.openxmlformats.org/officeDocument/2006/relationships/tags" Target="../tags/tag262.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tags" Target="../tags/tag294.xml"/><Relationship Id="rId14" Type="http://schemas.openxmlformats.org/officeDocument/2006/relationships/tags" Target="../tags/tag295.xml"/><Relationship Id="rId15" Type="http://schemas.openxmlformats.org/officeDocument/2006/relationships/tags" Target="../tags/tag296.xml"/><Relationship Id="rId16" Type="http://schemas.openxmlformats.org/officeDocument/2006/relationships/tags" Target="../tags/tag297.xml"/><Relationship Id="rId17" Type="http://schemas.openxmlformats.org/officeDocument/2006/relationships/tags" Target="../tags/tag298.xml"/><Relationship Id="rId18" Type="http://schemas.openxmlformats.org/officeDocument/2006/relationships/tags" Target="../tags/tag299.xml"/><Relationship Id="rId19" Type="http://schemas.openxmlformats.org/officeDocument/2006/relationships/tags" Target="../tags/tag300.xml"/><Relationship Id="rId20" Type="http://schemas.openxmlformats.org/officeDocument/2006/relationships/tags" Target="../tags/tag301.xml"/><Relationship Id="rId21" Type="http://schemas.openxmlformats.org/officeDocument/2006/relationships/tags" Target="../tags/tag302.xml"/><Relationship Id="rId22" Type="http://schemas.openxmlformats.org/officeDocument/2006/relationships/tags" Target="../tags/tag303.xml"/><Relationship Id="rId23" Type="http://schemas.openxmlformats.org/officeDocument/2006/relationships/tags" Target="../tags/tag304.xml"/><Relationship Id="rId24" Type="http://schemas.openxmlformats.org/officeDocument/2006/relationships/tags" Target="../tags/tag305.xml"/><Relationship Id="rId25" Type="http://schemas.openxmlformats.org/officeDocument/2006/relationships/tags" Target="../tags/tag306.xml"/><Relationship Id="rId26" Type="http://schemas.openxmlformats.org/officeDocument/2006/relationships/tags" Target="../tags/tag307.xml"/><Relationship Id="rId27" Type="http://schemas.openxmlformats.org/officeDocument/2006/relationships/tags" Target="../tags/tag308.xml"/><Relationship Id="rId28" Type="http://schemas.openxmlformats.org/officeDocument/2006/relationships/tags" Target="../tags/tag309.xml"/><Relationship Id="rId29" Type="http://schemas.openxmlformats.org/officeDocument/2006/relationships/tags" Target="../tags/tag310.xml"/><Relationship Id="rId30"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48650" name="文本占位符 13"/>
          <p:cNvSpPr>
            <a:spLocks noGrp="1"/>
          </p:cNvSpPr>
          <p:nvPr>
            <p:ph type="body" idx="2"/>
            <p:custDataLst>
              <p:tags r:id="rId2"/>
            </p:custDataLst>
          </p:nvPr>
        </p:nvSpPr>
        <p:spPr/>
        <p:txBody>
          <a:bodyPr/>
          <a:p>
            <a:r>
              <a:rPr altLang="en-US" lang="zh-CN"/>
              <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人工智能在语言翻译中的应用</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7"/>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6"/>
          <p:cNvCxnSpPr>
            <a:cxnSpLocks/>
          </p:cNvCxnSpPr>
          <p:nvPr>
            <p:custDataLst>
              <p:tags r:id="rId3"/>
            </p:custDataLst>
          </p:nvPr>
        </p:nvCxnSpPr>
        <p:spPr>
          <a:xfrm>
            <a:off x="2766541"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2766540"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2923425" y="3510914"/>
            <a:ext cx="2173603" cy="1724473"/>
          </a:xfrm>
          <a:prstGeom prst="rect"/>
          <a:noFill/>
        </p:spPr>
        <p:txBody>
          <a:bodyPr anchor="t" bIns="0" lIns="0" rIns="0" rtlCol="0" tIns="0" wrap="square">
            <a:normAutofit fontScale="96552"/>
          </a:bodyPr>
          <a:p>
            <a:r>
              <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人工智能在语言翻译中的现状</a:t>
            </a:r>
            <a:endPar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40"/>
          <p:cNvCxnSpPr>
            <a:cxnSpLocks/>
          </p:cNvCxnSpPr>
          <p:nvPr>
            <p:custDataLst>
              <p:tags r:id="rId6"/>
            </p:custDataLst>
          </p:nvPr>
        </p:nvCxnSpPr>
        <p:spPr>
          <a:xfrm>
            <a:off x="5098549"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5098548"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5255433" y="3510914"/>
            <a:ext cx="2173603" cy="1724473"/>
          </a:xfrm>
          <a:prstGeom prst="rect"/>
          <a:noFill/>
        </p:spPr>
        <p:txBody>
          <a:bodyPr anchor="t" bIns="0" lIns="0" rIns="0" rtlCol="0" tIns="0" wrap="square">
            <a:normAutofit fontScale="96552"/>
          </a:bodyPr>
          <a:p>
            <a:r>
              <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人工智能在语言翻译中的技术原理</a:t>
            </a:r>
            <a:endPar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47"/>
          <p:cNvCxnSpPr>
            <a:cxnSpLocks/>
          </p:cNvCxnSpPr>
          <p:nvPr>
            <p:custDataLst>
              <p:tags r:id="rId9"/>
            </p:custDataLst>
          </p:nvPr>
        </p:nvCxnSpPr>
        <p:spPr>
          <a:xfrm>
            <a:off x="7430557"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7430556"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7587441" y="3510914"/>
            <a:ext cx="2173603" cy="1724473"/>
          </a:xfrm>
          <a:prstGeom prst="rect"/>
          <a:noFill/>
        </p:spPr>
        <p:txBody>
          <a:bodyPr anchor="t" bIns="0" lIns="0" rIns="0" rtlCol="0" tIns="0" wrap="square">
            <a:normAutofit fontScale="96552"/>
          </a:bodyPr>
          <a:p>
            <a:r>
              <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人工智能在语言翻译中的具体应用</a:t>
            </a:r>
            <a:endPar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54"/>
          <p:cNvCxnSpPr>
            <a:cxnSpLocks/>
          </p:cNvCxnSpPr>
          <p:nvPr>
            <p:custDataLst>
              <p:tags r:id="rId12"/>
            </p:custDataLst>
          </p:nvPr>
        </p:nvCxnSpPr>
        <p:spPr>
          <a:xfrm>
            <a:off x="9762564"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9762564"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9919449" y="3510914"/>
            <a:ext cx="2173603" cy="1724473"/>
          </a:xfrm>
          <a:prstGeom prst="rect"/>
          <a:noFill/>
        </p:spPr>
        <p:txBody>
          <a:bodyPr anchor="t" bIns="0" lIns="0" rIns="0" rtlCol="0" tIns="0" wrap="square">
            <a:normAutofit fontScale="77500" lnSpcReduction="10000"/>
          </a:bodyPr>
          <a:p>
            <a:r>
              <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人工智能在语言翻译中的挑战与未来发展</a:t>
            </a:r>
            <a:endParaRPr altLang="en-US" dirty="0" sz="32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23"/>
          <p:cNvCxnSpPr>
            <a:cxnSpLocks/>
          </p:cNvCxnSpPr>
          <p:nvPr>
            <p:custDataLst>
              <p:tags r:id="rId15"/>
            </p:custDataLst>
          </p:nvPr>
        </p:nvCxnSpPr>
        <p:spPr>
          <a:xfrm>
            <a:off x="434533" y="0"/>
            <a:ext cx="0" cy="5311588"/>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434532" y="2268706"/>
            <a:ext cx="1642782" cy="1101049"/>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591417" y="3510914"/>
            <a:ext cx="2173603" cy="1724473"/>
          </a:xfrm>
          <a:prstGeom prst="rect"/>
          <a:noFill/>
        </p:spPr>
        <p:txBody>
          <a:bodyPr anchor="t" bIns="0" lIns="0" rIns="0" rtlCol="0" tIns="0" wrap="square">
            <a:normAutofit/>
          </a:bodyPr>
          <a:p>
            <a:r>
              <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29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1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56"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58"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26"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28" name="标题 6"/>
          <p:cNvSpPr>
            <a:spLocks noGrp="1"/>
          </p:cNvSpPr>
          <p:nvPr>
            <p:ph type="title" idx="1"/>
            <p:custDataLst>
              <p:tags r:id="rId2"/>
            </p:custDataLst>
          </p:nvPr>
        </p:nvSpPr>
        <p:spPr/>
        <p:txBody>
          <a:bodyPr>
            <a:normAutofit fontScale="93333"/>
          </a:bodyPr>
          <a:p>
            <a:r>
              <a:rPr altLang="en-US" lang="zh-CN"/>
              <a:t>人工智能在语言翻译中的现状</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2" name="内容占位符 1"/>
          <p:cNvSpPr>
            <a:spLocks noGrp="1"/>
          </p:cNvSpPr>
          <p:nvPr>
            <p:ph idx="6"/>
          </p:nvPr>
        </p:nvSpPr>
        <p:spPr/>
        <p:txBody>
          <a:bodyPr>
            <a:normAutofit fontScale="46250"/>
          </a:bodyPr>
          <a:p>
            <a:r>
              <a:rPr altLang="en-US" lang="zh-CN"/>
              <a:t>早期阶段：基于规则和词典的传统翻译方法</a:t>
            </a:r>
            <a:endParaRPr altLang="en-US" lang="zh-CN"/>
          </a:p>
          <a:p>
            <a:r>
              <a:rPr altLang="en-US" lang="zh-CN"/>
              <a:t>机器学习阶段：利用大数据和算法提高翻译准确性</a:t>
            </a:r>
            <a:endParaRPr altLang="en-US" lang="zh-CN"/>
          </a:p>
          <a:p>
            <a:r>
              <a:rPr altLang="en-US" lang="zh-CN"/>
              <a:t>深度学习阶段：采用神经网络技术实现更高质量的翻译</a:t>
            </a:r>
            <a:endParaRPr altLang="en-US" lang="zh-CN"/>
          </a:p>
          <a:p>
            <a:r>
              <a:rPr altLang="en-US" lang="zh-CN"/>
              <a:t>自然语言处理技术：进一步优化翻译效果，提高语言交流效率  我正在写一份主题为“人工智能在医疗健康领域的应用”的PPT,现在准备介绍“人工智能在医疗影像诊断中的应用”,请帮我生成“人工智能在医疗影像诊断中的优势”为标题的内容 人工智能在医疗影像诊断中的优势</a:t>
            </a:r>
            <a:endParaRPr altLang="en-US" lang="zh-CN"/>
          </a:p>
          <a:p>
            <a:pPr lvl="1"/>
            <a:r>
              <a:rPr altLang="en-US" lang="zh-CN"/>
              <a:t>我正在写一份主题为“人工智能在医疗健康领域的应用”的PPT,现在准备介绍“人工智能在医疗影像诊断中的应用”,请帮我生成“人工智能在医疗影像诊断中的优势”为标题的内容</a:t>
            </a:r>
            <a:endParaRPr altLang="en-US" lang="zh-CN"/>
          </a:p>
          <a:p>
            <a:pPr lvl="1"/>
            <a:r>
              <a:rPr altLang="en-US" lang="zh-CN"/>
              <a:t>人工智能在医疗影像诊断中的优势</a:t>
            </a:r>
            <a:endParaRPr altLang="en-US" lang="zh-CN"/>
          </a:p>
          <a:p>
            <a:r>
              <a:rPr altLang="en-US" lang="zh-CN"/>
              <a:t>提高诊断准确性和效率：通过深度学习技术识别图像中的病变特征</a:t>
            </a:r>
            <a:endParaRPr altLang="en-US" lang="zh-CN"/>
          </a:p>
          <a:p>
            <a:r>
              <a:rPr altLang="en-US" lang="zh-CN"/>
              <a:t>降低漏诊率：减少医生在诊断过程中的主观因素，降低漏诊风险</a:t>
            </a:r>
            <a:endParaRPr altLang="en-US" lang="zh-CN"/>
          </a:p>
          <a:p>
            <a:r>
              <a:rPr altLang="en-US" lang="zh-CN"/>
              <a:t>辅助医生制定治疗方案：为医生提供更加全面和准确的诊断信息，帮助制定个性化治疗方案</a:t>
            </a:r>
            <a:endParaRPr altLang="en-US" lang="zh-CN"/>
          </a:p>
          <a:p>
            <a:r>
              <a:rPr altLang="en-US" lang="zh-CN"/>
              <a:t>降低医疗成本：通过自动化诊断流程，减少人力成本和时间成本  我正在写一份主题为“人工智能在智能家居中的应用”的PPT,现在准备介绍“人工智能在智能家居中的安全性问题”,请帮我生成“人工智能在智能家居中的安全性问题”为标题的内容 人工智能在智能家居中的安全性问题</a:t>
            </a:r>
            <a:endParaRPr altLang="en-US" lang="zh-CN"/>
          </a:p>
          <a:p>
            <a:pPr lvl="1"/>
            <a:r>
              <a:rPr altLang="en-US" lang="zh-CN"/>
              <a:t>我正在写一份主题为“人工智能在智能家居中的应用”的PPT,现在准备介绍“人工智能在智能家居中的安全性问题”,请帮我生成“人工智能在智能家居中的安全性问题”为标题的内容</a:t>
            </a:r>
            <a:endParaRPr altLang="en-US" lang="zh-CN"/>
          </a:p>
          <a:p>
            <a:pPr lvl="1"/>
            <a:r>
              <a:rPr altLang="en-US" lang="zh-CN"/>
              <a:t>人工智能在智能家居中的安全性问题</a:t>
            </a:r>
            <a:endParaRPr altLang="en-US" lang="zh-CN"/>
          </a:p>
          <a:p>
            <a:r>
              <a:rPr altLang="en-US" lang="zh-CN"/>
              <a:t>数据隐私泄露：智能家居设备收集用户个人信息，存在被黑客攻击和泄露的风险</a:t>
            </a:r>
            <a:endParaRPr altLang="en-US" lang="zh-CN"/>
          </a:p>
          <a:p>
            <a:r>
              <a:rPr altLang="en-US" lang="zh-CN"/>
              <a:t>系统漏洞：智能家居系统可能存在漏洞，被黑客利用进行攻击和控制</a:t>
            </a:r>
            <a:endParaRPr altLang="en-US" lang="zh-CN"/>
          </a:p>
          <a:p>
            <a:r>
              <a:rPr altLang="en-US" lang="zh-CN"/>
              <a:t>设备兼容性问题：不同品牌和型号的智能家居设备可能存在兼容性问题，导致系统不稳定和安全隐患</a:t>
            </a:r>
            <a:endParaRPr altLang="en-US" lang="zh-CN"/>
          </a:p>
          <a:p>
            <a:r>
              <a:rPr altLang="en-US" lang="zh-CN"/>
              <a:t>安全监管不足：目前针对智能家居的安全监管措施相对较少，需要加强相关法规和标准的制定和实施</a:t>
            </a:r>
            <a:endParaRPr altLang="en-US" lang="zh-CN"/>
          </a:p>
        </p:txBody>
      </p:sp>
      <p:sp>
        <p:nvSpPr>
          <p:cNvPr id="1049144" name="标题 2"/>
          <p:cNvSpPr>
            <a:spLocks noGrp="1"/>
          </p:cNvSpPr>
          <p:nvPr>
            <p:ph type="title" idx="5"/>
          </p:nvPr>
        </p:nvSpPr>
        <p:spPr/>
        <p:txBody>
          <a:bodyPr>
            <a:normAutofit fontScale="90000"/>
          </a:bodyPr>
          <a:p>
            <a:r>
              <a:rPr altLang="en-US" lang="zh-CN"/>
              <a:t>人工智能在语言翻译中的发展历程</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96" name="标题 2"/>
          <p:cNvSpPr>
            <a:spLocks noGrp="1"/>
          </p:cNvSpPr>
          <p:nvPr>
            <p:ph type="title" idx="5"/>
          </p:nvPr>
        </p:nvSpPr>
        <p:spPr/>
        <p:txBody>
          <a:bodyPr>
            <a:normAutofit fontScale="91667"/>
          </a:bodyPr>
          <a:p>
            <a:r>
              <a:rPr altLang="en-US" lang="zh-CN"/>
              <a:t>当前人工智能在语言翻译中的应用场景</a:t>
            </a:r>
            <a:endParaRPr altLang="en-US" lang="zh-CN"/>
          </a:p>
        </p:txBody>
      </p:sp>
      <p:sp>
        <p:nvSpPr>
          <p:cNvPr id="104919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机器翻译：利用深度学习技术，实现多种语言之间的自动翻译</a:t>
            </a:r>
            <a:endParaRPr altLang="en-US" dirty="0" sz="1200" lang="zh-CN" spc="150">
              <a:solidFill>
                <a:schemeClr val="tx1">
                  <a:lumMod val="85000"/>
                  <a:lumOff val="15000"/>
                </a:schemeClr>
              </a:solidFill>
              <a:latin typeface="+mn-ea"/>
              <a:sym typeface="+mn-ea"/>
            </a:endParaRPr>
          </a:p>
        </p:txBody>
      </p:sp>
      <p:sp>
        <p:nvSpPr>
          <p:cNvPr id="104920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0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0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语音翻译：通过语音识别和语音合成技术，实现语音与文本之间的转换和翻译</a:t>
            </a:r>
            <a:endParaRPr altLang="en-US" dirty="0" sz="1200" lang="zh-CN" spc="150">
              <a:solidFill>
                <a:schemeClr val="tx1">
                  <a:lumMod val="85000"/>
                  <a:lumOff val="15000"/>
                </a:schemeClr>
              </a:solidFill>
              <a:latin typeface="+mn-ea"/>
              <a:sym typeface="+mn-ea"/>
            </a:endParaRPr>
          </a:p>
        </p:txBody>
      </p:sp>
      <p:sp>
        <p:nvSpPr>
          <p:cNvPr id="104920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0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1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实时翻译：在会议、商务谈判等场合，实现实时语音或文本翻译，提高沟通效率</a:t>
            </a:r>
            <a:endParaRPr altLang="en-US" dirty="0" sz="1200" lang="zh-CN" spc="150">
              <a:solidFill>
                <a:schemeClr val="tx1">
                  <a:lumMod val="85000"/>
                  <a:lumOff val="15000"/>
                </a:schemeClr>
              </a:solidFill>
              <a:latin typeface="+mn-ea"/>
              <a:sym typeface="+mn-ea"/>
            </a:endParaRPr>
          </a:p>
        </p:txBody>
      </p:sp>
      <p:sp>
        <p:nvSpPr>
          <p:cNvPr id="104921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1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1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个性化翻译：根据用户的历史翻译记录和语言习惯，提供更加精准和个性化的翻译服务</a:t>
            </a:r>
            <a:endParaRPr altLang="en-US" dirty="0" sz="1200" lang="zh-CN" spc="150">
              <a:solidFill>
                <a:schemeClr val="tx1">
                  <a:lumMod val="85000"/>
                  <a:lumOff val="15000"/>
                </a:schemeClr>
              </a:solidFill>
              <a:latin typeface="+mn-ea"/>
              <a:sym typeface="+mn-ea"/>
            </a:endParaRPr>
          </a:p>
        </p:txBody>
      </p:sp>
      <p:sp>
        <p:nvSpPr>
          <p:cNvPr id="104921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2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72" name="标题 2"/>
          <p:cNvSpPr>
            <a:spLocks noGrp="1"/>
          </p:cNvSpPr>
          <p:nvPr>
            <p:ph type="title" idx="5"/>
          </p:nvPr>
        </p:nvSpPr>
        <p:spPr/>
        <p:txBody>
          <a:bodyPr>
            <a:normAutofit fontScale="91667"/>
          </a:bodyPr>
          <a:p>
            <a:r>
              <a:rPr altLang="en-US" lang="zh-CN"/>
              <a:t>人工智能在语言翻译中的优势</a:t>
            </a:r>
            <a:endParaRPr altLang="en-US" lang="zh-CN"/>
          </a:p>
        </p:txBody>
      </p:sp>
      <p:sp>
        <p:nvSpPr>
          <p:cNvPr id="104927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0"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自动化处理：人工智能可以自动处理翻译任务，减少人工干预。</a:t>
            </a:r>
            <a:endParaRPr altLang="zh-CN" dirty="0" lang="en-US">
              <a:solidFill>
                <a:schemeClr val="dk1">
                  <a:lumMod val="80000"/>
                  <a:lumOff val="20000"/>
                </a:schemeClr>
              </a:solidFill>
              <a:latin typeface="+mn-ea"/>
              <a:sym typeface="+mn-ea"/>
            </a:endParaRPr>
          </a:p>
        </p:txBody>
      </p:sp>
      <p:sp>
        <p:nvSpPr>
          <p:cNvPr id="104928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快速高效：人工智能可以快速、准确地翻译语言，提高翻译效率。</a:t>
            </a:r>
            <a:endParaRPr altLang="en-US" dirty="0" lang="zh-CN">
              <a:solidFill>
                <a:schemeClr val="dk1">
                  <a:lumMod val="80000"/>
                  <a:lumOff val="20000"/>
                </a:schemeClr>
              </a:solidFill>
              <a:latin typeface="+mn-ea"/>
              <a:sym typeface="+mn-ea"/>
            </a:endParaRPr>
          </a:p>
        </p:txBody>
      </p:sp>
      <p:sp>
        <p:nvSpPr>
          <p:cNvPr id="104929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9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多样化翻译：人工智能可以处理多种语言的翻译，满足不同需求。</a:t>
            </a:r>
            <a:endParaRPr altLang="en-US" dirty="0" lang="zh-CN">
              <a:solidFill>
                <a:schemeClr val="dk1">
                  <a:lumMod val="80000"/>
                  <a:lumOff val="20000"/>
                </a:schemeClr>
              </a:solidFill>
              <a:latin typeface="+mn-ea"/>
              <a:sym typeface="+mn-ea"/>
            </a:endParaRPr>
          </a:p>
        </p:txBody>
      </p:sp>
      <p:sp>
        <p:nvSpPr>
          <p:cNvPr id="104929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0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智能化学习：人工智能可以通过不断学习，提高翻译准确性和质量。</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356"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358" name="标题 6"/>
          <p:cNvSpPr>
            <a:spLocks noGrp="1"/>
          </p:cNvSpPr>
          <p:nvPr>
            <p:ph type="title" idx="1"/>
            <p:custDataLst>
              <p:tags r:id="rId2"/>
            </p:custDataLst>
          </p:nvPr>
        </p:nvSpPr>
        <p:spPr/>
        <p:txBody>
          <a:bodyPr>
            <a:normAutofit fontScale="90000"/>
          </a:bodyPr>
          <a:p>
            <a:r>
              <a:rPr altLang="en-US" lang="zh-CN"/>
              <a:t>人工智能在语言翻译中的技术原理</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472" name="标题 2"/>
          <p:cNvSpPr>
            <a:spLocks noGrp="1"/>
          </p:cNvSpPr>
          <p:nvPr>
            <p:ph type="title" idx="5"/>
          </p:nvPr>
        </p:nvSpPr>
        <p:spPr/>
        <p:txBody>
          <a:bodyPr>
            <a:normAutofit fontScale="91667"/>
          </a:bodyPr>
          <a:p>
            <a:r>
              <a:rPr altLang="en-US" lang="zh-CN"/>
              <a:t>自然语言处理技术</a:t>
            </a:r>
            <a:endParaRPr altLang="en-US" lang="zh-CN"/>
          </a:p>
        </p:txBody>
      </p:sp>
      <p:sp>
        <p:nvSpPr>
          <p:cNvPr id="104947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7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7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自然语言处理技术的定义和重要性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8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8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8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自然语言处理技术在语言翻译中的应用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8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8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9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自然语言处理技术的核心算法和模型</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49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9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9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自然语言处理技术的未来发展趋势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48" name="标题 2"/>
          <p:cNvSpPr>
            <a:spLocks noGrp="1"/>
          </p:cNvSpPr>
          <p:nvPr>
            <p:ph type="title" idx="5"/>
          </p:nvPr>
        </p:nvSpPr>
        <p:spPr/>
        <p:txBody>
          <a:bodyPr>
            <a:normAutofit fontScale="91667"/>
          </a:bodyPr>
          <a:p>
            <a:r>
              <a:rPr altLang="en-US" lang="zh-CN"/>
              <a:t>机器学习技术</a:t>
            </a:r>
            <a:endParaRPr altLang="en-US" lang="zh-CN"/>
          </a:p>
        </p:txBody>
      </p:sp>
      <p:sp>
        <p:nvSpPr>
          <p:cNvPr id="104955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定义：机器学习是一种使计算机系统能够从数据中学习并改进其性能的技术</a:t>
            </a:r>
            <a:endParaRPr altLang="en-US" dirty="0" sz="1200" lang="zh-CN" spc="150">
              <a:solidFill>
                <a:schemeClr val="tx1">
                  <a:lumMod val="65000"/>
                  <a:lumOff val="35000"/>
                </a:schemeClr>
              </a:solidFill>
              <a:latin typeface="+mn-ea"/>
              <a:sym typeface="+mn-ea"/>
            </a:endParaRPr>
          </a:p>
        </p:txBody>
      </p:sp>
      <p:sp>
        <p:nvSpPr>
          <p:cNvPr id="104955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在语言翻译中的应用：通过训练模型学习语言之间的映射关系，实现准确翻译</a:t>
            </a:r>
            <a:endParaRPr altLang="en-US" dirty="0" sz="1200" lang="zh-CN" spc="150">
              <a:solidFill>
                <a:schemeClr val="tx1">
                  <a:lumMod val="65000"/>
                  <a:lumOff val="35000"/>
                </a:schemeClr>
              </a:solidFill>
              <a:latin typeface="+mn-ea"/>
              <a:sym typeface="+mn-ea"/>
            </a:endParaRPr>
          </a:p>
        </p:txBody>
      </p:sp>
      <p:sp>
        <p:nvSpPr>
          <p:cNvPr id="104955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常用算法：深度学习算法如神经网络、循环神经网络等</a:t>
            </a:r>
            <a:endParaRPr altLang="en-US" dirty="0" sz="1200" lang="zh-CN" spc="150">
              <a:solidFill>
                <a:schemeClr val="tx1">
                  <a:lumMod val="65000"/>
                  <a:lumOff val="35000"/>
                </a:schemeClr>
              </a:solidFill>
              <a:latin typeface="+mn-ea"/>
              <a:sym typeface="+mn-ea"/>
            </a:endParaRPr>
          </a:p>
        </p:txBody>
      </p:sp>
      <p:sp>
        <p:nvSpPr>
          <p:cNvPr id="104955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优势：能够处理大量数据，实现高精度翻译</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08" name="标题 2"/>
          <p:cNvSpPr>
            <a:spLocks noGrp="1"/>
          </p:cNvSpPr>
          <p:nvPr>
            <p:ph type="title" idx="5"/>
          </p:nvPr>
        </p:nvSpPr>
        <p:spPr/>
        <p:txBody>
          <a:bodyPr>
            <a:normAutofit fontScale="91667"/>
          </a:bodyPr>
          <a:p>
            <a:r>
              <a:rPr altLang="en-US" lang="zh-CN"/>
              <a:t>深度学习技术</a:t>
            </a:r>
            <a:endParaRPr altLang="en-US" lang="zh-CN"/>
          </a:p>
        </p:txBody>
      </p:sp>
      <p:sp>
        <p:nvSpPr>
          <p:cNvPr id="104961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神经网络模型：用于语言翻译的深度学习模型，包括循环神经网络和Transformer网络</a:t>
            </a:r>
            <a:endParaRPr altLang="en-US" dirty="0" sz="1200" lang="zh-CN" spc="150">
              <a:solidFill>
                <a:schemeClr val="tx1">
                  <a:lumMod val="65000"/>
                  <a:lumOff val="35000"/>
                </a:schemeClr>
              </a:solidFill>
              <a:latin typeface="+mn-ea"/>
              <a:sym typeface="+mn-ea"/>
            </a:endParaRPr>
          </a:p>
        </p:txBody>
      </p:sp>
      <p:sp>
        <p:nvSpPr>
          <p:cNvPr id="104961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注意力机制：通过计算输入序列中每个位置的权重，得到更加精准的翻译结果</a:t>
            </a:r>
            <a:endParaRPr altLang="en-US" dirty="0" sz="1200" lang="zh-CN" spc="150">
              <a:solidFill>
                <a:schemeClr val="tx1">
                  <a:lumMod val="65000"/>
                  <a:lumOff val="35000"/>
                </a:schemeClr>
              </a:solidFill>
              <a:latin typeface="+mn-ea"/>
              <a:sym typeface="+mn-ea"/>
            </a:endParaRPr>
          </a:p>
        </p:txBody>
      </p:sp>
      <p:sp>
        <p:nvSpPr>
          <p:cNvPr id="104961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训练方法：使用大规模语料库进行训练，通过反向传播算法优化模型参数</a:t>
            </a:r>
            <a:endParaRPr altLang="en-US" dirty="0" sz="1200" lang="zh-CN" spc="150">
              <a:solidFill>
                <a:schemeClr val="tx1">
                  <a:lumMod val="65000"/>
                  <a:lumOff val="35000"/>
                </a:schemeClr>
              </a:solidFill>
              <a:latin typeface="+mn-ea"/>
              <a:sym typeface="+mn-ea"/>
            </a:endParaRPr>
          </a:p>
        </p:txBody>
      </p:sp>
      <p:sp>
        <p:nvSpPr>
          <p:cNvPr id="104961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评估指标：使用BLEU、ROUGE等指标对翻译结果进行评估</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668" name="标题 2"/>
          <p:cNvSpPr>
            <a:spLocks noGrp="1"/>
          </p:cNvSpPr>
          <p:nvPr>
            <p:ph type="title" idx="5"/>
          </p:nvPr>
        </p:nvSpPr>
        <p:spPr/>
        <p:txBody>
          <a:bodyPr>
            <a:normAutofit fontScale="91667"/>
          </a:bodyPr>
          <a:p>
            <a:r>
              <a:rPr altLang="en-US" lang="zh-CN"/>
              <a:t>神经网络技术</a:t>
            </a:r>
            <a:endParaRPr altLang="en-US" lang="zh-CN"/>
          </a:p>
        </p:txBody>
      </p:sp>
      <p:sp>
        <p:nvSpPr>
          <p:cNvPr id="104967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深度学习在语言翻译中的优势</a:t>
            </a:r>
            <a:endParaRPr altLang="zh-CN" dirty="0" lang="en-US">
              <a:solidFill>
                <a:schemeClr val="dk1">
                  <a:lumMod val="80000"/>
                  <a:lumOff val="20000"/>
                </a:schemeClr>
              </a:solidFill>
              <a:latin typeface="+mn-ea"/>
              <a:sym typeface="+mn-ea"/>
            </a:endParaRPr>
          </a:p>
        </p:txBody>
      </p:sp>
      <p:sp>
        <p:nvSpPr>
          <p:cNvPr id="104967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神经网络的基本原理</a:t>
            </a:r>
            <a:endParaRPr altLang="en-US" dirty="0" lang="zh-CN">
              <a:solidFill>
                <a:schemeClr val="dk1">
                  <a:lumMod val="80000"/>
                  <a:lumOff val="20000"/>
                </a:schemeClr>
              </a:solidFill>
              <a:latin typeface="+mn-ea"/>
              <a:sym typeface="+mn-ea"/>
            </a:endParaRPr>
          </a:p>
        </p:txBody>
      </p:sp>
      <p:sp>
        <p:nvSpPr>
          <p:cNvPr id="104968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神经网络在语言翻译中的应用</a:t>
            </a:r>
            <a:endParaRPr altLang="en-US" dirty="0" lang="zh-CN">
              <a:solidFill>
                <a:schemeClr val="dk1">
                  <a:lumMod val="80000"/>
                  <a:lumOff val="20000"/>
                </a:schemeClr>
              </a:solidFill>
              <a:latin typeface="+mn-ea"/>
              <a:sym typeface="+mn-ea"/>
            </a:endParaRPr>
          </a:p>
        </p:txBody>
      </p:sp>
      <p:sp>
        <p:nvSpPr>
          <p:cNvPr id="104969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0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神经网络技术的未来发展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752"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754" name="标题 6"/>
          <p:cNvSpPr>
            <a:spLocks noGrp="1"/>
          </p:cNvSpPr>
          <p:nvPr>
            <p:ph type="title" idx="1"/>
            <p:custDataLst>
              <p:tags r:id="rId2"/>
            </p:custDataLst>
          </p:nvPr>
        </p:nvSpPr>
        <p:spPr/>
        <p:txBody>
          <a:bodyPr>
            <a:normAutofit fontScale="90000"/>
          </a:bodyPr>
          <a:p>
            <a:r>
              <a:rPr altLang="en-US" lang="zh-CN"/>
              <a:t>人工智能在语言翻译中的具体应用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868" name="标题 2"/>
          <p:cNvSpPr>
            <a:spLocks noGrp="1"/>
          </p:cNvSpPr>
          <p:nvPr>
            <p:ph type="title" idx="5"/>
          </p:nvPr>
        </p:nvSpPr>
        <p:spPr/>
        <p:txBody>
          <a:bodyPr>
            <a:normAutofit fontScale="91667"/>
          </a:bodyPr>
          <a:p>
            <a:r>
              <a:rPr altLang="en-US" lang="zh-CN"/>
              <a:t>语音翻译</a:t>
            </a:r>
            <a:endParaRPr altLang="en-US" lang="zh-CN"/>
          </a:p>
        </p:txBody>
      </p:sp>
      <p:sp>
        <p:nvSpPr>
          <p:cNvPr id="104987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7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语音合成技术：将翻译后的文本转换为语音，实现流畅自然的语音输出</a:t>
            </a:r>
            <a:endParaRPr altLang="zh-CN" dirty="0" sz="1600" lang="en-US">
              <a:solidFill>
                <a:schemeClr val="dk1">
                  <a:lumMod val="80000"/>
                  <a:lumOff val="20000"/>
                </a:schemeClr>
              </a:solidFill>
              <a:latin typeface="+mn-ea"/>
              <a:sym typeface="+mn-ea"/>
            </a:endParaRPr>
          </a:p>
        </p:txBody>
      </p:sp>
      <p:sp>
        <p:nvSpPr>
          <p:cNvPr id="104987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语音识别技术：将语音转换为文字，便于后续翻译处理</a:t>
            </a:r>
            <a:endParaRPr altLang="en-US" dirty="0" sz="1600" lang="zh-CN">
              <a:solidFill>
                <a:schemeClr val="dk1">
                  <a:lumMod val="80000"/>
                  <a:lumOff val="20000"/>
                </a:schemeClr>
              </a:solidFill>
              <a:latin typeface="+mn-ea"/>
              <a:sym typeface="+mn-ea"/>
            </a:endParaRPr>
          </a:p>
        </p:txBody>
      </p:sp>
      <p:sp>
        <p:nvSpPr>
          <p:cNvPr id="104988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8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机器翻译技术：利用深度学习等算法，实现不同语言之间的自动翻译</a:t>
            </a:r>
            <a:endParaRPr altLang="en-US" dirty="0" sz="1600" lang="zh-CN">
              <a:solidFill>
                <a:schemeClr val="dk1">
                  <a:lumMod val="80000"/>
                  <a:lumOff val="20000"/>
                </a:schemeClr>
              </a:solidFill>
              <a:latin typeface="+mn-ea"/>
              <a:sym typeface="+mn-ea"/>
            </a:endParaRPr>
          </a:p>
        </p:txBody>
      </p:sp>
      <p:sp>
        <p:nvSpPr>
          <p:cNvPr id="104989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89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0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语音识别与机器翻译的结合：通过语音识别技术将语音转换为文字，再利用机器翻译技术将文字翻译成其他语言，实现语音到语音的翻译</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952" name="标题 2"/>
          <p:cNvSpPr>
            <a:spLocks noGrp="1"/>
          </p:cNvSpPr>
          <p:nvPr>
            <p:ph type="title" idx="5"/>
          </p:nvPr>
        </p:nvSpPr>
        <p:spPr/>
        <p:txBody>
          <a:bodyPr>
            <a:normAutofit fontScale="91667"/>
          </a:bodyPr>
          <a:p>
            <a:r>
              <a:rPr altLang="en-US" lang="zh-CN"/>
              <a:t>文本翻译</a:t>
            </a:r>
            <a:endParaRPr altLang="en-US" lang="zh-CN"/>
          </a:p>
        </p:txBody>
      </p:sp>
      <p:sp>
        <p:nvSpPr>
          <p:cNvPr id="1049954" name="矩形 38"/>
          <p:cNvSpPr/>
          <p:nvPr>
            <p:custDataLst>
              <p:tags r:id="rId1"/>
            </p:custDataLst>
          </p:nvPr>
        </p:nvSpPr>
        <p:spPr>
          <a:xfrm rot="204112">
            <a:off x="1527310" y="1490400"/>
            <a:ext cx="4049330" cy="2113566"/>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6" name="矩形 39"/>
          <p:cNvSpPr/>
          <p:nvPr>
            <p:custDataLst>
              <p:tags r:id="rId2"/>
            </p:custDataLst>
          </p:nvPr>
        </p:nvSpPr>
        <p:spPr>
          <a:xfrm>
            <a:off x="1531989" y="1491068"/>
            <a:ext cx="4049330" cy="211356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8" name="TextBox 2"/>
          <p:cNvSpPr txBox="1"/>
          <p:nvPr>
            <p:custDataLst>
              <p:tags r:id="rId3"/>
            </p:custDataLst>
          </p:nvPr>
        </p:nvSpPr>
        <p:spPr>
          <a:xfrm>
            <a:off x="1766607"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文本翻译的定义和原理</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49960" name="矩形 100"/>
          <p:cNvSpPr/>
          <p:nvPr>
            <p:custDataLst>
              <p:tags r:id="rId4"/>
            </p:custDataLst>
          </p:nvPr>
        </p:nvSpPr>
        <p:spPr>
          <a:xfrm rot="204112">
            <a:off x="6604012" y="1490400"/>
            <a:ext cx="4049330" cy="2113566"/>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62" name="矩形 101"/>
          <p:cNvSpPr/>
          <p:nvPr>
            <p:custDataLst>
              <p:tags r:id="rId5"/>
            </p:custDataLst>
          </p:nvPr>
        </p:nvSpPr>
        <p:spPr>
          <a:xfrm>
            <a:off x="6609360" y="1491068"/>
            <a:ext cx="4049330" cy="2113566"/>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64" name="TextBox 2"/>
          <p:cNvSpPr txBox="1"/>
          <p:nvPr>
            <p:custDataLst>
              <p:tags r:id="rId6"/>
            </p:custDataLst>
          </p:nvPr>
        </p:nvSpPr>
        <p:spPr>
          <a:xfrm>
            <a:off x="6844646"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文本翻译的流程和步骤</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49966" name="矩形 122"/>
          <p:cNvSpPr/>
          <p:nvPr>
            <p:custDataLst>
              <p:tags r:id="rId7"/>
            </p:custDataLst>
          </p:nvPr>
        </p:nvSpPr>
        <p:spPr>
          <a:xfrm rot="204112">
            <a:off x="1527310" y="4135365"/>
            <a:ext cx="4049330" cy="2113566"/>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68" name="矩形 123"/>
          <p:cNvSpPr/>
          <p:nvPr>
            <p:custDataLst>
              <p:tags r:id="rId8"/>
            </p:custDataLst>
          </p:nvPr>
        </p:nvSpPr>
        <p:spPr>
          <a:xfrm>
            <a:off x="1531989" y="4136034"/>
            <a:ext cx="4049330" cy="211356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0" name="TextBox 2"/>
          <p:cNvSpPr txBox="1"/>
          <p:nvPr>
            <p:custDataLst>
              <p:tags r:id="rId9"/>
            </p:custDataLst>
          </p:nvPr>
        </p:nvSpPr>
        <p:spPr>
          <a:xfrm>
            <a:off x="1765938"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000" lang="zh-CN" spc="150">
                <a:solidFill>
                  <a:srgbClr val="FFFFFF"/>
                </a:solidFill>
                <a:latin typeface="+mj-ea"/>
                <a:ea typeface="+mj-ea"/>
                <a:cs typeface="微软雅黑" panose="020B0503020204020204" pitchFamily="34" charset="-122"/>
                <a:sym typeface="+mn-lt"/>
              </a:rPr>
              <a:t>文本翻译的算法和模型</a:t>
            </a:r>
            <a:endParaRPr altLang="en-US" b="1" dirty="0" sz="4000" lang="zh-CN" spc="150">
              <a:solidFill>
                <a:srgbClr val="FFFFFF"/>
              </a:solidFill>
              <a:latin typeface="+mj-ea"/>
              <a:ea typeface="+mj-ea"/>
              <a:cs typeface="微软雅黑" panose="020B0503020204020204" pitchFamily="34" charset="-122"/>
              <a:sym typeface="+mn-lt"/>
            </a:endParaRPr>
          </a:p>
        </p:txBody>
      </p:sp>
      <p:sp>
        <p:nvSpPr>
          <p:cNvPr id="1049972" name="矩形 89"/>
          <p:cNvSpPr/>
          <p:nvPr>
            <p:custDataLst>
              <p:tags r:id="rId10"/>
            </p:custDataLst>
          </p:nvPr>
        </p:nvSpPr>
        <p:spPr>
          <a:xfrm rot="204112">
            <a:off x="6604012" y="4135365"/>
            <a:ext cx="4049330" cy="2113566"/>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4" name="矩形 90"/>
          <p:cNvSpPr/>
          <p:nvPr>
            <p:custDataLst>
              <p:tags r:id="rId11"/>
            </p:custDataLst>
          </p:nvPr>
        </p:nvSpPr>
        <p:spPr>
          <a:xfrm>
            <a:off x="6609360" y="4136034"/>
            <a:ext cx="4049330" cy="2113566"/>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6" name="TextBox 2"/>
          <p:cNvSpPr txBox="1"/>
          <p:nvPr>
            <p:custDataLst>
              <p:tags r:id="rId12"/>
            </p:custDataLst>
          </p:nvPr>
        </p:nvSpPr>
        <p:spPr>
          <a:xfrm>
            <a:off x="6843309" y="4301135"/>
            <a:ext cx="3597474" cy="1745263"/>
          </a:xfrm>
          <a:prstGeom prst="rect"/>
          <a:noFill/>
        </p:spPr>
        <p:txBody>
          <a:bodyPr anchor="ctr" anchorCtr="0" bIns="46990" rtlCol="0" wrap="square">
            <a:normAutofit fontScale="80909"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pitchFamily="34" charset="-122"/>
                <a:sym typeface="+mn-lt"/>
              </a:rPr>
              <a:t>文本翻译的优缺点和应用场景</a:t>
            </a:r>
            <a:endParaRPr altLang="en-US" b="1" dirty="0" sz="4400" lang="zh-CN" spc="150">
              <a:solidFill>
                <a:srgbClr val="FFFFFF"/>
              </a:solidFill>
              <a:latin typeface="+mj-ea"/>
              <a:ea typeface="+mj-ea"/>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28" name="标题 2"/>
          <p:cNvSpPr>
            <a:spLocks noGrp="1"/>
          </p:cNvSpPr>
          <p:nvPr>
            <p:ph type="title" idx="5"/>
          </p:nvPr>
        </p:nvSpPr>
        <p:spPr/>
        <p:txBody>
          <a:bodyPr>
            <a:normAutofit fontScale="91667"/>
          </a:bodyPr>
          <a:p>
            <a:r>
              <a:rPr altLang="en-US" lang="zh-CN"/>
              <a:t>图像翻译</a:t>
            </a:r>
            <a:endParaRPr altLang="en-US" lang="zh-CN"/>
          </a:p>
        </p:txBody>
      </p:sp>
      <p:sp>
        <p:nvSpPr>
          <p:cNvPr id="105003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图像识别：通过计算机视觉技术识别图像中的文字和符号</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语义理解：理解翻译后的文本含义，确保准确传达信息</a:t>
            </a:r>
            <a:endParaRPr dirty="0" sz="2000" err="1">
              <a:solidFill>
                <a:schemeClr val="tx1">
                  <a:lumMod val="75000"/>
                  <a:lumOff val="25000"/>
                </a:schemeClr>
              </a:solidFill>
              <a:latin typeface="+mn-ea"/>
              <a:ea typeface="+mn-ea"/>
              <a:cs typeface="+mn-ea"/>
              <a:sym typeface="+mn-lt"/>
            </a:endParaRPr>
          </a:p>
        </p:txBody>
      </p:sp>
      <p:sp>
        <p:nvSpPr>
          <p:cNvPr id="105005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5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5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图像合成：将翻译后的文本与原始图像进行合成，生成完整的翻译结果</a:t>
            </a:r>
            <a:endParaRPr dirty="0" sz="2000" err="1">
              <a:solidFill>
                <a:schemeClr val="tx1">
                  <a:lumMod val="75000"/>
                  <a:lumOff val="25000"/>
                </a:schemeClr>
              </a:solidFill>
              <a:latin typeface="+mn-ea"/>
              <a:ea typeface="+mn-ea"/>
              <a:cs typeface="+mn-ea"/>
              <a:sym typeface="+mn-lt"/>
            </a:endParaRPr>
          </a:p>
        </p:txBody>
      </p:sp>
      <p:sp>
        <p:nvSpPr>
          <p:cNvPr id="10500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机器翻译：将识别出的文字和符号翻译成目标语言</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20" name="标题 2"/>
          <p:cNvSpPr>
            <a:spLocks noGrp="1"/>
          </p:cNvSpPr>
          <p:nvPr>
            <p:ph type="title" idx="5"/>
          </p:nvPr>
        </p:nvSpPr>
        <p:spPr/>
        <p:txBody>
          <a:bodyPr>
            <a:normAutofit fontScale="91667"/>
          </a:bodyPr>
          <a:p>
            <a:r>
              <a:rPr altLang="en-US" lang="zh-CN"/>
              <a:t>实时翻译</a:t>
            </a:r>
            <a:endParaRPr altLang="en-US" lang="zh-CN"/>
          </a:p>
        </p:txBody>
      </p:sp>
      <p:sp>
        <p:nvSpPr>
          <p:cNvPr id="1050122"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语音识别技术：将语音转化为文字，实现语音到文字的翻译</a:t>
            </a:r>
            <a:endParaRPr altLang="en-US" dirty="0" sz="1200" lang="zh-CN" spc="150">
              <a:solidFill>
                <a:schemeClr val="tx1">
                  <a:lumMod val="65000"/>
                  <a:lumOff val="35000"/>
                </a:schemeClr>
              </a:solidFill>
              <a:latin typeface="+mn-ea"/>
              <a:sym typeface="+mn-ea"/>
            </a:endParaRPr>
          </a:p>
        </p:txBody>
      </p:sp>
      <p:sp>
        <p:nvSpPr>
          <p:cNvPr id="1050124"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机器学习技术：通过大量语料库的学习，提高翻译的准确性和流畅性</a:t>
            </a:r>
            <a:endParaRPr altLang="en-US" dirty="0" sz="1200" lang="zh-CN" spc="150">
              <a:solidFill>
                <a:schemeClr val="tx1">
                  <a:lumMod val="65000"/>
                  <a:lumOff val="35000"/>
                </a:schemeClr>
              </a:solidFill>
              <a:latin typeface="+mn-ea"/>
              <a:sym typeface="+mn-ea"/>
            </a:endParaRPr>
          </a:p>
        </p:txBody>
      </p:sp>
      <p:sp>
        <p:nvSpPr>
          <p:cNvPr id="1050126"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神经网络技术：模拟人脑神经元的连接方式，实现更加智能化的翻译</a:t>
            </a:r>
            <a:endParaRPr altLang="en-US" dirty="0" sz="1200" lang="zh-CN" spc="150">
              <a:solidFill>
                <a:schemeClr val="tx1">
                  <a:lumMod val="65000"/>
                  <a:lumOff val="35000"/>
                </a:schemeClr>
              </a:solidFill>
              <a:latin typeface="+mn-ea"/>
              <a:sym typeface="+mn-ea"/>
            </a:endParaRPr>
          </a:p>
        </p:txBody>
      </p:sp>
      <p:sp>
        <p:nvSpPr>
          <p:cNvPr id="1050128"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多语种翻译：支持多种语言的实时翻译，满足不同场景的需求</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180"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182" name="标题 6"/>
          <p:cNvSpPr>
            <a:spLocks noGrp="1"/>
          </p:cNvSpPr>
          <p:nvPr>
            <p:ph type="title" idx="1"/>
            <p:custDataLst>
              <p:tags r:id="rId2"/>
            </p:custDataLst>
          </p:nvPr>
        </p:nvSpPr>
        <p:spPr/>
        <p:txBody>
          <a:bodyPr>
            <a:normAutofit fontScale="90000"/>
          </a:bodyPr>
          <a:p>
            <a:r>
              <a:rPr altLang="en-US" lang="zh-CN"/>
              <a:t>人工智能在语言翻译中的挑战与未来发展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296" name="标题 2"/>
          <p:cNvSpPr>
            <a:spLocks noGrp="1"/>
          </p:cNvSpPr>
          <p:nvPr>
            <p:ph type="title" idx="5"/>
          </p:nvPr>
        </p:nvSpPr>
        <p:spPr/>
        <p:txBody>
          <a:bodyPr>
            <a:normAutofit fontScale="91667"/>
          </a:bodyPr>
          <a:p>
            <a:r>
              <a:rPr altLang="en-US" lang="zh-CN"/>
              <a:t>面临的挑战</a:t>
            </a:r>
            <a:endParaRPr altLang="en-US" lang="zh-CN"/>
          </a:p>
        </p:txBody>
      </p:sp>
      <p:sp>
        <p:nvSpPr>
          <p:cNvPr id="105029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0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0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0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0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0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1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1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1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文化差异：处理不同文化背景下的语言翻译问题</a:t>
            </a:r>
            <a:endParaRPr altLang="en-US" dirty="0" sz="2400" lang="zh-CN">
              <a:latin typeface="+mn-ea"/>
              <a:ea typeface="+mn-ea"/>
            </a:endParaRPr>
          </a:p>
        </p:txBody>
      </p:sp>
      <p:sp>
        <p:nvSpPr>
          <p:cNvPr id="105031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实时性：提高翻译的实时性，满足即时交流的需求</a:t>
            </a:r>
            <a:endParaRPr altLang="en-US" dirty="0" sz="2400" lang="zh-CN">
              <a:latin typeface="+mn-ea"/>
              <a:ea typeface="+mn-ea"/>
            </a:endParaRPr>
          </a:p>
        </p:txBody>
      </p:sp>
      <p:sp>
        <p:nvSpPr>
          <p:cNvPr id="105031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数据规模和质量：需要大量高质量的语料库进行训练</a:t>
            </a:r>
            <a:endParaRPr altLang="en-US" dirty="0" sz="2400" lang="zh-CN">
              <a:latin typeface="+mn-ea"/>
              <a:ea typeface="+mn-ea"/>
            </a:endParaRPr>
          </a:p>
        </p:txBody>
      </p:sp>
      <p:sp>
        <p:nvSpPr>
          <p:cNvPr id="105032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翻译准确性：确保翻译的准确性和流畅性</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372" name="标题 2"/>
          <p:cNvSpPr>
            <a:spLocks noGrp="1"/>
          </p:cNvSpPr>
          <p:nvPr>
            <p:ph type="title" idx="5"/>
          </p:nvPr>
        </p:nvSpPr>
        <p:spPr/>
        <p:txBody>
          <a:bodyPr>
            <a:normAutofit fontScale="91667"/>
          </a:bodyPr>
          <a:p>
            <a:r>
              <a:rPr altLang="en-US" lang="zh-CN"/>
              <a:t>未来发展趋势</a:t>
            </a:r>
            <a:endParaRPr altLang="en-US" lang="zh-CN"/>
          </a:p>
        </p:txBody>
      </p:sp>
      <p:sp>
        <p:nvSpPr>
          <p:cNvPr id="105037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7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7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8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8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8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8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8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8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9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9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9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9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9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9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0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9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0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0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0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0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1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人工智能技术的不断进步将推动语言翻译的发展</a:t>
            </a:r>
            <a:endParaRPr altLang="en-US" dirty="0" sz="1200" lang="zh-CN" spc="150">
              <a:solidFill>
                <a:schemeClr val="tx1">
                  <a:lumMod val="65000"/>
                  <a:lumOff val="35000"/>
                </a:schemeClr>
              </a:solidFill>
              <a:latin typeface="+mn-ea"/>
              <a:sym typeface="+mn-ea"/>
            </a:endParaRPr>
          </a:p>
        </p:txBody>
      </p:sp>
      <p:sp>
        <p:nvSpPr>
          <p:cNvPr id="105041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人工智能与人类翻译的结合将提高翻译的准确性和效率</a:t>
            </a:r>
            <a:endParaRPr altLang="en-US" dirty="0" sz="1200" lang="zh-CN" spc="150">
              <a:solidFill>
                <a:schemeClr val="tx1">
                  <a:lumMod val="65000"/>
                  <a:lumOff val="35000"/>
                </a:schemeClr>
              </a:solidFill>
              <a:latin typeface="+mn-ea"/>
              <a:sym typeface="+mn-ea"/>
            </a:endParaRPr>
          </a:p>
        </p:txBody>
      </p:sp>
      <p:sp>
        <p:nvSpPr>
          <p:cNvPr id="105041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多语种翻译将成为未来发展的趋势</a:t>
            </a:r>
            <a:endParaRPr altLang="en-US" dirty="0" sz="1200" lang="zh-CN" spc="150">
              <a:solidFill>
                <a:schemeClr val="tx1">
                  <a:lumMod val="65000"/>
                  <a:lumOff val="35000"/>
                </a:schemeClr>
              </a:solidFill>
              <a:latin typeface="+mn-ea"/>
              <a:sym typeface="+mn-ea"/>
            </a:endParaRPr>
          </a:p>
        </p:txBody>
      </p:sp>
      <p:sp>
        <p:nvSpPr>
          <p:cNvPr id="105041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深度学习技术将在语言翻译中发挥更大的作用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468" name="标题 2"/>
          <p:cNvSpPr>
            <a:spLocks noGrp="1"/>
          </p:cNvSpPr>
          <p:nvPr>
            <p:ph type="title" idx="5"/>
          </p:nvPr>
        </p:nvSpPr>
        <p:spPr/>
        <p:txBody>
          <a:bodyPr>
            <a:normAutofit fontScale="91667"/>
          </a:bodyPr>
          <a:p>
            <a:r>
              <a:rPr altLang="en-US" lang="zh-CN"/>
              <a:t>技术创新方向</a:t>
            </a:r>
            <a:endParaRPr altLang="en-US" lang="zh-CN"/>
          </a:p>
        </p:txBody>
      </p:sp>
      <p:sp>
        <p:nvSpPr>
          <p:cNvPr id="105047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7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7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7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7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多模态翻译技术：融合语音、图像等多种信息进行翻译</a:t>
            </a:r>
            <a:endParaRPr altLang="en-US" sz="1400" lang="zh-CN" spc="150">
              <a:solidFill>
                <a:schemeClr val="tx1"/>
              </a:solidFill>
              <a:effectLst/>
              <a:latin typeface="+mn-ea"/>
              <a:sym typeface="+mn-ea"/>
            </a:endParaRPr>
          </a:p>
        </p:txBody>
      </p:sp>
      <p:sp>
        <p:nvSpPr>
          <p:cNvPr id="105048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深度学习算法优化：提高翻译准确性和效率</a:t>
            </a:r>
            <a:endParaRPr altLang="en-US" dirty="0" sz="1400" lang="zh-CN" spc="150">
              <a:solidFill>
                <a:schemeClr val="tx1"/>
              </a:solidFill>
              <a:effectLst/>
              <a:latin typeface="+mn-ea"/>
              <a:sym typeface="+mn-ea"/>
            </a:endParaRPr>
          </a:p>
        </p:txBody>
      </p:sp>
      <p:sp>
        <p:nvSpPr>
          <p:cNvPr id="105048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个性化翻译技术：根据用户需求和偏好进行个性化翻译</a:t>
            </a:r>
            <a:endParaRPr altLang="en-US" sz="1400" lang="zh-CN" spc="150">
              <a:solidFill>
                <a:schemeClr val="tx1"/>
              </a:solidFill>
              <a:effectLst/>
              <a:latin typeface="+mn-ea"/>
              <a:sym typeface="+mn-ea"/>
            </a:endParaRPr>
          </a:p>
        </p:txBody>
      </p:sp>
      <p:sp>
        <p:nvSpPr>
          <p:cNvPr id="105048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跨语言技术：实现多语言之间的无缝转换</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536" name="标题 2"/>
          <p:cNvSpPr>
            <a:spLocks noGrp="1"/>
          </p:cNvSpPr>
          <p:nvPr>
            <p:ph type="title" idx="5"/>
          </p:nvPr>
        </p:nvSpPr>
        <p:spPr/>
        <p:txBody>
          <a:bodyPr>
            <a:normAutofit fontScale="91667"/>
          </a:bodyPr>
          <a:p>
            <a:r>
              <a:rPr altLang="en-US" lang="zh-CN"/>
              <a:t>应用拓展领域</a:t>
            </a:r>
            <a:endParaRPr altLang="en-US" lang="zh-CN"/>
          </a:p>
        </p:txBody>
      </p:sp>
      <p:sp>
        <p:nvSpPr>
          <p:cNvPr id="105053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4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医学领域：辅助医学翻译，提高诊断准确率</a:t>
            </a:r>
            <a:endParaRPr altLang="en-US" dirty="0" sz="2000" lang="zh-CN" spc="150">
              <a:solidFill>
                <a:schemeClr val="tx1">
                  <a:lumMod val="75000"/>
                  <a:lumOff val="25000"/>
                </a:schemeClr>
              </a:solidFill>
              <a:latin typeface="+mn-ea"/>
              <a:sym typeface="+mn-ea"/>
            </a:endParaRPr>
          </a:p>
        </p:txBody>
      </p:sp>
      <p:sp>
        <p:nvSpPr>
          <p:cNvPr id="105054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4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4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法律领域：确保法律文件翻译的准确性和严谨性</a:t>
            </a:r>
            <a:endParaRPr altLang="en-US" dirty="0" sz="2000" lang="zh-CN" spc="150">
              <a:solidFill>
                <a:schemeClr val="tx1">
                  <a:lumMod val="75000"/>
                  <a:lumOff val="25000"/>
                </a:schemeClr>
              </a:solidFill>
              <a:latin typeface="+mn-ea"/>
              <a:sym typeface="+mn-ea"/>
            </a:endParaRPr>
          </a:p>
        </p:txBody>
      </p:sp>
      <p:sp>
        <p:nvSpPr>
          <p:cNvPr id="105054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5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5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商务领域：促进跨国交流与合作，推动经济发展</a:t>
            </a:r>
            <a:endParaRPr altLang="en-US" dirty="0" sz="2000" lang="zh-CN" spc="150">
              <a:solidFill>
                <a:schemeClr val="tx1">
                  <a:lumMod val="75000"/>
                  <a:lumOff val="25000"/>
                </a:schemeClr>
              </a:solidFill>
              <a:latin typeface="+mn-ea"/>
              <a:sym typeface="+mn-ea"/>
            </a:endParaRPr>
          </a:p>
        </p:txBody>
      </p:sp>
      <p:sp>
        <p:nvSpPr>
          <p:cNvPr id="105055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5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5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教育领域：辅助教学资料翻译，提高教学质量</a:t>
            </a:r>
            <a:endParaRPr altLang="en-US" dirty="0" sz="2000" lang="zh-CN" spc="150">
              <a:solidFill>
                <a:schemeClr val="tx1">
                  <a:lumMod val="75000"/>
                  <a:lumOff val="25000"/>
                </a:schemeClr>
              </a:solidFill>
              <a:latin typeface="+mn-ea"/>
              <a:sym typeface="+mn-ea"/>
            </a:endParaRPr>
          </a:p>
        </p:txBody>
      </p:sp>
      <p:sp>
        <p:nvSpPr>
          <p:cNvPr id="105056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612"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50614"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5*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5*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5*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2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5*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5*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5*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5*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5*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5*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SLIDE_ID" val="custom20230303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3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1.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1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75.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1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07.102283464567,&quot;width&quot;:854.952204724409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07.102283464567,&quot;width&quot;:854.95220472440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2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69.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3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333.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2023-12-17T05:37:03Z</dcterms:created>
  <dcterms:modified xsi:type="dcterms:W3CDTF">2023-12-17T05:37:03Z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2f246d7518ae443e940ee9b3d5188567_21</vt:lpwstr>
  </property>
</Properties>
</file>