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115" r:id="rId1"/>
    <p:sldMasterId id="2147494152" r:id="rId2"/>
  </p:sldMasterIdLst>
  <p:notesMasterIdLst>
    <p:notesMasterId r:id="rId3"/>
  </p:notesMasterIdLst>
  <p:sldIdLst>
    <p:sldId id="4769" r:id="rId4"/>
    <p:sldId id="4774" r:id="rId5"/>
    <p:sldId id="4778" r:id="rId6"/>
    <p:sldId id="4781" r:id="rId7"/>
    <p:sldId id="4784" r:id="rId8"/>
    <p:sldId id="4787" r:id="rId9"/>
    <p:sldId id="4790" r:id="rId10"/>
    <p:sldId id="4793" r:id="rId11"/>
    <p:sldId id="4796" r:id="rId12"/>
    <p:sldId id="4799" r:id="rId13"/>
    <p:sldId id="4802" r:id="rId14"/>
    <p:sldId id="4805" r:id="rId15"/>
    <p:sldId id="4808" r:id="rId16"/>
    <p:sldId id="4811" r:id="rId17"/>
    <p:sldId id="4814" r:id="rId18"/>
    <p:sldId id="4817" r:id="rId19"/>
    <p:sldId id="4820" r:id="rId20"/>
    <p:sldId id="4823" r:id="rId21"/>
    <p:sldId id="4826" r:id="rId22"/>
    <p:sldId id="4829" r:id="rId23"/>
    <p:sldId id="4832" r:id="rId24"/>
    <p:sldId id="4835" r:id="rId25"/>
    <p:sldId id="4838"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116" r:id="rId1"/>
    <p:sldLayoutId id="2147494117" r:id="rId2"/>
    <p:sldLayoutId id="2147494118" r:id="rId3"/>
    <p:sldLayoutId id="2147494119" r:id="rId4"/>
    <p:sldLayoutId id="2147494120" r:id="rId5"/>
    <p:sldLayoutId id="2147494121" r:id="rId6"/>
    <p:sldLayoutId id="2147494122" r:id="rId7"/>
    <p:sldLayoutId id="2147494123" r:id="rId8"/>
    <p:sldLayoutId id="2147494124" r:id="rId9"/>
    <p:sldLayoutId id="2147494125" r:id="rId10"/>
    <p:sldLayoutId id="214749412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153" r:id="rId1"/>
    <p:sldLayoutId id="2147494154" r:id="rId2"/>
    <p:sldLayoutId id="2147494155" r:id="rId3"/>
    <p:sldLayoutId id="2147494156" r:id="rId4"/>
    <p:sldLayoutId id="2147494157" r:id="rId5"/>
    <p:sldLayoutId id="2147494158" r:id="rId6"/>
    <p:sldLayoutId id="2147494159" r:id="rId7"/>
    <p:sldLayoutId id="2147494160" r:id="rId8"/>
    <p:sldLayoutId id="2147494161" r:id="rId9"/>
    <p:sldLayoutId id="2147494162" r:id="rId10"/>
    <p:sldLayoutId id="2147494163" r:id="rId11"/>
  </p:sldLayoutIdLs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slideLayout" Target="../slideLayouts/slideLayout14.xml"/><Relationship Id="rId1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tags" Target="../tags/tag135.xml"/><Relationship Id="rId10" Type="http://schemas.openxmlformats.org/officeDocument/2006/relationships/tags" Target="../tags/tag136.xml"/><Relationship Id="rId11" Type="http://schemas.openxmlformats.org/officeDocument/2006/relationships/tags" Target="../tags/tag137.xml"/><Relationship Id="rId12" Type="http://schemas.openxmlformats.org/officeDocument/2006/relationships/tags" Target="../tags/tag13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tags" Target="../tags/tag157.xml"/><Relationship Id="rId17" Type="http://schemas.openxmlformats.org/officeDocument/2006/relationships/tags" Target="../tags/tag158.xml"/><Relationship Id="rId18" Type="http://schemas.openxmlformats.org/officeDocument/2006/relationships/tags" Target="../tags/tag159.xml"/><Relationship Id="rId19" Type="http://schemas.openxmlformats.org/officeDocument/2006/relationships/tags" Target="../tags/tag160.xml"/><Relationship Id="rId20" Type="http://schemas.openxmlformats.org/officeDocument/2006/relationships/tags" Target="../tags/tag161.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tags" Target="../tags/tag240.xml"/><Relationship Id="rId14" Type="http://schemas.openxmlformats.org/officeDocument/2006/relationships/tags" Target="../tags/tag241.xml"/><Relationship Id="rId15" Type="http://schemas.openxmlformats.org/officeDocument/2006/relationships/tags" Target="../tags/tag242.xml"/><Relationship Id="rId16" Type="http://schemas.openxmlformats.org/officeDocument/2006/relationships/tags" Target="../tags/tag243.xml"/><Relationship Id="rId17" Type="http://schemas.openxmlformats.org/officeDocument/2006/relationships/tags" Target="../tags/tag244.xml"/><Relationship Id="rId18" Type="http://schemas.openxmlformats.org/officeDocument/2006/relationships/tags" Target="../tags/tag245.xml"/><Relationship Id="rId19" Type="http://schemas.openxmlformats.org/officeDocument/2006/relationships/tags" Target="../tags/tag246.xml"/><Relationship Id="rId20" Type="http://schemas.openxmlformats.org/officeDocument/2006/relationships/tags" Target="../tags/tag247.xml"/><Relationship Id="rId21" Type="http://schemas.openxmlformats.org/officeDocument/2006/relationships/tags" Target="../tags/tag248.xml"/><Relationship Id="rId22" Type="http://schemas.openxmlformats.org/officeDocument/2006/relationships/tags" Target="../tags/tag249.xml"/><Relationship Id="rId23" Type="http://schemas.openxmlformats.org/officeDocument/2006/relationships/tags" Target="../tags/tag250.xml"/><Relationship Id="rId24" Type="http://schemas.openxmlformats.org/officeDocument/2006/relationships/tags" Target="../tags/tag251.xml"/><Relationship Id="rId25" Type="http://schemas.openxmlformats.org/officeDocument/2006/relationships/tags" Target="../tags/tag252.xml"/><Relationship Id="rId26" Type="http://schemas.openxmlformats.org/officeDocument/2006/relationships/tags" Target="../tags/tag253.xml"/><Relationship Id="rId27" Type="http://schemas.openxmlformats.org/officeDocument/2006/relationships/tags" Target="../tags/tag254.xml"/><Relationship Id="rId28" Type="http://schemas.openxmlformats.org/officeDocument/2006/relationships/tags" Target="../tags/tag255.xml"/><Relationship Id="rId29" Type="http://schemas.openxmlformats.org/officeDocument/2006/relationships/tags" Target="../tags/tag256.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tags" Target="../tags/tag285.xml"/><Relationship Id="rId18" Type="http://schemas.openxmlformats.org/officeDocument/2006/relationships/tags" Target="../tags/tag286.xml"/><Relationship Id="rId19" Type="http://schemas.openxmlformats.org/officeDocument/2006/relationships/tags" Target="../tags/tag287.xml"/><Relationship Id="rId20" Type="http://schemas.openxmlformats.org/officeDocument/2006/relationships/tags" Target="../tags/tag288.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13"/>
            <p:custDataLst>
              <p:tags r:id="rId2"/>
            </p:custDataLst>
          </p:nvPr>
        </p:nvSpPr>
        <p:spPr/>
        <p:txBody>
          <a:bodyPr/>
          <a:p>
            <a:r>
              <a:rPr altLang="en-US" lang="zh-CN"/>
              <a:t>XX,a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小学教育中的智能教学工具与应用</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智能教学工具在小学教育中的影响</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智能教学工具在小学教育中的应用</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智能教学工具在小学教育中的挑战与对策</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724090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724090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智能教学工具在小学教育中的实践建议</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360172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360172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智能教学工具在小学教育中的发展趋势</a:t>
            </a:r>
            <a:endParaRPr altLang="en-US" b="1" dirty="0" sz="2000" lang="zh-CN" spc="300">
              <a:latin typeface="+mj-ea"/>
              <a:ea typeface="+mj-ea"/>
              <a:cs typeface="微软雅黑" panose="020B0503020204020204" pitchFamily="34" charset="-122"/>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6"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08" name="标题 4"/>
          <p:cNvSpPr>
            <a:spLocks noGrp="1"/>
          </p:cNvSpPr>
          <p:nvPr>
            <p:ph type="title" idx="1"/>
            <p:custDataLst>
              <p:tags r:id="rId2"/>
            </p:custDataLst>
          </p:nvPr>
        </p:nvSpPr>
        <p:spPr/>
        <p:txBody>
          <a:bodyPr/>
          <a:p>
            <a:r>
              <a:rPr altLang="en-US" dirty="0" lang="zh-CN"/>
              <a:t>智能教学工具在小学教育中的应用</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2"/>
          <p:cNvSpPr>
            <a:spLocks noGrp="1"/>
          </p:cNvSpPr>
          <p:nvPr>
            <p:ph type="title" idx="2"/>
          </p:nvPr>
        </p:nvSpPr>
        <p:spPr/>
        <p:txBody>
          <a:bodyPr/>
          <a:p>
            <a:r>
              <a:rPr altLang="en-US" lang="zh-CN"/>
              <a:t>智能教学工具的定义与功能</a:t>
            </a:r>
            <a:endParaRPr altLang="en-US" lang="zh-CN"/>
          </a:p>
        </p:txBody>
      </p:sp>
      <p:sp>
        <p:nvSpPr>
          <p:cNvPr id="1048946" name="矩形 5"/>
          <p:cNvSpPr/>
          <p:nvPr>
            <p:custDataLst>
              <p:tags r:id="rId1"/>
            </p:custDataLst>
          </p:nvPr>
        </p:nvSpPr>
        <p:spPr>
          <a:xfrm>
            <a:off x="1074809"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48" name="矩形 10"/>
          <p:cNvSpPr/>
          <p:nvPr>
            <p:custDataLst>
              <p:tags r:id="rId2"/>
            </p:custDataLst>
          </p:nvPr>
        </p:nvSpPr>
        <p:spPr>
          <a:xfrm>
            <a:off x="1717418"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50" name="TextBox 2"/>
          <p:cNvSpPr txBox="1"/>
          <p:nvPr>
            <p:custDataLst>
              <p:tags r:id="rId3"/>
            </p:custDataLst>
          </p:nvPr>
        </p:nvSpPr>
        <p:spPr>
          <a:xfrm>
            <a:off x="1355870" y="2805476"/>
            <a:ext cx="4134927" cy="25085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定义：智能教学工具是指利用人工智能技术开发的，能够辅助教师进行教学、帮助学生学习的工具。</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52" name="矩形 6"/>
          <p:cNvSpPr/>
          <p:nvPr>
            <p:custDataLst>
              <p:tags r:id="rId4"/>
            </p:custDataLst>
          </p:nvPr>
        </p:nvSpPr>
        <p:spPr>
          <a:xfrm>
            <a:off x="6414304" y="1499487"/>
            <a:ext cx="4696887" cy="475046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54" name="矩形 11"/>
          <p:cNvSpPr/>
          <p:nvPr>
            <p:custDataLst>
              <p:tags r:id="rId5"/>
            </p:custDataLst>
          </p:nvPr>
        </p:nvSpPr>
        <p:spPr>
          <a:xfrm>
            <a:off x="7093263" y="1490400"/>
            <a:ext cx="964380" cy="500049"/>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56" name="TextBox 2"/>
          <p:cNvSpPr txBox="1"/>
          <p:nvPr>
            <p:custDataLst>
              <p:tags r:id="rId6"/>
            </p:custDataLst>
          </p:nvPr>
        </p:nvSpPr>
        <p:spPr>
          <a:xfrm>
            <a:off x="6695365" y="2805476"/>
            <a:ext cx="4134927" cy="2508579"/>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功能：智能教学工具具有多种功能，如智能诊断、个性化推荐学习资源、智能评估等，能够提高教学质量和学生学习效果。</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6" name="标题 2"/>
          <p:cNvSpPr>
            <a:spLocks noGrp="1"/>
          </p:cNvSpPr>
          <p:nvPr>
            <p:ph type="title" idx="2"/>
          </p:nvPr>
        </p:nvSpPr>
        <p:spPr/>
        <p:txBody>
          <a:bodyPr/>
          <a:p>
            <a:r>
              <a:rPr altLang="en-US" lang="zh-CN"/>
              <a:t>智能教学工具在小学教育中的优势</a:t>
            </a:r>
            <a:endParaRPr altLang="en-US" lang="zh-CN"/>
          </a:p>
        </p:txBody>
      </p:sp>
      <p:sp>
        <p:nvSpPr>
          <p:cNvPr id="10489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个性化教学：智能教学工具能够根据学生的学习情况和进度，提供个性化的教学方案，提高教学效果。</a:t>
            </a:r>
            <a:endParaRPr altLang="en-US" dirty="0" sz="1200" lang="zh-CN" spc="150">
              <a:solidFill>
                <a:schemeClr val="tx1">
                  <a:lumMod val="65000"/>
                  <a:lumOff val="35000"/>
                </a:schemeClr>
              </a:solidFill>
              <a:latin typeface="+mn-ea"/>
              <a:sym typeface="+mn-ea"/>
            </a:endParaRPr>
          </a:p>
        </p:txBody>
      </p:sp>
      <p:sp>
        <p:nvSpPr>
          <p:cNvPr id="10490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增强互动性：智能教学工具通过多媒体和网络技术，增强师生之间的互动性，激发学生的学习兴趣和参与度。</a:t>
            </a:r>
            <a:endParaRPr altLang="en-US" dirty="0" sz="1200" lang="zh-CN" spc="150">
              <a:solidFill>
                <a:schemeClr val="tx1">
                  <a:lumMod val="65000"/>
                  <a:lumOff val="35000"/>
                </a:schemeClr>
              </a:solidFill>
              <a:latin typeface="+mn-ea"/>
              <a:sym typeface="+mn-ea"/>
            </a:endParaRPr>
          </a:p>
        </p:txBody>
      </p:sp>
      <p:sp>
        <p:nvSpPr>
          <p:cNvPr id="10490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丰富的教学资源：智能教学工具可以提供丰富的教学资源，如在线课程、学习软件等，拓宽学生的学习视野。</a:t>
            </a:r>
            <a:endParaRPr altLang="en-US" dirty="0" sz="1200" lang="zh-CN" spc="150">
              <a:solidFill>
                <a:schemeClr val="tx1">
                  <a:lumMod val="65000"/>
                  <a:lumOff val="35000"/>
                </a:schemeClr>
              </a:solidFill>
              <a:latin typeface="+mn-ea"/>
              <a:sym typeface="+mn-ea"/>
            </a:endParaRPr>
          </a:p>
        </p:txBody>
      </p:sp>
      <p:sp>
        <p:nvSpPr>
          <p:cNvPr id="10490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提高教学效率：智能教学工具能够自动化地处理一些教学任务，减轻教师的教学负担，提高教学效率。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4" name="标题 2"/>
          <p:cNvSpPr>
            <a:spLocks noGrp="1"/>
          </p:cNvSpPr>
          <p:nvPr>
            <p:ph type="title" idx="2"/>
          </p:nvPr>
        </p:nvSpPr>
        <p:spPr/>
        <p:txBody>
          <a:bodyPr/>
          <a:p>
            <a:r>
              <a:rPr altLang="en-US" lang="zh-CN"/>
              <a:t>智能教学工具在小学教育中的实践案例</a:t>
            </a:r>
            <a:endParaRPr altLang="en-US" lang="zh-CN"/>
          </a:p>
        </p:txBody>
      </p:sp>
      <p:sp>
        <p:nvSpPr>
          <p:cNvPr id="104904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智能教学工具：提高学生的学习兴趣和参与度</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5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5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智能教学工具：个性化学习，满足不同学生的需求</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05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6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智能教学工具：提升教师的教学效率和教学质量</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6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智能教学工具：促进家校合作，共同关注学生的成长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9110" name="标题 4"/>
          <p:cNvSpPr>
            <a:spLocks noGrp="1"/>
          </p:cNvSpPr>
          <p:nvPr>
            <p:ph type="title" idx="1"/>
            <p:custDataLst>
              <p:tags r:id="rId2"/>
            </p:custDataLst>
          </p:nvPr>
        </p:nvSpPr>
        <p:spPr/>
        <p:txBody>
          <a:bodyPr/>
          <a:p>
            <a:r>
              <a:rPr altLang="en-US" dirty="0" lang="zh-CN"/>
              <a:t>智能教学工具在小学教育中的影响</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6" name="标题 2"/>
          <p:cNvSpPr>
            <a:spLocks noGrp="1"/>
          </p:cNvSpPr>
          <p:nvPr>
            <p:ph type="title" idx="2"/>
          </p:nvPr>
        </p:nvSpPr>
        <p:spPr/>
        <p:txBody>
          <a:bodyPr/>
          <a:p>
            <a:r>
              <a:rPr altLang="en-US" lang="zh-CN"/>
              <a:t>提高教学质量与效果</a:t>
            </a:r>
            <a:endParaRPr altLang="en-US" lang="zh-CN"/>
          </a:p>
        </p:txBody>
      </p:sp>
      <p:sp>
        <p:nvSpPr>
          <p:cNvPr id="104914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智能教学工具能够提供个性化的学习体验，根据学生的特点和需求进行差异化教学，提高教学效果。</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智能教学工具能够激发学生的学习兴趣和主动性，培养学生的自主学习和协作学习能力，提高学习效果。</a:t>
            </a:r>
            <a:endParaRPr dirty="0" sz="2000" err="1">
              <a:solidFill>
                <a:schemeClr val="tx1">
                  <a:lumMod val="75000"/>
                  <a:lumOff val="25000"/>
                </a:schemeClr>
              </a:solidFill>
              <a:latin typeface="+mn-ea"/>
              <a:ea typeface="+mn-ea"/>
              <a:cs typeface="+mn-ea"/>
              <a:sym typeface="+mn-lt"/>
            </a:endParaRPr>
          </a:p>
        </p:txBody>
      </p:sp>
      <p:sp>
        <p:nvSpPr>
          <p:cNvPr id="104916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7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智能教学工具能够促进教师与学生之间的互动和交流，增强师生之间的联系和互动，提高教学质量。</a:t>
            </a:r>
            <a:endParaRPr dirty="0" sz="2000" err="1">
              <a:solidFill>
                <a:schemeClr val="tx1">
                  <a:lumMod val="75000"/>
                  <a:lumOff val="25000"/>
                </a:schemeClr>
              </a:solidFill>
              <a:latin typeface="+mn-ea"/>
              <a:ea typeface="+mn-ea"/>
              <a:cs typeface="+mn-ea"/>
              <a:sym typeface="+mn-lt"/>
            </a:endParaRPr>
          </a:p>
        </p:txBody>
      </p:sp>
      <p:sp>
        <p:nvSpPr>
          <p:cNvPr id="1049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智能教学工具能够实时反馈学生的学习情况，帮助教师及时调整教学策略，提高教学质量。</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6" name="标题 2"/>
          <p:cNvSpPr>
            <a:spLocks noGrp="1"/>
          </p:cNvSpPr>
          <p:nvPr>
            <p:ph type="title" idx="2"/>
          </p:nvPr>
        </p:nvSpPr>
        <p:spPr/>
        <p:txBody>
          <a:bodyPr/>
          <a:p>
            <a:r>
              <a:rPr altLang="en-US" lang="zh-CN"/>
              <a:t>提升学生的学习兴趣与动力</a:t>
            </a:r>
            <a:endParaRPr altLang="en-US" lang="zh-CN"/>
          </a:p>
        </p:txBody>
      </p:sp>
      <p:sp>
        <p:nvSpPr>
          <p:cNvPr id="104922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智能教学工具通过游戏化、互动性的教学方式，吸引学生的注意力，提高学习兴趣。</a:t>
            </a:r>
            <a:endParaRPr altLang="en-US" dirty="0" sz="2000" lang="zh-CN" spc="150">
              <a:solidFill>
                <a:schemeClr val="tx1">
                  <a:lumMod val="75000"/>
                  <a:lumOff val="25000"/>
                </a:schemeClr>
              </a:solidFill>
              <a:latin typeface="+mn-ea"/>
              <a:sym typeface="+mn-ea"/>
            </a:endParaRPr>
          </a:p>
        </p:txBody>
      </p:sp>
      <p:sp>
        <p:nvSpPr>
          <p:cNvPr id="104923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智能教学工具能够根据学生的学习情况，提供个性化的学习建议和反馈，激励学生持续学习。</a:t>
            </a:r>
            <a:endParaRPr altLang="en-US" dirty="0" sz="2000" lang="zh-CN" spc="150">
              <a:solidFill>
                <a:schemeClr val="tx1">
                  <a:lumMod val="75000"/>
                  <a:lumOff val="25000"/>
                </a:schemeClr>
              </a:solidFill>
              <a:latin typeface="+mn-ea"/>
              <a:sym typeface="+mn-ea"/>
            </a:endParaRPr>
          </a:p>
        </p:txBody>
      </p:sp>
      <p:sp>
        <p:nvSpPr>
          <p:cNvPr id="104923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智能教学工具通过实时评估学生的学习进度和能力，帮助学生明确学习目标，增强学习动力。</a:t>
            </a:r>
            <a:endParaRPr altLang="en-US" dirty="0" sz="2000" lang="zh-CN" spc="150">
              <a:solidFill>
                <a:schemeClr val="tx1">
                  <a:lumMod val="75000"/>
                  <a:lumOff val="25000"/>
                </a:schemeClr>
              </a:solidFill>
              <a:latin typeface="+mn-ea"/>
              <a:sym typeface="+mn-ea"/>
            </a:endParaRPr>
          </a:p>
        </p:txBody>
      </p:sp>
      <p:sp>
        <p:nvSpPr>
          <p:cNvPr id="104924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智能教学工具能够提供丰富的学习资源和多元化的学习方式，满足学生的不同需求，提高学习动力。</a:t>
            </a:r>
            <a:endParaRPr altLang="en-US" dirty="0" sz="2000" lang="zh-CN" spc="150">
              <a:solidFill>
                <a:schemeClr val="tx1">
                  <a:lumMod val="75000"/>
                  <a:lumOff val="25000"/>
                </a:schemeClr>
              </a:solidFill>
              <a:latin typeface="+mn-ea"/>
              <a:sym typeface="+mn-ea"/>
            </a:endParaRPr>
          </a:p>
        </p:txBody>
      </p:sp>
      <p:sp>
        <p:nvSpPr>
          <p:cNvPr id="104925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0" name="标题 2"/>
          <p:cNvSpPr>
            <a:spLocks noGrp="1"/>
          </p:cNvSpPr>
          <p:nvPr>
            <p:ph type="title" idx="2"/>
          </p:nvPr>
        </p:nvSpPr>
        <p:spPr/>
        <p:txBody>
          <a:bodyPr/>
          <a:p>
            <a:r>
              <a:rPr altLang="en-US" lang="zh-CN"/>
              <a:t>促进教师与学生之间的互动与交流</a:t>
            </a:r>
            <a:endParaRPr altLang="en-US" lang="zh-CN"/>
          </a:p>
        </p:txBody>
      </p:sp>
      <p:sp>
        <p:nvSpPr>
          <p:cNvPr id="104929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智能教学工具能够提供多样化的互动方式，增强学生的学习兴趣和参与度。</a:t>
            </a:r>
            <a:endParaRPr altLang="en-US" dirty="0" sz="1200" lang="zh-CN" spc="150">
              <a:solidFill>
                <a:schemeClr val="tx1">
                  <a:lumMod val="65000"/>
                  <a:lumOff val="35000"/>
                </a:schemeClr>
              </a:solidFill>
              <a:latin typeface="+mn-ea"/>
              <a:sym typeface="+mn-ea"/>
            </a:endParaRPr>
          </a:p>
        </p:txBody>
      </p:sp>
      <p:sp>
        <p:nvSpPr>
          <p:cNvPr id="104929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智能教学工具支持在线讨论和协作，促进师生之间的交流与合作。</a:t>
            </a:r>
            <a:endParaRPr altLang="en-US" dirty="0" sz="1200" lang="zh-CN" spc="150">
              <a:solidFill>
                <a:schemeClr val="tx1">
                  <a:lumMod val="65000"/>
                  <a:lumOff val="35000"/>
                </a:schemeClr>
              </a:solidFill>
              <a:latin typeface="+mn-ea"/>
              <a:sym typeface="+mn-ea"/>
            </a:endParaRPr>
          </a:p>
        </p:txBody>
      </p:sp>
      <p:sp>
        <p:nvSpPr>
          <p:cNvPr id="104929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智能教学工具可以实时反馈学生的学习情况，帮助教师更好地了解学生的学习需求。</a:t>
            </a:r>
            <a:endParaRPr altLang="en-US" dirty="0" sz="1200" lang="zh-CN" spc="150">
              <a:solidFill>
                <a:schemeClr val="tx1">
                  <a:lumMod val="65000"/>
                  <a:lumOff val="35000"/>
                </a:schemeClr>
              </a:solidFill>
              <a:latin typeface="+mn-ea"/>
              <a:sym typeface="+mn-ea"/>
            </a:endParaRPr>
          </a:p>
        </p:txBody>
      </p:sp>
      <p:sp>
        <p:nvSpPr>
          <p:cNvPr id="104929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智能教学工具能够提供个性化的学习资源和学习路径，满足不同学生的需求，促进个性化发展。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8"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340" name="标题 4"/>
          <p:cNvSpPr>
            <a:spLocks noGrp="1"/>
          </p:cNvSpPr>
          <p:nvPr>
            <p:ph type="title" idx="1"/>
            <p:custDataLst>
              <p:tags r:id="rId2"/>
            </p:custDataLst>
          </p:nvPr>
        </p:nvSpPr>
        <p:spPr/>
        <p:txBody>
          <a:bodyPr/>
          <a:p>
            <a:r>
              <a:rPr altLang="en-US" dirty="0" lang="zh-CN"/>
              <a:t>智能教学工具在小学教育中的挑战与对策</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6" name="标题 2"/>
          <p:cNvSpPr>
            <a:spLocks noGrp="1"/>
          </p:cNvSpPr>
          <p:nvPr>
            <p:ph type="title" idx="2"/>
          </p:nvPr>
        </p:nvSpPr>
        <p:spPr/>
        <p:txBody>
          <a:bodyPr/>
          <a:p>
            <a:r>
              <a:rPr altLang="en-US" lang="zh-CN"/>
              <a:t>技术与硬件设施的限制</a:t>
            </a:r>
            <a:endParaRPr altLang="en-US" lang="zh-CN"/>
          </a:p>
        </p:txBody>
      </p:sp>
      <p:sp>
        <p:nvSpPr>
          <p:cNvPr id="104937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9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9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技术与硬件设施的维护和升级成本较高，给学校带来经济压力</a:t>
            </a:r>
            <a:endParaRPr altLang="en-US" dirty="0" sz="2400" lang="zh-CN">
              <a:latin typeface="+mn-ea"/>
              <a:ea typeface="+mn-ea"/>
            </a:endParaRPr>
          </a:p>
        </p:txBody>
      </p:sp>
      <p:sp>
        <p:nvSpPr>
          <p:cNvPr id="104939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教师技术水平参差不齐，影响智能教学工具的应用效果</a:t>
            </a:r>
            <a:endParaRPr altLang="en-US" dirty="0" sz="2400" lang="zh-CN">
              <a:latin typeface="+mn-ea"/>
              <a:ea typeface="+mn-ea"/>
            </a:endParaRPr>
          </a:p>
        </p:txBody>
      </p:sp>
      <p:sp>
        <p:nvSpPr>
          <p:cNvPr id="104939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技术更新速度慢，难以跟上教育发展的需求</a:t>
            </a:r>
            <a:endParaRPr altLang="en-US" dirty="0" sz="2400" lang="zh-CN">
              <a:latin typeface="+mn-ea"/>
              <a:ea typeface="+mn-ea"/>
            </a:endParaRPr>
          </a:p>
        </p:txBody>
      </p:sp>
      <p:sp>
        <p:nvSpPr>
          <p:cNvPr id="104940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硬件设施不完善，影响教学效果和学生的学习体验</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0" name="标题 2"/>
          <p:cNvSpPr>
            <a:spLocks noGrp="1"/>
          </p:cNvSpPr>
          <p:nvPr>
            <p:ph type="title" idx="2"/>
          </p:nvPr>
        </p:nvSpPr>
        <p:spPr/>
        <p:txBody>
          <a:bodyPr/>
          <a:p>
            <a:r>
              <a:rPr altLang="en-US" lang="zh-CN"/>
              <a:t>教师与学生信息素养的不足</a:t>
            </a:r>
            <a:endParaRPr altLang="en-US" lang="zh-CN"/>
          </a:p>
        </p:txBody>
      </p:sp>
      <p:sp>
        <p:nvSpPr>
          <p:cNvPr id="104944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教师和学生对智能教学工具的认知和接受程度有限</a:t>
            </a:r>
            <a:endParaRPr altLang="zh-CN" dirty="0" lang="en-US">
              <a:solidFill>
                <a:schemeClr val="dk1">
                  <a:lumMod val="80000"/>
                  <a:lumOff val="20000"/>
                </a:schemeClr>
              </a:solidFill>
              <a:latin typeface="+mn-ea"/>
              <a:sym typeface="+mn-ea"/>
            </a:endParaRPr>
          </a:p>
        </p:txBody>
      </p:sp>
      <p:sp>
        <p:nvSpPr>
          <p:cNvPr id="104945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教师缺乏智能教学工具的使用技能和知识</a:t>
            </a:r>
            <a:endParaRPr altLang="en-US" dirty="0" lang="zh-CN">
              <a:solidFill>
                <a:schemeClr val="dk1">
                  <a:lumMod val="80000"/>
                  <a:lumOff val="20000"/>
                </a:schemeClr>
              </a:solidFill>
              <a:latin typeface="+mn-ea"/>
              <a:sym typeface="+mn-ea"/>
            </a:endParaRPr>
          </a:p>
        </p:txBody>
      </p:sp>
      <p:sp>
        <p:nvSpPr>
          <p:cNvPr id="104945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学生信息素养水平参差不齐，难以适应智能教学工具的要求</a:t>
            </a:r>
            <a:endParaRPr altLang="en-US" dirty="0" lang="zh-CN">
              <a:solidFill>
                <a:schemeClr val="dk1">
                  <a:lumMod val="80000"/>
                  <a:lumOff val="20000"/>
                </a:schemeClr>
              </a:solidFill>
              <a:latin typeface="+mn-ea"/>
              <a:sym typeface="+mn-ea"/>
            </a:endParaRPr>
          </a:p>
        </p:txBody>
      </p:sp>
      <p:sp>
        <p:nvSpPr>
          <p:cNvPr id="104946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教师和学生在使用智能教学工具时缺乏有效的沟通和协作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2" name="标题 2"/>
          <p:cNvSpPr>
            <a:spLocks noGrp="1"/>
          </p:cNvSpPr>
          <p:nvPr>
            <p:ph type="title" idx="2"/>
          </p:nvPr>
        </p:nvSpPr>
        <p:spPr/>
        <p:txBody>
          <a:bodyPr/>
          <a:p>
            <a:r>
              <a:rPr altLang="en-US" lang="zh-CN"/>
              <a:t>保护学生隐私与数据安全的问题</a:t>
            </a:r>
            <a:endParaRPr altLang="en-US" lang="zh-CN"/>
          </a:p>
        </p:txBody>
      </p:sp>
      <p:sp>
        <p:nvSpPr>
          <p:cNvPr id="10495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应对策略：加强数据加密和权限管理，确保只有授权人员能够访问学生信息</a:t>
            </a:r>
            <a:endParaRPr altLang="zh-CN" dirty="0" lang="en-US">
              <a:solidFill>
                <a:schemeClr val="dk1">
                  <a:lumMod val="80000"/>
                  <a:lumOff val="20000"/>
                </a:schemeClr>
              </a:solidFill>
              <a:latin typeface="+mn-ea"/>
              <a:sym typeface="+mn-ea"/>
            </a:endParaRPr>
          </a:p>
        </p:txBody>
      </p:sp>
      <p:sp>
        <p:nvSpPr>
          <p:cNvPr id="10495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智能教学工具在收集学生个人信息时可能存在隐私泄露的风险</a:t>
            </a:r>
            <a:endParaRPr altLang="en-US" dirty="0" lang="zh-CN">
              <a:solidFill>
                <a:schemeClr val="dk1">
                  <a:lumMod val="80000"/>
                  <a:lumOff val="20000"/>
                </a:schemeClr>
              </a:solidFill>
              <a:latin typeface="+mn-ea"/>
              <a:sym typeface="+mn-ea"/>
            </a:endParaRPr>
          </a:p>
        </p:txBody>
      </p:sp>
      <p:sp>
        <p:nvSpPr>
          <p:cNvPr id="10495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数据安全问题：学生信息存储和传输过程中可能遭遇黑客攻击或被非法获取</a:t>
            </a:r>
            <a:endParaRPr altLang="en-US" dirty="0" lang="zh-CN">
              <a:solidFill>
                <a:schemeClr val="dk1">
                  <a:lumMod val="80000"/>
                  <a:lumOff val="20000"/>
                </a:schemeClr>
              </a:solidFill>
              <a:latin typeface="+mn-ea"/>
              <a:sym typeface="+mn-ea"/>
            </a:endParaRPr>
          </a:p>
        </p:txBody>
      </p:sp>
      <p:sp>
        <p:nvSpPr>
          <p:cNvPr id="10495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定期进行数据安全检查和维护，及时发现和修复潜在的安全隐患</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86" name="标题 4"/>
          <p:cNvSpPr>
            <a:spLocks noGrp="1"/>
          </p:cNvSpPr>
          <p:nvPr>
            <p:ph type="title" idx="1"/>
            <p:custDataLst>
              <p:tags r:id="rId2"/>
            </p:custDataLst>
          </p:nvPr>
        </p:nvSpPr>
        <p:spPr/>
        <p:txBody>
          <a:bodyPr/>
          <a:p>
            <a:r>
              <a:rPr altLang="en-US" dirty="0" lang="zh-CN"/>
              <a:t>智能教学工具在小学教育中的发展趋势</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2" name="标题 2"/>
          <p:cNvSpPr>
            <a:spLocks noGrp="1"/>
          </p:cNvSpPr>
          <p:nvPr>
            <p:ph type="title" idx="2"/>
          </p:nvPr>
        </p:nvSpPr>
        <p:spPr/>
        <p:txBody>
          <a:bodyPr/>
          <a:p>
            <a:r>
              <a:rPr altLang="en-US" lang="zh-CN"/>
              <a:t>人工智能技术的进一步发展</a:t>
            </a:r>
            <a:endParaRPr altLang="en-US" lang="zh-CN"/>
          </a:p>
        </p:txBody>
      </p:sp>
      <p:sp>
        <p:nvSpPr>
          <p:cNvPr id="104962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深度学习算法的改进将进一步提升智能教学工具的性能。</a:t>
            </a:r>
            <a:endParaRPr altLang="en-US" dirty="0" sz="1200" lang="zh-CN" spc="150">
              <a:solidFill>
                <a:schemeClr val="tx1">
                  <a:lumMod val="65000"/>
                  <a:lumOff val="35000"/>
                </a:schemeClr>
              </a:solidFill>
              <a:latin typeface="+mn-ea"/>
              <a:sym typeface="+mn-ea"/>
            </a:endParaRPr>
          </a:p>
        </p:txBody>
      </p:sp>
      <p:sp>
        <p:nvSpPr>
          <p:cNvPr id="104966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人工智能技术在教育领域的应用将逐渐从辅助教学向个性化教育转变。</a:t>
            </a:r>
            <a:endParaRPr altLang="en-US" dirty="0" sz="1200" lang="zh-CN" spc="150">
              <a:solidFill>
                <a:schemeClr val="tx1">
                  <a:lumMod val="65000"/>
                  <a:lumOff val="35000"/>
                </a:schemeClr>
              </a:solidFill>
              <a:latin typeface="+mn-ea"/>
              <a:sym typeface="+mn-ea"/>
            </a:endParaRPr>
          </a:p>
        </p:txBody>
      </p:sp>
      <p:sp>
        <p:nvSpPr>
          <p:cNvPr id="104966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虚拟现实和增强现实技术的发展将为智能教学工具提供更多的应用场景。</a:t>
            </a:r>
            <a:endParaRPr altLang="en-US" dirty="0" sz="1200" lang="zh-CN" spc="150">
              <a:solidFill>
                <a:schemeClr val="tx1">
                  <a:lumMod val="65000"/>
                  <a:lumOff val="35000"/>
                </a:schemeClr>
              </a:solidFill>
              <a:latin typeface="+mn-ea"/>
              <a:sym typeface="+mn-ea"/>
            </a:endParaRPr>
          </a:p>
        </p:txBody>
      </p:sp>
      <p:sp>
        <p:nvSpPr>
          <p:cNvPr id="104966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自然语言处理技术的进步将使得智能教学工具更好地理解学生的语言。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06" name="标题 2"/>
          <p:cNvSpPr>
            <a:spLocks noGrp="1"/>
          </p:cNvSpPr>
          <p:nvPr>
            <p:ph type="title" idx="2"/>
          </p:nvPr>
        </p:nvSpPr>
        <p:spPr/>
        <p:txBody>
          <a:bodyPr/>
          <a:p>
            <a:r>
              <a:rPr altLang="en-US" lang="zh-CN"/>
              <a:t>智能教学工具的个性化与智能化</a:t>
            </a:r>
            <a:endParaRPr altLang="en-US" lang="zh-CN"/>
          </a:p>
        </p:txBody>
      </p:sp>
      <p:sp>
        <p:nvSpPr>
          <p:cNvPr id="104970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智能化推荐：智能教学工具能够根据学生的学习情况和兴趣，推荐相关的学习资源和拓展内容，帮助学生拓宽视野和增强综合素质。</a:t>
            </a:r>
            <a:endParaRPr altLang="en-US" dirty="0" sz="2400" lang="zh-CN">
              <a:latin typeface="+mn-ea"/>
              <a:ea typeface="+mn-ea"/>
            </a:endParaRPr>
          </a:p>
        </p:txBody>
      </p:sp>
      <p:sp>
        <p:nvSpPr>
          <p:cNvPr id="104972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智能化互动：智能教学工具能够实现人机交互和师生互动等多种形式的互动，增强学生的学习参与度和积极性，提高学习效果。</a:t>
            </a:r>
            <a:endParaRPr altLang="en-US" dirty="0" sz="2400" lang="zh-CN">
              <a:latin typeface="+mn-ea"/>
              <a:ea typeface="+mn-ea"/>
            </a:endParaRPr>
          </a:p>
        </p:txBody>
      </p:sp>
      <p:sp>
        <p:nvSpPr>
          <p:cNvPr id="104972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个性化教学：智能教学工具能够根据学生的学习情况和需求，提供个性化的教学内容和辅导，提高教学效果。</a:t>
            </a:r>
            <a:endParaRPr altLang="en-US" dirty="0" sz="2400" lang="zh-CN">
              <a:latin typeface="+mn-ea"/>
              <a:ea typeface="+mn-ea"/>
            </a:endParaRPr>
          </a:p>
        </p:txBody>
      </p:sp>
      <p:sp>
        <p:nvSpPr>
          <p:cNvPr id="104973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智能化评估：智能教学工具能够对学生的学习进度和成果进行实时评估，提供及时反馈和调整建议，帮助学生更好地掌握知识和技能。</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70" name="标题 2"/>
          <p:cNvSpPr>
            <a:spLocks noGrp="1"/>
          </p:cNvSpPr>
          <p:nvPr>
            <p:ph type="title" idx="2"/>
          </p:nvPr>
        </p:nvSpPr>
        <p:spPr/>
        <p:txBody>
          <a:bodyPr/>
          <a:p>
            <a:r>
              <a:rPr altLang="en-US" lang="zh-CN"/>
              <a:t>跨学科与跨领域的融合创新</a:t>
            </a:r>
            <a:endParaRPr altLang="en-US" lang="zh-CN"/>
          </a:p>
        </p:txBody>
      </p:sp>
      <p:sp>
        <p:nvSpPr>
          <p:cNvPr id="1049772" name="文本框 10"/>
          <p:cNvSpPr txBox="1"/>
          <p:nvPr>
            <p:custDataLst>
              <p:tags r:id="rId1"/>
            </p:custDataLst>
          </p:nvPr>
        </p:nvSpPr>
        <p:spPr>
          <a:xfrm>
            <a:off x="1026223" y="4745471"/>
            <a:ext cx="3189054" cy="1339088"/>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智能教学工具与跨学科的结合，如人工智能、计算机科学、教育学等，为小学教育提供更丰富的教学资源和教学方法。</a:t>
            </a:r>
            <a:endParaRPr altLang="en-US" sz="1200" lang="zh-CN" spc="150">
              <a:solidFill>
                <a:schemeClr val="tx1">
                  <a:lumMod val="65000"/>
                  <a:lumOff val="35000"/>
                </a:schemeClr>
              </a:solidFill>
              <a:latin typeface="+mn-ea"/>
            </a:endParaRPr>
          </a:p>
        </p:txBody>
      </p:sp>
      <p:sp>
        <p:nvSpPr>
          <p:cNvPr id="1049774" name="矩形 11"/>
          <p:cNvSpPr/>
          <p:nvPr>
            <p:custDataLst>
              <p:tags r:id="rId2"/>
            </p:custDataLst>
          </p:nvPr>
        </p:nvSpPr>
        <p:spPr>
          <a:xfrm>
            <a:off x="1026223" y="4576678"/>
            <a:ext cx="3189054" cy="1670671"/>
          </a:xfrm>
          <a:prstGeom prst="rect"/>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76" name="文本框 17"/>
          <p:cNvSpPr txBox="1"/>
          <p:nvPr>
            <p:custDataLst>
              <p:tags r:id="rId3"/>
            </p:custDataLst>
          </p:nvPr>
        </p:nvSpPr>
        <p:spPr>
          <a:xfrm>
            <a:off x="3317300" y="1659193"/>
            <a:ext cx="3189054" cy="1339088"/>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智能教学工具与跨领域的融合，如心理学、社会学、语言学等，有助于深入了解学生的学习需求和心理状态，提高教学效果。</a:t>
            </a:r>
            <a:endParaRPr altLang="en-US" sz="1200" lang="zh-CN" spc="150">
              <a:solidFill>
                <a:schemeClr val="tx1">
                  <a:lumMod val="65000"/>
                  <a:lumOff val="35000"/>
                </a:schemeClr>
              </a:solidFill>
              <a:latin typeface="+mn-ea"/>
            </a:endParaRPr>
          </a:p>
        </p:txBody>
      </p:sp>
      <p:sp>
        <p:nvSpPr>
          <p:cNvPr id="1049778" name="矩形 18"/>
          <p:cNvSpPr/>
          <p:nvPr>
            <p:custDataLst>
              <p:tags r:id="rId4"/>
            </p:custDataLst>
          </p:nvPr>
        </p:nvSpPr>
        <p:spPr>
          <a:xfrm>
            <a:off x="3317300" y="1490400"/>
            <a:ext cx="3189054" cy="1670671"/>
          </a:xfrm>
          <a:prstGeom prst="rect"/>
          <a:noFill/>
          <a:ln w="19050" cmpd="sng">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80" name="燕尾形 3"/>
          <p:cNvSpPr/>
          <p:nvPr>
            <p:custDataLst>
              <p:tags r:id="rId5"/>
            </p:custDataLst>
          </p:nvPr>
        </p:nvSpPr>
        <p:spPr>
          <a:xfrm>
            <a:off x="1366058" y="3513660"/>
            <a:ext cx="2437364" cy="708929"/>
          </a:xfrm>
          <a:prstGeom prst="chevron">
            <a:avLst>
              <a:gd name="adj" fmla="val 32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82" name="文本框 13"/>
          <p:cNvSpPr txBox="1"/>
          <p:nvPr>
            <p:custDataLst>
              <p:tags r:id="rId6"/>
            </p:custDataLst>
          </p:nvPr>
        </p:nvSpPr>
        <p:spPr>
          <a:xfrm>
            <a:off x="1622623" y="3632190"/>
            <a:ext cx="1995503" cy="471119"/>
          </a:xfrm>
          <a:prstGeom prst="rect"/>
          <a:noFill/>
        </p:spPr>
        <p:txBody>
          <a:bodyPr bIns="0" rtlCol="0" wrap="square">
            <a:normAutofit/>
          </a:bodyPr>
          <a:p>
            <a:pPr algn="ctr"/>
            <a:r>
              <a:rPr altLang="en-US" b="1" dirty="0" sz="2000" lang="zh-CN" spc="300">
                <a:solidFill>
                  <a:schemeClr val="lt1">
                    <a:lumMod val="100000"/>
                  </a:schemeClr>
                </a:solidFill>
                <a:latin typeface="+mj-ea"/>
                <a:ea typeface="+mj-ea"/>
                <a:sym typeface="+mn-ea"/>
              </a:rPr>
              <a:t>添加标题</a:t>
            </a:r>
            <a:endParaRPr altLang="en-US" b="1" dirty="0" sz="2000" lang="zh-CN" spc="300">
              <a:solidFill>
                <a:schemeClr val="lt1">
                  <a:lumMod val="100000"/>
                </a:schemeClr>
              </a:solidFill>
              <a:latin typeface="+mj-ea"/>
              <a:ea typeface="+mj-ea"/>
              <a:sym typeface="+mn-ea"/>
            </a:endParaRPr>
          </a:p>
        </p:txBody>
      </p:sp>
      <p:sp>
        <p:nvSpPr>
          <p:cNvPr id="1049784" name="燕尾形 25"/>
          <p:cNvSpPr/>
          <p:nvPr>
            <p:custDataLst>
              <p:tags r:id="rId7"/>
            </p:custDataLst>
          </p:nvPr>
        </p:nvSpPr>
        <p:spPr>
          <a:xfrm>
            <a:off x="1429824" y="3557171"/>
            <a:ext cx="2326336" cy="621907"/>
          </a:xfrm>
          <a:prstGeom prst="chevron">
            <a:avLst>
              <a:gd name="adj" fmla="val 32014"/>
            </a:avLst>
          </a:prstGeom>
          <a:noFill/>
          <a:ln w="952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86" name="燕尾形 29"/>
          <p:cNvSpPr/>
          <p:nvPr>
            <p:custDataLst>
              <p:tags r:id="rId8"/>
            </p:custDataLst>
          </p:nvPr>
        </p:nvSpPr>
        <p:spPr>
          <a:xfrm>
            <a:off x="3693145" y="3515160"/>
            <a:ext cx="2437364" cy="708929"/>
          </a:xfrm>
          <a:prstGeom prst="chevron">
            <a:avLst>
              <a:gd name="adj" fmla="val 320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88" name="文本框 30"/>
          <p:cNvSpPr txBox="1"/>
          <p:nvPr>
            <p:custDataLst>
              <p:tags r:id="rId9"/>
            </p:custDataLst>
          </p:nvPr>
        </p:nvSpPr>
        <p:spPr>
          <a:xfrm>
            <a:off x="3949710" y="3633690"/>
            <a:ext cx="1995503" cy="471119"/>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90" name="燕尾形 31"/>
          <p:cNvSpPr/>
          <p:nvPr>
            <p:custDataLst>
              <p:tags r:id="rId10"/>
            </p:custDataLst>
          </p:nvPr>
        </p:nvSpPr>
        <p:spPr>
          <a:xfrm>
            <a:off x="3756911" y="3558671"/>
            <a:ext cx="2326336" cy="621907"/>
          </a:xfrm>
          <a:prstGeom prst="chevron">
            <a:avLst>
              <a:gd name="adj" fmla="val 32014"/>
            </a:avLst>
          </a:prstGeom>
          <a:noFill/>
          <a:ln w="9525">
            <a:solidFill>
              <a:schemeClr val="accent2">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92" name="燕尾形 33"/>
          <p:cNvSpPr/>
          <p:nvPr>
            <p:custDataLst>
              <p:tags r:id="rId11"/>
            </p:custDataLst>
          </p:nvPr>
        </p:nvSpPr>
        <p:spPr>
          <a:xfrm>
            <a:off x="6020232" y="3516661"/>
            <a:ext cx="2437364" cy="708929"/>
          </a:xfrm>
          <a:prstGeom prst="chevron">
            <a:avLst>
              <a:gd name="adj" fmla="val 3201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94" name="文本框 34"/>
          <p:cNvSpPr txBox="1"/>
          <p:nvPr>
            <p:custDataLst>
              <p:tags r:id="rId12"/>
            </p:custDataLst>
          </p:nvPr>
        </p:nvSpPr>
        <p:spPr>
          <a:xfrm>
            <a:off x="6276796" y="3635191"/>
            <a:ext cx="1995503" cy="471119"/>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96" name="燕尾形 35"/>
          <p:cNvSpPr/>
          <p:nvPr>
            <p:custDataLst>
              <p:tags r:id="rId13"/>
            </p:custDataLst>
          </p:nvPr>
        </p:nvSpPr>
        <p:spPr>
          <a:xfrm>
            <a:off x="6083998" y="3560172"/>
            <a:ext cx="2326336" cy="621907"/>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798" name="燕尾形 37"/>
          <p:cNvSpPr/>
          <p:nvPr>
            <p:custDataLst>
              <p:tags r:id="rId14"/>
            </p:custDataLst>
          </p:nvPr>
        </p:nvSpPr>
        <p:spPr>
          <a:xfrm>
            <a:off x="8347318" y="3518161"/>
            <a:ext cx="2437364" cy="708929"/>
          </a:xfrm>
          <a:prstGeom prst="chevron">
            <a:avLst>
              <a:gd name="adj" fmla="val 32014"/>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latin typeface="+mj-ea"/>
              <a:ea typeface="+mj-ea"/>
            </a:endParaRPr>
          </a:p>
        </p:txBody>
      </p:sp>
      <p:sp>
        <p:nvSpPr>
          <p:cNvPr id="1049800" name="文本框 38"/>
          <p:cNvSpPr txBox="1"/>
          <p:nvPr>
            <p:custDataLst>
              <p:tags r:id="rId15"/>
            </p:custDataLst>
          </p:nvPr>
        </p:nvSpPr>
        <p:spPr>
          <a:xfrm>
            <a:off x="8603883" y="3625438"/>
            <a:ext cx="1995503" cy="471119"/>
          </a:xfrm>
          <a:prstGeom prst="rect"/>
          <a:noFill/>
        </p:spPr>
        <p:txBody>
          <a:bodyPr bIns="0" rtlCol="0" wrap="square">
            <a:normAutofit/>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802" name="燕尾形 39"/>
          <p:cNvSpPr/>
          <p:nvPr>
            <p:custDataLst>
              <p:tags r:id="rId16"/>
            </p:custDataLst>
          </p:nvPr>
        </p:nvSpPr>
        <p:spPr>
          <a:xfrm>
            <a:off x="8411084" y="3561672"/>
            <a:ext cx="2326336" cy="621907"/>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ln>
                <a:solidFill>
                  <a:schemeClr val="accent1"/>
                </a:solidFill>
              </a:ln>
              <a:solidFill>
                <a:schemeClr val="lt1"/>
              </a:solidFill>
              <a:latin typeface="+mj-ea"/>
              <a:ea typeface="+mj-ea"/>
            </a:endParaRPr>
          </a:p>
        </p:txBody>
      </p:sp>
      <p:sp>
        <p:nvSpPr>
          <p:cNvPr id="1049804" name="文本框 53"/>
          <p:cNvSpPr txBox="1"/>
          <p:nvPr>
            <p:custDataLst>
              <p:tags r:id="rId17"/>
            </p:custDataLst>
          </p:nvPr>
        </p:nvSpPr>
        <p:spPr>
          <a:xfrm>
            <a:off x="7971474" y="1661443"/>
            <a:ext cx="3189054" cy="1339088"/>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跨学科与跨领域的融合创新有助于培养小学生的综合素质和创新能力，为未来的教育发展奠定基础。</a:t>
            </a:r>
            <a:endParaRPr altLang="en-US" sz="1200" lang="zh-CN" spc="150">
              <a:solidFill>
                <a:schemeClr val="tx1">
                  <a:lumMod val="65000"/>
                  <a:lumOff val="35000"/>
                </a:schemeClr>
              </a:solidFill>
              <a:latin typeface="+mn-ea"/>
            </a:endParaRPr>
          </a:p>
        </p:txBody>
      </p:sp>
      <p:sp>
        <p:nvSpPr>
          <p:cNvPr id="1049806" name="矩形 54"/>
          <p:cNvSpPr/>
          <p:nvPr>
            <p:custDataLst>
              <p:tags r:id="rId18"/>
            </p:custDataLst>
          </p:nvPr>
        </p:nvSpPr>
        <p:spPr>
          <a:xfrm>
            <a:off x="7971474" y="1492651"/>
            <a:ext cx="3189054" cy="1670671"/>
          </a:xfrm>
          <a:prstGeom prst="rect"/>
          <a:noFill/>
          <a:ln w="19050" cmpd="sng">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808" name="文本框 63"/>
          <p:cNvSpPr txBox="1"/>
          <p:nvPr>
            <p:custDataLst>
              <p:tags r:id="rId19"/>
            </p:custDataLst>
          </p:nvPr>
        </p:nvSpPr>
        <p:spPr>
          <a:xfrm>
            <a:off x="5644387" y="4748471"/>
            <a:ext cx="3189054" cy="1339088"/>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智能教学工具的发展趋势是不断融合创新，打破传统学科和领域的界限，为小学教育提供更加全面和个性化的教学服务。</a:t>
            </a:r>
            <a:endParaRPr altLang="en-US" sz="1200" lang="zh-CN" spc="150">
              <a:solidFill>
                <a:schemeClr val="tx1">
                  <a:lumMod val="65000"/>
                  <a:lumOff val="35000"/>
                </a:schemeClr>
              </a:solidFill>
              <a:latin typeface="+mn-ea"/>
            </a:endParaRPr>
          </a:p>
        </p:txBody>
      </p:sp>
      <p:sp>
        <p:nvSpPr>
          <p:cNvPr id="1049810" name="矩形 64"/>
          <p:cNvSpPr/>
          <p:nvPr>
            <p:custDataLst>
              <p:tags r:id="rId20"/>
            </p:custDataLst>
          </p:nvPr>
        </p:nvSpPr>
        <p:spPr>
          <a:xfrm>
            <a:off x="5644387" y="4579679"/>
            <a:ext cx="3189054" cy="1670671"/>
          </a:xfrm>
          <a:prstGeom prst="rect"/>
          <a:noFill/>
          <a:ln w="190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0"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852" name="标题 4"/>
          <p:cNvSpPr>
            <a:spLocks noGrp="1"/>
          </p:cNvSpPr>
          <p:nvPr>
            <p:ph type="title" idx="1"/>
            <p:custDataLst>
              <p:tags r:id="rId2"/>
            </p:custDataLst>
          </p:nvPr>
        </p:nvSpPr>
        <p:spPr/>
        <p:txBody>
          <a:bodyPr/>
          <a:p>
            <a:r>
              <a:rPr altLang="en-US" dirty="0" lang="zh-CN"/>
              <a:t>智能教学工具在小学教育中的实践建议</a:t>
            </a:r>
            <a:endParaRPr altLang="en-US" dirty="0"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88" name="标题 2"/>
          <p:cNvSpPr>
            <a:spLocks noGrp="1"/>
          </p:cNvSpPr>
          <p:nvPr>
            <p:ph type="title" idx="2"/>
          </p:nvPr>
        </p:nvSpPr>
        <p:spPr/>
        <p:txBody>
          <a:bodyPr/>
          <a:p>
            <a:r>
              <a:rPr altLang="en-US" lang="zh-CN"/>
              <a:t>加强技术与硬件设施的投入与建设</a:t>
            </a:r>
            <a:endParaRPr altLang="en-US" lang="zh-CN"/>
          </a:p>
        </p:txBody>
      </p:sp>
      <p:sp>
        <p:nvSpPr>
          <p:cNvPr id="104989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提升教师技术应用能力，使其更好地利用智能教学工具</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9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完善硬件设施，确保智能教学工具的稳定运行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定期更新技术与硬件设施，保持与时俱进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0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建立技术支持与培训体系，为教师提供持续的技术支持与培训</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52" name="标题 2"/>
          <p:cNvSpPr>
            <a:spLocks noGrp="1"/>
          </p:cNvSpPr>
          <p:nvPr>
            <p:ph type="title" idx="2"/>
          </p:nvPr>
        </p:nvSpPr>
        <p:spPr/>
        <p:txBody>
          <a:bodyPr/>
          <a:p>
            <a:r>
              <a:rPr altLang="en-US" lang="zh-CN"/>
              <a:t>提高教师与学生信息素养的培养与培训</a:t>
            </a:r>
            <a:endParaRPr altLang="en-US" lang="zh-CN"/>
          </a:p>
        </p:txBody>
      </p:sp>
      <p:sp>
        <p:nvSpPr>
          <p:cNvPr id="104995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培训教师掌握智能教学工具的基本操作和功能</a:t>
            </a:r>
            <a:endParaRPr altLang="en-US" dirty="0" sz="2000" lang="zh-CN" spc="150">
              <a:solidFill>
                <a:schemeClr val="tx1">
                  <a:lumMod val="75000"/>
                  <a:lumOff val="25000"/>
                </a:schemeClr>
              </a:solidFill>
              <a:latin typeface="+mn-ea"/>
              <a:sym typeface="+mn-ea"/>
            </a:endParaRPr>
          </a:p>
        </p:txBody>
      </p:sp>
      <p:sp>
        <p:nvSpPr>
          <p:cNvPr id="104995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引导学生正确使用智能教学工具，培养信息素养</a:t>
            </a:r>
            <a:endParaRPr altLang="en-US" dirty="0" sz="2000" lang="zh-CN" spc="150">
              <a:solidFill>
                <a:schemeClr val="tx1">
                  <a:lumMod val="75000"/>
                  <a:lumOff val="25000"/>
                </a:schemeClr>
              </a:solidFill>
              <a:latin typeface="+mn-ea"/>
              <a:sym typeface="+mn-ea"/>
            </a:endParaRPr>
          </a:p>
        </p:txBody>
      </p:sp>
      <p:sp>
        <p:nvSpPr>
          <p:cNvPr id="104996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定期开展智能教学工具的培训课程，提高教师信息素养</a:t>
            </a:r>
            <a:endParaRPr altLang="en-US" dirty="0" sz="2000" lang="zh-CN" spc="150">
              <a:solidFill>
                <a:schemeClr val="tx1">
                  <a:lumMod val="75000"/>
                  <a:lumOff val="25000"/>
                </a:schemeClr>
              </a:solidFill>
              <a:latin typeface="+mn-ea"/>
              <a:sym typeface="+mn-ea"/>
            </a:endParaRPr>
          </a:p>
        </p:txBody>
      </p:sp>
      <p:sp>
        <p:nvSpPr>
          <p:cNvPr id="104997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鼓励教师与学生共同探索智能教学工具的创新应用</a:t>
            </a:r>
            <a:endParaRPr altLang="en-US" dirty="0" sz="2000" lang="zh-CN" spc="150">
              <a:solidFill>
                <a:schemeClr val="tx1">
                  <a:lumMod val="75000"/>
                  <a:lumOff val="25000"/>
                </a:schemeClr>
              </a:solidFill>
              <a:latin typeface="+mn-ea"/>
              <a:sym typeface="+mn-ea"/>
            </a:endParaRPr>
          </a:p>
        </p:txBody>
      </p:sp>
      <p:sp>
        <p:nvSpPr>
          <p:cNvPr id="104997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16" name="标题 2"/>
          <p:cNvSpPr>
            <a:spLocks noGrp="1"/>
          </p:cNvSpPr>
          <p:nvPr>
            <p:ph type="title" idx="2"/>
          </p:nvPr>
        </p:nvSpPr>
        <p:spPr/>
        <p:txBody>
          <a:bodyPr/>
          <a:p>
            <a:r>
              <a:rPr altLang="en-US" lang="zh-CN"/>
              <a:t>建立健全学生隐私与数据安全保护机制</a:t>
            </a:r>
            <a:endParaRPr altLang="en-US" lang="zh-CN"/>
          </a:p>
        </p:txBody>
      </p:sp>
      <p:sp>
        <p:nvSpPr>
          <p:cNvPr id="105001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制定严格的数据收集和使用政策，确保只收集必要且得到学生和家长同意的数据。</a:t>
            </a:r>
            <a:endParaRPr altLang="en-US" dirty="0" sz="1200" lang="zh-CN" spc="150">
              <a:solidFill>
                <a:schemeClr val="tx1">
                  <a:lumMod val="65000"/>
                  <a:lumOff val="35000"/>
                </a:schemeClr>
              </a:solidFill>
              <a:latin typeface="+mn-ea"/>
              <a:sym typeface="+mn-ea"/>
            </a:endParaRPr>
          </a:p>
        </p:txBody>
      </p:sp>
      <p:sp>
        <p:nvSpPr>
          <p:cNvPr id="105002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对数据进行加密和安全存储，确保数据不被未经授权的第三方获取。</a:t>
            </a:r>
            <a:endParaRPr altLang="en-US" dirty="0" sz="1200" lang="zh-CN" spc="150">
              <a:solidFill>
                <a:schemeClr val="tx1">
                  <a:lumMod val="65000"/>
                  <a:lumOff val="35000"/>
                </a:schemeClr>
              </a:solidFill>
              <a:latin typeface="+mn-ea"/>
              <a:sym typeface="+mn-ea"/>
            </a:endParaRPr>
          </a:p>
        </p:txBody>
      </p:sp>
      <p:sp>
        <p:nvSpPr>
          <p:cNvPr id="105002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定期审查和更新数据保护措施，以应对新的安全威胁和技术发展。</a:t>
            </a:r>
            <a:endParaRPr altLang="en-US" dirty="0" sz="1200" lang="zh-CN" spc="150">
              <a:solidFill>
                <a:schemeClr val="tx1">
                  <a:lumMod val="65000"/>
                  <a:lumOff val="35000"/>
                </a:schemeClr>
              </a:solidFill>
              <a:latin typeface="+mn-ea"/>
              <a:sym typeface="+mn-ea"/>
            </a:endParaRPr>
          </a:p>
        </p:txBody>
      </p:sp>
      <p:sp>
        <p:nvSpPr>
          <p:cNvPr id="105002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建立学生隐私和数据安全意识培训计划，提高师生和家长对隐私和数据安全的重视。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64" name="文本占位符 5"/>
          <p:cNvSpPr>
            <a:spLocks noGrp="1"/>
          </p:cNvSpPr>
          <p:nvPr>
            <p:ph type="body" idx="9"/>
            <p:custDataLst>
              <p:tags r:id="rId1"/>
            </p:custDataLst>
          </p:nvPr>
        </p:nvSpPr>
        <p:spPr/>
        <p:txBody>
          <a:bodyPr/>
          <a:p>
            <a:r>
              <a:rPr altLang="en-US" lang="zh-CN"/>
              <a:t>汇报人：</a:t>
            </a:r>
            <a:r>
              <a:rPr altLang="zh-CN" lang="en-US"/>
              <a:t>XX</a:t>
            </a:r>
            <a:endParaRPr altLang="en-US" lang="zh-CN"/>
          </a:p>
        </p:txBody>
      </p:sp>
      <p:sp>
        <p:nvSpPr>
          <p:cNvPr id="1050066"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5*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5*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5*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5*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5*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5*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5*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5*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91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8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7.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7_4*l_h_f*1_1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7_4*l_h_i*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7_4*l_h_f*1_2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7_4*l_h_i*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87_4*l_h_i*1_1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1"/>
  <p:tag name="KSO_WM_DIAGRAM_VIRTUALLY_FRAME" val="{&quot;height&quot;:318.04998779296875,&quot;width&quot;:940.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487_4*l_h_a*1_1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87_4*l_h_i*1_1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87_4*l_h_i*1_2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487_4*l_h_a*1_2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87_4*l_h_i*1_2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87_4*l_h_i*1_3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10"/>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487_4*l_h_a*1_3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87_4*l_h_i*1_3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87_4*l_h_i*1_4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7"/>
  <p:tag name="KSO_WM_DIAGRAM_MAX_ITEMCNT" val="6"/>
  <p:tag name="KSO_WM_DIAGRAM_MIN_ITEMCNT" val="1"/>
  <p:tag name="KSO_WM_DIAGRAM_VIRTUALLY_FRAME" val="{&quot;height&quot;:318.04998779296875,&quot;width&quot;:940.75}"/>
  <p:tag name="KSO_WM_DIAGRAM_COLOR_MATCH_VALUE" val="{&quot;shape&quot;:{&quot;fill&quot;:{&quot;solid&quot;:{&quot;brightness&quot;:0.400000005960464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487_4*l_h_a*1_4_1"/>
  <p:tag name="KSO_WM_TEMPLATE_CATEGORY" val="diagram"/>
  <p:tag name="KSO_WM_TEMPLATE_INDEX" val="20231487"/>
  <p:tag name="KSO_WM_UNIT_LAYERLEVEL" val="1_1_1"/>
  <p:tag name="KSO_WM_TAG_VERSION" val="3.0"/>
  <p:tag name="KSO_WM_BEAUTIFY_FLAG" val="#wm#"/>
  <p:tag name="KSO_WM_UNIT_VALUE" val="6"/>
  <p:tag name="KSO_WM_DIAGRAM_VERSION" val="3"/>
  <p:tag name="KSO_WM_DIAGRAM_COLOR_TRICK" val="4"/>
  <p:tag name="KSO_WM_DIAGRAM_COLOR_TEXT_CAN_REMOVE" val="n"/>
  <p:tag name="KSO_WM_UNIT_PRESET_TEXT" val="添加标题"/>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87_4*l_h_i*1_4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7_4*l_h_f*1_4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7_4*l_h_i*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10"/>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4000000059604645,&quot;colorType&quot;:1,&quot;foreColorIndex&quot;:10,&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7_4*l_h_f*1_3_1"/>
  <p:tag name="KSO_WM_TEMPLATE_CATEGORY" val="diagram"/>
  <p:tag name="KSO_WM_TEMPLATE_INDEX" val="20231487"/>
  <p:tag name="KSO_WM_UNIT_LAYERLEVEL" val="1_1_1"/>
  <p:tag name="KSO_WM_TAG_VERSION" val="3.0"/>
  <p:tag name="KSO_WM_BEAUTIFY_FLAG" val="#wm#"/>
  <p:tag name="KSO_WM_UNIT_VALUE" val="64"/>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7_4*l_h_i*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8.04998779296875,&quot;width&quot;:940.75}"/>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9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22.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2024-01-05T08:41:54Z</dcterms:created>
  <dcterms:modified xsi:type="dcterms:W3CDTF">2024-01-05T08:41:54Z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f3887f4219aa49a7ab38fc87f0d32004_21</vt:lpwstr>
  </property>
</Properties>
</file>