
<file path=[Content_Types].xml><?xml version="1.0" encoding="utf-8"?>
<Types xmlns="http://schemas.openxmlformats.org/package/2006/content-types">
  <Default Extension="vml" ContentType="application/vnd.openxmlformats-officedocument.vmlDrawing"/>
  <Default Extension="xls" ContentType="application/vnd.ms-excel"/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7"/>
  </p:notesMasterIdLst>
  <p:handoutMasterIdLst>
    <p:handoutMasterId r:id="rId36"/>
  </p:handoutMasterIdLst>
  <p:sldIdLst>
    <p:sldId id="256" r:id="rId3"/>
    <p:sldId id="258" r:id="rId4"/>
    <p:sldId id="259" r:id="rId5"/>
    <p:sldId id="261" r:id="rId6"/>
    <p:sldId id="325" r:id="rId8"/>
    <p:sldId id="326" r:id="rId9"/>
    <p:sldId id="327" r:id="rId10"/>
    <p:sldId id="341" r:id="rId11"/>
    <p:sldId id="328" r:id="rId12"/>
    <p:sldId id="329" r:id="rId13"/>
    <p:sldId id="330" r:id="rId14"/>
    <p:sldId id="331" r:id="rId15"/>
    <p:sldId id="342" r:id="rId16"/>
    <p:sldId id="343" r:id="rId17"/>
    <p:sldId id="346" r:id="rId18"/>
    <p:sldId id="347" r:id="rId19"/>
    <p:sldId id="345" r:id="rId20"/>
    <p:sldId id="301" r:id="rId21"/>
    <p:sldId id="332" r:id="rId22"/>
    <p:sldId id="333" r:id="rId23"/>
    <p:sldId id="334" r:id="rId24"/>
    <p:sldId id="335" r:id="rId25"/>
    <p:sldId id="336" r:id="rId26"/>
    <p:sldId id="337" r:id="rId27"/>
    <p:sldId id="302" r:id="rId28"/>
    <p:sldId id="340" r:id="rId29"/>
    <p:sldId id="323" r:id="rId30"/>
    <p:sldId id="338" r:id="rId31"/>
    <p:sldId id="366" r:id="rId32"/>
    <p:sldId id="373" r:id="rId33"/>
    <p:sldId id="285" r:id="rId34"/>
    <p:sldId id="286" r:id="rId35"/>
  </p:sldIdLst>
  <p:sldSz cx="9144000" cy="5143500" type="screen16x9"/>
  <p:notesSz cx="6858000" cy="9144000"/>
  <p:embeddedFontLst>
    <p:embeddedFont>
      <p:font typeface="黑体" panose="02010609060101010101" pitchFamily="2" charset="-122"/>
      <p:regular r:id="rId40"/>
    </p:embeddedFont>
    <p:embeddedFont>
      <p:font typeface="楷体" panose="02010609060101010101" pitchFamily="49" charset="-122"/>
      <p:regular r:id="rId41"/>
    </p:embeddedFont>
    <p:embeddedFont>
      <p:font typeface="Calibri" panose="020F0502020204030204" charset="0"/>
      <p:regular r:id="rId42"/>
      <p:bold r:id="rId43"/>
      <p:italic r:id="rId44"/>
      <p:boldItalic r:id="rId45"/>
    </p:embeddedFont>
  </p:embeddedFontLst>
  <p:custDataLst>
    <p:tags r:id="rId46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5" userDrawn="1">
          <p15:clr>
            <a:srgbClr val="A4A3A4"/>
          </p15:clr>
        </p15:guide>
        <p15:guide id="2" pos="28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69D8FF"/>
    <a:srgbClr val="0066FF"/>
    <a:srgbClr val="0000FF"/>
    <a:srgbClr val="CC00FF"/>
    <a:srgbClr val="D60093"/>
    <a:srgbClr val="FCD5B5"/>
    <a:srgbClr val="FDEA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5888" autoAdjust="0"/>
  </p:normalViewPr>
  <p:slideViewPr>
    <p:cSldViewPr snapToGrid="0" showGuides="1">
      <p:cViewPr varScale="1">
        <p:scale>
          <a:sx n="146" d="100"/>
          <a:sy n="146" d="100"/>
        </p:scale>
        <p:origin x="594" y="108"/>
      </p:cViewPr>
      <p:guideLst>
        <p:guide orient="horz" pos="1615"/>
        <p:guide pos="28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6" Type="http://schemas.openxmlformats.org/officeDocument/2006/relationships/tags" Target="tags/tag31.xml"/><Relationship Id="rId45" Type="http://schemas.openxmlformats.org/officeDocument/2006/relationships/font" Target="fonts/font6.fntdata"/><Relationship Id="rId44" Type="http://schemas.openxmlformats.org/officeDocument/2006/relationships/font" Target="fonts/font5.fntdata"/><Relationship Id="rId43" Type="http://schemas.openxmlformats.org/officeDocument/2006/relationships/font" Target="fonts/font4.fntdata"/><Relationship Id="rId42" Type="http://schemas.openxmlformats.org/officeDocument/2006/relationships/font" Target="fonts/font3.fntdata"/><Relationship Id="rId41" Type="http://schemas.openxmlformats.org/officeDocument/2006/relationships/font" Target="fonts/font2.fntdata"/><Relationship Id="rId40" Type="http://schemas.openxmlformats.org/officeDocument/2006/relationships/font" Target="fonts/font1.fntdata"/><Relationship Id="rId4" Type="http://schemas.openxmlformats.org/officeDocument/2006/relationships/slide" Target="slides/slide2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handoutMaster" Target="handoutMasters/handoutMaster1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8.vml.rels><?xml version="1.0" encoding="UTF-8" standalone="yes"?>
<Relationships xmlns="http://schemas.openxmlformats.org/package/2006/relationships"><Relationship Id="rId4" Type="http://schemas.openxmlformats.org/officeDocument/2006/relationships/image" Target="../media/image18.wmf"/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17.vml.rels><?xml version="1.0" encoding="UTF-8" standalone="yes"?>
<Relationships xmlns="http://schemas.openxmlformats.org/package/2006/relationships"><Relationship Id="rId4" Type="http://schemas.openxmlformats.org/officeDocument/2006/relationships/image" Target="../media/image41.wmf"/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19.vml.rels><?xml version="1.0" encoding="UTF-8" standalone="yes"?>
<Relationships xmlns="http://schemas.openxmlformats.org/package/2006/relationships"><Relationship Id="rId5" Type="http://schemas.openxmlformats.org/officeDocument/2006/relationships/image" Target="../media/image48.emf"/><Relationship Id="rId4" Type="http://schemas.openxmlformats.org/officeDocument/2006/relationships/image" Target="../media/image47.wmf"/><Relationship Id="rId3" Type="http://schemas.openxmlformats.org/officeDocument/2006/relationships/image" Target="../media/image46.wmf"/><Relationship Id="rId2" Type="http://schemas.openxmlformats.org/officeDocument/2006/relationships/image" Target="../media/image45.emf"/><Relationship Id="rId1" Type="http://schemas.openxmlformats.org/officeDocument/2006/relationships/image" Target="../media/image44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image" Target="../media/image1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fld id="{7442B07A-2335-41B7-918D-97A2E003E32F}" type="slidenum">
              <a:rPr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8195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4B911284-1C5B-4D96-A6EC-6FA0AACA4009}" type="slidenum">
              <a:rPr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1866900"/>
            <a:ext cx="9144000" cy="161925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3187" y="3302768"/>
            <a:ext cx="6400800" cy="665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tags" Target="../tags/tag1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3" Type="http://schemas.openxmlformats.org/officeDocument/2006/relationships/tags" Target="../tags/tag2.xml"/><Relationship Id="rId2" Type="http://schemas.openxmlformats.org/officeDocument/2006/relationships/image" Target="../media/image5.pn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tags" Target="../tags/tag3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3" Type="http://schemas.openxmlformats.org/officeDocument/2006/relationships/tags" Target="../tags/tag4.xml"/><Relationship Id="rId2" Type="http://schemas.openxmlformats.org/officeDocument/2006/relationships/image" Target="../media/image5.pn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.v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tags" Target="../tags/tag5.xml"/><Relationship Id="rId3" Type="http://schemas.openxmlformats.org/officeDocument/2006/relationships/image" Target="../media/image6.wmf"/><Relationship Id="rId2" Type="http://schemas.openxmlformats.org/officeDocument/2006/relationships/oleObject" Target="../embeddings/oleObject1.bin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2.v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tags" Target="../tags/tag6.xml"/><Relationship Id="rId3" Type="http://schemas.openxmlformats.org/officeDocument/2006/relationships/image" Target="../media/image7.wmf"/><Relationship Id="rId2" Type="http://schemas.openxmlformats.org/officeDocument/2006/relationships/oleObject" Target="../embeddings/oleObject2.bin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3.v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tags" Target="../tags/tag7.xml"/><Relationship Id="rId3" Type="http://schemas.openxmlformats.org/officeDocument/2006/relationships/image" Target="../media/image8.wmf"/><Relationship Id="rId2" Type="http://schemas.openxmlformats.org/officeDocument/2006/relationships/oleObject" Target="../embeddings/oleObject3.bin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tags" Target="../tags/tag8.xml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4.v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6" Type="http://schemas.openxmlformats.org/officeDocument/2006/relationships/tags" Target="../tags/tag9.x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5.bin"/><Relationship Id="rId3" Type="http://schemas.openxmlformats.org/officeDocument/2006/relationships/image" Target="../media/image9.wmf"/><Relationship Id="rId2" Type="http://schemas.openxmlformats.org/officeDocument/2006/relationships/oleObject" Target="../embeddings/oleObject4.bin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5.v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tags" Target="../tags/tag10.xml"/><Relationship Id="rId3" Type="http://schemas.openxmlformats.org/officeDocument/2006/relationships/image" Target="../media/image11.wmf"/><Relationship Id="rId2" Type="http://schemas.openxmlformats.org/officeDocument/2006/relationships/oleObject" Target="../embeddings/oleObject6.bin"/><Relationship Id="rId1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6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tags" Target="../tags/tag11.xml"/><Relationship Id="rId4" Type="http://schemas.openxmlformats.org/officeDocument/2006/relationships/oleObject" Target="../embeddings/oleObject8.bin"/><Relationship Id="rId3" Type="http://schemas.openxmlformats.org/officeDocument/2006/relationships/image" Target="../media/image11.wmf"/><Relationship Id="rId2" Type="http://schemas.openxmlformats.org/officeDocument/2006/relationships/oleObject" Target="../embeddings/oleObject7.bin"/><Relationship Id="rId1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tags" Target="../tags/tag12.xml"/><Relationship Id="rId1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image" Target="../media/image14.wmf"/><Relationship Id="rId7" Type="http://schemas.openxmlformats.org/officeDocument/2006/relationships/oleObject" Target="../embeddings/oleObject11.bin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2.wmf"/><Relationship Id="rId3" Type="http://schemas.openxmlformats.org/officeDocument/2006/relationships/oleObject" Target="../embeddings/oleObject9.bin"/><Relationship Id="rId2" Type="http://schemas.openxmlformats.org/officeDocument/2006/relationships/image" Target="../media/image5.png"/><Relationship Id="rId12" Type="http://schemas.openxmlformats.org/officeDocument/2006/relationships/vmlDrawing" Target="../drawings/vmlDrawing7.v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wmf"/><Relationship Id="rId8" Type="http://schemas.openxmlformats.org/officeDocument/2006/relationships/oleObject" Target="../embeddings/oleObject15.bin"/><Relationship Id="rId7" Type="http://schemas.openxmlformats.org/officeDocument/2006/relationships/image" Target="../media/image17.wmf"/><Relationship Id="rId6" Type="http://schemas.openxmlformats.org/officeDocument/2006/relationships/oleObject" Target="../embeddings/oleObject14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3.bin"/><Relationship Id="rId3" Type="http://schemas.openxmlformats.org/officeDocument/2006/relationships/image" Target="../media/image15.emf"/><Relationship Id="rId2" Type="http://schemas.openxmlformats.org/officeDocument/2006/relationships/oleObject" Target="../embeddings/oleObject12.bin"/><Relationship Id="rId13" Type="http://schemas.openxmlformats.org/officeDocument/2006/relationships/vmlDrawing" Target="../drawings/vmlDrawing8.v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4.png"/><Relationship Id="rId10" Type="http://schemas.openxmlformats.org/officeDocument/2006/relationships/tags" Target="../tags/tag14.xml"/><Relationship Id="rId1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tags" Target="../tags/tag15.xml"/><Relationship Id="rId1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4.png"/><Relationship Id="rId7" Type="http://schemas.openxmlformats.org/officeDocument/2006/relationships/tags" Target="../tags/tag16.x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20.wmf"/><Relationship Id="rId3" Type="http://schemas.openxmlformats.org/officeDocument/2006/relationships/oleObject" Target="../embeddings/oleObject16.bin"/><Relationship Id="rId2" Type="http://schemas.openxmlformats.org/officeDocument/2006/relationships/image" Target="../media/image19.png"/><Relationship Id="rId10" Type="http://schemas.openxmlformats.org/officeDocument/2006/relationships/vmlDrawing" Target="../drawings/vmlDrawing9.vml"/><Relationship Id="rId1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0.v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tags" Target="../tags/tag17.xml"/><Relationship Id="rId3" Type="http://schemas.openxmlformats.org/officeDocument/2006/relationships/image" Target="../media/image22.wmf"/><Relationship Id="rId2" Type="http://schemas.openxmlformats.org/officeDocument/2006/relationships/oleObject" Target="../embeddings/oleObject18.bin"/><Relationship Id="rId1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3" Type="http://schemas.openxmlformats.org/officeDocument/2006/relationships/tags" Target="../tags/tag18.xml"/><Relationship Id="rId2" Type="http://schemas.openxmlformats.org/officeDocument/2006/relationships/image" Target="../media/image5.png"/><Relationship Id="rId1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tags" Target="../tags/tag19.xml"/><Relationship Id="rId1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1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tags" Target="../tags/tag20.xml"/><Relationship Id="rId4" Type="http://schemas.openxmlformats.org/officeDocument/2006/relationships/image" Target="../media/image24.png"/><Relationship Id="rId3" Type="http://schemas.openxmlformats.org/officeDocument/2006/relationships/image" Target="../media/image23.wmf"/><Relationship Id="rId2" Type="http://schemas.openxmlformats.org/officeDocument/2006/relationships/oleObject" Target="../embeddings/oleObject19.bin"/><Relationship Id="rId1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12.v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6" Type="http://schemas.openxmlformats.org/officeDocument/2006/relationships/tags" Target="../tags/tag21.x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21.bin"/><Relationship Id="rId3" Type="http://schemas.openxmlformats.org/officeDocument/2006/relationships/image" Target="../media/image25.wmf"/><Relationship Id="rId2" Type="http://schemas.openxmlformats.org/officeDocument/2006/relationships/oleObject" Target="../embeddings/oleObject20.bin"/><Relationship Id="rId1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tags" Target="../tags/tag22.xml"/><Relationship Id="rId1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23.xml"/><Relationship Id="rId7" Type="http://schemas.openxmlformats.org/officeDocument/2006/relationships/image" Target="../media/image29.wmf"/><Relationship Id="rId6" Type="http://schemas.openxmlformats.org/officeDocument/2006/relationships/oleObject" Target="../embeddings/oleObject24.bin"/><Relationship Id="rId5" Type="http://schemas.openxmlformats.org/officeDocument/2006/relationships/image" Target="../media/image28.wmf"/><Relationship Id="rId4" Type="http://schemas.openxmlformats.org/officeDocument/2006/relationships/oleObject" Target="../embeddings/oleObject23.bin"/><Relationship Id="rId3" Type="http://schemas.openxmlformats.org/officeDocument/2006/relationships/image" Target="../media/image27.wmf"/><Relationship Id="rId2" Type="http://schemas.openxmlformats.org/officeDocument/2006/relationships/oleObject" Target="../embeddings/oleObject22.bin"/><Relationship Id="rId11" Type="http://schemas.openxmlformats.org/officeDocument/2006/relationships/vmlDrawing" Target="../drawings/vmlDrawing13.v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24.xml"/><Relationship Id="rId7" Type="http://schemas.openxmlformats.org/officeDocument/2006/relationships/image" Target="../media/image32.png"/><Relationship Id="rId6" Type="http://schemas.openxmlformats.org/officeDocument/2006/relationships/oleObject" Target="../embeddings/Workbook1.xls"/><Relationship Id="rId5" Type="http://schemas.openxmlformats.org/officeDocument/2006/relationships/image" Target="../media/image31.wmf"/><Relationship Id="rId4" Type="http://schemas.openxmlformats.org/officeDocument/2006/relationships/oleObject" Target="../embeddings/oleObject26.bin"/><Relationship Id="rId3" Type="http://schemas.openxmlformats.org/officeDocument/2006/relationships/image" Target="../media/image30.wmf"/><Relationship Id="rId2" Type="http://schemas.openxmlformats.org/officeDocument/2006/relationships/oleObject" Target="../embeddings/oleObject25.bin"/><Relationship Id="rId11" Type="http://schemas.openxmlformats.org/officeDocument/2006/relationships/vmlDrawing" Target="../drawings/vmlDrawing14.v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15.v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6" Type="http://schemas.openxmlformats.org/officeDocument/2006/relationships/tags" Target="../tags/tag25.xml"/><Relationship Id="rId5" Type="http://schemas.openxmlformats.org/officeDocument/2006/relationships/image" Target="../media/image34.wmf"/><Relationship Id="rId4" Type="http://schemas.openxmlformats.org/officeDocument/2006/relationships/oleObject" Target="../embeddings/oleObject28.bin"/><Relationship Id="rId3" Type="http://schemas.openxmlformats.org/officeDocument/2006/relationships/image" Target="../media/image33.wmf"/><Relationship Id="rId2" Type="http://schemas.openxmlformats.org/officeDocument/2006/relationships/oleObject" Target="../embeddings/oleObject27.bin"/><Relationship Id="rId1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16.v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6" Type="http://schemas.openxmlformats.org/officeDocument/2006/relationships/tags" Target="../tags/tag26.xml"/><Relationship Id="rId5" Type="http://schemas.openxmlformats.org/officeDocument/2006/relationships/image" Target="../media/image36.wmf"/><Relationship Id="rId4" Type="http://schemas.openxmlformats.org/officeDocument/2006/relationships/oleObject" Target="../embeddings/oleObject30.bin"/><Relationship Id="rId3" Type="http://schemas.openxmlformats.org/officeDocument/2006/relationships/image" Target="../media/image35.wmf"/><Relationship Id="rId2" Type="http://schemas.openxmlformats.org/officeDocument/2006/relationships/oleObject" Target="../embeddings/oleObject29.bin"/><Relationship Id="rId1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3" Type="http://schemas.openxmlformats.org/officeDocument/2006/relationships/tags" Target="../tags/tag27.xml"/><Relationship Id="rId2" Type="http://schemas.openxmlformats.org/officeDocument/2006/relationships/image" Target="../media/image37.png"/><Relationship Id="rId1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4.bin"/><Relationship Id="rId8" Type="http://schemas.openxmlformats.org/officeDocument/2006/relationships/image" Target="../media/image40.wmf"/><Relationship Id="rId7" Type="http://schemas.openxmlformats.org/officeDocument/2006/relationships/oleObject" Target="../embeddings/oleObject33.bin"/><Relationship Id="rId6" Type="http://schemas.openxmlformats.org/officeDocument/2006/relationships/image" Target="../media/image39.w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38.wmf"/><Relationship Id="rId3" Type="http://schemas.openxmlformats.org/officeDocument/2006/relationships/oleObject" Target="../embeddings/oleObject31.bin"/><Relationship Id="rId2" Type="http://schemas.openxmlformats.org/officeDocument/2006/relationships/image" Target="../media/image37.png"/><Relationship Id="rId14" Type="http://schemas.openxmlformats.org/officeDocument/2006/relationships/vmlDrawing" Target="../drawings/vmlDrawing17.v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4.png"/><Relationship Id="rId11" Type="http://schemas.openxmlformats.org/officeDocument/2006/relationships/tags" Target="../tags/tag28.xml"/><Relationship Id="rId10" Type="http://schemas.openxmlformats.org/officeDocument/2006/relationships/image" Target="../media/image41.wmf"/><Relationship Id="rId1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8.v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3.wmf"/><Relationship Id="rId4" Type="http://schemas.openxmlformats.org/officeDocument/2006/relationships/oleObject" Target="../embeddings/oleObject36.bin"/><Relationship Id="rId3" Type="http://schemas.openxmlformats.org/officeDocument/2006/relationships/image" Target="../media/image42.wmf"/><Relationship Id="rId2" Type="http://schemas.openxmlformats.org/officeDocument/2006/relationships/oleObject" Target="../embeddings/oleObject35.bin"/><Relationship Id="rId1" Type="http://schemas.openxmlformats.org/officeDocument/2006/relationships/image" Target="../media/image3.jpeg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image" Target="../media/image47.wmf"/><Relationship Id="rId8" Type="http://schemas.openxmlformats.org/officeDocument/2006/relationships/oleObject" Target="../embeddings/oleObject40.bin"/><Relationship Id="rId7" Type="http://schemas.openxmlformats.org/officeDocument/2006/relationships/image" Target="../media/image46.wmf"/><Relationship Id="rId6" Type="http://schemas.openxmlformats.org/officeDocument/2006/relationships/oleObject" Target="../embeddings/oleObject39.bin"/><Relationship Id="rId5" Type="http://schemas.openxmlformats.org/officeDocument/2006/relationships/image" Target="../media/image45.emf"/><Relationship Id="rId4" Type="http://schemas.openxmlformats.org/officeDocument/2006/relationships/oleObject" Target="../embeddings/oleObject38.bin"/><Relationship Id="rId3" Type="http://schemas.openxmlformats.org/officeDocument/2006/relationships/image" Target="../media/image44.wmf"/><Relationship Id="rId2" Type="http://schemas.openxmlformats.org/officeDocument/2006/relationships/oleObject" Target="../embeddings/oleObject37.bin"/><Relationship Id="rId13" Type="http://schemas.openxmlformats.org/officeDocument/2006/relationships/vmlDrawing" Target="../drawings/vmlDrawing19.v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48.emf"/><Relationship Id="rId10" Type="http://schemas.openxmlformats.org/officeDocument/2006/relationships/oleObject" Target="../embeddings/oleObject41.bin"/><Relationship Id="rId1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4.png"/><Relationship Id="rId7" Type="http://schemas.openxmlformats.org/officeDocument/2006/relationships/tags" Target="../tags/tag29.x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43.bin"/><Relationship Id="rId4" Type="http://schemas.openxmlformats.org/officeDocument/2006/relationships/image" Target="../media/image11.wmf"/><Relationship Id="rId3" Type="http://schemas.openxmlformats.org/officeDocument/2006/relationships/oleObject" Target="../embeddings/oleObject42.bin"/><Relationship Id="rId2" Type="http://schemas.openxmlformats.org/officeDocument/2006/relationships/image" Target="../media/image5.png"/><Relationship Id="rId10" Type="http://schemas.openxmlformats.org/officeDocument/2006/relationships/vmlDrawing" Target="../drawings/vmlDrawing20.vml"/><Relationship Id="rId1" Type="http://schemas.openxmlformats.org/officeDocument/2006/relationships/image" Target="../media/image3.jpeg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3" Type="http://schemas.openxmlformats.org/officeDocument/2006/relationships/tags" Target="../tags/tag30.xml"/><Relationship Id="rId2" Type="http://schemas.openxmlformats.org/officeDocument/2006/relationships/image" Target="../media/image5.png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ctrTitle"/>
          </p:nvPr>
        </p:nvSpPr>
        <p:spPr bwMode="auto">
          <a:xfrm>
            <a:off x="0" y="2081213"/>
            <a:ext cx="9144000" cy="1619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1" hangingPunct="1">
              <a:lnSpc>
                <a:spcPct val="120000"/>
              </a:lnSpc>
            </a:pPr>
            <a:r>
              <a:rPr lang="en-US" altLang="zh-CN" sz="3200"/>
              <a:t>25.1  </a:t>
            </a:r>
            <a:r>
              <a:rPr lang="zh-CN" altLang="en-US" sz="3200"/>
              <a:t>随机事件与概率</a:t>
            </a:r>
            <a:br>
              <a:rPr lang="en-US" altLang="zh-CN" sz="3200"/>
            </a:br>
            <a:r>
              <a:rPr lang="en-US" altLang="zh-CN" sz="2800" u="sng"/>
              <a:t>25.1.2  </a:t>
            </a:r>
            <a:r>
              <a:rPr lang="zh-CN" altLang="en-US" sz="2800" u="sng"/>
              <a:t>概率</a:t>
            </a:r>
            <a:endParaRPr lang="zh-CN" altLang="en-US" sz="2800" u="sng"/>
          </a:p>
        </p:txBody>
      </p:sp>
      <p:sp>
        <p:nvSpPr>
          <p:cNvPr id="4099" name="副标题 2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73188" y="3302000"/>
            <a:ext cx="6400800" cy="666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/>
          <a:lstStyle/>
          <a:p>
            <a:pPr eaLnBrk="1" hangingPunct="1"/>
            <a:r>
              <a:rPr lang="en-US" altLang="zh-CN" sz="2000">
                <a:latin typeface="Times New Roman" panose="02020603050405020304" pitchFamily="18" charset="0"/>
              </a:rPr>
              <a:t>R·</a:t>
            </a:r>
            <a:r>
              <a:rPr lang="zh-CN" altLang="en-US" sz="2000">
                <a:latin typeface="Times New Roman" panose="02020603050405020304" pitchFamily="18" charset="0"/>
              </a:rPr>
              <a:t>九年级上册</a:t>
            </a:r>
            <a:endParaRPr lang="zh-CN" altLang="en-US" sz="2000">
              <a:latin typeface="Times New Roman" panose="02020603050405020304" pitchFamily="18" charset="0"/>
            </a:endParaRPr>
          </a:p>
        </p:txBody>
      </p:sp>
      <p:pic>
        <p:nvPicPr>
          <p:cNvPr id="4103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组合 4"/>
          <p:cNvGrpSpPr/>
          <p:nvPr/>
        </p:nvGrpSpPr>
        <p:grpSpPr bwMode="auto">
          <a:xfrm>
            <a:off x="3305175" y="203200"/>
            <a:ext cx="2176463" cy="668338"/>
            <a:chOff x="1219771" y="346056"/>
            <a:chExt cx="2175633" cy="669009"/>
          </a:xfrm>
        </p:grpSpPr>
        <p:pic>
          <p:nvPicPr>
            <p:cNvPr id="5129" name="Picture 1" descr="\\dz02\2016年春季已定稿（下）\导学案\人教版\人九数下导学案\框标1.tif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771" y="346056"/>
              <a:ext cx="2152079" cy="669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775184" y="460471"/>
              <a:ext cx="1620220" cy="52281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zh-CN" altLang="en-US" sz="2800" dirty="0">
                  <a:solidFill>
                    <a:srgbClr val="FF0066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方正粗圆_GBK" panose="03000509000000000000" pitchFamily="65" charset="-122"/>
                  <a:ea typeface="方正粗圆_GBK" panose="03000509000000000000" pitchFamily="65" charset="-122"/>
                </a:rPr>
                <a:t>新课导入</a:t>
              </a:r>
              <a:endParaRPr lang="zh-CN" altLang="en-US" sz="2800" dirty="0">
                <a:solidFill>
                  <a:srgbClr val="FF00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粗圆_GBK" panose="03000509000000000000" pitchFamily="65" charset="-122"/>
                <a:ea typeface="方正粗圆_GBK" panose="03000509000000000000" pitchFamily="65" charset="-122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614485" y="1043695"/>
            <a:ext cx="14859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导入课题</a:t>
            </a:r>
            <a:endParaRPr lang="zh-CN" alt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44538" y="1708150"/>
            <a:ext cx="7496175" cy="2032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 eaLnBrk="1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b="1" kern="100" dirty="0">
                <a:solidFill>
                  <a:schemeClr val="tx1"/>
                </a:solidFill>
                <a:latin typeface="+mj-ea"/>
                <a:ea typeface="+mj-ea"/>
                <a:cs typeface="Times New Roman" panose="02020603050405020304"/>
              </a:rPr>
              <a:t>    </a:t>
            </a:r>
            <a:r>
              <a:rPr lang="zh-CN" altLang="zh-CN" sz="2800" b="1" kern="100" dirty="0">
                <a:solidFill>
                  <a:schemeClr val="tx1"/>
                </a:solidFill>
                <a:latin typeface="+mj-ea"/>
                <a:ea typeface="+mj-ea"/>
                <a:cs typeface="Times New Roman" panose="02020603050405020304"/>
              </a:rPr>
              <a:t>在同样条件下，某一随机事件可能发生也可能不发生</a:t>
            </a:r>
            <a:r>
              <a:rPr lang="en-US" altLang="zh-CN" sz="2800" b="1" kern="100" dirty="0">
                <a:solidFill>
                  <a:schemeClr val="tx1"/>
                </a:solidFill>
                <a:latin typeface="+mj-ea"/>
                <a:ea typeface="+mj-ea"/>
                <a:cs typeface="Times New Roman" panose="02020603050405020304"/>
              </a:rPr>
              <a:t>.</a:t>
            </a:r>
            <a:r>
              <a:rPr lang="zh-CN" altLang="zh-CN" sz="2800" b="1" kern="100" dirty="0">
                <a:solidFill>
                  <a:schemeClr val="tx1"/>
                </a:solidFill>
                <a:latin typeface="+mj-ea"/>
                <a:ea typeface="+mj-ea"/>
                <a:cs typeface="Times New Roman" panose="02020603050405020304"/>
              </a:rPr>
              <a:t>那么它发生的可能性有多大呢</a:t>
            </a:r>
            <a:r>
              <a:rPr lang="en-US" altLang="zh-CN" sz="2800" b="1" kern="100" dirty="0">
                <a:solidFill>
                  <a:schemeClr val="tx1"/>
                </a:solidFill>
                <a:latin typeface="+mj-ea"/>
                <a:ea typeface="+mj-ea"/>
                <a:cs typeface="Times New Roman" panose="02020603050405020304"/>
              </a:rPr>
              <a:t>?</a:t>
            </a:r>
            <a:r>
              <a:rPr lang="zh-CN" altLang="zh-CN" sz="2800" b="1" kern="100" dirty="0">
                <a:solidFill>
                  <a:schemeClr val="tx1"/>
                </a:solidFill>
                <a:latin typeface="+mj-ea"/>
                <a:ea typeface="+mj-ea"/>
                <a:cs typeface="Times New Roman" panose="02020603050405020304"/>
              </a:rPr>
              <a:t>能否用数值进行刻画呢</a:t>
            </a:r>
            <a:r>
              <a:rPr lang="en-US" altLang="zh-CN" sz="2800" b="1" kern="100" dirty="0">
                <a:solidFill>
                  <a:schemeClr val="tx1"/>
                </a:solidFill>
                <a:latin typeface="+mj-ea"/>
                <a:ea typeface="+mj-ea"/>
                <a:cs typeface="Times New Roman" panose="02020603050405020304"/>
              </a:rPr>
              <a:t>?</a:t>
            </a:r>
            <a:endParaRPr lang="en-US" altLang="zh-CN" sz="2800" b="1" kern="100" dirty="0">
              <a:solidFill>
                <a:schemeClr val="tx1"/>
              </a:solidFill>
              <a:latin typeface="+mj-ea"/>
              <a:ea typeface="+mj-ea"/>
              <a:cs typeface="Times New Roman" panose="02020603050405020304"/>
            </a:endParaRPr>
          </a:p>
        </p:txBody>
      </p:sp>
      <p:pic>
        <p:nvPicPr>
          <p:cNvPr id="5128" name="图片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内容占位符 2"/>
          <p:cNvSpPr txBox="1"/>
          <p:nvPr/>
        </p:nvSpPr>
        <p:spPr bwMode="auto">
          <a:xfrm>
            <a:off x="850900" y="1581150"/>
            <a:ext cx="7442200" cy="21018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5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/>
          <a:lstStyle>
            <a:lvl1pPr algn="l" rtl="0" fontAlgn="base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dirty="0">
                <a:ea typeface="+mj-ea"/>
              </a:rPr>
              <a:t>(1)</a:t>
            </a:r>
            <a:r>
              <a:rPr lang="zh-CN" altLang="zh-CN" dirty="0">
                <a:ea typeface="+mj-ea"/>
              </a:rPr>
              <a:t>理解概率的概念，知道概率的值与事件发生的可能性大小的对应关系</a:t>
            </a:r>
            <a:r>
              <a:rPr lang="en-US" altLang="zh-CN" dirty="0">
                <a:ea typeface="+mj-ea"/>
              </a:rPr>
              <a:t>.</a:t>
            </a:r>
            <a:endParaRPr lang="zh-CN" altLang="zh-CN" dirty="0">
              <a:ea typeface="+mj-ea"/>
            </a:endParaRPr>
          </a:p>
          <a:p>
            <a:pPr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dirty="0">
                <a:ea typeface="+mj-ea"/>
              </a:rPr>
              <a:t>(2)</a:t>
            </a:r>
            <a:r>
              <a:rPr lang="zh-CN" altLang="zh-CN" dirty="0">
                <a:ea typeface="+mj-ea"/>
              </a:rPr>
              <a:t>会运用列举法求一步实验和简单两步实验中事件发生的概率</a:t>
            </a:r>
            <a:r>
              <a:rPr lang="en-US" altLang="zh-CN" dirty="0">
                <a:ea typeface="+mj-ea"/>
              </a:rPr>
              <a:t>.</a:t>
            </a:r>
            <a:endParaRPr lang="zh-CN" altLang="zh-CN" dirty="0">
              <a:ea typeface="+mj-ea"/>
            </a:endParaRPr>
          </a:p>
          <a:p>
            <a:pPr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dirty="0">
                <a:ea typeface="+mj-ea"/>
              </a:rPr>
              <a:t>(3)</a:t>
            </a:r>
            <a:r>
              <a:rPr lang="zh-CN" altLang="zh-CN" dirty="0">
                <a:ea typeface="+mj-ea"/>
              </a:rPr>
              <a:t>会根据几何图形的面积求事件发生的概率</a:t>
            </a:r>
            <a:r>
              <a:rPr lang="en-US" altLang="zh-CN" dirty="0">
                <a:ea typeface="+mj-ea"/>
              </a:rPr>
              <a:t>.</a:t>
            </a:r>
            <a:endParaRPr lang="zh-CN" altLang="zh-CN" dirty="0">
              <a:ea typeface="+mj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49069" y="679021"/>
            <a:ext cx="1703183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学习目标</a:t>
            </a:r>
            <a:endParaRPr lang="zh-CN" altLang="en-US" sz="2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6151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组合 4"/>
          <p:cNvGrpSpPr/>
          <p:nvPr/>
        </p:nvGrpSpPr>
        <p:grpSpPr bwMode="auto">
          <a:xfrm>
            <a:off x="3305175" y="203200"/>
            <a:ext cx="2176463" cy="668338"/>
            <a:chOff x="1219771" y="346056"/>
            <a:chExt cx="2175752" cy="669009"/>
          </a:xfrm>
        </p:grpSpPr>
        <p:pic>
          <p:nvPicPr>
            <p:cNvPr id="7182" name="Picture 1" descr="\\dz02\2016年春季已定稿（下）\导学案\人教版\人九数下导学案\框标1.tif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771" y="346056"/>
              <a:ext cx="2152079" cy="669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1775214" y="460471"/>
              <a:ext cx="1620309" cy="52440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zh-CN" altLang="en-US" sz="2800" dirty="0">
                  <a:solidFill>
                    <a:srgbClr val="FF0066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方正粗圆_GBK" panose="03000509000000000000" pitchFamily="65" charset="-122"/>
                  <a:ea typeface="方正粗圆_GBK" panose="03000509000000000000" pitchFamily="65" charset="-122"/>
                </a:rPr>
                <a:t>推进新课</a:t>
              </a:r>
              <a:endParaRPr lang="zh-CN" altLang="en-US" sz="2800" dirty="0">
                <a:solidFill>
                  <a:srgbClr val="FF00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粗圆_GBK" panose="03000509000000000000" pitchFamily="65" charset="-122"/>
                <a:ea typeface="方正粗圆_GBK" panose="03000509000000000000" pitchFamily="65" charset="-122"/>
              </a:endParaRPr>
            </a:p>
          </p:txBody>
        </p:sp>
      </p:grpSp>
      <p:sp>
        <p:nvSpPr>
          <p:cNvPr id="9" name="矩形 4"/>
          <p:cNvSpPr>
            <a:spLocks noChangeArrowheads="1"/>
          </p:cNvSpPr>
          <p:nvPr/>
        </p:nvSpPr>
        <p:spPr bwMode="auto">
          <a:xfrm>
            <a:off x="523875" y="960438"/>
            <a:ext cx="1392238" cy="504825"/>
          </a:xfrm>
          <a:prstGeom prst="roundRect">
            <a:avLst/>
          </a:prstGeom>
          <a:solidFill>
            <a:srgbClr val="0066FF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lnSpc>
                <a:spcPct val="120000"/>
              </a:lnSpc>
              <a:defRPr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zh-CN" altLang="en-US" b="0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知识点</a:t>
            </a:r>
            <a:r>
              <a:rPr lang="en-US" altLang="zh-CN" b="0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endParaRPr lang="zh-CN" altLang="en-US" b="0" dirty="0">
              <a:solidFill>
                <a:srgbClr val="FFFF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0" name="矩形 4"/>
          <p:cNvSpPr>
            <a:spLocks noChangeArrowheads="1"/>
          </p:cNvSpPr>
          <p:nvPr/>
        </p:nvSpPr>
        <p:spPr bwMode="auto">
          <a:xfrm>
            <a:off x="1985963" y="996950"/>
            <a:ext cx="32781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概率的意义与计算求值</a:t>
            </a:r>
            <a:endParaRPr lang="zh-CN" altLang="en-US" sz="2400" b="1">
              <a:solidFill>
                <a:srgbClr val="0066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50863" y="2185988"/>
            <a:ext cx="7878762" cy="162718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>
              <a:lnSpc>
                <a:spcPct val="120000"/>
              </a:lnSpc>
              <a:spcBef>
                <a:spcPts val="0"/>
              </a:spcBef>
              <a:defRPr/>
            </a:pPr>
            <a:r>
              <a:rPr lang="zh-CN" altLang="en-US" sz="28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</a:rPr>
              <a:t>        从分别写有数字</a:t>
            </a:r>
            <a:r>
              <a:rPr lang="en-US" altLang="zh-CN" sz="28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</a:rPr>
              <a:t>1,2,3,4,5</a:t>
            </a:r>
            <a:r>
              <a:rPr lang="zh-CN" altLang="en-US" sz="28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</a:rPr>
              <a:t>的五个纸团中随机抽取一个，这个纸团里的数字有</a:t>
            </a:r>
            <a:r>
              <a:rPr lang="zh-CN" altLang="en-US" sz="2800" b="1" u="sng" kern="0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</a:rPr>
              <a:t>          </a:t>
            </a:r>
            <a:r>
              <a:rPr lang="zh-CN" altLang="en-US" sz="28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</a:rPr>
              <a:t>种可能，即</a:t>
            </a:r>
            <a:r>
              <a:rPr lang="zh-CN" altLang="en-US" sz="2800" b="1" u="sng" kern="0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</a:rPr>
              <a:t>               </a:t>
            </a:r>
            <a:r>
              <a:rPr lang="zh-CN" altLang="en-US" sz="28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</a:rPr>
              <a:t> </a:t>
            </a:r>
            <a:r>
              <a:rPr lang="en-US" altLang="zh-CN" sz="28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</a:rPr>
              <a:t>.</a:t>
            </a:r>
            <a:endParaRPr lang="en-US" altLang="zh-CN" sz="2800" b="1" kern="0" dirty="0">
              <a:solidFill>
                <a:srgbClr val="000000"/>
              </a:solidFill>
              <a:latin typeface="Times New Roman" panose="02020603050405020304" pitchFamily="18" charset="0"/>
              <a:ea typeface="+mj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49325" y="1627188"/>
            <a:ext cx="3309938" cy="5175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800" b="1" kern="0" dirty="0">
                <a:latin typeface="Times New Roman" panose="02020603050405020304" pitchFamily="18" charset="0"/>
                <a:ea typeface="黑体" panose="02010609060101010101" pitchFamily="2" charset="-122"/>
              </a:rPr>
              <a:t>在上节课</a:t>
            </a:r>
            <a:r>
              <a:rPr lang="zh-CN" altLang="en-US" sz="2800" b="1" kern="0" dirty="0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问题</a:t>
            </a:r>
            <a:r>
              <a:rPr lang="en-US" altLang="zh-CN" sz="2800" b="1" kern="0" dirty="0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2800" b="1" kern="0" dirty="0">
                <a:latin typeface="Times New Roman" panose="02020603050405020304" pitchFamily="18" charset="0"/>
                <a:ea typeface="黑体" panose="02010609060101010101" pitchFamily="2" charset="-122"/>
              </a:rPr>
              <a:t>中：</a:t>
            </a:r>
            <a:r>
              <a:rPr lang="zh-CN" altLang="en-US" sz="28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endParaRPr lang="zh-CN" altLang="en-US" sz="2800" b="1" kern="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26175" y="2689225"/>
            <a:ext cx="457200" cy="603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</a:rPr>
              <a:t>5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317625" y="3257550"/>
            <a:ext cx="1800225" cy="519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1,2,3,4,5</a:t>
            </a:r>
            <a:endParaRPr lang="en-US" altLang="zh-CN" sz="2800" b="1" kern="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6" name="椭圆形标注 5"/>
          <p:cNvSpPr/>
          <p:nvPr/>
        </p:nvSpPr>
        <p:spPr>
          <a:xfrm>
            <a:off x="2430463" y="3444875"/>
            <a:ext cx="6246812" cy="1314450"/>
          </a:xfrm>
          <a:prstGeom prst="wedgeEllipseCallout">
            <a:avLst>
              <a:gd name="adj1" fmla="val -46404"/>
              <a:gd name="adj2" fmla="val -48600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txBody>
          <a:bodyPr anchor="ctr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抽到</a:t>
            </a:r>
            <a:r>
              <a:rPr lang="en-US" altLang="zh-CN" sz="2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zh-CN" altLang="en-US" sz="2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的可能性与抽到</a:t>
            </a:r>
            <a:r>
              <a:rPr lang="en-US" altLang="zh-CN" sz="2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2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的可能性一样吗？它们的可能性是多少呢？</a:t>
            </a:r>
            <a:endParaRPr lang="zh-CN" altLang="en-US" sz="22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7181" name="图片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/>
      <p:bldP spid="5" grpId="0"/>
      <p:bldP spid="8" grpId="0"/>
      <p:bldP spid="2" grpId="0"/>
      <p:bldP spid="4" grpId="0"/>
      <p:bldP spid="6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623888" y="1270000"/>
            <a:ext cx="7874000" cy="1095375"/>
          </a:xfrm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800" dirty="0">
                <a:ea typeface="楷体" panose="02010609060101010101" pitchFamily="49" charset="-122"/>
              </a:rPr>
              <a:t>         因为纸团看上去完全一样，又是随机抽取，所以每个数字</a:t>
            </a:r>
            <a:r>
              <a:rPr lang="zh-CN" altLang="zh-CN" sz="2800" dirty="0">
                <a:ea typeface="楷体" panose="02010609060101010101" pitchFamily="49" charset="-122"/>
              </a:rPr>
              <a:t>被抽到的</a:t>
            </a:r>
            <a:r>
              <a:rPr lang="zh-CN" altLang="zh-CN" sz="2800" dirty="0">
                <a:solidFill>
                  <a:srgbClr val="FF0000"/>
                </a:solidFill>
                <a:ea typeface="楷体" panose="02010609060101010101" pitchFamily="49" charset="-122"/>
              </a:rPr>
              <a:t>可能性</a:t>
            </a:r>
            <a:r>
              <a:rPr lang="zh-CN" altLang="en-US" sz="2800" dirty="0">
                <a:solidFill>
                  <a:srgbClr val="FF0000"/>
                </a:solidFill>
                <a:ea typeface="楷体" panose="02010609060101010101" pitchFamily="49" charset="-122"/>
              </a:rPr>
              <a:t>大小</a:t>
            </a:r>
            <a:r>
              <a:rPr lang="zh-CN" altLang="zh-CN" sz="2800" dirty="0">
                <a:solidFill>
                  <a:srgbClr val="FF0000"/>
                </a:solidFill>
                <a:ea typeface="楷体" panose="02010609060101010101" pitchFamily="49" charset="-122"/>
              </a:rPr>
              <a:t>相等</a:t>
            </a:r>
            <a:r>
              <a:rPr lang="en-US" altLang="zh-CN" sz="2800" dirty="0">
                <a:ea typeface="楷体" panose="02010609060101010101" pitchFamily="49" charset="-122"/>
              </a:rPr>
              <a:t>.</a:t>
            </a:r>
            <a:endParaRPr lang="zh-CN" altLang="zh-CN" sz="2800" dirty="0">
              <a:ea typeface="楷体" panose="02010609060101010101" pitchFamily="49" charset="-122"/>
            </a:endParaRPr>
          </a:p>
          <a:p>
            <a:pPr marL="342900" indent="-342900">
              <a:lnSpc>
                <a:spcPct val="120000"/>
              </a:lnSpc>
              <a:spcBef>
                <a:spcPct val="0"/>
              </a:spcBef>
              <a:defRPr/>
            </a:pPr>
            <a:endParaRPr lang="zh-CN" altLang="en-US" sz="2800" dirty="0">
              <a:ea typeface="楷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 bwMode="auto">
          <a:xfrm>
            <a:off x="1117600" y="2647950"/>
            <a:ext cx="6854825" cy="1371600"/>
            <a:chOff x="832152" y="2563452"/>
            <a:chExt cx="6854524" cy="1370622"/>
          </a:xfrm>
        </p:grpSpPr>
        <p:sp>
          <p:nvSpPr>
            <p:cNvPr id="4" name="矩形 3"/>
            <p:cNvSpPr/>
            <p:nvPr/>
          </p:nvSpPr>
          <p:spPr>
            <a:xfrm>
              <a:off x="832152" y="2563452"/>
              <a:ext cx="6854524" cy="137062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hangingPunct="1">
                <a:lnSpc>
                  <a:spcPct val="150000"/>
                </a:lnSpc>
                <a:defRPr/>
              </a:pPr>
              <a:r>
                <a:rPr lang="zh-CN" altLang="en-US" sz="2800" b="1" kern="0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        那么抽到数字</a:t>
              </a:r>
              <a:r>
                <a:rPr lang="en-US" altLang="zh-CN" sz="2800" b="1" kern="0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1,2,3,4,5</a:t>
              </a:r>
              <a:r>
                <a:rPr lang="zh-CN" altLang="en-US" sz="2800" b="1" kern="0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这五种可能的概率都可以用    表示</a:t>
              </a:r>
              <a:r>
                <a:rPr lang="en-US" altLang="zh-CN" sz="2800" b="1" kern="0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.</a:t>
              </a:r>
              <a:endParaRPr lang="en-US" altLang="zh-CN" sz="28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graphicFrame>
          <p:nvGraphicFramePr>
            <p:cNvPr id="9225" name="对象 4"/>
            <p:cNvGraphicFramePr>
              <a:graphicFrameLocks noChangeAspect="1"/>
            </p:cNvGraphicFramePr>
            <p:nvPr/>
          </p:nvGraphicFramePr>
          <p:xfrm>
            <a:off x="2744069" y="3285029"/>
            <a:ext cx="239384" cy="634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" name="" r:id="rId2" imgW="177800" imgH="469900" progId="Equation.DSMT4">
                    <p:embed/>
                  </p:oleObj>
                </mc:Choice>
                <mc:Fallback>
                  <p:oleObj name="" r:id="rId2" imgW="177800" imgH="469900" progId="Equation.DSMT4">
                    <p:embed/>
                    <p:pic>
                      <p:nvPicPr>
                        <p:cNvPr id="0" name="对象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44069" y="3285029"/>
                          <a:ext cx="239384" cy="634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9223" name="图片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835025" y="1320800"/>
            <a:ext cx="7981950" cy="2627313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800" dirty="0">
                <a:ea typeface="+mj-ea"/>
              </a:rPr>
              <a:t>      掷一枚骰子，向上一面的点数有</a:t>
            </a:r>
            <a:r>
              <a:rPr lang="en-US" altLang="zh-CN" sz="2800" dirty="0">
                <a:ea typeface="+mj-ea"/>
              </a:rPr>
              <a:t>6</a:t>
            </a:r>
            <a:r>
              <a:rPr lang="zh-CN" altLang="en-US" sz="2800" dirty="0">
                <a:ea typeface="+mj-ea"/>
              </a:rPr>
              <a:t>种可能，即</a:t>
            </a:r>
            <a:endParaRPr lang="zh-CN" altLang="en-US" sz="2800" dirty="0">
              <a:ea typeface="+mj-ea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sz="2800" dirty="0">
                <a:ea typeface="+mj-ea"/>
              </a:rPr>
              <a:t>1,2,3,4,5,6.</a:t>
            </a:r>
            <a:endParaRPr lang="en-US" altLang="zh-CN" sz="2800" dirty="0">
              <a:ea typeface="+mj-ea"/>
            </a:endParaRPr>
          </a:p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800" dirty="0">
                <a:ea typeface="+mj-ea"/>
              </a:rPr>
              <a:t>        因为骰子形状规则、质地均匀，又是随机掷出，所以每种点数出现的可能性大小</a:t>
            </a:r>
            <a:r>
              <a:rPr lang="zh-CN" altLang="en-US" sz="2800" u="sng" dirty="0">
                <a:ea typeface="+mj-ea"/>
              </a:rPr>
              <a:t>              </a:t>
            </a:r>
            <a:r>
              <a:rPr lang="en-US" altLang="zh-CN" sz="2800" dirty="0">
                <a:ea typeface="+mj-ea"/>
              </a:rPr>
              <a:t>.</a:t>
            </a:r>
            <a:r>
              <a:rPr lang="zh-CN" altLang="en-US" sz="2800" dirty="0">
                <a:ea typeface="+mj-ea"/>
              </a:rPr>
              <a:t>我们可以用</a:t>
            </a:r>
            <a:r>
              <a:rPr lang="zh-CN" altLang="en-US" sz="2800" u="sng" dirty="0">
                <a:ea typeface="+mj-ea"/>
              </a:rPr>
              <a:t>          </a:t>
            </a:r>
            <a:r>
              <a:rPr lang="zh-CN" altLang="en-US" sz="2800" dirty="0">
                <a:ea typeface="+mj-ea"/>
              </a:rPr>
              <a:t>表示每一种点数出现的可能性大小</a:t>
            </a:r>
            <a:r>
              <a:rPr lang="en-US" altLang="zh-CN" sz="2800" dirty="0">
                <a:ea typeface="+mj-ea"/>
              </a:rPr>
              <a:t>.</a:t>
            </a:r>
            <a:endParaRPr lang="en-US" altLang="zh-CN" sz="2800" dirty="0"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82650" y="747713"/>
            <a:ext cx="3309938" cy="5175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800" b="1" kern="0" dirty="0">
                <a:latin typeface="Times New Roman" panose="02020603050405020304" pitchFamily="18" charset="0"/>
                <a:ea typeface="黑体" panose="02010609060101010101" pitchFamily="2" charset="-122"/>
              </a:rPr>
              <a:t>在上节课</a:t>
            </a:r>
            <a:r>
              <a:rPr lang="zh-CN" altLang="en-US" sz="2800" b="1" kern="0" dirty="0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问题</a:t>
            </a:r>
            <a:r>
              <a:rPr lang="en-US" altLang="zh-CN" sz="2800" b="1" kern="0" dirty="0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r>
              <a:rPr lang="zh-CN" altLang="en-US" sz="2800" b="1" kern="0" dirty="0">
                <a:latin typeface="Times New Roman" panose="02020603050405020304" pitchFamily="18" charset="0"/>
                <a:ea typeface="黑体" panose="02010609060101010101" pitchFamily="2" charset="-122"/>
              </a:rPr>
              <a:t>中：</a:t>
            </a:r>
            <a:r>
              <a:rPr lang="zh-CN" altLang="en-US" sz="28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endParaRPr lang="zh-CN" altLang="en-US" sz="2800" dirty="0">
              <a:latin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6811963" y="2876550"/>
            <a:ext cx="8985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ea typeface="黑体" panose="02010609060101010101" pitchFamily="2" charset="-122"/>
              </a:rPr>
              <a:t>相等</a:t>
            </a:r>
            <a:endParaRPr lang="zh-CN" altLang="en-US" sz="2800" b="1">
              <a:solidFill>
                <a:srgbClr val="FF0000"/>
              </a:solidFill>
              <a:ea typeface="黑体" panose="02010609060101010101" pitchFamily="2" charset="-122"/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2371725" y="3319463"/>
          <a:ext cx="234950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2" imgW="177800" imgH="457200" progId="Equation.DSMT4">
                  <p:embed/>
                </p:oleObj>
              </mc:Choice>
              <mc:Fallback>
                <p:oleObj name="" r:id="rId2" imgW="177800" imgH="4572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1725" y="3319463"/>
                        <a:ext cx="234950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49" name="图片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925513" y="1254125"/>
            <a:ext cx="7153275" cy="1638300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800" dirty="0">
                <a:ea typeface="楷体" panose="02010609060101010101" pitchFamily="49" charset="-122"/>
              </a:rPr>
              <a:t>        一般地，对于一个随机事件</a:t>
            </a:r>
            <a:r>
              <a:rPr lang="en-US" altLang="zh-CN" sz="2800" i="1" dirty="0">
                <a:ea typeface="楷体" panose="02010609060101010101" pitchFamily="49" charset="-122"/>
              </a:rPr>
              <a:t>A</a:t>
            </a:r>
            <a:r>
              <a:rPr lang="zh-CN" altLang="en-US" sz="2800" dirty="0">
                <a:ea typeface="楷体" panose="02010609060101010101" pitchFamily="49" charset="-122"/>
              </a:rPr>
              <a:t>，我们把刻画其发生可能性大小的数值，称为随机事件</a:t>
            </a:r>
            <a:r>
              <a:rPr lang="en-US" altLang="zh-CN" sz="2800" i="1" dirty="0">
                <a:ea typeface="楷体" panose="02010609060101010101" pitchFamily="49" charset="-122"/>
              </a:rPr>
              <a:t>A</a:t>
            </a:r>
            <a:r>
              <a:rPr lang="zh-CN" altLang="en-US" sz="2800" dirty="0">
                <a:ea typeface="楷体" panose="02010609060101010101" pitchFamily="49" charset="-122"/>
              </a:rPr>
              <a:t>发生的</a:t>
            </a:r>
            <a:r>
              <a:rPr lang="zh-CN" altLang="en-US" sz="2800" dirty="0">
                <a:solidFill>
                  <a:srgbClr val="FF0000"/>
                </a:solidFill>
                <a:ea typeface="楷体" panose="02010609060101010101" pitchFamily="49" charset="-122"/>
              </a:rPr>
              <a:t>概率</a:t>
            </a:r>
            <a:r>
              <a:rPr lang="en-US" altLang="zh-CN" sz="2800" dirty="0">
                <a:ea typeface="楷体" panose="02010609060101010101" pitchFamily="49" charset="-122"/>
              </a:rPr>
              <a:t>.</a:t>
            </a:r>
            <a:r>
              <a:rPr lang="zh-CN" altLang="en-US" sz="2800" dirty="0">
                <a:ea typeface="楷体" panose="02010609060101010101" pitchFamily="49" charset="-122"/>
              </a:rPr>
              <a:t>记作：</a:t>
            </a:r>
            <a:r>
              <a:rPr lang="en-US" altLang="zh-CN" sz="2800" i="1" dirty="0">
                <a:ea typeface="楷体" panose="02010609060101010101" pitchFamily="49" charset="-122"/>
              </a:rPr>
              <a:t>P</a:t>
            </a:r>
            <a:r>
              <a:rPr lang="en-US" altLang="zh-CN" sz="2800" dirty="0">
                <a:ea typeface="楷体" panose="02010609060101010101" pitchFamily="49" charset="-122"/>
              </a:rPr>
              <a:t>(</a:t>
            </a:r>
            <a:r>
              <a:rPr lang="en-US" altLang="zh-CN" sz="2800" i="1" dirty="0">
                <a:ea typeface="楷体" panose="02010609060101010101" pitchFamily="49" charset="-122"/>
              </a:rPr>
              <a:t>A</a:t>
            </a:r>
            <a:r>
              <a:rPr lang="en-US" altLang="zh-CN" sz="2800" dirty="0">
                <a:ea typeface="楷体" panose="02010609060101010101" pitchFamily="49" charset="-122"/>
              </a:rPr>
              <a:t>).</a:t>
            </a:r>
            <a:endParaRPr lang="zh-CN" altLang="en-US" sz="2800" dirty="0"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58875" y="3254375"/>
            <a:ext cx="2147888" cy="5175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800" b="1" kern="0" dirty="0">
                <a:latin typeface="Times New Roman" panose="02020603050405020304" pitchFamily="18" charset="0"/>
                <a:ea typeface="黑体" panose="02010609060101010101" pitchFamily="2" charset="-122"/>
              </a:rPr>
              <a:t>如</a:t>
            </a:r>
            <a:r>
              <a:rPr lang="zh-CN" altLang="en-US" sz="2800" b="1" kern="0" dirty="0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问题</a:t>
            </a:r>
            <a:r>
              <a:rPr lang="en-US" altLang="zh-CN" sz="2800" b="1" kern="0" dirty="0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2800" b="1" kern="0" dirty="0">
                <a:latin typeface="Times New Roman" panose="02020603050405020304" pitchFamily="18" charset="0"/>
                <a:ea typeface="黑体" panose="02010609060101010101" pitchFamily="2" charset="-122"/>
              </a:rPr>
              <a:t>中：</a:t>
            </a:r>
            <a:endParaRPr lang="zh-CN" altLang="en-US" sz="28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3011488" y="3233738"/>
          <a:ext cx="1677987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2" imgW="1384300" imgH="508000" progId="Equation.DSMT4">
                  <p:embed/>
                </p:oleObj>
              </mc:Choice>
              <mc:Fallback>
                <p:oleObj name="" r:id="rId2" imgW="1384300" imgH="5080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1488" y="3233738"/>
                        <a:ext cx="1677987" cy="615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272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695325" y="1130300"/>
            <a:ext cx="7800975" cy="1025525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sz="2800" dirty="0">
                <a:ea typeface="+mj-ea"/>
              </a:rPr>
              <a:t>        </a:t>
            </a:r>
            <a:r>
              <a:rPr lang="zh-CN" altLang="en-US" sz="2800" dirty="0">
                <a:ea typeface="+mj-ea"/>
              </a:rPr>
              <a:t>由问题</a:t>
            </a:r>
            <a:r>
              <a:rPr lang="en-US" altLang="zh-CN" sz="2800" dirty="0">
                <a:ea typeface="+mj-ea"/>
              </a:rPr>
              <a:t>1</a:t>
            </a:r>
            <a:r>
              <a:rPr lang="zh-CN" altLang="en-US" sz="2800" dirty="0">
                <a:ea typeface="+mj-ea"/>
              </a:rPr>
              <a:t>和问题</a:t>
            </a:r>
            <a:r>
              <a:rPr lang="en-US" altLang="zh-CN" sz="2800" dirty="0">
                <a:ea typeface="+mj-ea"/>
              </a:rPr>
              <a:t>2</a:t>
            </a:r>
            <a:r>
              <a:rPr lang="zh-CN" altLang="en-US" sz="2800" dirty="0">
                <a:ea typeface="+mj-ea"/>
              </a:rPr>
              <a:t>，可以发现两个试验有什么共同特征？</a:t>
            </a:r>
            <a:endParaRPr lang="zh-CN" altLang="en-US" sz="2800" dirty="0">
              <a:ea typeface="+mj-ea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695325" y="2301875"/>
            <a:ext cx="7562850" cy="126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①一次试验中，可能出现的结果只有有限个；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②一次试验中，各种结果出现的可能性相等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.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pic>
        <p:nvPicPr>
          <p:cNvPr id="12295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866775" y="1785938"/>
            <a:ext cx="7439025" cy="695325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800" dirty="0">
                <a:ea typeface="+mj-ea"/>
              </a:rPr>
              <a:t>抽纸团，抽到偶数的概率是多少？</a:t>
            </a:r>
            <a:endParaRPr lang="zh-CN" altLang="en-US" sz="2800" dirty="0"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69950" y="1011238"/>
            <a:ext cx="2147888" cy="5175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800" b="1" kern="0" dirty="0">
                <a:latin typeface="Times New Roman" panose="02020603050405020304" pitchFamily="18" charset="0"/>
                <a:ea typeface="黑体" panose="02010609060101010101" pitchFamily="2" charset="-122"/>
              </a:rPr>
              <a:t>在</a:t>
            </a:r>
            <a:r>
              <a:rPr lang="zh-CN" altLang="en-US" sz="2800" b="1" kern="0" dirty="0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问题</a:t>
            </a:r>
            <a:r>
              <a:rPr lang="en-US" altLang="zh-CN" sz="2800" b="1" kern="0" dirty="0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2800" b="1" kern="0" dirty="0">
                <a:latin typeface="Times New Roman" panose="02020603050405020304" pitchFamily="18" charset="0"/>
                <a:ea typeface="黑体" panose="02010609060101010101" pitchFamily="2" charset="-122"/>
              </a:rPr>
              <a:t>中：</a:t>
            </a:r>
            <a:endParaRPr lang="zh-CN" altLang="en-US" sz="28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6202363" y="1825625"/>
          <a:ext cx="2200275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2" imgW="1816100" imgH="508000" progId="Equation.DSMT4">
                  <p:embed/>
                </p:oleObj>
              </mc:Choice>
              <mc:Fallback>
                <p:oleObj name="" r:id="rId2" imgW="1816100" imgH="5080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02363" y="1825625"/>
                        <a:ext cx="2200275" cy="615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4"/>
          <p:cNvSpPr txBox="1"/>
          <p:nvPr/>
        </p:nvSpPr>
        <p:spPr>
          <a:xfrm>
            <a:off x="939800" y="2389188"/>
            <a:ext cx="7108825" cy="20113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FF"/>
                </a:solidFill>
                <a:latin typeface="Times New Roman" panose="02020603050405020304" pitchFamily="18" charset="0"/>
                <a:ea typeface="+mj-ea"/>
              </a:rPr>
              <a:t>   “抽到偶数”这个事件包含抽到</a:t>
            </a:r>
            <a:r>
              <a:rPr lang="en-US" altLang="zh-CN" sz="2800" b="1" dirty="0">
                <a:solidFill>
                  <a:srgbClr val="FF00FF"/>
                </a:solidFill>
                <a:latin typeface="Times New Roman" panose="02020603050405020304" pitchFamily="18" charset="0"/>
                <a:ea typeface="+mj-ea"/>
              </a:rPr>
              <a:t>2,4</a:t>
            </a:r>
            <a:r>
              <a:rPr lang="zh-CN" altLang="en-US" sz="2800" b="1" dirty="0">
                <a:solidFill>
                  <a:srgbClr val="FF00FF"/>
                </a:solidFill>
                <a:latin typeface="Times New Roman" panose="02020603050405020304" pitchFamily="18" charset="0"/>
                <a:ea typeface="+mj-ea"/>
              </a:rPr>
              <a:t>这两种可能结果，在全部</a:t>
            </a:r>
            <a:r>
              <a:rPr lang="en-US" altLang="zh-CN" sz="2800" b="1" dirty="0">
                <a:solidFill>
                  <a:srgbClr val="FF00FF"/>
                </a:solidFill>
                <a:latin typeface="Times New Roman" panose="02020603050405020304" pitchFamily="18" charset="0"/>
                <a:ea typeface="+mj-ea"/>
              </a:rPr>
              <a:t>5</a:t>
            </a:r>
            <a:r>
              <a:rPr lang="zh-CN" altLang="en-US" sz="2800" b="1" dirty="0">
                <a:solidFill>
                  <a:srgbClr val="FF00FF"/>
                </a:solidFill>
                <a:latin typeface="Times New Roman" panose="02020603050405020304" pitchFamily="18" charset="0"/>
                <a:ea typeface="+mj-ea"/>
              </a:rPr>
              <a:t>种可能的结果中所占的比为</a:t>
            </a:r>
            <a:r>
              <a:rPr lang="zh-CN" altLang="en-US" sz="2800" b="1" u="sng" dirty="0">
                <a:solidFill>
                  <a:srgbClr val="FF00FF"/>
                </a:solidFill>
                <a:latin typeface="Times New Roman" panose="02020603050405020304" pitchFamily="18" charset="0"/>
                <a:ea typeface="+mj-ea"/>
              </a:rPr>
              <a:t>       </a:t>
            </a:r>
            <a:r>
              <a:rPr lang="en-US" altLang="zh-CN" sz="2800" b="1" dirty="0">
                <a:solidFill>
                  <a:srgbClr val="FF00FF"/>
                </a:solidFill>
                <a:latin typeface="Times New Roman" panose="02020603050405020304" pitchFamily="18" charset="0"/>
                <a:ea typeface="+mj-ea"/>
              </a:rPr>
              <a:t>.</a:t>
            </a:r>
            <a:endParaRPr lang="zh-CN" altLang="en-US" sz="2800" b="1" dirty="0">
              <a:solidFill>
                <a:srgbClr val="FF00FF"/>
              </a:solidFill>
              <a:latin typeface="Times New Roman" panose="02020603050405020304" pitchFamily="18" charset="0"/>
              <a:ea typeface="+mj-ea"/>
            </a:endParaRPr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1947863" y="3749675"/>
          <a:ext cx="2032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4" imgW="203200" imgH="508000" progId="Equation.DSMT4">
                  <p:embed/>
                </p:oleObj>
              </mc:Choice>
              <mc:Fallback>
                <p:oleObj name="" r:id="rId4" imgW="203200" imgH="5080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7863" y="3749675"/>
                        <a:ext cx="2032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云形标注 8"/>
          <p:cNvSpPr/>
          <p:nvPr/>
        </p:nvSpPr>
        <p:spPr>
          <a:xfrm>
            <a:off x="3187700" y="373063"/>
            <a:ext cx="5172075" cy="1276350"/>
          </a:xfrm>
          <a:prstGeom prst="cloudCallout">
            <a:avLst>
              <a:gd name="adj1" fmla="val -17702"/>
              <a:gd name="adj2" fmla="val 77713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txBody>
          <a:bodyPr anchor="ctr">
            <a:spAutoFit/>
          </a:bodyPr>
          <a:lstStyle/>
          <a:p>
            <a:pPr marL="342900" algn="ctr">
              <a:lnSpc>
                <a:spcPct val="110000"/>
              </a:lnSpc>
              <a:spcBef>
                <a:spcPts val="0"/>
              </a:spcBef>
              <a:defRPr/>
            </a:pPr>
            <a:r>
              <a:rPr lang="zh-CN" altLang="en-US" sz="2200" b="1" kern="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你能求出“抽到奇数”这个事件的概率吗？</a:t>
            </a:r>
            <a:endParaRPr lang="zh-CN" altLang="en-US" sz="2200" b="1" kern="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3323" name="图片 1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89549" y="938443"/>
            <a:ext cx="897890" cy="518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800" b="1" cap="all" dirty="0">
                <a:ln w="9000" cmpd="sng">
                  <a:solidFill>
                    <a:srgbClr val="D60093"/>
                  </a:solidFill>
                  <a:prstDash val="solid"/>
                </a:ln>
                <a:solidFill>
                  <a:srgbClr val="D60093"/>
                </a:solidFill>
                <a:effectLst>
                  <a:reflection blurRad="12700" stA="28000" endPos="45000" dist="1000" dir="5400000" sy="-100000" algn="bl" rotWithShape="0"/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归纳</a:t>
            </a:r>
            <a:endParaRPr lang="zh-CN" altLang="en-US" sz="2800" b="1" cap="all" dirty="0">
              <a:ln w="9000" cmpd="sng">
                <a:solidFill>
                  <a:srgbClr val="D60093"/>
                </a:solidFill>
                <a:prstDash val="solid"/>
              </a:ln>
              <a:solidFill>
                <a:srgbClr val="D60093"/>
              </a:solidFill>
              <a:effectLst>
                <a:reflection blurRad="12700" stA="28000" endPos="45000" dist="1000" dir="5400000" sy="-100000" algn="bl" rotWithShape="0"/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 bwMode="auto">
          <a:xfrm>
            <a:off x="604838" y="1736725"/>
            <a:ext cx="7975600" cy="2011363"/>
            <a:chOff x="597535" y="1736724"/>
            <a:chExt cx="7975600" cy="1687613"/>
          </a:xfrm>
        </p:grpSpPr>
        <p:sp>
          <p:nvSpPr>
            <p:cNvPr id="3" name="Text Box 2"/>
            <p:cNvSpPr txBox="1">
              <a:spLocks noChangeArrowheads="1"/>
            </p:cNvSpPr>
            <p:nvPr/>
          </p:nvSpPr>
          <p:spPr bwMode="auto">
            <a:xfrm>
              <a:off x="597535" y="1736724"/>
              <a:ext cx="7975600" cy="168761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50000"/>
                </a:spcBef>
                <a:defRPr/>
              </a:pPr>
              <a:r>
                <a:rPr lang="zh-CN" altLang="en-US" sz="2800" dirty="0">
                  <a:latin typeface="Times New Roman" panose="02020603050405020304" pitchFamily="18" charset="0"/>
                  <a:ea typeface="+mj-ea"/>
                </a:rPr>
                <a:t>        一般地，如果在一次试验中，有</a:t>
              </a:r>
              <a:r>
                <a:rPr lang="en-US" altLang="zh-CN" sz="2800" i="1" dirty="0">
                  <a:latin typeface="Times New Roman" panose="02020603050405020304" pitchFamily="18" charset="0"/>
                  <a:ea typeface="+mj-ea"/>
                </a:rPr>
                <a:t>n</a:t>
              </a:r>
              <a:r>
                <a:rPr lang="zh-CN" altLang="en-US" sz="2800" dirty="0">
                  <a:latin typeface="Times New Roman" panose="02020603050405020304" pitchFamily="18" charset="0"/>
                  <a:ea typeface="+mj-ea"/>
                </a:rPr>
                <a:t>种可能的结果，并且它们发生的可能性相等，事件</a:t>
              </a:r>
              <a:r>
                <a:rPr lang="en-US" altLang="zh-CN" sz="2800" i="1" dirty="0">
                  <a:latin typeface="Times New Roman" panose="02020603050405020304" pitchFamily="18" charset="0"/>
                  <a:ea typeface="+mj-ea"/>
                </a:rPr>
                <a:t>A</a:t>
              </a:r>
              <a:r>
                <a:rPr lang="zh-CN" altLang="en-US" sz="2800" dirty="0">
                  <a:latin typeface="Times New Roman" panose="02020603050405020304" pitchFamily="18" charset="0"/>
                  <a:ea typeface="+mj-ea"/>
                </a:rPr>
                <a:t>包括其中的</a:t>
              </a:r>
              <a:r>
                <a:rPr lang="en-US" altLang="zh-CN" sz="2800" i="1" dirty="0">
                  <a:latin typeface="Times New Roman" panose="02020603050405020304" pitchFamily="18" charset="0"/>
                  <a:ea typeface="+mj-ea"/>
                </a:rPr>
                <a:t>m</a:t>
              </a:r>
              <a:r>
                <a:rPr lang="zh-CN" altLang="en-US" sz="2800" dirty="0">
                  <a:latin typeface="Times New Roman" panose="02020603050405020304" pitchFamily="18" charset="0"/>
                  <a:ea typeface="+mj-ea"/>
                </a:rPr>
                <a:t>种结果，那么事件</a:t>
              </a:r>
              <a:r>
                <a:rPr lang="en-US" altLang="zh-CN" sz="2800" i="1" dirty="0">
                  <a:latin typeface="Times New Roman" panose="02020603050405020304" pitchFamily="18" charset="0"/>
                  <a:ea typeface="+mj-ea"/>
                </a:rPr>
                <a:t>A</a:t>
              </a:r>
              <a:r>
                <a:rPr lang="zh-CN" altLang="en-US" sz="2800" dirty="0">
                  <a:latin typeface="Times New Roman" panose="02020603050405020304" pitchFamily="18" charset="0"/>
                  <a:ea typeface="+mj-ea"/>
                </a:rPr>
                <a:t>发生的概率</a:t>
              </a:r>
              <a:r>
                <a:rPr lang="en-US" altLang="zh-CN" sz="2800" i="1" dirty="0">
                  <a:latin typeface="Times New Roman" panose="02020603050405020304" pitchFamily="18" charset="0"/>
                  <a:ea typeface="+mj-ea"/>
                </a:rPr>
                <a:t>P</a:t>
              </a:r>
              <a:r>
                <a:rPr lang="en-US" altLang="zh-CN" sz="2800" dirty="0">
                  <a:latin typeface="Times New Roman" panose="02020603050405020304" pitchFamily="18" charset="0"/>
                  <a:ea typeface="+mj-ea"/>
                </a:rPr>
                <a:t>(</a:t>
              </a:r>
              <a:r>
                <a:rPr lang="en-US" altLang="zh-CN" sz="2800" i="1" dirty="0">
                  <a:latin typeface="Times New Roman" panose="02020603050405020304" pitchFamily="18" charset="0"/>
                  <a:ea typeface="+mj-ea"/>
                </a:rPr>
                <a:t>A</a:t>
              </a:r>
              <a:r>
                <a:rPr lang="en-US" altLang="zh-CN" sz="2800" dirty="0">
                  <a:latin typeface="Times New Roman" panose="02020603050405020304" pitchFamily="18" charset="0"/>
                  <a:ea typeface="+mj-ea"/>
                </a:rPr>
                <a:t>)=      .</a:t>
              </a:r>
              <a:endParaRPr lang="en-US" altLang="zh-CN" sz="2800" dirty="0">
                <a:latin typeface="Times New Roman" panose="02020603050405020304" pitchFamily="18" charset="0"/>
                <a:ea typeface="+mj-ea"/>
              </a:endParaRPr>
            </a:p>
          </p:txBody>
        </p:sp>
        <p:graphicFrame>
          <p:nvGraphicFramePr>
            <p:cNvPr id="14345" name="对象 4"/>
            <p:cNvGraphicFramePr>
              <a:graphicFrameLocks noChangeAspect="1"/>
            </p:cNvGraphicFramePr>
            <p:nvPr/>
          </p:nvGraphicFramePr>
          <p:xfrm>
            <a:off x="7206615" y="2907434"/>
            <a:ext cx="353580" cy="466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" name="" r:id="rId2" imgW="317500" imgH="419100" progId="Equation.DSMT4">
                    <p:embed/>
                  </p:oleObj>
                </mc:Choice>
                <mc:Fallback>
                  <p:oleObj name="" r:id="rId2" imgW="317500" imgH="419100" progId="Equation.DSMT4">
                    <p:embed/>
                    <p:pic>
                      <p:nvPicPr>
                        <p:cNvPr id="0" name="对象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06615" y="2907434"/>
                          <a:ext cx="353580" cy="466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4343" name="图片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内容占位符 1"/>
          <p:cNvSpPr>
            <a:spLocks noGrp="1" noChangeArrowheads="1"/>
          </p:cNvSpPr>
          <p:nvPr>
            <p:ph idx="4294967295"/>
          </p:nvPr>
        </p:nvSpPr>
        <p:spPr bwMode="auto">
          <a:xfrm>
            <a:off x="955675" y="1216025"/>
            <a:ext cx="74676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2800"/>
              <a:t>         在</a:t>
            </a:r>
            <a:r>
              <a:rPr lang="en-US" altLang="zh-CN" sz="2800" i="1"/>
              <a:t>P</a:t>
            </a:r>
            <a:r>
              <a:rPr lang="en-US" altLang="zh-CN" sz="2800"/>
              <a:t>(</a:t>
            </a:r>
            <a:r>
              <a:rPr lang="en-US" altLang="zh-CN" sz="2800" i="1"/>
              <a:t>A</a:t>
            </a:r>
            <a:r>
              <a:rPr lang="en-US" altLang="zh-CN" sz="2800"/>
              <a:t>)=     </a:t>
            </a:r>
            <a:r>
              <a:rPr lang="zh-CN" altLang="en-US" sz="2800"/>
              <a:t>中，由</a:t>
            </a:r>
            <a:r>
              <a:rPr lang="en-US" altLang="zh-CN" sz="2800" i="1"/>
              <a:t>m</a:t>
            </a:r>
            <a:r>
              <a:rPr lang="zh-CN" altLang="en-US" sz="2800"/>
              <a:t>和</a:t>
            </a:r>
            <a:r>
              <a:rPr lang="en-US" altLang="zh-CN" sz="2800" i="1"/>
              <a:t>n</a:t>
            </a:r>
            <a:r>
              <a:rPr lang="zh-CN" altLang="en-US" sz="2800"/>
              <a:t>的含义，可知</a:t>
            </a:r>
            <a:r>
              <a:rPr lang="en-US" altLang="zh-CN" sz="2800"/>
              <a:t>0</a:t>
            </a:r>
            <a:r>
              <a:rPr lang="zh-CN" altLang="en-US" sz="2800"/>
              <a:t>≤</a:t>
            </a:r>
            <a:r>
              <a:rPr lang="en-US" altLang="zh-CN" sz="2800" i="1"/>
              <a:t>m</a:t>
            </a:r>
            <a:r>
              <a:rPr lang="zh-CN" altLang="en-US" sz="2800">
                <a:solidFill>
                  <a:srgbClr val="000000"/>
                </a:solidFill>
              </a:rPr>
              <a:t> ≤</a:t>
            </a:r>
            <a:r>
              <a:rPr lang="en-US" altLang="zh-CN" sz="2800" i="1">
                <a:solidFill>
                  <a:srgbClr val="000000"/>
                </a:solidFill>
              </a:rPr>
              <a:t>n</a:t>
            </a:r>
            <a:r>
              <a:rPr lang="en-US" altLang="zh-CN" sz="2800">
                <a:solidFill>
                  <a:srgbClr val="000000"/>
                </a:solidFill>
              </a:rPr>
              <a:t>,</a:t>
            </a:r>
            <a:r>
              <a:rPr lang="zh-CN" altLang="en-US" sz="2800">
                <a:solidFill>
                  <a:srgbClr val="000000"/>
                </a:solidFill>
              </a:rPr>
              <a:t>进而有</a:t>
            </a:r>
            <a:r>
              <a:rPr lang="en-US" altLang="zh-CN" sz="2800">
                <a:solidFill>
                  <a:srgbClr val="000000"/>
                </a:solidFill>
              </a:rPr>
              <a:t>0</a:t>
            </a:r>
            <a:r>
              <a:rPr lang="zh-CN" altLang="en-US" sz="2800">
                <a:solidFill>
                  <a:srgbClr val="000000"/>
                </a:solidFill>
              </a:rPr>
              <a:t>≤</a:t>
            </a:r>
            <a:r>
              <a:rPr lang="en-US" altLang="zh-CN" sz="2800">
                <a:solidFill>
                  <a:srgbClr val="000000"/>
                </a:solidFill>
              </a:rPr>
              <a:t>    </a:t>
            </a:r>
            <a:r>
              <a:rPr lang="zh-CN" altLang="en-US" sz="2800">
                <a:solidFill>
                  <a:srgbClr val="000000"/>
                </a:solidFill>
              </a:rPr>
              <a:t> ≤</a:t>
            </a:r>
            <a:r>
              <a:rPr lang="en-US" altLang="zh-CN" sz="2800">
                <a:solidFill>
                  <a:srgbClr val="000000"/>
                </a:solidFill>
              </a:rPr>
              <a:t>1. </a:t>
            </a:r>
            <a:endParaRPr lang="zh-CN" altLang="en-US" sz="2800"/>
          </a:p>
        </p:txBody>
      </p:sp>
      <p:graphicFrame>
        <p:nvGraphicFramePr>
          <p:cNvPr id="15363" name="对象 2"/>
          <p:cNvGraphicFramePr>
            <a:graphicFrameLocks noChangeAspect="1"/>
          </p:cNvGraphicFramePr>
          <p:nvPr/>
        </p:nvGraphicFramePr>
        <p:xfrm>
          <a:off x="3148013" y="1303338"/>
          <a:ext cx="392112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2" imgW="317500" imgH="419100" progId="Equation.DSMT4">
                  <p:embed/>
                </p:oleObj>
              </mc:Choice>
              <mc:Fallback>
                <p:oleObj name="" r:id="rId2" imgW="317500" imgH="4191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8013" y="1303338"/>
                        <a:ext cx="392112" cy="51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778000" y="2438400"/>
            <a:ext cx="1255713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因此，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graphicFrame>
        <p:nvGraphicFramePr>
          <p:cNvPr id="15365" name="对象 5"/>
          <p:cNvGraphicFramePr>
            <a:graphicFrameLocks noChangeAspect="1"/>
          </p:cNvGraphicFramePr>
          <p:nvPr/>
        </p:nvGraphicFramePr>
        <p:xfrm>
          <a:off x="3033713" y="1920875"/>
          <a:ext cx="4032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4" imgW="317500" imgH="419100" progId="Equation.DSMT4">
                  <p:embed/>
                </p:oleObj>
              </mc:Choice>
              <mc:Fallback>
                <p:oleObj name="" r:id="rId4" imgW="317500" imgH="4191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3713" y="1920875"/>
                        <a:ext cx="40322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2714625" y="2593975"/>
            <a:ext cx="19748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≤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P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(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A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)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≤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1 .</a:t>
            </a:r>
            <a:endParaRPr lang="zh-CN" altLang="en-US" sz="2800">
              <a:solidFill>
                <a:srgbClr val="FF0000"/>
              </a:solidFill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 flipV="1">
            <a:off x="2524125" y="3024188"/>
            <a:ext cx="528638" cy="528637"/>
          </a:xfrm>
          <a:prstGeom prst="straightConnector1">
            <a:avLst/>
          </a:prstGeom>
          <a:ln w="28575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649413" y="3533775"/>
            <a:ext cx="2030412" cy="603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+mj-ea"/>
              </a:rPr>
              <a:t>不可能事件</a:t>
            </a:r>
            <a:endParaRPr lang="zh-CN" altLang="en-US" sz="2800" b="1" dirty="0">
              <a:latin typeface="Times New Roman" panose="02020603050405020304" pitchFamily="18" charset="0"/>
              <a:ea typeface="+mj-ea"/>
            </a:endParaRPr>
          </a:p>
        </p:txBody>
      </p:sp>
      <p:cxnSp>
        <p:nvCxnSpPr>
          <p:cNvPr id="12" name="直接箭头连接符 11"/>
          <p:cNvCxnSpPr/>
          <p:nvPr/>
        </p:nvCxnSpPr>
        <p:spPr>
          <a:xfrm flipH="1" flipV="1">
            <a:off x="4168775" y="3052763"/>
            <a:ext cx="244475" cy="509587"/>
          </a:xfrm>
          <a:prstGeom prst="straightConnector1">
            <a:avLst/>
          </a:prstGeom>
          <a:ln w="28575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744913" y="3562350"/>
            <a:ext cx="2151062" cy="603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+mj-ea"/>
              </a:rPr>
              <a:t>必然事件</a:t>
            </a:r>
            <a:endParaRPr lang="zh-CN" altLang="en-US" sz="2800" b="1" dirty="0">
              <a:latin typeface="Times New Roman" panose="02020603050405020304" pitchFamily="18" charset="0"/>
              <a:ea typeface="+mj-ea"/>
            </a:endParaRPr>
          </a:p>
        </p:txBody>
      </p:sp>
      <p:pic>
        <p:nvPicPr>
          <p:cNvPr id="15374" name="图片 1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1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8"/>
          <p:cNvSpPr>
            <a:spLocks noChangeShapeType="1"/>
          </p:cNvSpPr>
          <p:nvPr/>
        </p:nvSpPr>
        <p:spPr bwMode="auto">
          <a:xfrm flipH="1">
            <a:off x="2543175" y="2398713"/>
            <a:ext cx="32766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tailEnd type="triangle" w="med" len="med"/>
          </a:ln>
        </p:spPr>
        <p:txBody>
          <a:bodyPr/>
          <a:lstStyle/>
          <a:p>
            <a:pPr eaLnBrk="1" hangingPunct="1">
              <a:defRPr/>
            </a:pPr>
            <a:endParaRPr lang="zh-CN" altLang="en-US" b="1">
              <a:latin typeface="+mj-ea"/>
              <a:ea typeface="+mj-ea"/>
            </a:endParaRPr>
          </a:p>
        </p:txBody>
      </p:sp>
      <p:grpSp>
        <p:nvGrpSpPr>
          <p:cNvPr id="19" name="组合 18"/>
          <p:cNvGrpSpPr/>
          <p:nvPr/>
        </p:nvGrpSpPr>
        <p:grpSpPr bwMode="auto">
          <a:xfrm>
            <a:off x="1552575" y="2301875"/>
            <a:ext cx="7019925" cy="560388"/>
            <a:chOff x="1514475" y="3140075"/>
            <a:chExt cx="7019290" cy="559435"/>
          </a:xfrm>
        </p:grpSpPr>
        <p:sp>
          <p:nvSpPr>
            <p:cNvPr id="4" name="Line 4"/>
            <p:cNvSpPr>
              <a:spLocks noChangeShapeType="1"/>
            </p:cNvSpPr>
            <p:nvPr/>
          </p:nvSpPr>
          <p:spPr bwMode="auto">
            <a:xfrm>
              <a:off x="2047827" y="3333421"/>
              <a:ext cx="0" cy="2282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b="1">
                <a:latin typeface="+mj-ea"/>
                <a:ea typeface="+mj-ea"/>
              </a:endParaRP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047827" y="3561632"/>
              <a:ext cx="419062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b="1">
                <a:latin typeface="+mj-ea"/>
                <a:ea typeface="+mj-ea"/>
              </a:endParaRPr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6238448" y="3333421"/>
              <a:ext cx="0" cy="2282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b="1">
                <a:latin typeface="+mj-ea"/>
                <a:ea typeface="+mj-ea"/>
              </a:endParaRPr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4105041" y="3333421"/>
              <a:ext cx="0" cy="2282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b="1">
                <a:latin typeface="+mj-ea"/>
                <a:ea typeface="+mj-ea"/>
              </a:endParaRP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514475" y="3181280"/>
              <a:ext cx="457159" cy="51823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800">
                  <a:solidFill>
                    <a:srgbClr val="000000"/>
                  </a:solidFill>
                  <a:latin typeface="Times New Roman" panose="02020603050405020304" pitchFamily="18" charset="0"/>
                  <a:ea typeface="+mj-ea"/>
                </a:rPr>
                <a:t>0</a:t>
              </a:r>
              <a:endPara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ea typeface="+mj-ea"/>
              </a:endParaRPr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6314641" y="3140075"/>
              <a:ext cx="457159" cy="51823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800">
                  <a:solidFill>
                    <a:srgbClr val="000000"/>
                  </a:solidFill>
                  <a:latin typeface="Times New Roman" panose="02020603050405020304" pitchFamily="18" charset="0"/>
                  <a:ea typeface="+mj-ea"/>
                </a:rPr>
                <a:t>1</a:t>
              </a:r>
              <a:endPara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ea typeface="+mj-ea"/>
              </a:endParaRPr>
            </a:p>
          </p:txBody>
        </p:sp>
        <p:sp>
          <p:nvSpPr>
            <p:cNvPr id="14" name="Text Box 14"/>
            <p:cNvSpPr txBox="1">
              <a:spLocks noChangeArrowheads="1"/>
            </p:cNvSpPr>
            <p:nvPr/>
          </p:nvSpPr>
          <p:spPr bwMode="auto">
            <a:xfrm>
              <a:off x="6836882" y="3159093"/>
              <a:ext cx="1696883" cy="51823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zh-CN" alt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+mj-ea"/>
                </a:rPr>
                <a:t>概率的值</a:t>
              </a:r>
              <a:endPara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</a:endParaRPr>
            </a:p>
          </p:txBody>
        </p:sp>
      </p:grp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3165475" y="790575"/>
            <a:ext cx="19748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≤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P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(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A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)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≤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1 .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2571750" y="2989263"/>
            <a:ext cx="32004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tailEnd type="triangle" w="med" len="med"/>
          </a:ln>
        </p:spPr>
        <p:txBody>
          <a:bodyPr/>
          <a:lstStyle/>
          <a:p>
            <a:pPr eaLnBrk="1" hangingPunct="1">
              <a:defRPr/>
            </a:pPr>
            <a:endParaRPr lang="zh-CN" altLang="en-US" b="1">
              <a:latin typeface="+mj-ea"/>
              <a:ea typeface="+mj-ea"/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2962275" y="1301750"/>
            <a:ext cx="2366963" cy="11144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0"/>
              </a:spcBef>
              <a:defRPr/>
            </a:pP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</a:rPr>
              <a:t>事件发生的可能性越来越小</a:t>
            </a:r>
            <a:endParaRPr lang="zh-CN" altLang="en-US" sz="2800" dirty="0">
              <a:solidFill>
                <a:srgbClr val="000000"/>
              </a:solidFill>
              <a:latin typeface="Times New Roman" panose="02020603050405020304" pitchFamily="18" charset="0"/>
              <a:ea typeface="+mj-ea"/>
            </a:endParaRP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2962275" y="2989263"/>
            <a:ext cx="2382838" cy="11144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0"/>
              </a:spcBef>
              <a:defRPr/>
            </a:pP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</a:rPr>
              <a:t>事件发生的可能性越来越大</a:t>
            </a:r>
            <a:endParaRPr lang="zh-CN" altLang="en-US" sz="2800" dirty="0">
              <a:solidFill>
                <a:srgbClr val="000000"/>
              </a:solidFill>
              <a:latin typeface="Times New Roman" panose="02020603050405020304" pitchFamily="18" charset="0"/>
              <a:ea typeface="+mj-ea"/>
            </a:endParaRPr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6108700" y="2789238"/>
            <a:ext cx="1219200" cy="9445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</a:rPr>
              <a:t>必然事件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ea typeface="+mj-ea"/>
            </a:endParaRP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1063625" y="2789238"/>
            <a:ext cx="1524000" cy="9445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</a:rPr>
              <a:t>不可能事件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ea typeface="+mj-ea"/>
            </a:endParaRPr>
          </a:p>
        </p:txBody>
      </p:sp>
      <p:pic>
        <p:nvPicPr>
          <p:cNvPr id="16397" name="图片 2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13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13"/>
          <p:cNvGrpSpPr/>
          <p:nvPr/>
        </p:nvGrpSpPr>
        <p:grpSpPr bwMode="auto">
          <a:xfrm>
            <a:off x="4550156" y="2814187"/>
            <a:ext cx="4146802" cy="1600200"/>
            <a:chOff x="1060" y="1251"/>
            <a:chExt cx="2806" cy="1008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0" name="AutoShape 12"/>
            <p:cNvSpPr>
              <a:spLocks noChangeArrowheads="1"/>
            </p:cNvSpPr>
            <p:nvPr/>
          </p:nvSpPr>
          <p:spPr bwMode="auto">
            <a:xfrm>
              <a:off x="1060" y="1251"/>
              <a:ext cx="2806" cy="1008"/>
            </a:xfrm>
            <a:prstGeom prst="wedgeRoundRectCallout">
              <a:avLst>
                <a:gd name="adj1" fmla="val -57319"/>
                <a:gd name="adj2" fmla="val -34594"/>
                <a:gd name="adj3" fmla="val 16667"/>
              </a:avLst>
            </a:prstGeom>
            <a:grpFill/>
            <a:ln w="9525">
              <a:solidFill>
                <a:schemeClr val="accent6">
                  <a:lumMod val="75000"/>
                </a:schemeClr>
              </a:solidFill>
              <a:miter lim="800000"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zh-CN" altLang="zh-CN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11" name="Group 7"/>
            <p:cNvGrpSpPr/>
            <p:nvPr/>
          </p:nvGrpSpPr>
          <p:grpSpPr bwMode="auto">
            <a:xfrm>
              <a:off x="1140" y="1299"/>
              <a:ext cx="2661" cy="901"/>
              <a:chOff x="300" y="795"/>
              <a:chExt cx="6652" cy="2253"/>
            </a:xfrm>
            <a:grpFill/>
          </p:grpSpPr>
          <p:sp>
            <p:nvSpPr>
              <p:cNvPr id="12" name="Text Box 8"/>
              <p:cNvSpPr txBox="1">
                <a:spLocks noChangeArrowheads="1"/>
              </p:cNvSpPr>
              <p:nvPr/>
            </p:nvSpPr>
            <p:spPr bwMode="auto">
              <a:xfrm>
                <a:off x="300" y="795"/>
                <a:ext cx="6652" cy="1891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zh-CN" altLang="en-US" sz="2400" b="1" dirty="0">
                    <a:solidFill>
                      <a:srgbClr val="80008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rPr>
                  <a:t>事件</a:t>
                </a:r>
                <a:r>
                  <a:rPr lang="en-US" altLang="zh-CN" sz="2400" b="1" i="1" dirty="0">
                    <a:solidFill>
                      <a:srgbClr val="80008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rPr>
                  <a:t>A</a:t>
                </a:r>
                <a:r>
                  <a:rPr lang="zh-CN" altLang="en-US" sz="2400" b="1" dirty="0">
                    <a:solidFill>
                      <a:srgbClr val="80008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rPr>
                  <a:t>发生的概率表示为</a:t>
                </a:r>
                <a:endParaRPr lang="zh-CN" altLang="en-US" sz="2400" b="1" dirty="0">
                  <a:solidFill>
                    <a:srgbClr val="800080"/>
                  </a:solidFill>
                  <a:latin typeface="Times New Roman" panose="02020603050405020304" pitchFamily="18" charset="0"/>
                  <a:ea typeface="楷体" panose="02010609060101010101" pitchFamily="49" charset="-122"/>
                </a:endParaRPr>
              </a:p>
              <a:p>
                <a:pPr>
                  <a:defRPr/>
                </a:pPr>
                <a:endParaRPr lang="zh-CN" altLang="en-US" sz="2400" b="1" dirty="0">
                  <a:solidFill>
                    <a:srgbClr val="800080"/>
                  </a:solidFill>
                  <a:latin typeface="Times New Roman" panose="02020603050405020304" pitchFamily="18" charset="0"/>
                  <a:ea typeface="楷体" panose="02010609060101010101" pitchFamily="49" charset="-122"/>
                </a:endParaRPr>
              </a:p>
              <a:p>
                <a:pPr>
                  <a:defRPr/>
                </a:pPr>
                <a:r>
                  <a:rPr lang="en-US" altLang="zh-CN" sz="2400" b="1" i="1" dirty="0">
                    <a:solidFill>
                      <a:srgbClr val="80008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rPr>
                  <a:t>P</a:t>
                </a:r>
                <a:r>
                  <a:rPr lang="en-US" altLang="zh-CN" sz="2400" b="1" dirty="0">
                    <a:solidFill>
                      <a:srgbClr val="80008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rPr>
                  <a:t>(</a:t>
                </a:r>
                <a:r>
                  <a:rPr lang="en-US" altLang="zh-CN" sz="2400" b="1" i="1" dirty="0">
                    <a:solidFill>
                      <a:srgbClr val="80008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rPr>
                  <a:t>A</a:t>
                </a:r>
                <a:r>
                  <a:rPr lang="en-US" altLang="zh-CN" sz="2400" b="1" dirty="0">
                    <a:solidFill>
                      <a:srgbClr val="80008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rPr>
                  <a:t>)=</a:t>
                </a:r>
                <a:endParaRPr lang="en-US" altLang="zh-CN" sz="2400" b="1" dirty="0">
                  <a:solidFill>
                    <a:srgbClr val="800080"/>
                  </a:solidFill>
                  <a:latin typeface="Times New Roman" panose="02020603050405020304" pitchFamily="18" charset="0"/>
                  <a:ea typeface="楷体" panose="02010609060101010101" pitchFamily="49" charset="-122"/>
                </a:endParaRPr>
              </a:p>
            </p:txBody>
          </p:sp>
          <p:sp>
            <p:nvSpPr>
              <p:cNvPr id="13" name="Text Box 9"/>
              <p:cNvSpPr txBox="1">
                <a:spLocks noChangeArrowheads="1"/>
              </p:cNvSpPr>
              <p:nvPr/>
            </p:nvSpPr>
            <p:spPr bwMode="auto">
              <a:xfrm>
                <a:off x="1805" y="1594"/>
                <a:ext cx="4824" cy="72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2400" b="1" dirty="0">
                    <a:solidFill>
                      <a:srgbClr val="80008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rPr>
                  <a:t>事件</a:t>
                </a:r>
                <a:r>
                  <a:rPr lang="en-US" altLang="zh-CN" sz="2400" b="1" i="1" dirty="0">
                    <a:solidFill>
                      <a:srgbClr val="80008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rPr>
                  <a:t>A</a:t>
                </a:r>
                <a:r>
                  <a:rPr lang="zh-CN" altLang="en-US" sz="2400" b="1" dirty="0">
                    <a:solidFill>
                      <a:srgbClr val="80008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rPr>
                  <a:t>发生的结果数</a:t>
                </a:r>
                <a:endParaRPr lang="zh-CN" altLang="en-US" sz="2400" b="1" dirty="0">
                  <a:solidFill>
                    <a:srgbClr val="800080"/>
                  </a:solidFill>
                  <a:latin typeface="Times New Roman" panose="02020603050405020304" pitchFamily="18" charset="0"/>
                  <a:ea typeface="楷体" panose="02010609060101010101" pitchFamily="49" charset="-122"/>
                </a:endParaRPr>
              </a:p>
            </p:txBody>
          </p:sp>
          <p:sp>
            <p:nvSpPr>
              <p:cNvPr id="14" name="Text Box 10"/>
              <p:cNvSpPr txBox="1">
                <a:spLocks noChangeArrowheads="1"/>
              </p:cNvSpPr>
              <p:nvPr/>
            </p:nvSpPr>
            <p:spPr bwMode="auto">
              <a:xfrm>
                <a:off x="1512" y="2321"/>
                <a:ext cx="5410" cy="72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CN" sz="2400" b="1" dirty="0">
                    <a:solidFill>
                      <a:srgbClr val="80008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rPr>
                  <a:t>   </a:t>
                </a:r>
                <a:r>
                  <a:rPr lang="zh-CN" altLang="en-US" sz="2400" b="1" dirty="0">
                    <a:solidFill>
                      <a:srgbClr val="80008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rPr>
                  <a:t>所有可能的结果总数</a:t>
                </a:r>
                <a:endParaRPr lang="zh-CN" altLang="en-US" sz="2400" b="1" dirty="0">
                  <a:solidFill>
                    <a:srgbClr val="800080"/>
                  </a:solidFill>
                  <a:latin typeface="Times New Roman" panose="02020603050405020304" pitchFamily="18" charset="0"/>
                  <a:ea typeface="楷体" panose="02010609060101010101" pitchFamily="49" charset="-122"/>
                </a:endParaRPr>
              </a:p>
            </p:txBody>
          </p:sp>
          <p:sp>
            <p:nvSpPr>
              <p:cNvPr id="15" name="Line 11"/>
              <p:cNvSpPr>
                <a:spLocks noChangeShapeType="1"/>
              </p:cNvSpPr>
              <p:nvPr/>
            </p:nvSpPr>
            <p:spPr bwMode="auto">
              <a:xfrm>
                <a:off x="1999" y="2321"/>
                <a:ext cx="4527" cy="0"/>
              </a:xfrm>
              <a:prstGeom prst="line">
                <a:avLst/>
              </a:prstGeom>
              <a:grpFill/>
              <a:ln w="38100">
                <a:solidFill>
                  <a:srgbClr val="800080"/>
                </a:solidFill>
                <a:round/>
              </a:ln>
              <a:effec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zh-CN" altLang="en-US" sz="2400"/>
              </a:p>
            </p:txBody>
          </p:sp>
        </p:grpSp>
      </p:grpSp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419100" y="909638"/>
            <a:ext cx="8181975" cy="2692400"/>
          </a:xfrm>
        </p:spPr>
        <p:txBody>
          <a:bodyPr/>
          <a:lstStyle/>
          <a:p>
            <a:pPr marL="342900" eaLnBrk="1" hangingPunct="1">
              <a:spcBef>
                <a:spcPts val="0"/>
              </a:spcBef>
              <a:defRPr/>
            </a:pPr>
            <a:r>
              <a:rPr lang="zh-CN" altLang="en-US" sz="2600" dirty="0">
                <a:solidFill>
                  <a:srgbClr val="0066FF"/>
                </a:solidFill>
                <a:ea typeface="+mj-ea"/>
              </a:rPr>
              <a:t>       例</a:t>
            </a:r>
            <a:r>
              <a:rPr lang="en-US" altLang="zh-CN" sz="2600" dirty="0">
                <a:solidFill>
                  <a:srgbClr val="0066FF"/>
                </a:solidFill>
                <a:ea typeface="+mj-ea"/>
              </a:rPr>
              <a:t>1 </a:t>
            </a:r>
            <a:r>
              <a:rPr lang="zh-CN" altLang="en-US" sz="2600" dirty="0">
                <a:ea typeface="+mj-ea"/>
              </a:rPr>
              <a:t>掷一枚质地均匀的骰子</a:t>
            </a:r>
            <a:r>
              <a:rPr lang="en-US" altLang="zh-CN" sz="2600" dirty="0">
                <a:ea typeface="+mj-ea"/>
              </a:rPr>
              <a:t>,</a:t>
            </a:r>
            <a:r>
              <a:rPr lang="zh-CN" altLang="en-US" sz="2600" dirty="0">
                <a:ea typeface="+mj-ea"/>
              </a:rPr>
              <a:t>观察向上一面的点数</a:t>
            </a:r>
            <a:r>
              <a:rPr lang="en-US" altLang="zh-CN" sz="2600" dirty="0">
                <a:ea typeface="+mj-ea"/>
              </a:rPr>
              <a:t>,</a:t>
            </a:r>
            <a:r>
              <a:rPr lang="zh-CN" altLang="en-US" sz="2600" dirty="0">
                <a:ea typeface="+mj-ea"/>
              </a:rPr>
              <a:t>求下列事件的概率：</a:t>
            </a:r>
            <a:endParaRPr lang="zh-CN" altLang="en-US" sz="2600" dirty="0">
              <a:ea typeface="+mj-ea"/>
            </a:endParaRPr>
          </a:p>
          <a:p>
            <a:pPr marL="342900" eaLnBrk="1" hangingPunct="1">
              <a:spcBef>
                <a:spcPts val="0"/>
              </a:spcBef>
              <a:defRPr/>
            </a:pPr>
            <a:r>
              <a:rPr lang="zh-CN" altLang="en-US" sz="2600" dirty="0">
                <a:ea typeface="+mj-ea"/>
              </a:rPr>
              <a:t>（</a:t>
            </a:r>
            <a:r>
              <a:rPr lang="en-US" altLang="zh-CN" sz="2600" dirty="0">
                <a:ea typeface="+mj-ea"/>
              </a:rPr>
              <a:t>1</a:t>
            </a:r>
            <a:r>
              <a:rPr lang="zh-CN" altLang="en-US" sz="2600" dirty="0">
                <a:ea typeface="+mj-ea"/>
              </a:rPr>
              <a:t>）点数为</a:t>
            </a:r>
            <a:r>
              <a:rPr lang="en-US" altLang="zh-CN" sz="2600" dirty="0">
                <a:ea typeface="+mj-ea"/>
              </a:rPr>
              <a:t>2</a:t>
            </a:r>
            <a:r>
              <a:rPr lang="zh-CN" altLang="en-US" sz="2600" dirty="0">
                <a:ea typeface="+mj-ea"/>
              </a:rPr>
              <a:t>；</a:t>
            </a:r>
            <a:endParaRPr lang="zh-CN" altLang="en-US" sz="2600" dirty="0">
              <a:ea typeface="+mj-ea"/>
            </a:endParaRPr>
          </a:p>
          <a:p>
            <a:pPr marL="342900" eaLnBrk="1" hangingPunct="1">
              <a:spcBef>
                <a:spcPts val="0"/>
              </a:spcBef>
              <a:defRPr/>
            </a:pPr>
            <a:r>
              <a:rPr lang="zh-CN" altLang="en-US" sz="2600" dirty="0">
                <a:ea typeface="+mj-ea"/>
              </a:rPr>
              <a:t>（</a:t>
            </a:r>
            <a:r>
              <a:rPr lang="en-US" altLang="zh-CN" sz="2600" dirty="0">
                <a:ea typeface="+mj-ea"/>
              </a:rPr>
              <a:t>2</a:t>
            </a:r>
            <a:r>
              <a:rPr lang="zh-CN" altLang="en-US" sz="2600" dirty="0">
                <a:ea typeface="+mj-ea"/>
              </a:rPr>
              <a:t>）点数为奇数；</a:t>
            </a:r>
            <a:endParaRPr lang="zh-CN" altLang="en-US" sz="2600" dirty="0">
              <a:ea typeface="+mj-ea"/>
            </a:endParaRPr>
          </a:p>
          <a:p>
            <a:pPr marL="342900" eaLnBrk="1" hangingPunct="1">
              <a:spcBef>
                <a:spcPts val="0"/>
              </a:spcBef>
              <a:defRPr/>
            </a:pPr>
            <a:r>
              <a:rPr lang="zh-CN" altLang="en-US" sz="2600" dirty="0">
                <a:ea typeface="+mj-ea"/>
              </a:rPr>
              <a:t>（</a:t>
            </a:r>
            <a:r>
              <a:rPr lang="en-US" altLang="zh-CN" sz="2600" dirty="0">
                <a:ea typeface="+mj-ea"/>
              </a:rPr>
              <a:t>3</a:t>
            </a:r>
            <a:r>
              <a:rPr lang="zh-CN" altLang="en-US" sz="2600" dirty="0">
                <a:ea typeface="+mj-ea"/>
              </a:rPr>
              <a:t>）点数大于</a:t>
            </a:r>
            <a:r>
              <a:rPr lang="en-US" altLang="zh-CN" sz="2600" dirty="0">
                <a:ea typeface="+mj-ea"/>
              </a:rPr>
              <a:t>2</a:t>
            </a:r>
            <a:r>
              <a:rPr lang="zh-CN" altLang="en-US" sz="2600" dirty="0">
                <a:ea typeface="+mj-ea"/>
              </a:rPr>
              <a:t>且小于</a:t>
            </a:r>
            <a:r>
              <a:rPr lang="en-US" altLang="zh-CN" sz="2600" dirty="0">
                <a:ea typeface="+mj-ea"/>
              </a:rPr>
              <a:t>5.</a:t>
            </a:r>
            <a:endParaRPr lang="en-US" altLang="zh-CN" sz="2600" dirty="0">
              <a:ea typeface="+mj-ea"/>
            </a:endParaRPr>
          </a:p>
        </p:txBody>
      </p:sp>
      <p:grpSp>
        <p:nvGrpSpPr>
          <p:cNvPr id="17412" name="组合 4"/>
          <p:cNvGrpSpPr/>
          <p:nvPr/>
        </p:nvGrpSpPr>
        <p:grpSpPr bwMode="auto">
          <a:xfrm>
            <a:off x="3305175" y="203200"/>
            <a:ext cx="2176463" cy="668338"/>
            <a:chOff x="1219771" y="346056"/>
            <a:chExt cx="2175871" cy="669009"/>
          </a:xfrm>
        </p:grpSpPr>
        <p:pic>
          <p:nvPicPr>
            <p:cNvPr id="17425" name="Picture 1" descr="\\dz02\2016年春季已定稿（下）\导学案\人教版\人九数下导学案\框标1.tif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771" y="346056"/>
              <a:ext cx="2152079" cy="669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1775245" y="460471"/>
              <a:ext cx="1620397" cy="52440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zh-CN" altLang="en-US" sz="2800" dirty="0">
                  <a:solidFill>
                    <a:srgbClr val="FF0066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imes New Roman" panose="02020603050405020304" pitchFamily="18" charset="0"/>
                  <a:ea typeface="方正粗圆_GBK" panose="03000509000000000000" pitchFamily="65" charset="-122"/>
                </a:rPr>
                <a:t>典例解析</a:t>
              </a:r>
              <a:endParaRPr lang="zh-CN" altLang="en-US" sz="2800" dirty="0">
                <a:solidFill>
                  <a:srgbClr val="FF00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方正粗圆_GBK" panose="03000509000000000000" pitchFamily="65" charset="-122"/>
              </a:endParaRPr>
            </a:p>
          </p:txBody>
        </p:sp>
      </p:grp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984250" y="3057525"/>
            <a:ext cx="3100388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(1)</a:t>
            </a:r>
            <a:r>
              <a:rPr lang="en-US" altLang="zh-CN" sz="26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P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(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点数为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2)=</a:t>
            </a:r>
            <a:endParaRPr lang="en-US" altLang="zh-CN" sz="2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984250" y="3644900"/>
            <a:ext cx="3368675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(2)</a:t>
            </a:r>
            <a:r>
              <a:rPr lang="en-US" altLang="zh-CN" sz="26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P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(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点数为奇数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)=</a:t>
            </a:r>
            <a:endParaRPr lang="en-US" altLang="zh-CN" sz="2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984250" y="4222750"/>
            <a:ext cx="501015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(3)</a:t>
            </a:r>
            <a:r>
              <a:rPr lang="en-US" altLang="zh-CN" sz="26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P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(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点数大于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且小于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5)=</a:t>
            </a:r>
            <a:endParaRPr lang="en-US" altLang="zh-CN" sz="2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6" name="AutoShape 14"/>
          <p:cNvSpPr>
            <a:spLocks noChangeArrowheads="1"/>
          </p:cNvSpPr>
          <p:nvPr/>
        </p:nvSpPr>
        <p:spPr bwMode="auto">
          <a:xfrm>
            <a:off x="4552950" y="1600200"/>
            <a:ext cx="3887788" cy="963613"/>
          </a:xfrm>
          <a:prstGeom prst="wedgeRoundRectCallout">
            <a:avLst>
              <a:gd name="adj1" fmla="val -43875"/>
              <a:gd name="adj2" fmla="val 66315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00B050"/>
            </a:solidFill>
            <a:miter lim="800000"/>
          </a:ln>
          <a:effectLst/>
        </p:spPr>
        <p:txBody>
          <a:bodyPr/>
          <a:lstStyle/>
          <a:p>
            <a:pPr eaLnBrk="1" hangingPunct="1"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(1)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(2)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(3)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掷到哪个的可能性大一点？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7200" y="3044825"/>
            <a:ext cx="676275" cy="476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</a:rPr>
              <a:t>解：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+mj-ea"/>
            </a:endParaRPr>
          </a:p>
        </p:txBody>
      </p:sp>
      <p:graphicFrame>
        <p:nvGraphicFramePr>
          <p:cNvPr id="19" name="对象 18"/>
          <p:cNvGraphicFramePr>
            <a:graphicFrameLocks noChangeAspect="1"/>
          </p:cNvGraphicFramePr>
          <p:nvPr/>
        </p:nvGraphicFramePr>
        <p:xfrm>
          <a:off x="3759200" y="3540125"/>
          <a:ext cx="369888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3" imgW="241300" imgH="469900" progId="Equation.DSMT4">
                  <p:embed/>
                </p:oleObj>
              </mc:Choice>
              <mc:Fallback>
                <p:oleObj name="" r:id="rId3" imgW="241300" imgH="469900" progId="Equation.DSMT4">
                  <p:embed/>
                  <p:pic>
                    <p:nvPicPr>
                      <p:cNvPr id="0" name="对象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9200" y="3540125"/>
                        <a:ext cx="369888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/>
          <p:cNvGraphicFramePr>
            <a:graphicFrameLocks noChangeAspect="1"/>
          </p:cNvGraphicFramePr>
          <p:nvPr/>
        </p:nvGraphicFramePr>
        <p:xfrm>
          <a:off x="3243263" y="3005138"/>
          <a:ext cx="327025" cy="59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5" imgW="228600" imgH="469900" progId="Equation.DSMT4">
                  <p:embed/>
                </p:oleObj>
              </mc:Choice>
              <mc:Fallback>
                <p:oleObj name="" r:id="rId5" imgW="228600" imgH="469900" progId="Equation.DSMT4">
                  <p:embed/>
                  <p:pic>
                    <p:nvPicPr>
                      <p:cNvPr id="0" name="对象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3263" y="3005138"/>
                        <a:ext cx="327025" cy="595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/>
          <p:cNvGraphicFramePr>
            <a:graphicFrameLocks noChangeAspect="1"/>
          </p:cNvGraphicFramePr>
          <p:nvPr/>
        </p:nvGraphicFramePr>
        <p:xfrm>
          <a:off x="4759325" y="4143375"/>
          <a:ext cx="365125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" name="" r:id="rId7" imgW="241300" imgH="469900" progId="Equation.DSMT4">
                  <p:embed/>
                </p:oleObj>
              </mc:Choice>
              <mc:Fallback>
                <p:oleObj name="" r:id="rId7" imgW="241300" imgH="469900" progId="Equation.DSMT4">
                  <p:embed/>
                  <p:pic>
                    <p:nvPicPr>
                      <p:cNvPr id="0" name="对象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9325" y="4143375"/>
                        <a:ext cx="365125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424" name="图片 2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6" grpId="0" animBg="1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493713" y="1035050"/>
            <a:ext cx="7905750" cy="3394075"/>
          </a:xfrm>
        </p:spPr>
        <p:txBody>
          <a:bodyPr/>
          <a:lstStyle/>
          <a:p>
            <a:pPr algn="just" eaLnBrk="1" hangingPunct="1">
              <a:lnSpc>
                <a:spcPct val="120000"/>
              </a:lnSpc>
              <a:spcBef>
                <a:spcPts val="0"/>
              </a:spcBef>
              <a:defRPr/>
            </a:pPr>
            <a:r>
              <a:rPr lang="en-US" altLang="zh-CN" dirty="0">
                <a:solidFill>
                  <a:srgbClr val="0066FF"/>
                </a:solidFill>
                <a:ea typeface="+mj-ea"/>
              </a:rPr>
              <a:t>       </a:t>
            </a:r>
            <a:r>
              <a:rPr lang="zh-CN" altLang="en-US" dirty="0">
                <a:solidFill>
                  <a:srgbClr val="0066FF"/>
                </a:solidFill>
                <a:ea typeface="+mj-ea"/>
              </a:rPr>
              <a:t>例</a:t>
            </a:r>
            <a:r>
              <a:rPr lang="en-US" altLang="zh-CN" dirty="0">
                <a:solidFill>
                  <a:srgbClr val="0066FF"/>
                </a:solidFill>
                <a:ea typeface="+mj-ea"/>
              </a:rPr>
              <a:t>2  </a:t>
            </a:r>
            <a:r>
              <a:rPr lang="zh-CN" altLang="en-US" dirty="0">
                <a:ea typeface="+mj-ea"/>
              </a:rPr>
              <a:t>如图所示是一个可以自由转动的转盘，转盘分成</a:t>
            </a:r>
            <a:r>
              <a:rPr lang="en-US" altLang="zh-CN" dirty="0">
                <a:ea typeface="+mj-ea"/>
              </a:rPr>
              <a:t>7</a:t>
            </a:r>
            <a:r>
              <a:rPr lang="zh-CN" altLang="en-US" dirty="0">
                <a:ea typeface="+mj-ea"/>
              </a:rPr>
              <a:t>个</a:t>
            </a:r>
            <a:r>
              <a:rPr lang="zh-CN" altLang="en-US" dirty="0">
                <a:ea typeface="+mj-ea"/>
                <a:sym typeface="+mn-ea"/>
              </a:rPr>
              <a:t>大小</a:t>
            </a:r>
            <a:r>
              <a:rPr lang="zh-CN" altLang="en-US" dirty="0">
                <a:ea typeface="+mj-ea"/>
              </a:rPr>
              <a:t>相同的扇形，颜色分为红、绿、黄三种颜色，指针的位置固定，转动的转盘停止后，其中的某个扇形会恰好停在指针所指的位置（指针指向两个扇形的交线时，当作指向右边的扇形）</a:t>
            </a:r>
            <a:r>
              <a:rPr lang="en-US" altLang="zh-CN" dirty="0">
                <a:ea typeface="+mj-ea"/>
              </a:rPr>
              <a:t>. </a:t>
            </a:r>
            <a:r>
              <a:rPr lang="zh-CN" altLang="en-US" dirty="0">
                <a:ea typeface="+mj-ea"/>
              </a:rPr>
              <a:t>求下列事件的概率：</a:t>
            </a:r>
            <a:endParaRPr lang="zh-CN" altLang="en-US" dirty="0">
              <a:ea typeface="+mj-ea"/>
            </a:endParaRPr>
          </a:p>
          <a:p>
            <a:pPr algn="just" eaLnBrk="1" hangingPunct="1">
              <a:lnSpc>
                <a:spcPct val="120000"/>
              </a:lnSpc>
              <a:spcBef>
                <a:spcPts val="0"/>
              </a:spcBef>
              <a:defRPr/>
            </a:pPr>
            <a:r>
              <a:rPr lang="zh-CN" altLang="en-US" dirty="0">
                <a:ea typeface="+mj-ea"/>
              </a:rPr>
              <a:t>（</a:t>
            </a:r>
            <a:r>
              <a:rPr lang="en-US" altLang="zh-CN" dirty="0">
                <a:ea typeface="+mj-ea"/>
              </a:rPr>
              <a:t>1</a:t>
            </a:r>
            <a:r>
              <a:rPr lang="zh-CN" altLang="en-US" dirty="0">
                <a:ea typeface="+mj-ea"/>
              </a:rPr>
              <a:t>）指针指向红色；</a:t>
            </a:r>
            <a:endParaRPr lang="zh-CN" altLang="en-US" dirty="0">
              <a:ea typeface="+mj-ea"/>
            </a:endParaRPr>
          </a:p>
          <a:p>
            <a:pPr algn="just" eaLnBrk="1" hangingPunct="1">
              <a:lnSpc>
                <a:spcPct val="120000"/>
              </a:lnSpc>
              <a:spcBef>
                <a:spcPts val="0"/>
              </a:spcBef>
              <a:defRPr/>
            </a:pPr>
            <a:r>
              <a:rPr lang="zh-CN" altLang="en-US" dirty="0">
                <a:ea typeface="+mj-ea"/>
              </a:rPr>
              <a:t>（</a:t>
            </a:r>
            <a:r>
              <a:rPr lang="en-US" altLang="zh-CN" dirty="0">
                <a:ea typeface="+mj-ea"/>
              </a:rPr>
              <a:t>2</a:t>
            </a:r>
            <a:r>
              <a:rPr lang="zh-CN" altLang="en-US" dirty="0">
                <a:ea typeface="+mj-ea"/>
              </a:rPr>
              <a:t>）指针指向红色或黄色；</a:t>
            </a:r>
            <a:endParaRPr lang="zh-CN" altLang="en-US" dirty="0">
              <a:ea typeface="+mj-ea"/>
            </a:endParaRPr>
          </a:p>
          <a:p>
            <a:pPr algn="just" eaLnBrk="1" hangingPunct="1">
              <a:lnSpc>
                <a:spcPct val="120000"/>
              </a:lnSpc>
              <a:spcBef>
                <a:spcPts val="0"/>
              </a:spcBef>
              <a:defRPr/>
            </a:pPr>
            <a:r>
              <a:rPr lang="zh-CN" altLang="en-US" dirty="0">
                <a:ea typeface="+mj-ea"/>
              </a:rPr>
              <a:t>（</a:t>
            </a:r>
            <a:r>
              <a:rPr lang="en-US" altLang="zh-CN" dirty="0">
                <a:ea typeface="+mj-ea"/>
              </a:rPr>
              <a:t>3</a:t>
            </a:r>
            <a:r>
              <a:rPr lang="zh-CN" altLang="en-US" dirty="0">
                <a:ea typeface="+mj-ea"/>
              </a:rPr>
              <a:t>）指针不指向红色</a:t>
            </a:r>
            <a:r>
              <a:rPr lang="en-US" altLang="zh-CN" dirty="0">
                <a:ea typeface="+mj-ea"/>
              </a:rPr>
              <a:t>.</a:t>
            </a:r>
            <a:endParaRPr lang="en-US" altLang="zh-CN" dirty="0">
              <a:ea typeface="+mj-ea"/>
            </a:endParaRPr>
          </a:p>
          <a:p>
            <a:pPr marL="342900" indent="-342900" algn="just">
              <a:lnSpc>
                <a:spcPct val="120000"/>
              </a:lnSpc>
              <a:spcBef>
                <a:spcPts val="0"/>
              </a:spcBef>
              <a:defRPr/>
            </a:pPr>
            <a:endParaRPr lang="zh-CN" altLang="en-US" dirty="0">
              <a:ea typeface="+mj-ea"/>
            </a:endParaRPr>
          </a:p>
        </p:txBody>
      </p:sp>
      <p:grpSp>
        <p:nvGrpSpPr>
          <p:cNvPr id="18435" name="Group 2"/>
          <p:cNvGrpSpPr/>
          <p:nvPr/>
        </p:nvGrpSpPr>
        <p:grpSpPr bwMode="auto">
          <a:xfrm>
            <a:off x="5487988" y="2859088"/>
            <a:ext cx="2808287" cy="1944687"/>
            <a:chOff x="0" y="1570"/>
            <a:chExt cx="3016" cy="1968"/>
          </a:xfrm>
        </p:grpSpPr>
        <p:graphicFrame>
          <p:nvGraphicFramePr>
            <p:cNvPr id="18445" name="Object 2"/>
            <p:cNvGraphicFramePr>
              <a:graphicFrameLocks noChangeAspect="1"/>
            </p:cNvGraphicFramePr>
            <p:nvPr/>
          </p:nvGraphicFramePr>
          <p:xfrm>
            <a:off x="0" y="1570"/>
            <a:ext cx="3016" cy="19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" name="" r:id="rId2" imgW="4804410" imgH="3208020" progId="MSGraph.Chart.8">
                    <p:embed/>
                  </p:oleObj>
                </mc:Choice>
                <mc:Fallback>
                  <p:oleObj name="" r:id="rId2" imgW="4804410" imgH="3208020" progId="MSGraph.Chart.8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1570"/>
                          <a:ext cx="3016" cy="196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8446" name="Group 4"/>
            <p:cNvGrpSpPr/>
            <p:nvPr/>
          </p:nvGrpSpPr>
          <p:grpSpPr bwMode="auto">
            <a:xfrm>
              <a:off x="1474" y="2024"/>
              <a:ext cx="181" cy="680"/>
              <a:chOff x="1474" y="2024"/>
              <a:chExt cx="181" cy="680"/>
            </a:xfrm>
          </p:grpSpPr>
          <p:sp>
            <p:nvSpPr>
              <p:cNvPr id="18447" name="Line 5"/>
              <p:cNvSpPr>
                <a:spLocks noChangeShapeType="1"/>
              </p:cNvSpPr>
              <p:nvPr/>
            </p:nvSpPr>
            <p:spPr bwMode="auto">
              <a:xfrm flipV="1">
                <a:off x="1474" y="2024"/>
                <a:ext cx="181" cy="680"/>
              </a:xfrm>
              <a:prstGeom prst="line">
                <a:avLst/>
              </a:prstGeom>
              <a:noFill/>
              <a:ln w="47625">
                <a:solidFill>
                  <a:srgbClr val="0000FF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48" name="Oval 6"/>
              <p:cNvSpPr>
                <a:spLocks noChangeArrowheads="1"/>
              </p:cNvSpPr>
              <p:nvPr/>
            </p:nvSpPr>
            <p:spPr bwMode="auto">
              <a:xfrm>
                <a:off x="1474" y="2523"/>
                <a:ext cx="90" cy="7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zh-CN"/>
              </a:p>
            </p:txBody>
          </p:sp>
        </p:grpSp>
      </p:grpSp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3481388" y="3209925"/>
          <a:ext cx="280987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4" imgW="177165" imgH="457200" progId="Equation.DSMT4">
                  <p:embed/>
                </p:oleObj>
              </mc:Choice>
              <mc:Fallback>
                <p:oleObj name="" r:id="rId4" imgW="177165" imgH="4572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81388" y="3209925"/>
                        <a:ext cx="280987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4383088" y="3641725"/>
          <a:ext cx="311150" cy="60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6" imgW="190500" imgH="469900" progId="Equation.DSMT4">
                  <p:embed/>
                </p:oleObj>
              </mc:Choice>
              <mc:Fallback>
                <p:oleObj name="" r:id="rId6" imgW="190500" imgH="469900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3088" y="3641725"/>
                        <a:ext cx="311150" cy="608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3719513" y="4116388"/>
          <a:ext cx="284162" cy="560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8" imgW="177165" imgH="431800" progId="Equation.DSMT4">
                  <p:embed/>
                </p:oleObj>
              </mc:Choice>
              <mc:Fallback>
                <p:oleObj name="" r:id="rId8" imgW="177165" imgH="431800" progId="Equation.DSMT4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9513" y="4116388"/>
                        <a:ext cx="284162" cy="560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AutoShape 14"/>
          <p:cNvSpPr>
            <a:spLocks noChangeArrowheads="1"/>
          </p:cNvSpPr>
          <p:nvPr/>
        </p:nvSpPr>
        <p:spPr bwMode="auto">
          <a:xfrm>
            <a:off x="4511675" y="4365625"/>
            <a:ext cx="3887788" cy="481013"/>
          </a:xfrm>
          <a:prstGeom prst="wedgeRoundRectCallout">
            <a:avLst>
              <a:gd name="adj1" fmla="val -56728"/>
              <a:gd name="adj2" fmla="val -33223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00B050"/>
            </a:solidFill>
            <a:miter lim="800000"/>
          </a:ln>
          <a:effectLst/>
        </p:spPr>
        <p:txBody>
          <a:bodyPr/>
          <a:lstStyle/>
          <a:p>
            <a:pPr eaLnBrk="1" hangingPunct="1"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结合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(1)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(3)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你发现了什么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?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3" name="矩形 4"/>
          <p:cNvSpPr>
            <a:spLocks noChangeArrowheads="1"/>
          </p:cNvSpPr>
          <p:nvPr/>
        </p:nvSpPr>
        <p:spPr bwMode="auto">
          <a:xfrm>
            <a:off x="952500" y="463550"/>
            <a:ext cx="1392238" cy="428625"/>
          </a:xfrm>
          <a:prstGeom prst="roundRect">
            <a:avLst/>
          </a:prstGeom>
          <a:solidFill>
            <a:srgbClr val="0066FF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lnSpc>
                <a:spcPct val="120000"/>
              </a:lnSpc>
              <a:defRPr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defRPr/>
            </a:pPr>
            <a:r>
              <a:rPr lang="zh-CN" altLang="en-US" b="0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知识点</a:t>
            </a:r>
            <a:r>
              <a:rPr lang="en-US" altLang="zh-CN" b="0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endParaRPr lang="zh-CN" altLang="en-US" b="0" dirty="0">
              <a:solidFill>
                <a:srgbClr val="FFFF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8441" name="矩形 4"/>
          <p:cNvSpPr>
            <a:spLocks noChangeArrowheads="1"/>
          </p:cNvSpPr>
          <p:nvPr/>
        </p:nvSpPr>
        <p:spPr bwMode="auto">
          <a:xfrm>
            <a:off x="2414588" y="482600"/>
            <a:ext cx="23510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用面积法求概率</a:t>
            </a:r>
            <a:endParaRPr lang="zh-CN" altLang="en-US" sz="2400" b="1">
              <a:solidFill>
                <a:srgbClr val="0066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pic>
        <p:nvPicPr>
          <p:cNvPr id="18444" name="图片 1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27213" y="1955800"/>
            <a:ext cx="5114925" cy="6032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</a:rPr>
              <a:t>两个相反事件发生的概率和为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</a:rPr>
              <a:t>1.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+mj-ea"/>
            </a:endParaRPr>
          </a:p>
        </p:txBody>
      </p:sp>
      <p:pic>
        <p:nvPicPr>
          <p:cNvPr id="19462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498475" y="1066800"/>
            <a:ext cx="8274050" cy="3394075"/>
          </a:xfrm>
        </p:spPr>
        <p:txBody>
          <a:bodyPr/>
          <a:lstStyle/>
          <a:p>
            <a:pPr algn="just"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dirty="0">
                <a:ea typeface="+mj-ea"/>
              </a:rPr>
              <a:t>       </a:t>
            </a:r>
            <a:r>
              <a:rPr lang="zh-CN" altLang="zh-CN" dirty="0">
                <a:ea typeface="+mj-ea"/>
              </a:rPr>
              <a:t>小红和小明在操场上做游戏，他们先在地上画了半径分别为</a:t>
            </a:r>
            <a:r>
              <a:rPr lang="en-US" altLang="zh-CN" dirty="0">
                <a:ea typeface="+mj-ea"/>
              </a:rPr>
              <a:t>2m</a:t>
            </a:r>
            <a:r>
              <a:rPr lang="zh-CN" altLang="zh-CN" dirty="0">
                <a:ea typeface="+mj-ea"/>
              </a:rPr>
              <a:t>和</a:t>
            </a:r>
            <a:r>
              <a:rPr lang="en-US" altLang="zh-CN" dirty="0">
                <a:ea typeface="+mj-ea"/>
              </a:rPr>
              <a:t>3m</a:t>
            </a:r>
            <a:r>
              <a:rPr lang="zh-CN" altLang="zh-CN" dirty="0">
                <a:ea typeface="+mj-ea"/>
              </a:rPr>
              <a:t>的同心圆（如下图），然后蒙上眼睛，并在一定距离外向圈内掷小石子，掷中阴影小红胜，否则小明胜，未掷入圈内（半径为</a:t>
            </a:r>
            <a:r>
              <a:rPr lang="en-US" altLang="zh-CN" dirty="0">
                <a:ea typeface="+mj-ea"/>
              </a:rPr>
              <a:t>3m</a:t>
            </a:r>
            <a:r>
              <a:rPr lang="zh-CN" altLang="zh-CN" dirty="0">
                <a:ea typeface="+mj-ea"/>
              </a:rPr>
              <a:t>的圆内）不算</a:t>
            </a:r>
            <a:r>
              <a:rPr lang="en-US" altLang="zh-CN" dirty="0">
                <a:ea typeface="+mj-ea"/>
              </a:rPr>
              <a:t>.</a:t>
            </a:r>
            <a:r>
              <a:rPr lang="zh-CN" altLang="zh-CN" dirty="0">
                <a:ea typeface="+mj-ea"/>
              </a:rPr>
              <a:t>你认为游戏公平吗？为什么？</a:t>
            </a:r>
            <a:endParaRPr lang="zh-CN" altLang="zh-CN" dirty="0">
              <a:ea typeface="+mj-ea"/>
            </a:endParaRPr>
          </a:p>
          <a:p>
            <a:pPr algn="just">
              <a:lnSpc>
                <a:spcPct val="120000"/>
              </a:lnSpc>
              <a:spcBef>
                <a:spcPct val="0"/>
              </a:spcBef>
              <a:defRPr/>
            </a:pPr>
            <a:endParaRPr lang="zh-CN" altLang="en-US" dirty="0">
              <a:ea typeface="+mj-ea"/>
            </a:endParaRP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0" y="2981325"/>
            <a:ext cx="186690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609725" y="3340100"/>
            <a:ext cx="2254250" cy="49212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CN" sz="2600" b="1" i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（小红胜）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=</a:t>
            </a:r>
            <a:endParaRPr lang="en-US" altLang="zh-CN" sz="2600" b="1" dirty="0">
              <a:solidFill>
                <a:srgbClr val="FF0000"/>
              </a:solidFill>
              <a:latin typeface="Times New Roman" panose="02020603050405020304" pitchFamily="18" charset="0"/>
              <a:ea typeface="+mj-ea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3835400" y="3236913"/>
          <a:ext cx="1660525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3" imgW="1066800" imgH="444500" progId="Equation.DSMT4">
                  <p:embed/>
                </p:oleObj>
              </mc:Choice>
              <mc:Fallback>
                <p:oleObj name="" r:id="rId3" imgW="1066800" imgH="4445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5400" y="3236913"/>
                        <a:ext cx="1660525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609725" y="4014788"/>
            <a:ext cx="2254250" cy="49371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CN" sz="2600" b="1" i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（小明胜）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=</a:t>
            </a:r>
            <a:endParaRPr lang="en-US" altLang="zh-CN" sz="2600" b="1" dirty="0">
              <a:solidFill>
                <a:srgbClr val="FF0000"/>
              </a:solidFill>
              <a:latin typeface="Times New Roman" panose="02020603050405020304" pitchFamily="18" charset="0"/>
              <a:ea typeface="+mj-ea"/>
            </a:endParaRPr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3863975" y="3886200"/>
          <a:ext cx="358775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5" imgW="228600" imgH="444500" progId="Equation.DSMT4">
                  <p:embed/>
                </p:oleObj>
              </mc:Choice>
              <mc:Fallback>
                <p:oleObj name="" r:id="rId5" imgW="228600" imgH="4445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3975" y="3886200"/>
                        <a:ext cx="358775" cy="704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090613" y="465138"/>
            <a:ext cx="1574800" cy="5365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FF"/>
                </a:solidFill>
                <a:latin typeface="Times New Roman" panose="02020603050405020304" pitchFamily="18" charset="0"/>
                <a:ea typeface="+mj-ea"/>
              </a:rPr>
              <a:t>做一做</a:t>
            </a:r>
            <a:endParaRPr lang="zh-CN" altLang="en-US" sz="2800" b="1" dirty="0">
              <a:solidFill>
                <a:srgbClr val="FF00FF"/>
              </a:solidFill>
              <a:latin typeface="Times New Roman" panose="02020603050405020304" pitchFamily="18" charset="0"/>
              <a:ea typeface="+mj-ea"/>
            </a:endParaRPr>
          </a:p>
        </p:txBody>
      </p:sp>
      <p:pic>
        <p:nvPicPr>
          <p:cNvPr id="20492" name="图片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内容占位符 1"/>
          <p:cNvSpPr>
            <a:spLocks noGrp="1" noChangeArrowheads="1"/>
          </p:cNvSpPr>
          <p:nvPr>
            <p:ph idx="4294967295"/>
          </p:nvPr>
        </p:nvSpPr>
        <p:spPr bwMode="auto">
          <a:xfrm>
            <a:off x="996950" y="571500"/>
            <a:ext cx="7224713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z="2800">
                <a:solidFill>
                  <a:srgbClr val="FF0000"/>
                </a:solidFill>
                <a:latin typeface="Arial" panose="020B0604020202020204" pitchFamily="34" charset="0"/>
              </a:rPr>
              <a:t>区域事件发生的概率：</a:t>
            </a:r>
            <a:endParaRPr lang="en-US" altLang="zh-CN" sz="280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zh-CN" sz="2800">
                <a:latin typeface="Arial" panose="020B0604020202020204" pitchFamily="34" charset="0"/>
              </a:rPr>
              <a:t>        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在与图形有关的概率问题中，概率的大小往往与面积有关</a:t>
            </a:r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endParaRPr lang="en-US" altLang="zh-CN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996950" y="2314575"/>
            <a:ext cx="7080250" cy="2308225"/>
            <a:chOff x="1569" y="3765"/>
            <a:chExt cx="11152" cy="3636"/>
          </a:xfrm>
        </p:grpSpPr>
        <p:grpSp>
          <p:nvGrpSpPr>
            <p:cNvPr id="17411" name="组合 5"/>
            <p:cNvGrpSpPr/>
            <p:nvPr/>
          </p:nvGrpSpPr>
          <p:grpSpPr bwMode="auto">
            <a:xfrm>
              <a:off x="1569" y="3765"/>
              <a:ext cx="11152" cy="3570"/>
              <a:chOff x="1104899" y="2695575"/>
              <a:chExt cx="7081520" cy="2266951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7413" name="矩形 3"/>
              <p:cNvSpPr>
                <a:spLocks noChangeArrowheads="1"/>
              </p:cNvSpPr>
              <p:nvPr/>
            </p:nvSpPr>
            <p:spPr bwMode="auto">
              <a:xfrm>
                <a:off x="1104899" y="2695575"/>
                <a:ext cx="7081520" cy="2266951"/>
              </a:xfrm>
              <a:prstGeom prst="rect">
                <a:avLst/>
              </a:prstGeom>
              <a:solidFill>
                <a:srgbClr val="FCD5B5"/>
              </a:solidFill>
              <a:ln>
                <a:noFill/>
              </a:ln>
            </p:spPr>
            <p:txBody>
              <a:bodyPr>
                <a:spAutoFit/>
              </a:bodyPr>
              <a:lstStyle/>
              <a:p>
                <a:pPr eaLnBrk="1" hangingPunct="1">
                  <a:lnSpc>
                    <a:spcPct val="120000"/>
                  </a:lnSpc>
                  <a:defRPr/>
                </a:pP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rPr>
                  <a:t>         </a:t>
                </a:r>
                <a:r>
                  <a:rPr lang="zh-CN" altLang="en-US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rPr>
                  <a:t>一个平面区域内的每个点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rPr>
                  <a:t>,</a:t>
                </a:r>
                <a:r>
                  <a:rPr lang="zh-CN" altLang="en-US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rPr>
                  <a:t>事件发生的可能性都是相等的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rPr>
                  <a:t>.</a:t>
                </a:r>
                <a:r>
                  <a:rPr lang="zh-CN" altLang="en-US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rPr>
                  <a:t>如果所有可能发生的区域面积为</a:t>
                </a:r>
                <a:r>
                  <a:rPr lang="en-US" altLang="zh-CN" sz="28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rPr>
                  <a:t>S</a:t>
                </a:r>
                <a:r>
                  <a:rPr lang="zh-CN" altLang="en-US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rPr>
                  <a:t>，所求事件</a:t>
                </a:r>
                <a:r>
                  <a:rPr lang="en-US" altLang="zh-CN" sz="28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rPr>
                  <a:t>A</a:t>
                </a:r>
                <a:r>
                  <a:rPr lang="zh-CN" altLang="en-US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rPr>
                  <a:t>发生的区域面积为</a:t>
                </a:r>
                <a:r>
                  <a:rPr lang="en-US" altLang="zh-CN" sz="28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rPr>
                  <a:t>S′</a:t>
                </a:r>
                <a:r>
                  <a:rPr lang="zh-CN" altLang="en-US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rPr>
                  <a:t>，</a:t>
                </a:r>
                <a:endParaRPr lang="zh-CN" altLang="en-US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endParaRPr>
              </a:p>
              <a:p>
                <a:pPr eaLnBrk="1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1200"/>
                  </a:spcAft>
                  <a:defRPr/>
                </a:pPr>
                <a:r>
                  <a:rPr lang="zh-CN" altLang="en-US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rPr>
                  <a:t>则</a:t>
                </a:r>
                <a:r>
                  <a:rPr lang="en-US" altLang="zh-CN" sz="2800" b="1" i="1" dirty="0">
                    <a:latin typeface="Times New Roman" panose="02020603050405020304" pitchFamily="18" charset="0"/>
                    <a:ea typeface="+mj-ea"/>
                    <a:sym typeface="+mn-ea"/>
                  </a:rPr>
                  <a:t>P</a:t>
                </a:r>
                <a:r>
                  <a:rPr lang="en-US" altLang="zh-CN" sz="2800" b="1" dirty="0">
                    <a:latin typeface="Times New Roman" panose="02020603050405020304" pitchFamily="18" charset="0"/>
                    <a:ea typeface="+mj-ea"/>
                    <a:sym typeface="+mn-ea"/>
                  </a:rPr>
                  <a:t>(</a:t>
                </a:r>
                <a:r>
                  <a:rPr lang="en-US" altLang="zh-CN" sz="2800" b="1" i="1" dirty="0">
                    <a:latin typeface="Times New Roman" panose="02020603050405020304" pitchFamily="18" charset="0"/>
                    <a:ea typeface="+mj-ea"/>
                    <a:sym typeface="+mn-ea"/>
                  </a:rPr>
                  <a:t>A</a:t>
                </a:r>
                <a:r>
                  <a:rPr lang="en-US" altLang="zh-CN" sz="2800" b="1" dirty="0">
                    <a:latin typeface="Times New Roman" panose="02020603050405020304" pitchFamily="18" charset="0"/>
                    <a:ea typeface="+mj-ea"/>
                    <a:sym typeface="+mn-ea"/>
                  </a:rPr>
                  <a:t>)= </a:t>
                </a:r>
                <a:r>
                  <a:rPr lang="zh-CN" altLang="en-US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rPr>
                  <a:t>    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rPr>
                  <a:t>.</a:t>
                </a:r>
                <a:endParaRPr lang="zh-CN" altLang="en-US" sz="2800" dirty="0"/>
              </a:p>
            </p:txBody>
          </p:sp>
        </p:grpSp>
        <p:graphicFrame>
          <p:nvGraphicFramePr>
            <p:cNvPr id="21513" name="对象 1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3730" y="6125"/>
            <a:ext cx="575" cy="12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" name="" r:id="rId2" imgW="177165" imgH="393700" progId="Equation.KSEE3">
                    <p:embed/>
                  </p:oleObj>
                </mc:Choice>
                <mc:Fallback>
                  <p:oleObj name="" r:id="rId2" imgW="177165" imgH="393700" progId="Equation.KSEE3">
                    <p:embed/>
                    <p:pic>
                      <p:nvPicPr>
                        <p:cNvPr id="0" name="对象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30" y="6125"/>
                          <a:ext cx="575" cy="127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1511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组合 4"/>
          <p:cNvGrpSpPr/>
          <p:nvPr/>
        </p:nvGrpSpPr>
        <p:grpSpPr bwMode="auto">
          <a:xfrm>
            <a:off x="3305175" y="193675"/>
            <a:ext cx="2176463" cy="668338"/>
            <a:chOff x="1219771" y="346056"/>
            <a:chExt cx="2175752" cy="669009"/>
          </a:xfrm>
        </p:grpSpPr>
        <p:pic>
          <p:nvPicPr>
            <p:cNvPr id="22538" name="Picture 1" descr="\\dz02\2016年春季已定稿（下）\导学案\人教版\人九数下导学案\框标1.tif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771" y="346056"/>
              <a:ext cx="2152079" cy="669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1775214" y="460471"/>
              <a:ext cx="1620309" cy="52440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zh-CN" altLang="en-US" sz="2800" dirty="0">
                  <a:solidFill>
                    <a:srgbClr val="FF0066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方正粗圆_GBK" panose="03000509000000000000" pitchFamily="65" charset="-122"/>
                  <a:ea typeface="方正粗圆_GBK" panose="03000509000000000000" pitchFamily="65" charset="-122"/>
                </a:rPr>
                <a:t>随堂演练</a:t>
              </a:r>
              <a:endParaRPr lang="zh-CN" altLang="en-US" sz="2800" dirty="0">
                <a:solidFill>
                  <a:srgbClr val="FF00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粗圆_GBK" panose="03000509000000000000" pitchFamily="65" charset="-122"/>
                <a:ea typeface="方正粗圆_GBK" panose="03000509000000000000" pitchFamily="65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687388" y="957263"/>
            <a:ext cx="1422400" cy="4619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基础巩固</a:t>
            </a:r>
            <a:endParaRPr lang="zh-CN" altLang="en-US" sz="24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935038" y="1465263"/>
            <a:ext cx="7472362" cy="3073400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sz="2800" dirty="0">
                <a:ea typeface="+mj-ea"/>
              </a:rPr>
              <a:t>1.“</a:t>
            </a:r>
            <a:r>
              <a:rPr lang="zh-CN" altLang="zh-CN" sz="2800" dirty="0">
                <a:ea typeface="+mj-ea"/>
              </a:rPr>
              <a:t>明天降水的概率是</a:t>
            </a:r>
            <a:r>
              <a:rPr lang="en-US" altLang="zh-CN" sz="2800" dirty="0">
                <a:ea typeface="+mj-ea"/>
              </a:rPr>
              <a:t>15%”,</a:t>
            </a:r>
            <a:r>
              <a:rPr lang="zh-CN" altLang="zh-CN" sz="2800" dirty="0">
                <a:ea typeface="+mj-ea"/>
              </a:rPr>
              <a:t>下列说法中</a:t>
            </a:r>
            <a:r>
              <a:rPr lang="en-US" altLang="zh-CN" sz="2800" dirty="0">
                <a:ea typeface="+mj-ea"/>
              </a:rPr>
              <a:t>,</a:t>
            </a:r>
            <a:r>
              <a:rPr lang="zh-CN" altLang="zh-CN" sz="2800" dirty="0">
                <a:ea typeface="+mj-ea"/>
              </a:rPr>
              <a:t>正确的是</a:t>
            </a:r>
            <a:r>
              <a:rPr lang="en-US" altLang="zh-CN" sz="2800" dirty="0">
                <a:ea typeface="+mj-ea"/>
              </a:rPr>
              <a:t>(      )</a:t>
            </a:r>
            <a:endParaRPr lang="en-US" altLang="zh-CN" sz="2800" dirty="0">
              <a:ea typeface="+mj-ea"/>
            </a:endParaRPr>
          </a:p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sz="2800" dirty="0">
                <a:ea typeface="+mj-ea"/>
              </a:rPr>
              <a:t>A.</a:t>
            </a:r>
            <a:r>
              <a:rPr lang="zh-CN" altLang="zh-CN" sz="2800" dirty="0">
                <a:ea typeface="+mj-ea"/>
              </a:rPr>
              <a:t>明天降水的可能性较小</a:t>
            </a:r>
            <a:r>
              <a:rPr lang="en-US" altLang="zh-CN" sz="2800" dirty="0">
                <a:ea typeface="+mj-ea"/>
              </a:rPr>
              <a:t>       </a:t>
            </a:r>
            <a:endParaRPr lang="en-US" altLang="zh-CN" sz="2800" dirty="0">
              <a:ea typeface="+mj-ea"/>
            </a:endParaRPr>
          </a:p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sz="2800" dirty="0">
                <a:ea typeface="+mj-ea"/>
              </a:rPr>
              <a:t>B.</a:t>
            </a:r>
            <a:r>
              <a:rPr lang="zh-CN" altLang="zh-CN" sz="2800" dirty="0">
                <a:ea typeface="+mj-ea"/>
              </a:rPr>
              <a:t>明天将有</a:t>
            </a:r>
            <a:r>
              <a:rPr lang="en-US" altLang="zh-CN" sz="2800" dirty="0">
                <a:ea typeface="+mj-ea"/>
              </a:rPr>
              <a:t>15%</a:t>
            </a:r>
            <a:r>
              <a:rPr lang="zh-CN" altLang="zh-CN" sz="2800" dirty="0">
                <a:ea typeface="+mj-ea"/>
              </a:rPr>
              <a:t>的时间降水</a:t>
            </a:r>
            <a:endParaRPr lang="zh-CN" altLang="zh-CN" sz="2800" dirty="0">
              <a:ea typeface="+mj-ea"/>
            </a:endParaRPr>
          </a:p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sz="2800" dirty="0">
                <a:ea typeface="+mj-ea"/>
              </a:rPr>
              <a:t>C.</a:t>
            </a:r>
            <a:r>
              <a:rPr lang="zh-CN" altLang="zh-CN" sz="2800" dirty="0">
                <a:ea typeface="+mj-ea"/>
              </a:rPr>
              <a:t>明天将有</a:t>
            </a:r>
            <a:r>
              <a:rPr lang="en-US" altLang="zh-CN" sz="2800" dirty="0">
                <a:ea typeface="+mj-ea"/>
              </a:rPr>
              <a:t>15%</a:t>
            </a:r>
            <a:r>
              <a:rPr lang="zh-CN" altLang="zh-CN" sz="2800" dirty="0">
                <a:ea typeface="+mj-ea"/>
              </a:rPr>
              <a:t>的地区降水</a:t>
            </a:r>
            <a:r>
              <a:rPr lang="en-US" altLang="zh-CN" sz="2800" dirty="0">
                <a:ea typeface="+mj-ea"/>
              </a:rPr>
              <a:t>     </a:t>
            </a:r>
            <a:endParaRPr lang="en-US" altLang="zh-CN" sz="2800" dirty="0">
              <a:ea typeface="+mj-ea"/>
            </a:endParaRPr>
          </a:p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sz="2800" dirty="0">
                <a:ea typeface="+mj-ea"/>
              </a:rPr>
              <a:t>D.</a:t>
            </a:r>
            <a:r>
              <a:rPr lang="zh-CN" altLang="zh-CN" sz="2800" dirty="0">
                <a:ea typeface="+mj-ea"/>
              </a:rPr>
              <a:t>明天肯定不降水</a:t>
            </a:r>
            <a:endParaRPr lang="zh-CN" altLang="zh-CN" sz="2800" dirty="0">
              <a:ea typeface="+mj-ea"/>
            </a:endParaRPr>
          </a:p>
          <a:p>
            <a:pPr>
              <a:lnSpc>
                <a:spcPct val="120000"/>
              </a:lnSpc>
              <a:spcBef>
                <a:spcPct val="0"/>
              </a:spcBef>
              <a:defRPr/>
            </a:pPr>
            <a:endParaRPr lang="zh-CN" altLang="zh-CN" sz="2800" dirty="0">
              <a:ea typeface="+mj-ea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535113" y="2030413"/>
            <a:ext cx="43973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A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pic>
        <p:nvPicPr>
          <p:cNvPr id="22537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内容占位符 1"/>
          <p:cNvSpPr>
            <a:spLocks noGrp="1" noChangeArrowheads="1"/>
          </p:cNvSpPr>
          <p:nvPr>
            <p:ph idx="4294967295"/>
          </p:nvPr>
        </p:nvSpPr>
        <p:spPr bwMode="auto">
          <a:xfrm>
            <a:off x="857250" y="803275"/>
            <a:ext cx="7392988" cy="339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hangingPunct="1">
              <a:lnSpc>
                <a:spcPct val="120000"/>
              </a:lnSpc>
              <a:spcBef>
                <a:spcPct val="0"/>
              </a:spcBef>
            </a:pPr>
            <a:r>
              <a:rPr lang="en-US" altLang="zh-CN" sz="2600"/>
              <a:t>2.</a:t>
            </a:r>
            <a:r>
              <a:rPr lang="zh-CN" altLang="zh-CN" sz="2600"/>
              <a:t>事件</a:t>
            </a:r>
            <a:r>
              <a:rPr lang="en-US" altLang="zh-CN" sz="2600" i="1"/>
              <a:t>A</a:t>
            </a:r>
            <a:r>
              <a:rPr lang="zh-CN" altLang="zh-CN" sz="2600"/>
              <a:t>：打开电视，它正在播广告；事件</a:t>
            </a:r>
            <a:r>
              <a:rPr lang="en-US" altLang="zh-CN" sz="2600" i="1"/>
              <a:t>B</a:t>
            </a:r>
            <a:r>
              <a:rPr lang="zh-CN" altLang="zh-CN" sz="2600"/>
              <a:t>：抛掷一枚质地均匀的骰子</a:t>
            </a:r>
            <a:r>
              <a:rPr lang="en-US" altLang="zh-CN" sz="2600"/>
              <a:t>,</a:t>
            </a:r>
            <a:r>
              <a:rPr lang="zh-CN" altLang="zh-CN" sz="2600"/>
              <a:t>朝上的点数小于</a:t>
            </a:r>
            <a:r>
              <a:rPr lang="en-US" altLang="zh-CN" sz="2600"/>
              <a:t>7</a:t>
            </a:r>
            <a:r>
              <a:rPr lang="zh-CN" altLang="zh-CN" sz="2600"/>
              <a:t>；事件</a:t>
            </a:r>
            <a:r>
              <a:rPr lang="en-US" altLang="zh-CN" sz="2600" i="1"/>
              <a:t>C</a:t>
            </a:r>
            <a:r>
              <a:rPr lang="zh-CN" altLang="zh-CN" sz="2600"/>
              <a:t>：在标准大气压下，温度低于</a:t>
            </a:r>
            <a:r>
              <a:rPr lang="en-US" altLang="zh-CN" sz="2600"/>
              <a:t>0</a:t>
            </a:r>
            <a:r>
              <a:rPr lang="zh-CN" altLang="zh-CN" sz="2600"/>
              <a:t>℃时冰融化</a:t>
            </a:r>
            <a:r>
              <a:rPr lang="en-US" altLang="zh-CN" sz="2600"/>
              <a:t>.3</a:t>
            </a:r>
            <a:r>
              <a:rPr lang="zh-CN" altLang="zh-CN" sz="2600"/>
              <a:t>个事件发生的概率分别记为</a:t>
            </a:r>
            <a:r>
              <a:rPr lang="en-US" altLang="zh-CN" sz="2600" i="1"/>
              <a:t>P</a:t>
            </a:r>
            <a:r>
              <a:rPr lang="en-US" altLang="zh-CN" sz="2600"/>
              <a:t>(</a:t>
            </a:r>
            <a:r>
              <a:rPr lang="en-US" altLang="zh-CN" sz="2600" i="1"/>
              <a:t>A</a:t>
            </a:r>
            <a:r>
              <a:rPr lang="en-US" altLang="zh-CN" sz="2600"/>
              <a:t>)</a:t>
            </a:r>
            <a:r>
              <a:rPr lang="zh-CN" altLang="zh-CN" sz="2600"/>
              <a:t>、</a:t>
            </a:r>
            <a:r>
              <a:rPr lang="en-US" altLang="zh-CN" sz="2600" i="1"/>
              <a:t>P</a:t>
            </a:r>
            <a:r>
              <a:rPr lang="en-US" altLang="zh-CN" sz="2600"/>
              <a:t>(</a:t>
            </a:r>
            <a:r>
              <a:rPr lang="en-US" altLang="zh-CN" sz="2600" i="1"/>
              <a:t>B</a:t>
            </a:r>
            <a:r>
              <a:rPr lang="en-US" altLang="zh-CN" sz="2600"/>
              <a:t>)</a:t>
            </a:r>
            <a:r>
              <a:rPr lang="zh-CN" altLang="zh-CN" sz="2600"/>
              <a:t>、</a:t>
            </a:r>
            <a:r>
              <a:rPr lang="en-US" altLang="zh-CN" sz="2600" i="1"/>
              <a:t>P</a:t>
            </a:r>
            <a:r>
              <a:rPr lang="en-US" altLang="zh-CN" sz="2600"/>
              <a:t>(</a:t>
            </a:r>
            <a:r>
              <a:rPr lang="en-US" altLang="zh-CN" sz="2600" i="1"/>
              <a:t>C</a:t>
            </a:r>
            <a:r>
              <a:rPr lang="en-US" altLang="zh-CN" sz="2600"/>
              <a:t>)</a:t>
            </a:r>
            <a:r>
              <a:rPr lang="zh-CN" altLang="zh-CN" sz="2600"/>
              <a:t>，则</a:t>
            </a:r>
            <a:r>
              <a:rPr lang="en-US" altLang="zh-CN" sz="2600"/>
              <a:t>  </a:t>
            </a:r>
            <a:r>
              <a:rPr lang="en-US" altLang="zh-CN" sz="2600" i="1"/>
              <a:t>P</a:t>
            </a:r>
            <a:r>
              <a:rPr lang="en-US" altLang="zh-CN" sz="2600"/>
              <a:t>(</a:t>
            </a:r>
            <a:r>
              <a:rPr lang="en-US" altLang="zh-CN" sz="2600" i="1"/>
              <a:t>A</a:t>
            </a:r>
            <a:r>
              <a:rPr lang="en-US" altLang="zh-CN" sz="2600"/>
              <a:t>)</a:t>
            </a:r>
            <a:r>
              <a:rPr lang="zh-CN" altLang="zh-CN" sz="2600"/>
              <a:t>、</a:t>
            </a:r>
            <a:r>
              <a:rPr lang="en-US" altLang="zh-CN" sz="2600" i="1"/>
              <a:t>P</a:t>
            </a:r>
            <a:r>
              <a:rPr lang="en-US" altLang="zh-CN" sz="2600"/>
              <a:t>(</a:t>
            </a:r>
            <a:r>
              <a:rPr lang="en-US" altLang="zh-CN" sz="2600" i="1"/>
              <a:t>B</a:t>
            </a:r>
            <a:r>
              <a:rPr lang="en-US" altLang="zh-CN" sz="2600"/>
              <a:t>)</a:t>
            </a:r>
            <a:r>
              <a:rPr lang="zh-CN" altLang="zh-CN" sz="2600"/>
              <a:t>、</a:t>
            </a:r>
            <a:r>
              <a:rPr lang="en-US" altLang="zh-CN" sz="2600" i="1"/>
              <a:t>P</a:t>
            </a:r>
            <a:r>
              <a:rPr lang="en-US" altLang="zh-CN" sz="2600"/>
              <a:t>(</a:t>
            </a:r>
            <a:r>
              <a:rPr lang="en-US" altLang="zh-CN" sz="2600" i="1"/>
              <a:t>C</a:t>
            </a:r>
            <a:r>
              <a:rPr lang="en-US" altLang="zh-CN" sz="2600"/>
              <a:t>)</a:t>
            </a:r>
            <a:r>
              <a:rPr lang="zh-CN" altLang="zh-CN" sz="2600"/>
              <a:t>的大小关系正确的是</a:t>
            </a:r>
            <a:r>
              <a:rPr lang="en-US" altLang="zh-CN" sz="2600"/>
              <a:t>(      )</a:t>
            </a:r>
            <a:endParaRPr lang="zh-CN" altLang="zh-CN" sz="2600"/>
          </a:p>
          <a:p>
            <a:pPr hangingPunct="1">
              <a:lnSpc>
                <a:spcPct val="120000"/>
              </a:lnSpc>
              <a:spcBef>
                <a:spcPct val="0"/>
              </a:spcBef>
            </a:pPr>
            <a:r>
              <a:rPr lang="en-US" altLang="zh-CN" sz="2600"/>
              <a:t>A.</a:t>
            </a:r>
            <a:r>
              <a:rPr lang="en-US" altLang="zh-CN" sz="2600" i="1"/>
              <a:t>P</a:t>
            </a:r>
            <a:r>
              <a:rPr lang="en-US" altLang="zh-CN" sz="2600"/>
              <a:t>(</a:t>
            </a:r>
            <a:r>
              <a:rPr lang="en-US" altLang="zh-CN" sz="2600" i="1"/>
              <a:t>C</a:t>
            </a:r>
            <a:r>
              <a:rPr lang="en-US" altLang="zh-CN" sz="2600"/>
              <a:t>)</a:t>
            </a:r>
            <a:r>
              <a:rPr lang="zh-CN" altLang="zh-CN" sz="2600"/>
              <a:t>＜</a:t>
            </a:r>
            <a:r>
              <a:rPr lang="en-US" altLang="zh-CN" sz="2600" i="1"/>
              <a:t>P</a:t>
            </a:r>
            <a:r>
              <a:rPr lang="en-US" altLang="zh-CN" sz="2600"/>
              <a:t>(</a:t>
            </a:r>
            <a:r>
              <a:rPr lang="en-US" altLang="zh-CN" sz="2600" i="1"/>
              <a:t>A</a:t>
            </a:r>
            <a:r>
              <a:rPr lang="en-US" altLang="zh-CN" sz="2600"/>
              <a:t>)= </a:t>
            </a:r>
            <a:r>
              <a:rPr lang="en-US" altLang="zh-CN" sz="2600" i="1"/>
              <a:t>P</a:t>
            </a:r>
            <a:r>
              <a:rPr lang="en-US" altLang="zh-CN" sz="2600"/>
              <a:t>(</a:t>
            </a:r>
            <a:r>
              <a:rPr lang="en-US" altLang="zh-CN" sz="2600" i="1"/>
              <a:t>B</a:t>
            </a:r>
            <a:r>
              <a:rPr lang="en-US" altLang="zh-CN" sz="2600"/>
              <a:t>)          B.</a:t>
            </a:r>
            <a:r>
              <a:rPr lang="en-US" altLang="zh-CN" sz="2600" i="1"/>
              <a:t>P</a:t>
            </a:r>
            <a:r>
              <a:rPr lang="en-US" altLang="zh-CN" sz="2600"/>
              <a:t>(</a:t>
            </a:r>
            <a:r>
              <a:rPr lang="en-US" altLang="zh-CN" sz="2600" i="1"/>
              <a:t>C</a:t>
            </a:r>
            <a:r>
              <a:rPr lang="en-US" altLang="zh-CN" sz="2600"/>
              <a:t>)</a:t>
            </a:r>
            <a:r>
              <a:rPr lang="zh-CN" altLang="zh-CN" sz="2600"/>
              <a:t>＜</a:t>
            </a:r>
            <a:r>
              <a:rPr lang="en-US" altLang="zh-CN" sz="2600" i="1"/>
              <a:t>P</a:t>
            </a:r>
            <a:r>
              <a:rPr lang="en-US" altLang="zh-CN" sz="2600"/>
              <a:t>(</a:t>
            </a:r>
            <a:r>
              <a:rPr lang="en-US" altLang="zh-CN" sz="2600" i="1"/>
              <a:t>A</a:t>
            </a:r>
            <a:r>
              <a:rPr lang="en-US" altLang="zh-CN" sz="2600"/>
              <a:t>)</a:t>
            </a:r>
            <a:r>
              <a:rPr lang="zh-CN" altLang="zh-CN" sz="2600"/>
              <a:t>＜</a:t>
            </a:r>
            <a:r>
              <a:rPr lang="en-US" altLang="zh-CN" sz="2600" i="1"/>
              <a:t>P</a:t>
            </a:r>
            <a:r>
              <a:rPr lang="en-US" altLang="zh-CN" sz="2600"/>
              <a:t>(</a:t>
            </a:r>
            <a:r>
              <a:rPr lang="en-US" altLang="zh-CN" sz="2600" i="1"/>
              <a:t>B</a:t>
            </a:r>
            <a:r>
              <a:rPr lang="en-US" altLang="zh-CN" sz="2600"/>
              <a:t>)</a:t>
            </a:r>
            <a:endParaRPr lang="zh-CN" altLang="zh-CN" sz="2600"/>
          </a:p>
          <a:p>
            <a:pPr hangingPunct="1">
              <a:lnSpc>
                <a:spcPct val="120000"/>
              </a:lnSpc>
              <a:spcBef>
                <a:spcPct val="0"/>
              </a:spcBef>
            </a:pPr>
            <a:r>
              <a:rPr lang="en-US" altLang="zh-CN" sz="2600"/>
              <a:t>C.</a:t>
            </a:r>
            <a:r>
              <a:rPr lang="en-US" altLang="zh-CN" sz="2600" i="1"/>
              <a:t>P</a:t>
            </a:r>
            <a:r>
              <a:rPr lang="en-US" altLang="zh-CN" sz="2600"/>
              <a:t>(</a:t>
            </a:r>
            <a:r>
              <a:rPr lang="en-US" altLang="zh-CN" sz="2600" i="1"/>
              <a:t>C</a:t>
            </a:r>
            <a:r>
              <a:rPr lang="en-US" altLang="zh-CN" sz="2600"/>
              <a:t>)</a:t>
            </a:r>
            <a:r>
              <a:rPr lang="zh-CN" altLang="zh-CN" sz="2600"/>
              <a:t>＜</a:t>
            </a:r>
            <a:r>
              <a:rPr lang="en-US" altLang="zh-CN" sz="2600" i="1"/>
              <a:t>P</a:t>
            </a:r>
            <a:r>
              <a:rPr lang="en-US" altLang="zh-CN" sz="2600"/>
              <a:t>(</a:t>
            </a:r>
            <a:r>
              <a:rPr lang="en-US" altLang="zh-CN" sz="2600" i="1"/>
              <a:t>B</a:t>
            </a:r>
            <a:r>
              <a:rPr lang="en-US" altLang="zh-CN" sz="2600"/>
              <a:t>)</a:t>
            </a:r>
            <a:r>
              <a:rPr lang="zh-CN" altLang="zh-CN" sz="2600"/>
              <a:t>＜</a:t>
            </a:r>
            <a:r>
              <a:rPr lang="en-US" altLang="zh-CN" sz="2600" i="1"/>
              <a:t>P</a:t>
            </a:r>
            <a:r>
              <a:rPr lang="en-US" altLang="zh-CN" sz="2600"/>
              <a:t>(</a:t>
            </a:r>
            <a:r>
              <a:rPr lang="en-US" altLang="zh-CN" sz="2600" i="1"/>
              <a:t>A</a:t>
            </a:r>
            <a:r>
              <a:rPr lang="en-US" altLang="zh-CN" sz="2600"/>
              <a:t>)         D.</a:t>
            </a:r>
            <a:r>
              <a:rPr lang="en-US" altLang="zh-CN" sz="2600" i="1"/>
              <a:t>P</a:t>
            </a:r>
            <a:r>
              <a:rPr lang="en-US" altLang="zh-CN" sz="2600"/>
              <a:t>(</a:t>
            </a:r>
            <a:r>
              <a:rPr lang="en-US" altLang="zh-CN" sz="2600" i="1"/>
              <a:t>A</a:t>
            </a:r>
            <a:r>
              <a:rPr lang="en-US" altLang="zh-CN" sz="2600"/>
              <a:t>)</a:t>
            </a:r>
            <a:r>
              <a:rPr lang="zh-CN" altLang="zh-CN" sz="2600"/>
              <a:t>＜</a:t>
            </a:r>
            <a:r>
              <a:rPr lang="en-US" altLang="zh-CN" sz="2600" i="1"/>
              <a:t>P</a:t>
            </a:r>
            <a:r>
              <a:rPr lang="en-US" altLang="zh-CN" sz="2600"/>
              <a:t>(</a:t>
            </a:r>
            <a:r>
              <a:rPr lang="en-US" altLang="zh-CN" sz="2600" i="1"/>
              <a:t>B</a:t>
            </a:r>
            <a:r>
              <a:rPr lang="en-US" altLang="zh-CN" sz="2600"/>
              <a:t>)</a:t>
            </a:r>
            <a:r>
              <a:rPr lang="zh-CN" altLang="zh-CN" sz="2600"/>
              <a:t>＜</a:t>
            </a:r>
            <a:r>
              <a:rPr lang="en-US" altLang="zh-CN" sz="2600" i="1"/>
              <a:t>P</a:t>
            </a:r>
            <a:r>
              <a:rPr lang="en-US" altLang="zh-CN" sz="2600"/>
              <a:t>(</a:t>
            </a:r>
            <a:r>
              <a:rPr lang="en-US" altLang="zh-CN" sz="2600" i="1"/>
              <a:t>C</a:t>
            </a:r>
            <a:r>
              <a:rPr lang="en-US" altLang="zh-CN" sz="2600"/>
              <a:t>)</a:t>
            </a:r>
            <a:endParaRPr lang="zh-CN" altLang="zh-CN" sz="2600"/>
          </a:p>
          <a:p>
            <a:pPr hangingPunct="1"/>
            <a:endParaRPr lang="zh-CN" altLang="en-US" sz="2600"/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5721350" y="2773363"/>
            <a:ext cx="403225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B</a:t>
            </a:r>
            <a:endParaRPr lang="en-US" altLang="zh-CN" sz="2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pic>
        <p:nvPicPr>
          <p:cNvPr id="23559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798513" y="971550"/>
            <a:ext cx="7724775" cy="3394075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1800"/>
              </a:spcBef>
              <a:defRPr/>
            </a:pPr>
            <a:r>
              <a:rPr lang="en-US" altLang="zh-CN" sz="2800" dirty="0">
                <a:ea typeface="+mj-ea"/>
              </a:rPr>
              <a:t>3.</a:t>
            </a:r>
            <a:r>
              <a:rPr lang="zh-CN" altLang="zh-CN" sz="2800" dirty="0">
                <a:ea typeface="+mj-ea"/>
              </a:rPr>
              <a:t>如图所示，在平行四边形纸片上作随机扎针实验，针头扎在阴影区域内的概率为</a:t>
            </a:r>
            <a:r>
              <a:rPr lang="en-US" altLang="zh-CN" sz="2800" dirty="0">
                <a:ea typeface="+mj-ea"/>
              </a:rPr>
              <a:t>(     ) </a:t>
            </a:r>
            <a:endParaRPr lang="en-US" altLang="zh-CN" sz="2800" dirty="0">
              <a:ea typeface="+mj-ea"/>
            </a:endParaRPr>
          </a:p>
          <a:p>
            <a:pPr>
              <a:lnSpc>
                <a:spcPct val="120000"/>
              </a:lnSpc>
              <a:spcBef>
                <a:spcPts val="1800"/>
              </a:spcBef>
              <a:defRPr/>
            </a:pPr>
            <a:endParaRPr lang="en-US" altLang="zh-CN" sz="2800" dirty="0">
              <a:ea typeface="+mj-ea"/>
            </a:endParaRPr>
          </a:p>
          <a:p>
            <a:pPr>
              <a:lnSpc>
                <a:spcPct val="120000"/>
              </a:lnSpc>
              <a:spcBef>
                <a:spcPts val="1800"/>
              </a:spcBef>
              <a:defRPr/>
            </a:pPr>
            <a:endParaRPr lang="zh-CN" altLang="en-US" dirty="0">
              <a:ea typeface="+mj-ea"/>
            </a:endParaRPr>
          </a:p>
        </p:txBody>
      </p:sp>
      <p:graphicFrame>
        <p:nvGraphicFramePr>
          <p:cNvPr id="24579" name="对象 3"/>
          <p:cNvGraphicFramePr>
            <a:graphicFrameLocks noChangeAspect="1"/>
          </p:cNvGraphicFramePr>
          <p:nvPr/>
        </p:nvGraphicFramePr>
        <p:xfrm>
          <a:off x="1387475" y="2125663"/>
          <a:ext cx="4905375" cy="836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2" imgW="2387600" imgH="406400" progId="Equation.DSMT4">
                  <p:embed/>
                </p:oleObj>
              </mc:Choice>
              <mc:Fallback>
                <p:oleObj name="" r:id="rId2" imgW="2387600" imgH="4064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7475" y="2125663"/>
                        <a:ext cx="4905375" cy="836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6353175" y="1558925"/>
            <a:ext cx="420688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B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pic>
        <p:nvPicPr>
          <p:cNvPr id="24581" name="Picture 5" descr="D:\2016秋上\人九数上\人九数上导学案\ZQ4.t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913" y="3017838"/>
            <a:ext cx="2574925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5" name="图片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847725" y="556185"/>
            <a:ext cx="7458075" cy="3095625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sz="2600" dirty="0">
                <a:ea typeface="+mj-ea"/>
              </a:rPr>
              <a:t>4.</a:t>
            </a:r>
            <a:r>
              <a:rPr lang="zh-CN" altLang="en-US" sz="2600" dirty="0">
                <a:ea typeface="+mj-ea"/>
              </a:rPr>
              <a:t>抛</a:t>
            </a:r>
            <a:r>
              <a:rPr lang="zh-CN" altLang="zh-CN" sz="2600" dirty="0">
                <a:ea typeface="+mj-ea"/>
              </a:rPr>
              <a:t>掷一枚质地均匀的硬币</a:t>
            </a:r>
            <a:r>
              <a:rPr lang="zh-CN" altLang="en-US" sz="2600" dirty="0">
                <a:ea typeface="+mj-ea"/>
              </a:rPr>
              <a:t>，向上一面有几种可能的结果？</a:t>
            </a:r>
            <a:r>
              <a:rPr lang="zh-CN" altLang="zh-CN" sz="2600" dirty="0">
                <a:ea typeface="+mj-ea"/>
              </a:rPr>
              <a:t>它们的可能性</a:t>
            </a:r>
            <a:r>
              <a:rPr lang="zh-CN" altLang="en-US" sz="2600" dirty="0">
                <a:ea typeface="+mj-ea"/>
              </a:rPr>
              <a:t>相等吗？由此能得到“正面向上”</a:t>
            </a:r>
            <a:r>
              <a:rPr lang="zh-CN" altLang="en-US" sz="2600" dirty="0"/>
              <a:t>的概率吗？</a:t>
            </a:r>
            <a:endParaRPr lang="en-US" altLang="zh-CN" sz="2600" dirty="0"/>
          </a:p>
          <a:p>
            <a:pPr>
              <a:lnSpc>
                <a:spcPct val="120000"/>
              </a:lnSpc>
              <a:spcBef>
                <a:spcPct val="0"/>
              </a:spcBef>
              <a:defRPr/>
            </a:pPr>
            <a:endParaRPr lang="en-US" altLang="zh-CN" sz="2600" dirty="0">
              <a:ea typeface="+mj-ea"/>
            </a:endParaRPr>
          </a:p>
          <a:p>
            <a:pPr>
              <a:lnSpc>
                <a:spcPct val="120000"/>
              </a:lnSpc>
              <a:spcBef>
                <a:spcPct val="0"/>
              </a:spcBef>
              <a:defRPr/>
            </a:pPr>
            <a:endParaRPr lang="en-US" altLang="zh-CN" sz="2600" dirty="0">
              <a:ea typeface="+mj-ea"/>
            </a:endParaRPr>
          </a:p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sz="2600" dirty="0">
                <a:ea typeface="+mj-ea"/>
              </a:rPr>
              <a:t>5.10</a:t>
            </a:r>
            <a:r>
              <a:rPr lang="zh-CN" altLang="zh-CN" sz="2600" dirty="0">
                <a:ea typeface="+mj-ea"/>
              </a:rPr>
              <a:t>件外观相同的产品中有</a:t>
            </a:r>
            <a:r>
              <a:rPr lang="en-US" altLang="zh-CN" sz="2600" dirty="0">
                <a:ea typeface="+mj-ea"/>
              </a:rPr>
              <a:t>1</a:t>
            </a:r>
            <a:r>
              <a:rPr lang="zh-CN" altLang="zh-CN" sz="2600" dirty="0">
                <a:ea typeface="+mj-ea"/>
              </a:rPr>
              <a:t>件不合格</a:t>
            </a:r>
            <a:r>
              <a:rPr lang="en-US" altLang="zh-CN" sz="2600" dirty="0">
                <a:ea typeface="+mj-ea"/>
              </a:rPr>
              <a:t>.</a:t>
            </a:r>
            <a:r>
              <a:rPr lang="zh-CN" altLang="zh-CN" sz="2600" dirty="0">
                <a:ea typeface="+mj-ea"/>
              </a:rPr>
              <a:t>现从中任意抽取</a:t>
            </a:r>
            <a:r>
              <a:rPr lang="en-US" altLang="zh-CN" sz="2600" dirty="0">
                <a:ea typeface="+mj-ea"/>
              </a:rPr>
              <a:t>1</a:t>
            </a:r>
            <a:r>
              <a:rPr lang="zh-CN" altLang="zh-CN" sz="2600" dirty="0">
                <a:ea typeface="+mj-ea"/>
              </a:rPr>
              <a:t>件进行检测，抽到不合格产品的概</a:t>
            </a:r>
            <a:endParaRPr lang="zh-CN" altLang="zh-CN" sz="2600" dirty="0">
              <a:ea typeface="+mj-ea"/>
            </a:endParaRPr>
          </a:p>
          <a:p>
            <a:pPr>
              <a:lnSpc>
                <a:spcPct val="120000"/>
              </a:lnSpc>
              <a:spcBef>
                <a:spcPts val="1200"/>
              </a:spcBef>
              <a:defRPr/>
            </a:pPr>
            <a:r>
              <a:rPr lang="zh-CN" altLang="zh-CN" sz="2600" dirty="0">
                <a:ea typeface="+mj-ea"/>
              </a:rPr>
              <a:t>率为</a:t>
            </a:r>
            <a:r>
              <a:rPr lang="en-US" altLang="zh-CN" sz="2600" u="sng" dirty="0">
                <a:ea typeface="+mj-ea"/>
              </a:rPr>
              <a:t>              </a:t>
            </a:r>
            <a:r>
              <a:rPr lang="en-US" altLang="zh-CN" sz="2600" dirty="0">
                <a:ea typeface="+mj-ea"/>
              </a:rPr>
              <a:t>.</a:t>
            </a:r>
            <a:endParaRPr lang="en-US" altLang="zh-CN" sz="2600" dirty="0">
              <a:ea typeface="+mj-ea"/>
            </a:endParaRPr>
          </a:p>
          <a:p>
            <a:pPr>
              <a:lnSpc>
                <a:spcPct val="120000"/>
              </a:lnSpc>
              <a:spcBef>
                <a:spcPct val="0"/>
              </a:spcBef>
              <a:defRPr/>
            </a:pPr>
            <a:endParaRPr lang="zh-CN" altLang="en-US" sz="2600" dirty="0">
              <a:ea typeface="+mj-ea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2014538" y="4022725"/>
          <a:ext cx="379412" cy="61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2" imgW="304800" imgH="494665" progId="Equation.DSMT4">
                  <p:embed/>
                </p:oleObj>
              </mc:Choice>
              <mc:Fallback>
                <p:oleObj name="" r:id="rId2" imgW="304800" imgH="494665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4538" y="4022725"/>
                        <a:ext cx="379412" cy="614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2229627" y="2424950"/>
          <a:ext cx="234950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4" imgW="203200" imgH="520700" progId="Equation.DSMT4">
                  <p:embed/>
                </p:oleObj>
              </mc:Choice>
              <mc:Fallback>
                <p:oleObj name="" r:id="rId4" imgW="203200" imgH="520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9627" y="2424950"/>
                        <a:ext cx="234950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60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5587917" y="1599935"/>
            <a:ext cx="2954906" cy="403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defRPr/>
            </a:pPr>
            <a:r>
              <a:rPr lang="en-US" altLang="zh-CN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【</a:t>
            </a:r>
            <a:r>
              <a:rPr lang="zh-CN" altLang="en-US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教材</a:t>
            </a:r>
            <a:r>
              <a:rPr lang="en-US" altLang="zh-CN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P133</a:t>
            </a:r>
            <a:r>
              <a:rPr lang="zh-CN" altLang="en-US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练习 第</a:t>
            </a:r>
            <a:r>
              <a:rPr lang="en-US" altLang="zh-CN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题</a:t>
            </a:r>
            <a:r>
              <a:rPr lang="en-US" altLang="zh-CN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】</a:t>
            </a:r>
            <a:endParaRPr lang="zh-CN" altLang="en-US" b="1" dirty="0">
              <a:solidFill>
                <a:srgbClr val="DA4C8C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60611" y="2013261"/>
            <a:ext cx="7153836" cy="936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latin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有两种可能的结果,它们的可能性相等,“正面向上”的概率为    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.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541338" y="681038"/>
            <a:ext cx="7810500" cy="3394075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sz="2800" dirty="0">
                <a:ea typeface="+mj-ea"/>
              </a:rPr>
              <a:t>6.</a:t>
            </a:r>
            <a:r>
              <a:rPr lang="zh-CN" altLang="zh-CN" sz="2800" dirty="0">
                <a:ea typeface="+mj-ea"/>
              </a:rPr>
              <a:t>袋子中有</a:t>
            </a:r>
            <a:r>
              <a:rPr lang="en-US" altLang="zh-CN" sz="2800" dirty="0">
                <a:ea typeface="+mj-ea"/>
              </a:rPr>
              <a:t>2</a:t>
            </a:r>
            <a:r>
              <a:rPr lang="zh-CN" altLang="zh-CN" sz="2800" dirty="0">
                <a:ea typeface="+mj-ea"/>
              </a:rPr>
              <a:t>个红球，</a:t>
            </a:r>
            <a:r>
              <a:rPr lang="en-US" altLang="zh-CN" sz="2800" dirty="0">
                <a:ea typeface="+mj-ea"/>
              </a:rPr>
              <a:t>3</a:t>
            </a:r>
            <a:r>
              <a:rPr lang="zh-CN" altLang="zh-CN" sz="2800" dirty="0">
                <a:ea typeface="+mj-ea"/>
              </a:rPr>
              <a:t>个绿球和</a:t>
            </a:r>
            <a:r>
              <a:rPr lang="en-US" altLang="zh-CN" sz="2800" dirty="0">
                <a:ea typeface="+mj-ea"/>
              </a:rPr>
              <a:t>4</a:t>
            </a:r>
            <a:r>
              <a:rPr lang="zh-CN" altLang="zh-CN" sz="2800" dirty="0">
                <a:ea typeface="+mj-ea"/>
              </a:rPr>
              <a:t>个蓝球，它们只有颜色上的区别</a:t>
            </a:r>
            <a:r>
              <a:rPr lang="en-US" altLang="zh-CN" sz="2800" dirty="0">
                <a:ea typeface="+mj-ea"/>
              </a:rPr>
              <a:t>.</a:t>
            </a:r>
            <a:r>
              <a:rPr lang="zh-CN" altLang="zh-CN" sz="2800" dirty="0">
                <a:ea typeface="+mj-ea"/>
              </a:rPr>
              <a:t>从袋子中随机地取出一个球</a:t>
            </a:r>
            <a:r>
              <a:rPr lang="en-US" altLang="zh-CN" sz="2800" dirty="0">
                <a:ea typeface="+mj-ea"/>
              </a:rPr>
              <a:t>.</a:t>
            </a:r>
            <a:endParaRPr lang="zh-CN" altLang="zh-CN" sz="2800" dirty="0">
              <a:ea typeface="+mj-ea"/>
            </a:endParaRPr>
          </a:p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sz="2800" dirty="0">
                <a:ea typeface="+mj-ea"/>
              </a:rPr>
              <a:t>(1)</a:t>
            </a:r>
            <a:r>
              <a:rPr lang="zh-CN" altLang="zh-CN" sz="2800" dirty="0">
                <a:ea typeface="+mj-ea"/>
              </a:rPr>
              <a:t>能够事先确定取出的球是哪种颜色的吗？</a:t>
            </a:r>
            <a:endParaRPr lang="zh-CN" altLang="zh-CN" sz="2800" dirty="0">
              <a:ea typeface="+mj-ea"/>
            </a:endParaRPr>
          </a:p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sz="2800" dirty="0">
                <a:ea typeface="+mj-ea"/>
              </a:rPr>
              <a:t>(2)</a:t>
            </a:r>
            <a:r>
              <a:rPr lang="zh-CN" altLang="zh-CN" sz="2800" dirty="0">
                <a:ea typeface="+mj-ea"/>
              </a:rPr>
              <a:t>取出每种颜色的球的概率会相等吗？</a:t>
            </a:r>
            <a:endParaRPr lang="zh-CN" altLang="zh-CN" sz="2800" dirty="0">
              <a:ea typeface="+mj-ea"/>
            </a:endParaRPr>
          </a:p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sz="2800" dirty="0">
                <a:ea typeface="+mj-ea"/>
              </a:rPr>
              <a:t>(3)</a:t>
            </a:r>
            <a:r>
              <a:rPr lang="zh-CN" altLang="zh-CN" sz="2800" dirty="0">
                <a:ea typeface="+mj-ea"/>
              </a:rPr>
              <a:t>你认为取出哪种颜色的球的概率最大？</a:t>
            </a:r>
            <a:endParaRPr lang="zh-CN" altLang="zh-CN" sz="2800" dirty="0">
              <a:ea typeface="+mj-ea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619125" y="3260725"/>
            <a:ext cx="3005138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解：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(1)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不能；</a:t>
            </a:r>
            <a:endParaRPr lang="zh-CN" altLang="zh-CN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    (2)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不相等；</a:t>
            </a:r>
            <a:endParaRPr lang="zh-CN" altLang="zh-CN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    (3)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蓝球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.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26631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962025" y="400050"/>
            <a:ext cx="7315200" cy="3394075"/>
          </a:xfrm>
        </p:spPr>
        <p:txBody>
          <a:bodyPr/>
          <a:lstStyle/>
          <a:p>
            <a:pPr hangingPunct="1"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dirty="0">
                <a:ea typeface="+mj-ea"/>
              </a:rPr>
              <a:t> 7.</a:t>
            </a:r>
            <a:r>
              <a:rPr lang="zh-CN" altLang="zh-CN" dirty="0">
                <a:ea typeface="+mj-ea"/>
              </a:rPr>
              <a:t>不透明的袋子里有</a:t>
            </a:r>
            <a:r>
              <a:rPr lang="en-US" altLang="zh-CN" dirty="0">
                <a:ea typeface="+mj-ea"/>
              </a:rPr>
              <a:t>1</a:t>
            </a:r>
            <a:r>
              <a:rPr lang="zh-CN" altLang="zh-CN" dirty="0">
                <a:ea typeface="+mj-ea"/>
              </a:rPr>
              <a:t>个红球，</a:t>
            </a:r>
            <a:r>
              <a:rPr lang="en-US" altLang="zh-CN" dirty="0">
                <a:ea typeface="+mj-ea"/>
              </a:rPr>
              <a:t>3</a:t>
            </a:r>
            <a:r>
              <a:rPr lang="zh-CN" altLang="zh-CN" dirty="0">
                <a:ea typeface="+mj-ea"/>
              </a:rPr>
              <a:t>个白球，</a:t>
            </a:r>
            <a:r>
              <a:rPr lang="en-US" altLang="zh-CN" dirty="0">
                <a:ea typeface="+mj-ea"/>
              </a:rPr>
              <a:t>5</a:t>
            </a:r>
            <a:r>
              <a:rPr lang="zh-CN" altLang="zh-CN" dirty="0">
                <a:ea typeface="+mj-ea"/>
              </a:rPr>
              <a:t>个黄球</a:t>
            </a:r>
            <a:r>
              <a:rPr lang="zh-CN" altLang="zh-CN">
                <a:ea typeface="+mj-ea"/>
              </a:rPr>
              <a:t>，每个</a:t>
            </a:r>
            <a:r>
              <a:rPr lang="zh-CN" altLang="zh-CN" dirty="0">
                <a:ea typeface="+mj-ea"/>
              </a:rPr>
              <a:t>球除颜色外都相同，从中任意摸</a:t>
            </a:r>
            <a:r>
              <a:rPr lang="en-US" altLang="zh-CN" dirty="0">
                <a:ea typeface="+mj-ea"/>
              </a:rPr>
              <a:t>1</a:t>
            </a:r>
            <a:r>
              <a:rPr lang="zh-CN" altLang="zh-CN" dirty="0">
                <a:ea typeface="+mj-ea"/>
              </a:rPr>
              <a:t>个球：</a:t>
            </a:r>
            <a:endParaRPr lang="zh-CN" altLang="zh-CN" dirty="0">
              <a:ea typeface="+mj-ea"/>
            </a:endParaRPr>
          </a:p>
          <a:p>
            <a:pPr hangingPunct="1"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dirty="0">
                <a:ea typeface="+mj-ea"/>
              </a:rPr>
              <a:t>(1)</a:t>
            </a:r>
            <a:r>
              <a:rPr lang="zh-CN" altLang="zh-CN" dirty="0">
                <a:ea typeface="+mj-ea"/>
              </a:rPr>
              <a:t>摸到红球的概率是多少？</a:t>
            </a:r>
            <a:endParaRPr lang="zh-CN" altLang="zh-CN" dirty="0">
              <a:ea typeface="+mj-ea"/>
            </a:endParaRPr>
          </a:p>
          <a:p>
            <a:pPr hangingPunct="1"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dirty="0">
                <a:ea typeface="+mj-ea"/>
              </a:rPr>
              <a:t>(2)</a:t>
            </a:r>
            <a:r>
              <a:rPr lang="zh-CN" altLang="zh-CN" dirty="0">
                <a:ea typeface="+mj-ea"/>
              </a:rPr>
              <a:t>摸到白球的概率是多少？</a:t>
            </a:r>
            <a:endParaRPr lang="zh-CN" altLang="zh-CN" dirty="0">
              <a:ea typeface="+mj-ea"/>
            </a:endParaRPr>
          </a:p>
          <a:p>
            <a:pPr hangingPunct="1"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dirty="0">
                <a:ea typeface="+mj-ea"/>
              </a:rPr>
              <a:t>(3)</a:t>
            </a:r>
            <a:r>
              <a:rPr lang="zh-CN" altLang="zh-CN" dirty="0">
                <a:ea typeface="+mj-ea"/>
              </a:rPr>
              <a:t>摸到黄球的概率是多少？</a:t>
            </a:r>
            <a:endParaRPr lang="zh-CN" altLang="zh-CN" dirty="0">
              <a:ea typeface="+mj-ea"/>
            </a:endParaRPr>
          </a:p>
          <a:p>
            <a:pPr hangingPunct="1"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dirty="0">
                <a:ea typeface="+mj-ea"/>
              </a:rPr>
              <a:t> </a:t>
            </a:r>
            <a:endParaRPr lang="zh-CN" altLang="zh-CN" dirty="0">
              <a:ea typeface="+mj-ea"/>
            </a:endParaRPr>
          </a:p>
          <a:p>
            <a:pPr hangingPunct="1">
              <a:lnSpc>
                <a:spcPct val="120000"/>
              </a:lnSpc>
              <a:spcBef>
                <a:spcPct val="0"/>
              </a:spcBef>
              <a:defRPr/>
            </a:pPr>
            <a:endParaRPr lang="zh-CN" altLang="en-US" dirty="0">
              <a:ea typeface="+mj-ea"/>
            </a:endParaRPr>
          </a:p>
        </p:txBody>
      </p:sp>
      <p:graphicFrame>
        <p:nvGraphicFramePr>
          <p:cNvPr id="24579" name="对象 2"/>
          <p:cNvGraphicFramePr>
            <a:graphicFrameLocks noChangeAspect="1"/>
          </p:cNvGraphicFramePr>
          <p:nvPr/>
        </p:nvGraphicFramePr>
        <p:xfrm>
          <a:off x="1084263" y="2535238"/>
          <a:ext cx="42164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2" imgW="2108200" imgH="405765" progId="Equation.DSMT4">
                  <p:embed/>
                </p:oleObj>
              </mc:Choice>
              <mc:Fallback>
                <p:oleObj name="" r:id="rId2" imgW="2108200" imgH="405765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4263" y="2535238"/>
                        <a:ext cx="4216400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0" name="对象 5"/>
          <p:cNvGraphicFramePr>
            <a:graphicFrameLocks noChangeAspect="1"/>
          </p:cNvGraphicFramePr>
          <p:nvPr/>
        </p:nvGraphicFramePr>
        <p:xfrm>
          <a:off x="1558925" y="3292475"/>
          <a:ext cx="46228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4" imgW="2311400" imgH="405765" progId="Equation.DSMT4">
                  <p:embed/>
                </p:oleObj>
              </mc:Choice>
              <mc:Fallback>
                <p:oleObj name="" r:id="rId4" imgW="2311400" imgH="405765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8925" y="3292475"/>
                        <a:ext cx="4622800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1" name="对象 6"/>
          <p:cNvGraphicFramePr>
            <a:graphicFrameLocks noChangeAspect="1"/>
          </p:cNvGraphicFramePr>
          <p:nvPr/>
        </p:nvGraphicFramePr>
        <p:xfrm>
          <a:off x="1544638" y="4097338"/>
          <a:ext cx="3759200" cy="811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6" imgW="1879600" imgH="405765" progId="Equation.DSMT4">
                  <p:embed/>
                </p:oleObj>
              </mc:Choice>
              <mc:Fallback>
                <p:oleObj name="" r:id="rId6" imgW="1879600" imgH="405765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4638" y="4097338"/>
                        <a:ext cx="3759200" cy="811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657" name="图片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522288" y="728663"/>
            <a:ext cx="8113712" cy="2905125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dirty="0">
                <a:ea typeface="+mj-ea"/>
              </a:rPr>
              <a:t>8.</a:t>
            </a:r>
            <a:r>
              <a:rPr lang="zh-CN" altLang="zh-CN" dirty="0">
                <a:ea typeface="+mj-ea"/>
              </a:rPr>
              <a:t>如图是一个转盘</a:t>
            </a:r>
            <a:r>
              <a:rPr lang="en-US" altLang="zh-CN" dirty="0">
                <a:ea typeface="+mj-ea"/>
              </a:rPr>
              <a:t>.</a:t>
            </a:r>
            <a:r>
              <a:rPr lang="zh-CN" altLang="zh-CN" dirty="0">
                <a:ea typeface="+mj-ea"/>
              </a:rPr>
              <a:t>转盘分成</a:t>
            </a:r>
            <a:r>
              <a:rPr lang="en-US" altLang="zh-CN" dirty="0">
                <a:ea typeface="+mj-ea"/>
              </a:rPr>
              <a:t>8</a:t>
            </a:r>
            <a:r>
              <a:rPr lang="zh-CN" altLang="zh-CN" dirty="0">
                <a:ea typeface="+mj-ea"/>
              </a:rPr>
              <a:t>个相同的部分，颜色分为红、绿、黄三种</a:t>
            </a:r>
            <a:r>
              <a:rPr lang="en-US" altLang="zh-CN" dirty="0">
                <a:ea typeface="+mj-ea"/>
              </a:rPr>
              <a:t>.</a:t>
            </a:r>
            <a:r>
              <a:rPr lang="zh-CN" altLang="zh-CN" dirty="0">
                <a:ea typeface="+mj-ea"/>
              </a:rPr>
              <a:t>指针的位置固定，转动转盘后任其自由停止，其中的某个扇形会恰好停在指针所指的位置</a:t>
            </a:r>
            <a:r>
              <a:rPr lang="en-US" altLang="zh-CN" dirty="0">
                <a:ea typeface="+mj-ea"/>
              </a:rPr>
              <a:t>(</a:t>
            </a:r>
            <a:r>
              <a:rPr lang="zh-CN" altLang="zh-CN" dirty="0">
                <a:ea typeface="+mj-ea"/>
              </a:rPr>
              <a:t>指针指向两个图形的交线时，当作指向右边的图形</a:t>
            </a:r>
            <a:r>
              <a:rPr lang="en-US" altLang="zh-CN" dirty="0">
                <a:ea typeface="+mj-ea"/>
              </a:rPr>
              <a:t>).</a:t>
            </a:r>
            <a:r>
              <a:rPr lang="zh-CN" altLang="zh-CN" dirty="0">
                <a:ea typeface="+mj-ea"/>
              </a:rPr>
              <a:t>求下列事件的概率：</a:t>
            </a:r>
            <a:endParaRPr lang="zh-CN" altLang="zh-CN" dirty="0">
              <a:ea typeface="+mj-ea"/>
            </a:endParaRPr>
          </a:p>
          <a:p>
            <a:pPr>
              <a:lnSpc>
                <a:spcPct val="120000"/>
              </a:lnSpc>
              <a:spcBef>
                <a:spcPts val="1200"/>
              </a:spcBef>
              <a:defRPr/>
            </a:pPr>
            <a:r>
              <a:rPr lang="en-US" altLang="zh-CN" dirty="0">
                <a:ea typeface="+mj-ea"/>
              </a:rPr>
              <a:t>(1)</a:t>
            </a:r>
            <a:r>
              <a:rPr lang="zh-CN" altLang="zh-CN" dirty="0">
                <a:ea typeface="+mj-ea"/>
              </a:rPr>
              <a:t>指针指向红色；</a:t>
            </a:r>
            <a:endParaRPr lang="zh-CN" altLang="zh-CN" dirty="0">
              <a:ea typeface="+mj-ea"/>
            </a:endParaRPr>
          </a:p>
          <a:p>
            <a:pPr>
              <a:lnSpc>
                <a:spcPct val="120000"/>
              </a:lnSpc>
              <a:spcBef>
                <a:spcPts val="1200"/>
              </a:spcBef>
              <a:defRPr/>
            </a:pPr>
            <a:r>
              <a:rPr lang="en-US" altLang="zh-CN" dirty="0">
                <a:ea typeface="+mj-ea"/>
              </a:rPr>
              <a:t>(2)</a:t>
            </a:r>
            <a:r>
              <a:rPr lang="zh-CN" altLang="zh-CN" dirty="0">
                <a:ea typeface="+mj-ea"/>
              </a:rPr>
              <a:t>指针指向黄色或绿色</a:t>
            </a:r>
            <a:r>
              <a:rPr lang="en-US" altLang="zh-CN" dirty="0">
                <a:ea typeface="+mj-ea"/>
              </a:rPr>
              <a:t>.</a:t>
            </a:r>
            <a:endParaRPr lang="zh-CN" altLang="zh-CN" dirty="0">
              <a:ea typeface="+mj-ea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3000375" y="2692400"/>
          <a:ext cx="2032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2" imgW="203200" imgH="520700" progId="Equation.DSMT4">
                  <p:embed/>
                </p:oleObj>
              </mc:Choice>
              <mc:Fallback>
                <p:oleObj name="" r:id="rId2" imgW="203200" imgH="520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75" y="2692400"/>
                        <a:ext cx="203200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3905250" y="3259138"/>
          <a:ext cx="2032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4" imgW="203200" imgH="520700" progId="Equation.DSMT4">
                  <p:embed/>
                </p:oleObj>
              </mc:Choice>
              <mc:Fallback>
                <p:oleObj name="" r:id="rId4" imgW="203200" imgH="5207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5250" y="3259138"/>
                        <a:ext cx="203200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7" name="对象 3"/>
          <p:cNvGraphicFramePr/>
          <p:nvPr/>
        </p:nvGraphicFramePr>
        <p:xfrm>
          <a:off x="5486400" y="2552700"/>
          <a:ext cx="3057525" cy="213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6" imgW="3057525" imgH="2133600" progId="excel.sheet.8">
                  <p:embed/>
                </p:oleObj>
              </mc:Choice>
              <mc:Fallback>
                <p:oleObj name="" r:id="rId6" imgW="3057525" imgH="2133600" progId="excel.sheet.8">
                  <p:embed/>
                  <p:pic>
                    <p:nvPicPr>
                      <p:cNvPr id="0" name="对象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2552700"/>
                        <a:ext cx="3057525" cy="2136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681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803900" y="3303588"/>
            <a:ext cx="2495550" cy="889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585788" y="3200400"/>
            <a:ext cx="45720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解：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(1)</a:t>
            </a:r>
            <a:endParaRPr lang="zh-CN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4063" y="623888"/>
            <a:ext cx="1422400" cy="4603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综合应用</a:t>
            </a:r>
            <a:endParaRPr lang="zh-CN" altLang="en-US" sz="24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9701" name="内容占位符 1"/>
          <p:cNvSpPr>
            <a:spLocks noGrp="1" noChangeArrowheads="1"/>
          </p:cNvSpPr>
          <p:nvPr>
            <p:ph idx="4294967295"/>
          </p:nvPr>
        </p:nvSpPr>
        <p:spPr bwMode="auto">
          <a:xfrm>
            <a:off x="754063" y="1082675"/>
            <a:ext cx="7762875" cy="139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zh-CN" sz="2800"/>
              <a:t>9.</a:t>
            </a:r>
            <a:r>
              <a:rPr lang="zh-CN" altLang="zh-CN" sz="2800"/>
              <a:t>盒中有</a:t>
            </a:r>
            <a:r>
              <a:rPr lang="en-US" altLang="zh-CN" sz="2800" i="1"/>
              <a:t>x</a:t>
            </a:r>
            <a:r>
              <a:rPr lang="zh-CN" altLang="zh-CN" sz="2800"/>
              <a:t>枚黑棋和</a:t>
            </a:r>
            <a:r>
              <a:rPr lang="en-US" altLang="zh-CN" sz="2800" i="1"/>
              <a:t>y</a:t>
            </a:r>
            <a:r>
              <a:rPr lang="zh-CN" altLang="zh-CN" sz="2800"/>
              <a:t>枚白棋</a:t>
            </a:r>
            <a:r>
              <a:rPr lang="en-US" altLang="zh-CN" sz="2800"/>
              <a:t>,</a:t>
            </a:r>
            <a:r>
              <a:rPr lang="zh-CN" altLang="zh-CN" sz="2800"/>
              <a:t>这些棋除颜色外无其他差别</a:t>
            </a:r>
            <a:r>
              <a:rPr lang="en-US" altLang="zh-CN" sz="2800"/>
              <a:t>.</a:t>
            </a:r>
            <a:endParaRPr lang="en-US" altLang="zh-CN" sz="2800"/>
          </a:p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zh-CN" sz="2800"/>
              <a:t>(1)</a:t>
            </a:r>
            <a:r>
              <a:rPr lang="zh-CN" altLang="zh-CN" sz="2800"/>
              <a:t>从盒中随机取出一枚棋子，如果它是黑棋的概率是</a:t>
            </a:r>
            <a:r>
              <a:rPr lang="en-US" altLang="zh-CN" sz="2800"/>
              <a:t>   </a:t>
            </a:r>
            <a:r>
              <a:rPr lang="zh-CN" altLang="zh-CN" sz="2800"/>
              <a:t>，写出表示</a:t>
            </a:r>
            <a:r>
              <a:rPr lang="en-US" altLang="zh-CN" sz="2800" i="1"/>
              <a:t>x</a:t>
            </a:r>
            <a:r>
              <a:rPr lang="zh-CN" altLang="zh-CN" sz="2800"/>
              <a:t>和</a:t>
            </a:r>
            <a:r>
              <a:rPr lang="en-US" altLang="zh-CN" sz="2800" i="1"/>
              <a:t>y</a:t>
            </a:r>
            <a:r>
              <a:rPr lang="zh-CN" altLang="zh-CN" sz="2800"/>
              <a:t>关系的表达式；</a:t>
            </a:r>
            <a:endParaRPr lang="zh-CN" altLang="zh-CN" sz="2800"/>
          </a:p>
        </p:txBody>
      </p:sp>
      <p:graphicFrame>
        <p:nvGraphicFramePr>
          <p:cNvPr id="29702" name="对象 1"/>
          <p:cNvGraphicFramePr>
            <a:graphicFrameLocks noChangeAspect="1"/>
          </p:cNvGraphicFramePr>
          <p:nvPr/>
        </p:nvGraphicFramePr>
        <p:xfrm>
          <a:off x="1552575" y="2628900"/>
          <a:ext cx="2159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2" imgW="215900" imgH="571500" progId="Equation.DSMT4">
                  <p:embed/>
                </p:oleObj>
              </mc:Choice>
              <mc:Fallback>
                <p:oleObj name="" r:id="rId2" imgW="215900" imgH="57150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2575" y="2628900"/>
                        <a:ext cx="2159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椭圆 6"/>
          <p:cNvSpPr/>
          <p:nvPr/>
        </p:nvSpPr>
        <p:spPr>
          <a:xfrm>
            <a:off x="7146925" y="3451225"/>
            <a:ext cx="209550" cy="2428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anchor="ctr">
            <a:spAutoFit/>
          </a:bodyPr>
          <a:lstStyle/>
          <a:p>
            <a:pPr marL="342900" algn="ctr">
              <a:lnSpc>
                <a:spcPct val="120000"/>
              </a:lnSpc>
              <a:spcBef>
                <a:spcPts val="0"/>
              </a:spcBef>
              <a:defRPr/>
            </a:pPr>
            <a:endParaRPr lang="zh-CN" altLang="en-US" sz="2400" b="1" kern="0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7156450" y="3775075"/>
            <a:ext cx="209550" cy="24288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spAutoFit/>
          </a:bodyPr>
          <a:lstStyle/>
          <a:p>
            <a:pPr marL="342900" algn="ctr">
              <a:lnSpc>
                <a:spcPct val="120000"/>
              </a:lnSpc>
              <a:spcBef>
                <a:spcPts val="0"/>
              </a:spcBef>
              <a:defRPr/>
            </a:pPr>
            <a:endParaRPr lang="zh-CN" altLang="en-US" sz="2400" b="1" kern="0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6346825" y="3313113"/>
            <a:ext cx="6477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x</a:t>
            </a:r>
            <a:r>
              <a:rPr lang="zh-CN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枚</a:t>
            </a:r>
            <a:endParaRPr lang="zh-CN" altLang="en-US"/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6346825" y="3689350"/>
            <a:ext cx="6302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y</a:t>
            </a:r>
            <a:r>
              <a:rPr lang="zh-CN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枚</a:t>
            </a:r>
            <a:endParaRPr lang="zh-CN" altLang="en-US"/>
          </a:p>
        </p:txBody>
      </p:sp>
      <p:graphicFrame>
        <p:nvGraphicFramePr>
          <p:cNvPr id="13" name="对象 12"/>
          <p:cNvGraphicFramePr>
            <a:graphicFrameLocks noChangeAspect="1"/>
          </p:cNvGraphicFramePr>
          <p:nvPr/>
        </p:nvGraphicFramePr>
        <p:xfrm>
          <a:off x="2122488" y="3305175"/>
          <a:ext cx="26670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4" imgW="1777365" imgH="862965" progId="Equation.DSMT4">
                  <p:embed/>
                </p:oleObj>
              </mc:Choice>
              <mc:Fallback>
                <p:oleObj name="" r:id="rId4" imgW="1777365" imgH="862965" progId="Equation.DSMT4">
                  <p:embed/>
                  <p:pic>
                    <p:nvPicPr>
                      <p:cNvPr id="0" name="对象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2488" y="3305175"/>
                        <a:ext cx="266700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711" name="图片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6" grpId="0"/>
      <p:bldP spid="7" grpId="0" bldLvl="0" animBg="1"/>
      <p:bldP spid="9" grpId="0" bldLvl="0" animBg="1"/>
      <p:bldP spid="12" grpId="0"/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1077913" y="896938"/>
            <a:ext cx="7543800" cy="3394075"/>
          </a:xfrm>
        </p:spPr>
        <p:txBody>
          <a:bodyPr/>
          <a:lstStyle/>
          <a:p>
            <a:pPr marL="342900" indent="-342900"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dirty="0">
                <a:ea typeface="+mj-ea"/>
              </a:rPr>
              <a:t>(2)</a:t>
            </a:r>
            <a:r>
              <a:rPr lang="zh-CN" altLang="zh-CN" dirty="0">
                <a:ea typeface="+mj-ea"/>
              </a:rPr>
              <a:t>往盒中再放进</a:t>
            </a:r>
            <a:r>
              <a:rPr lang="en-US" altLang="zh-CN" dirty="0">
                <a:ea typeface="+mj-ea"/>
              </a:rPr>
              <a:t>10</a:t>
            </a:r>
            <a:r>
              <a:rPr lang="zh-CN" altLang="zh-CN" dirty="0">
                <a:ea typeface="+mj-ea"/>
              </a:rPr>
              <a:t>枚黑棋，取得黑棋的概率变为</a:t>
            </a:r>
            <a:r>
              <a:rPr lang="en-US" altLang="zh-CN" dirty="0">
                <a:ea typeface="+mj-ea"/>
              </a:rPr>
              <a:t>    </a:t>
            </a:r>
            <a:r>
              <a:rPr lang="zh-CN" altLang="zh-CN" dirty="0">
                <a:ea typeface="+mj-ea"/>
              </a:rPr>
              <a:t>，求</a:t>
            </a:r>
            <a:r>
              <a:rPr lang="en-US" altLang="zh-CN" i="1" dirty="0">
                <a:ea typeface="+mj-ea"/>
              </a:rPr>
              <a:t>x</a:t>
            </a:r>
            <a:r>
              <a:rPr lang="zh-CN" altLang="zh-CN" dirty="0">
                <a:ea typeface="+mj-ea"/>
              </a:rPr>
              <a:t>和</a:t>
            </a:r>
            <a:r>
              <a:rPr lang="en-US" altLang="zh-CN" i="1" dirty="0">
                <a:ea typeface="+mj-ea"/>
              </a:rPr>
              <a:t>y</a:t>
            </a:r>
            <a:r>
              <a:rPr lang="zh-CN" altLang="zh-CN" dirty="0">
                <a:ea typeface="+mj-ea"/>
              </a:rPr>
              <a:t>的值</a:t>
            </a:r>
            <a:r>
              <a:rPr lang="en-US" altLang="zh-CN" dirty="0">
                <a:ea typeface="+mj-ea"/>
              </a:rPr>
              <a:t>.</a:t>
            </a:r>
            <a:endParaRPr lang="zh-CN" altLang="zh-CN" dirty="0">
              <a:ea typeface="+mj-ea"/>
            </a:endParaRPr>
          </a:p>
          <a:p>
            <a:pPr marL="342900" indent="-342900">
              <a:lnSpc>
                <a:spcPct val="120000"/>
              </a:lnSpc>
              <a:spcBef>
                <a:spcPct val="0"/>
              </a:spcBef>
              <a:defRPr/>
            </a:pPr>
            <a:endParaRPr lang="zh-CN" altLang="en-US" dirty="0">
              <a:ea typeface="+mj-ea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409700" y="2635250"/>
            <a:ext cx="3676650" cy="140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∴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x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+10=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y</a:t>
            </a:r>
            <a:r>
              <a:rPr lang="zh-CN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又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5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x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=3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y</a:t>
            </a:r>
            <a:r>
              <a:rPr lang="zh-CN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∴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x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=15</a:t>
            </a:r>
            <a:r>
              <a:rPr lang="zh-CN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y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=25.</a:t>
            </a:r>
            <a:endParaRPr lang="zh-CN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57850" y="3044825"/>
            <a:ext cx="2495550" cy="889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27655" name="矩形 7"/>
          <p:cNvSpPr>
            <a:spLocks noChangeArrowheads="1"/>
          </p:cNvSpPr>
          <p:nvPr/>
        </p:nvSpPr>
        <p:spPr bwMode="auto">
          <a:xfrm>
            <a:off x="5867400" y="3054350"/>
            <a:ext cx="1130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x</a:t>
            </a:r>
            <a:r>
              <a:rPr lang="en-US" altLang="zh-CN" sz="2400" b="1" i="1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+</a:t>
            </a:r>
            <a:r>
              <a:rPr lang="en-US" altLang="zh-CN" sz="2400" b="1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10</a:t>
            </a:r>
            <a:r>
              <a:rPr lang="zh-CN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枚</a:t>
            </a:r>
            <a:endParaRPr lang="zh-CN" altLang="en-US"/>
          </a:p>
        </p:txBody>
      </p:sp>
      <p:sp>
        <p:nvSpPr>
          <p:cNvPr id="30726" name="矩形 8"/>
          <p:cNvSpPr>
            <a:spLocks noChangeArrowheads="1"/>
          </p:cNvSpPr>
          <p:nvPr/>
        </p:nvSpPr>
        <p:spPr bwMode="auto">
          <a:xfrm>
            <a:off x="6067425" y="3430588"/>
            <a:ext cx="6302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y</a:t>
            </a:r>
            <a:r>
              <a:rPr lang="zh-CN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枚</a:t>
            </a:r>
            <a:endParaRPr lang="zh-CN" altLang="en-US"/>
          </a:p>
        </p:txBody>
      </p:sp>
      <p:sp>
        <p:nvSpPr>
          <p:cNvPr id="30727" name="矩形 10"/>
          <p:cNvSpPr>
            <a:spLocks noChangeArrowheads="1"/>
          </p:cNvSpPr>
          <p:nvPr/>
        </p:nvSpPr>
        <p:spPr bwMode="auto">
          <a:xfrm>
            <a:off x="6540500" y="3933825"/>
            <a:ext cx="9588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5</a:t>
            </a:r>
            <a:r>
              <a:rPr lang="en-US" altLang="zh-CN" sz="2400" b="1" i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x</a:t>
            </a:r>
            <a:r>
              <a:rPr lang="en-US" altLang="zh-CN" sz="2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=3</a:t>
            </a:r>
            <a:r>
              <a:rPr lang="en-US" altLang="zh-CN" sz="2400" b="1" i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y</a:t>
            </a:r>
            <a:endParaRPr lang="zh-CN" altLang="en-US">
              <a:solidFill>
                <a:srgbClr val="0000FF"/>
              </a:solidFill>
            </a:endParaRPr>
          </a:p>
        </p:txBody>
      </p:sp>
      <p:graphicFrame>
        <p:nvGraphicFramePr>
          <p:cNvPr id="12" name="对象 11"/>
          <p:cNvGraphicFramePr>
            <a:graphicFrameLocks noChangeAspect="1"/>
          </p:cNvGraphicFramePr>
          <p:nvPr/>
        </p:nvGraphicFramePr>
        <p:xfrm>
          <a:off x="1428750" y="1911350"/>
          <a:ext cx="1997075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2" imgW="1485900" imgH="508000" progId="Equation.DSMT4">
                  <p:embed/>
                </p:oleObj>
              </mc:Choice>
              <mc:Fallback>
                <p:oleObj name="" r:id="rId2" imgW="1485900" imgH="508000" progId="Equation.DSMT4">
                  <p:embed/>
                  <p:pic>
                    <p:nvPicPr>
                      <p:cNvPr id="0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750" y="1911350"/>
                        <a:ext cx="1997075" cy="682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9" name="对象 2"/>
          <p:cNvGraphicFramePr>
            <a:graphicFrameLocks noChangeAspect="1"/>
          </p:cNvGraphicFramePr>
          <p:nvPr/>
        </p:nvGraphicFramePr>
        <p:xfrm>
          <a:off x="7623175" y="860425"/>
          <a:ext cx="265113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4" imgW="177800" imgH="431165" progId="Equation.DSMT4">
                  <p:embed/>
                </p:oleObj>
              </mc:Choice>
              <mc:Fallback>
                <p:oleObj name="" r:id="rId4" imgW="177800" imgH="431165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3175" y="860425"/>
                        <a:ext cx="265113" cy="64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椭圆 12"/>
          <p:cNvSpPr/>
          <p:nvPr/>
        </p:nvSpPr>
        <p:spPr>
          <a:xfrm>
            <a:off x="7000875" y="3192463"/>
            <a:ext cx="209550" cy="2428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anchor="ctr">
            <a:spAutoFit/>
          </a:bodyPr>
          <a:lstStyle/>
          <a:p>
            <a:pPr marL="342900" algn="ctr">
              <a:lnSpc>
                <a:spcPct val="120000"/>
              </a:lnSpc>
              <a:spcBef>
                <a:spcPts val="0"/>
              </a:spcBef>
              <a:defRPr/>
            </a:pPr>
            <a:endParaRPr lang="zh-CN" altLang="en-US" sz="2400" b="1" kern="0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7010400" y="3516313"/>
            <a:ext cx="209550" cy="24288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>
            <a:spAutoFit/>
          </a:bodyPr>
          <a:lstStyle/>
          <a:p>
            <a:pPr marL="342900" algn="ctr">
              <a:lnSpc>
                <a:spcPct val="120000"/>
              </a:lnSpc>
              <a:spcBef>
                <a:spcPts val="0"/>
              </a:spcBef>
              <a:defRPr/>
            </a:pPr>
            <a:endParaRPr lang="zh-CN" altLang="en-US" sz="2400" b="1" kern="0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pic>
        <p:nvPicPr>
          <p:cNvPr id="30735" name="图片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76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30263" y="354013"/>
            <a:ext cx="1422400" cy="4619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拓展延伸</a:t>
            </a:r>
            <a:endParaRPr lang="zh-CN" altLang="en-US" sz="24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830263" y="815975"/>
            <a:ext cx="7726362" cy="1468438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dirty="0">
                <a:ea typeface="+mj-ea"/>
              </a:rPr>
              <a:t>10.</a:t>
            </a:r>
            <a:r>
              <a:rPr lang="zh-CN" altLang="zh-CN" dirty="0">
                <a:ea typeface="+mj-ea"/>
              </a:rPr>
              <a:t>如图是计算机中的一种益智小游戏</a:t>
            </a:r>
            <a:r>
              <a:rPr lang="en-US" altLang="zh-CN" dirty="0">
                <a:ea typeface="+mj-ea"/>
              </a:rPr>
              <a:t>“</a:t>
            </a:r>
            <a:r>
              <a:rPr lang="zh-CN" altLang="zh-CN" dirty="0">
                <a:ea typeface="+mj-ea"/>
              </a:rPr>
              <a:t>扫雷</a:t>
            </a:r>
            <a:r>
              <a:rPr lang="en-US" altLang="zh-CN" dirty="0">
                <a:ea typeface="+mj-ea"/>
              </a:rPr>
              <a:t>”</a:t>
            </a:r>
            <a:r>
              <a:rPr lang="zh-CN" altLang="zh-CN" dirty="0">
                <a:ea typeface="+mj-ea"/>
              </a:rPr>
              <a:t>的画面，在一个</a:t>
            </a:r>
            <a:r>
              <a:rPr lang="en-US" altLang="zh-CN" dirty="0">
                <a:ea typeface="+mj-ea"/>
              </a:rPr>
              <a:t>9×9</a:t>
            </a:r>
            <a:r>
              <a:rPr lang="zh-CN" altLang="zh-CN" dirty="0">
                <a:ea typeface="+mj-ea"/>
              </a:rPr>
              <a:t>的小方格的正方形雷区中，随机埋藏着</a:t>
            </a:r>
            <a:r>
              <a:rPr lang="en-US" altLang="zh-CN" dirty="0">
                <a:ea typeface="+mj-ea"/>
              </a:rPr>
              <a:t>10</a:t>
            </a:r>
            <a:r>
              <a:rPr lang="zh-CN" altLang="zh-CN" dirty="0">
                <a:ea typeface="+mj-ea"/>
              </a:rPr>
              <a:t>颗地雷，每个小方格内最多只能埋藏</a:t>
            </a:r>
            <a:r>
              <a:rPr lang="en-US" altLang="zh-CN" dirty="0">
                <a:ea typeface="+mj-ea"/>
              </a:rPr>
              <a:t>1</a:t>
            </a:r>
            <a:r>
              <a:rPr lang="zh-CN" altLang="zh-CN" dirty="0">
                <a:ea typeface="+mj-ea"/>
              </a:rPr>
              <a:t>颗地雷</a:t>
            </a:r>
            <a:r>
              <a:rPr lang="en-US" altLang="zh-CN" dirty="0">
                <a:ea typeface="+mj-ea"/>
              </a:rPr>
              <a:t>.</a:t>
            </a:r>
            <a:endParaRPr lang="zh-CN" altLang="zh-CN" dirty="0">
              <a:ea typeface="+mj-ea"/>
            </a:endParaRPr>
          </a:p>
        </p:txBody>
      </p:sp>
      <p:pic>
        <p:nvPicPr>
          <p:cNvPr id="31748" name="Picture 4" descr="D:\2016秋上\人九数上\人九数上导学案\ZQ6-Y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788" y="2447925"/>
            <a:ext cx="2201862" cy="223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696913" y="2236788"/>
            <a:ext cx="5599112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zh-CN" sz="2000" b="1">
                <a:latin typeface="Times New Roman" panose="02020603050405020304" pitchFamily="18" charset="0"/>
                <a:ea typeface="楷体" panose="02010609060101010101" pitchFamily="49" charset="-122"/>
              </a:rPr>
              <a:t>小红在游戏开始时首先随机地点击一个方格，该方格中出现了数字</a:t>
            </a:r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</a:rPr>
              <a:t>“3”</a:t>
            </a:r>
            <a:r>
              <a:rPr lang="zh-CN" altLang="zh-CN" sz="2000" b="1">
                <a:latin typeface="Times New Roman" panose="02020603050405020304" pitchFamily="18" charset="0"/>
                <a:ea typeface="楷体" panose="02010609060101010101" pitchFamily="49" charset="-122"/>
              </a:rPr>
              <a:t>，其意义表示该格的外围区域</a:t>
            </a:r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zh-CN" altLang="zh-CN" sz="2000" b="1">
                <a:latin typeface="Times New Roman" panose="02020603050405020304" pitchFamily="18" charset="0"/>
                <a:ea typeface="楷体" panose="02010609060101010101" pitchFamily="49" charset="-122"/>
              </a:rPr>
              <a:t>图中阴影部分，记为</a:t>
            </a:r>
            <a:r>
              <a:rPr lang="en-US" altLang="zh-CN" sz="2000" b="1" i="1">
                <a:latin typeface="Times New Roman" panose="02020603050405020304" pitchFamily="18" charset="0"/>
                <a:ea typeface="楷体" panose="02010609060101010101" pitchFamily="49" charset="-122"/>
              </a:rPr>
              <a:t>A</a:t>
            </a:r>
            <a:r>
              <a:rPr lang="zh-CN" altLang="zh-CN" sz="2000" b="1">
                <a:latin typeface="Times New Roman" panose="02020603050405020304" pitchFamily="18" charset="0"/>
                <a:ea typeface="楷体" panose="02010609060101010101" pitchFamily="49" charset="-122"/>
              </a:rPr>
              <a:t>区域</a:t>
            </a:r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r>
              <a:rPr lang="zh-CN" altLang="zh-CN" sz="2000" b="1">
                <a:latin typeface="Times New Roman" panose="02020603050405020304" pitchFamily="18" charset="0"/>
                <a:ea typeface="楷体" panose="02010609060101010101" pitchFamily="49" charset="-122"/>
              </a:rPr>
              <a:t>有</a:t>
            </a:r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zh-CN" sz="2000" b="1">
                <a:latin typeface="Times New Roman" panose="02020603050405020304" pitchFamily="18" charset="0"/>
                <a:ea typeface="楷体" panose="02010609060101010101" pitchFamily="49" charset="-122"/>
              </a:rPr>
              <a:t>颗地雷；接着，小红又点击了左上角第一个方格，出现了数字</a:t>
            </a:r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</a:rPr>
              <a:t>“1”</a:t>
            </a:r>
            <a:r>
              <a:rPr lang="zh-CN" altLang="zh-CN" sz="2000" b="1">
                <a:latin typeface="Times New Roman" panose="02020603050405020304" pitchFamily="18" charset="0"/>
                <a:ea typeface="楷体" panose="02010609060101010101" pitchFamily="49" charset="-122"/>
              </a:rPr>
              <a:t>，其外围区域</a:t>
            </a:r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zh-CN" altLang="zh-CN" sz="2000" b="1">
                <a:latin typeface="Times New Roman" panose="02020603050405020304" pitchFamily="18" charset="0"/>
                <a:ea typeface="楷体" panose="02010609060101010101" pitchFamily="49" charset="-122"/>
              </a:rPr>
              <a:t>图中阴影部分</a:t>
            </a:r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r>
              <a:rPr lang="zh-CN" altLang="zh-CN" sz="2000" b="1">
                <a:latin typeface="Times New Roman" panose="02020603050405020304" pitchFamily="18" charset="0"/>
                <a:ea typeface="楷体" panose="02010609060101010101" pitchFamily="49" charset="-122"/>
              </a:rPr>
              <a:t>记为</a:t>
            </a:r>
            <a:r>
              <a:rPr lang="en-US" altLang="zh-CN" sz="2000" b="1" i="1">
                <a:latin typeface="Times New Roman" panose="02020603050405020304" pitchFamily="18" charset="0"/>
                <a:ea typeface="楷体" panose="02010609060101010101" pitchFamily="49" charset="-122"/>
              </a:rPr>
              <a:t>B</a:t>
            </a:r>
            <a:r>
              <a:rPr lang="zh-CN" altLang="zh-CN" sz="2000" b="1">
                <a:latin typeface="Times New Roman" panose="02020603050405020304" pitchFamily="18" charset="0"/>
                <a:ea typeface="楷体" panose="02010609060101010101" pitchFamily="49" charset="-122"/>
              </a:rPr>
              <a:t>区域；</a:t>
            </a:r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</a:rPr>
              <a:t>“</a:t>
            </a:r>
            <a:r>
              <a:rPr lang="en-US" altLang="zh-CN" sz="2000" b="1" i="1">
                <a:latin typeface="Times New Roman" panose="02020603050405020304" pitchFamily="18" charset="0"/>
                <a:ea typeface="楷体" panose="02010609060101010101" pitchFamily="49" charset="-122"/>
              </a:rPr>
              <a:t>A</a:t>
            </a:r>
            <a:r>
              <a:rPr lang="zh-CN" altLang="zh-CN" sz="2000" b="1">
                <a:latin typeface="Times New Roman" panose="02020603050405020304" pitchFamily="18" charset="0"/>
                <a:ea typeface="楷体" panose="02010609060101010101" pitchFamily="49" charset="-122"/>
              </a:rPr>
              <a:t>区域与</a:t>
            </a:r>
            <a:r>
              <a:rPr lang="en-US" altLang="zh-CN" sz="2000" b="1" i="1">
                <a:latin typeface="Times New Roman" panose="02020603050405020304" pitchFamily="18" charset="0"/>
                <a:ea typeface="楷体" panose="02010609060101010101" pitchFamily="49" charset="-122"/>
              </a:rPr>
              <a:t>B</a:t>
            </a:r>
            <a:r>
              <a:rPr lang="zh-CN" altLang="zh-CN" sz="2000" b="1">
                <a:latin typeface="Times New Roman" panose="02020603050405020304" pitchFamily="18" charset="0"/>
                <a:ea typeface="楷体" panose="02010609060101010101" pitchFamily="49" charset="-122"/>
              </a:rPr>
              <a:t>区域以及出现数字</a:t>
            </a:r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</a:rPr>
              <a:t>‘1’</a:t>
            </a:r>
            <a:r>
              <a:rPr lang="zh-CN" altLang="zh-CN" sz="2000" b="1">
                <a:latin typeface="Times New Roman" panose="02020603050405020304" pitchFamily="18" charset="0"/>
                <a:ea typeface="楷体" panose="02010609060101010101" pitchFamily="49" charset="-122"/>
              </a:rPr>
              <a:t>和</a:t>
            </a:r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</a:rPr>
              <a:t>‘3’</a:t>
            </a:r>
            <a:r>
              <a:rPr lang="zh-CN" altLang="zh-CN" sz="2000" b="1">
                <a:latin typeface="Times New Roman" panose="02020603050405020304" pitchFamily="18" charset="0"/>
                <a:ea typeface="楷体" panose="02010609060101010101" pitchFamily="49" charset="-122"/>
              </a:rPr>
              <a:t>两格</a:t>
            </a:r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</a:rPr>
              <a:t>”</a:t>
            </a:r>
            <a:r>
              <a:rPr lang="zh-CN" altLang="zh-CN" sz="2000" b="1">
                <a:latin typeface="Times New Roman" panose="02020603050405020304" pitchFamily="18" charset="0"/>
                <a:ea typeface="楷体" panose="02010609060101010101" pitchFamily="49" charset="-122"/>
              </a:rPr>
              <a:t>以外的部分记为</a:t>
            </a:r>
            <a:r>
              <a:rPr lang="en-US" altLang="zh-CN" sz="2000" b="1" i="1">
                <a:latin typeface="Times New Roman" panose="02020603050405020304" pitchFamily="18" charset="0"/>
                <a:ea typeface="楷体" panose="02010609060101010101" pitchFamily="49" charset="-122"/>
              </a:rPr>
              <a:t>C</a:t>
            </a:r>
            <a:r>
              <a:rPr lang="zh-CN" altLang="zh-CN" sz="2000" b="1">
                <a:latin typeface="Times New Roman" panose="02020603050405020304" pitchFamily="18" charset="0"/>
                <a:ea typeface="楷体" panose="02010609060101010101" pitchFamily="49" charset="-122"/>
              </a:rPr>
              <a:t>区域．</a:t>
            </a:r>
            <a:endParaRPr lang="zh-CN" altLang="en-US" sz="20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31753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561975" y="550863"/>
            <a:ext cx="7981950" cy="3394075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dirty="0">
                <a:ea typeface="+mj-ea"/>
              </a:rPr>
              <a:t>        </a:t>
            </a:r>
            <a:r>
              <a:rPr lang="zh-CN" altLang="zh-CN" dirty="0">
                <a:ea typeface="+mj-ea"/>
              </a:rPr>
              <a:t>小红在下一步点击时要尽可能地避开地雷，那么她应点击</a:t>
            </a:r>
            <a:r>
              <a:rPr lang="en-US" altLang="zh-CN" i="1" dirty="0">
                <a:ea typeface="+mj-ea"/>
              </a:rPr>
              <a:t>A</a:t>
            </a:r>
            <a:r>
              <a:rPr lang="zh-CN" altLang="zh-CN" dirty="0">
                <a:ea typeface="+mj-ea"/>
              </a:rPr>
              <a:t>、</a:t>
            </a:r>
            <a:r>
              <a:rPr lang="en-US" altLang="zh-CN" i="1" dirty="0">
                <a:ea typeface="+mj-ea"/>
              </a:rPr>
              <a:t>B</a:t>
            </a:r>
            <a:r>
              <a:rPr lang="zh-CN" altLang="zh-CN" dirty="0">
                <a:ea typeface="+mj-ea"/>
              </a:rPr>
              <a:t>、</a:t>
            </a:r>
            <a:r>
              <a:rPr lang="en-US" altLang="zh-CN" i="1" dirty="0">
                <a:ea typeface="+mj-ea"/>
              </a:rPr>
              <a:t>C</a:t>
            </a:r>
            <a:r>
              <a:rPr lang="zh-CN" altLang="zh-CN" dirty="0">
                <a:ea typeface="+mj-ea"/>
              </a:rPr>
              <a:t>中的哪个区域？请说明理由</a:t>
            </a:r>
            <a:r>
              <a:rPr lang="en-US" altLang="zh-CN" dirty="0">
                <a:ea typeface="+mj-ea"/>
              </a:rPr>
              <a:t>.</a:t>
            </a:r>
            <a:endParaRPr lang="zh-CN" altLang="zh-CN" dirty="0">
              <a:ea typeface="+mj-ea"/>
            </a:endParaRPr>
          </a:p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dirty="0">
                <a:ea typeface="+mj-ea"/>
              </a:rPr>
              <a:t> </a:t>
            </a:r>
            <a:endParaRPr lang="zh-CN" altLang="zh-CN" dirty="0">
              <a:ea typeface="+mj-ea"/>
            </a:endParaRPr>
          </a:p>
          <a:p>
            <a:pPr>
              <a:lnSpc>
                <a:spcPct val="120000"/>
              </a:lnSpc>
              <a:spcBef>
                <a:spcPct val="0"/>
              </a:spcBef>
              <a:defRPr/>
            </a:pPr>
            <a:endParaRPr lang="zh-CN" altLang="en-US" dirty="0">
              <a:ea typeface="+mj-ea"/>
            </a:endParaRPr>
          </a:p>
          <a:p>
            <a:pPr>
              <a:lnSpc>
                <a:spcPct val="120000"/>
              </a:lnSpc>
              <a:spcBef>
                <a:spcPct val="0"/>
              </a:spcBef>
              <a:defRPr/>
            </a:pPr>
            <a:endParaRPr lang="zh-CN" altLang="en-US" dirty="0">
              <a:ea typeface="+mj-ea"/>
            </a:endParaRPr>
          </a:p>
        </p:txBody>
      </p:sp>
      <p:pic>
        <p:nvPicPr>
          <p:cNvPr id="32771" name="Picture 4" descr="D:\2016秋上\人九数上\人九数上导学案\ZQ6-Y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788" y="2447925"/>
            <a:ext cx="2201862" cy="223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971550" y="1500188"/>
          <a:ext cx="3403600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3" imgW="2755900" imgH="469900" progId="Equation.DSMT4">
                  <p:embed/>
                </p:oleObj>
              </mc:Choice>
              <mc:Fallback>
                <p:oleObj name="" r:id="rId3" imgW="2755900" imgH="4699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1500188"/>
                        <a:ext cx="3403600" cy="579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1544638" y="2128838"/>
          <a:ext cx="2822575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5" imgW="2286000" imgH="469900" progId="Equation.DSMT4">
                  <p:embed/>
                </p:oleObj>
              </mc:Choice>
              <mc:Fallback>
                <p:oleObj name="" r:id="rId5" imgW="2286000" imgH="4699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4638" y="2128838"/>
                        <a:ext cx="2822575" cy="58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1073150" y="2767013"/>
          <a:ext cx="4375150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7" imgW="3543300" imgH="469900" progId="Equation.DSMT4">
                  <p:embed/>
                </p:oleObj>
              </mc:Choice>
              <mc:Fallback>
                <p:oleObj name="" r:id="rId7" imgW="3543300" imgH="4699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3150" y="2767013"/>
                        <a:ext cx="4375150" cy="58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971550" y="3944938"/>
            <a:ext cx="7620000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即点击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C</a:t>
            </a:r>
            <a:r>
              <a:rPr lang="zh-CN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区域遇到地雷的可能性最小，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所以小红在下一步点击时应点击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C</a:t>
            </a:r>
            <a:r>
              <a:rPr lang="zh-CN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区域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.</a:t>
            </a:r>
            <a:endParaRPr lang="zh-CN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1119188" y="3398838"/>
          <a:ext cx="1890712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" r:id="rId9" imgW="1612900" imgH="469900" progId="Equation.DSMT4">
                  <p:embed/>
                </p:oleObj>
              </mc:Choice>
              <mc:Fallback>
                <p:oleObj name="" r:id="rId9" imgW="1612900" imgH="469900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9188" y="3398838"/>
                        <a:ext cx="1890712" cy="55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2780" name="图片 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62915" y="840442"/>
            <a:ext cx="948017" cy="504034"/>
            <a:chOff x="1069042" y="114531"/>
            <a:chExt cx="948017" cy="504034"/>
          </a:xfrm>
        </p:grpSpPr>
        <p:sp>
          <p:nvSpPr>
            <p:cNvPr id="5" name="矩形: 圆角 4"/>
            <p:cNvSpPr/>
            <p:nvPr/>
          </p:nvSpPr>
          <p:spPr>
            <a:xfrm>
              <a:off x="1069042" y="174812"/>
              <a:ext cx="948017" cy="443753"/>
            </a:xfrm>
            <a:prstGeom prst="roundRect">
              <a:avLst>
                <a:gd name="adj" fmla="val 50000"/>
              </a:avLst>
            </a:prstGeom>
            <a:solidFill>
              <a:srgbClr val="DA4C8C"/>
            </a:solidFill>
            <a:ln>
              <a:solidFill>
                <a:srgbClr val="DA4C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endParaRPr lang="zh-CN" altLang="en-US" sz="2800" b="1" dirty="0">
                <a:latin typeface="+mj-ea"/>
                <a:ea typeface="+mj-ea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132498" y="114531"/>
              <a:ext cx="854721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zh-CN" altLang="en-US" sz="2600" b="1" dirty="0">
                  <a:solidFill>
                    <a:schemeClr val="bg1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练习</a:t>
              </a:r>
              <a:endParaRPr lang="zh-CN" altLang="en-US" sz="2600" b="1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1667435" y="884922"/>
            <a:ext cx="2954906" cy="403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defRPr/>
            </a:pPr>
            <a:r>
              <a:rPr lang="en-US" altLang="zh-CN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【</a:t>
            </a:r>
            <a:r>
              <a:rPr lang="zh-CN" altLang="en-US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教材</a:t>
            </a:r>
            <a:r>
              <a:rPr lang="en-US" altLang="zh-CN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P133</a:t>
            </a:r>
            <a:r>
              <a:rPr lang="zh-CN" altLang="en-US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练习 第</a:t>
            </a:r>
            <a:r>
              <a:rPr lang="en-US" altLang="zh-CN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题</a:t>
            </a:r>
            <a:r>
              <a:rPr lang="en-US" altLang="zh-CN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】</a:t>
            </a:r>
            <a:endParaRPr lang="zh-CN" altLang="en-US" b="1" dirty="0">
              <a:solidFill>
                <a:srgbClr val="DA4C8C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内容占位符 1"/>
          <p:cNvSpPr txBox="1"/>
          <p:nvPr/>
        </p:nvSpPr>
        <p:spPr>
          <a:xfrm>
            <a:off x="451036" y="1422025"/>
            <a:ext cx="8222318" cy="1522879"/>
          </a:xfrm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hangingPunct="1">
              <a:lnSpc>
                <a:spcPct val="150000"/>
              </a:lnSpc>
              <a:spcBef>
                <a:spcPct val="0"/>
              </a:spcBef>
              <a:defRPr/>
            </a:pPr>
            <a:r>
              <a:rPr lang="en-US" altLang="zh-CN" dirty="0">
                <a:ea typeface="+mj-ea"/>
              </a:rPr>
              <a:t>1. </a:t>
            </a:r>
            <a:r>
              <a:rPr lang="zh-CN" altLang="en-US" dirty="0">
                <a:ea typeface="+mj-ea"/>
              </a:rPr>
              <a:t>不进明袋子中装有</a:t>
            </a:r>
            <a:r>
              <a:rPr lang="en-US" altLang="zh-CN" dirty="0">
                <a:ea typeface="+mj-ea"/>
              </a:rPr>
              <a:t>5</a:t>
            </a:r>
            <a:r>
              <a:rPr lang="zh-CN" altLang="en-US" dirty="0">
                <a:ea typeface="+mj-ea"/>
              </a:rPr>
              <a:t>个红球、</a:t>
            </a:r>
            <a:r>
              <a:rPr lang="en-US" altLang="zh-CN" dirty="0">
                <a:ea typeface="+mj-ea"/>
              </a:rPr>
              <a:t>3</a:t>
            </a:r>
            <a:r>
              <a:rPr lang="zh-CN" altLang="en-US" dirty="0">
                <a:ea typeface="+mj-ea"/>
              </a:rPr>
              <a:t>个绿球，这些球除了颜色外   </a:t>
            </a:r>
            <a:endParaRPr lang="en-US" altLang="zh-CN" dirty="0">
              <a:ea typeface="+mj-ea"/>
            </a:endParaRPr>
          </a:p>
          <a:p>
            <a:pPr hangingPunct="1">
              <a:lnSpc>
                <a:spcPct val="150000"/>
              </a:lnSpc>
              <a:spcBef>
                <a:spcPct val="0"/>
              </a:spcBef>
              <a:defRPr/>
            </a:pPr>
            <a:r>
              <a:rPr lang="en-US" altLang="zh-CN" dirty="0">
                <a:ea typeface="+mj-ea"/>
              </a:rPr>
              <a:t>    </a:t>
            </a:r>
            <a:r>
              <a:rPr lang="zh-CN" altLang="en-US" dirty="0">
                <a:ea typeface="+mj-ea"/>
              </a:rPr>
              <a:t>无其他差别</a:t>
            </a:r>
            <a:r>
              <a:rPr lang="en-US" altLang="zh-CN" dirty="0">
                <a:ea typeface="+mj-ea"/>
              </a:rPr>
              <a:t>.</a:t>
            </a:r>
            <a:r>
              <a:rPr lang="zh-CN" altLang="en-US" dirty="0">
                <a:ea typeface="+mj-ea"/>
              </a:rPr>
              <a:t>从袋子中随机摸出</a:t>
            </a:r>
            <a:r>
              <a:rPr lang="en-US" altLang="zh-CN" dirty="0">
                <a:ea typeface="+mj-ea"/>
              </a:rPr>
              <a:t>1</a:t>
            </a:r>
            <a:r>
              <a:rPr lang="zh-CN" altLang="en-US" dirty="0">
                <a:ea typeface="+mj-ea"/>
              </a:rPr>
              <a:t>个球，“摸出红球”和“</a:t>
            </a:r>
            <a:endParaRPr lang="en-US" altLang="zh-CN" dirty="0">
              <a:ea typeface="+mj-ea"/>
            </a:endParaRPr>
          </a:p>
          <a:p>
            <a:pPr hangingPunct="1">
              <a:lnSpc>
                <a:spcPct val="150000"/>
              </a:lnSpc>
              <a:spcBef>
                <a:spcPct val="0"/>
              </a:spcBef>
              <a:defRPr/>
            </a:pPr>
            <a:r>
              <a:rPr lang="en-US" altLang="zh-CN" dirty="0">
                <a:ea typeface="+mj-ea"/>
              </a:rPr>
              <a:t>    </a:t>
            </a:r>
            <a:r>
              <a:rPr lang="zh-CN" altLang="en-US" dirty="0">
                <a:ea typeface="+mj-ea"/>
              </a:rPr>
              <a:t>摸出绿球”的可能性相等吗？它们的概率分别为多少？</a:t>
            </a:r>
            <a:endParaRPr lang="zh-CN" altLang="en-US" dirty="0">
              <a:ea typeface="+mj-ea"/>
            </a:endParaRPr>
          </a:p>
        </p:txBody>
      </p:sp>
      <p:graphicFrame>
        <p:nvGraphicFramePr>
          <p:cNvPr id="11" name="对象 2"/>
          <p:cNvGraphicFramePr>
            <a:graphicFrameLocks noChangeAspect="1"/>
          </p:cNvGraphicFramePr>
          <p:nvPr/>
        </p:nvGraphicFramePr>
        <p:xfrm>
          <a:off x="5876646" y="3126163"/>
          <a:ext cx="2794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2" imgW="3352800" imgH="9448800" progId="Equation.DSMT4">
                  <p:embed/>
                </p:oleObj>
              </mc:Choice>
              <mc:Fallback>
                <p:oleObj name="Equation" r:id="rId2" imgW="3352800" imgH="94488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6646" y="3126163"/>
                        <a:ext cx="279400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5"/>
          <p:cNvGraphicFramePr>
            <a:graphicFrameLocks noChangeAspect="1"/>
          </p:cNvGraphicFramePr>
          <p:nvPr/>
        </p:nvGraphicFramePr>
        <p:xfrm>
          <a:off x="2131172" y="3728758"/>
          <a:ext cx="3048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4" imgW="3657600" imgH="9448800" progId="Equation.DSMT4">
                  <p:embed/>
                </p:oleObj>
              </mc:Choice>
              <mc:Fallback>
                <p:oleObj name="Equation" r:id="rId4" imgW="3657600" imgH="94488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1172" y="3728758"/>
                        <a:ext cx="304800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749673" y="3178456"/>
            <a:ext cx="7620000" cy="113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可能性不相等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,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“摸出红球”的概率为    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,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“摸出绿球”的概率为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     .</a:t>
            </a:r>
            <a:endParaRPr lang="zh-CN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89112" y="777347"/>
            <a:ext cx="2954906" cy="403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defRPr/>
            </a:pPr>
            <a:r>
              <a:rPr lang="en-US" altLang="zh-CN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【</a:t>
            </a:r>
            <a:r>
              <a:rPr lang="zh-CN" altLang="en-US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教材</a:t>
            </a:r>
            <a:r>
              <a:rPr lang="en-US" altLang="zh-CN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P133</a:t>
            </a:r>
            <a:r>
              <a:rPr lang="zh-CN" altLang="en-US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练习 第</a:t>
            </a:r>
            <a:r>
              <a:rPr lang="en-US" altLang="zh-CN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题</a:t>
            </a:r>
            <a:r>
              <a:rPr lang="en-US" altLang="zh-CN" b="1" dirty="0">
                <a:solidFill>
                  <a:srgbClr val="DA4C8C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】</a:t>
            </a:r>
            <a:endParaRPr lang="zh-CN" altLang="en-US" b="1" dirty="0">
              <a:solidFill>
                <a:srgbClr val="DA4C8C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内容占位符 1"/>
          <p:cNvSpPr txBox="1"/>
          <p:nvPr/>
        </p:nvSpPr>
        <p:spPr>
          <a:xfrm>
            <a:off x="451036" y="1159808"/>
            <a:ext cx="8222318" cy="1522879"/>
          </a:xfrm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hangingPunct="1">
              <a:lnSpc>
                <a:spcPct val="150000"/>
              </a:lnSpc>
              <a:spcBef>
                <a:spcPct val="0"/>
              </a:spcBef>
              <a:defRPr/>
            </a:pPr>
            <a:r>
              <a:rPr lang="en-US" altLang="zh-CN" dirty="0">
                <a:ea typeface="+mj-ea"/>
              </a:rPr>
              <a:t>2. </a:t>
            </a:r>
            <a:r>
              <a:rPr lang="zh-CN" altLang="en-US" dirty="0">
                <a:ea typeface="+mj-ea"/>
              </a:rPr>
              <a:t>回顾例</a:t>
            </a:r>
            <a:r>
              <a:rPr lang="en-US" altLang="zh-CN" dirty="0">
                <a:ea typeface="+mj-ea"/>
              </a:rPr>
              <a:t>3,</a:t>
            </a:r>
            <a:r>
              <a:rPr lang="zh-CN" altLang="en-US" dirty="0">
                <a:ea typeface="+mj-ea"/>
              </a:rPr>
              <a:t>如果小王在游戏开始时点击的第一个方格出现标</a:t>
            </a:r>
            <a:endParaRPr lang="en-US" altLang="zh-CN" dirty="0">
              <a:ea typeface="+mj-ea"/>
            </a:endParaRPr>
          </a:p>
          <a:p>
            <a:pPr hangingPunct="1">
              <a:lnSpc>
                <a:spcPct val="150000"/>
              </a:lnSpc>
              <a:spcBef>
                <a:spcPct val="0"/>
              </a:spcBef>
              <a:defRPr/>
            </a:pPr>
            <a:r>
              <a:rPr lang="en-US" altLang="zh-CN" dirty="0">
                <a:ea typeface="+mj-ea"/>
              </a:rPr>
              <a:t>    </a:t>
            </a:r>
            <a:r>
              <a:rPr lang="zh-CN" altLang="en-US" dirty="0">
                <a:ea typeface="+mj-ea"/>
              </a:rPr>
              <a:t>号</a:t>
            </a:r>
            <a:r>
              <a:rPr lang="en-US" altLang="zh-CN" dirty="0">
                <a:ea typeface="+mj-ea"/>
              </a:rPr>
              <a:t>1,</a:t>
            </a:r>
            <a:r>
              <a:rPr lang="zh-CN" altLang="en-US" dirty="0">
                <a:ea typeface="+mj-ea"/>
              </a:rPr>
              <a:t>那么下一步点去哪个区城比较安全</a:t>
            </a:r>
            <a:r>
              <a:rPr lang="en-US" altLang="zh-CN" dirty="0">
                <a:ea typeface="+mj-ea"/>
              </a:rPr>
              <a:t>?</a:t>
            </a:r>
            <a:endParaRPr lang="zh-CN" altLang="en-US" dirty="0">
              <a:ea typeface="+mj-ea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94178" y="2290202"/>
            <a:ext cx="8206069" cy="2396098"/>
            <a:chOff x="763119" y="2222967"/>
            <a:chExt cx="8206069" cy="2396098"/>
          </a:xfrm>
        </p:grpSpPr>
        <p:sp>
          <p:nvSpPr>
            <p:cNvPr id="7" name="矩形 6"/>
            <p:cNvSpPr>
              <a:spLocks noChangeArrowheads="1"/>
            </p:cNvSpPr>
            <p:nvPr/>
          </p:nvSpPr>
          <p:spPr bwMode="auto">
            <a:xfrm>
              <a:off x="763119" y="2257333"/>
              <a:ext cx="8206069" cy="2238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标号</a:t>
              </a: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1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表示在</a:t>
              </a:r>
              <a:r>
                <a:rPr lang="en-US" altLang="zh-CN" sz="24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A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区域有</a:t>
              </a: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1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颗地雷</a:t>
              </a: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,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在</a:t>
              </a:r>
              <a:r>
                <a:rPr lang="en-US" altLang="zh-CN" sz="24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A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区域遇到地雷的概率为     。</a:t>
              </a:r>
              <a:r>
                <a:rPr lang="en-US" altLang="zh-CN" sz="24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B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区域中共有</a:t>
              </a: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9×9-9= 72(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个</a:t>
              </a: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)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小方格</a:t>
              </a: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,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其中有</a:t>
              </a: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10-1=9(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颗</a:t>
              </a: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)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地雷</a:t>
              </a: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,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因此，点击</a:t>
              </a:r>
              <a:r>
                <a:rPr lang="en-US" altLang="zh-CN" sz="24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B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区域的任一方格遇到地雷的概率为      </a:t>
              </a: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=       .</a:t>
              </a:r>
              <a:endPara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  <a:p>
              <a:pPr eaLnBrk="1" latin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由于     </a:t>
              </a: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=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     </a:t>
              </a: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,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故下一步点击哪一区域都是一样的</a:t>
              </a: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.</a:t>
              </a:r>
              <a:endParaRPr lang="zh-CN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graphicFrame>
          <p:nvGraphicFramePr>
            <p:cNvPr id="8" name="对象 5"/>
            <p:cNvGraphicFramePr>
              <a:graphicFrameLocks noChangeAspect="1"/>
            </p:cNvGraphicFramePr>
            <p:nvPr/>
          </p:nvGraphicFramePr>
          <p:xfrm>
            <a:off x="8422901" y="2222967"/>
            <a:ext cx="279400" cy="787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" name="Equation" r:id="rId2" imgW="3352800" imgH="9448800" progId="Equation.DSMT4">
                    <p:embed/>
                  </p:oleObj>
                </mc:Choice>
                <mc:Fallback>
                  <p:oleObj name="Equation" r:id="rId2" imgW="3352800" imgH="9448800" progId="Equation.DSMT4">
                    <p:embed/>
                    <p:pic>
                      <p:nvPicPr>
                        <p:cNvPr id="0" name="对象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422901" y="2222967"/>
                          <a:ext cx="279400" cy="787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对象 8"/>
            <p:cNvGraphicFramePr>
              <a:graphicFrameLocks noChangeAspect="1"/>
            </p:cNvGraphicFramePr>
            <p:nvPr/>
          </p:nvGraphicFramePr>
          <p:xfrm>
            <a:off x="7641012" y="3325813"/>
            <a:ext cx="274637" cy="777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" name="Equation" r:id="rId4" imgW="469900" imgH="1308100" progId="Equation.DSMT4">
                    <p:embed/>
                  </p:oleObj>
                </mc:Choice>
                <mc:Fallback>
                  <p:oleObj name="Equation" r:id="rId4" imgW="469900" imgH="1308100" progId="Equation.DSMT4">
                    <p:embed/>
                    <p:pic>
                      <p:nvPicPr>
                        <p:cNvPr id="0" name="图片 1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7641012" y="3325813"/>
                          <a:ext cx="274637" cy="7778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对象 9"/>
            <p:cNvGraphicFramePr>
              <a:graphicFrameLocks noChangeAspect="1"/>
            </p:cNvGraphicFramePr>
            <p:nvPr/>
          </p:nvGraphicFramePr>
          <p:xfrm>
            <a:off x="6884521" y="3319358"/>
            <a:ext cx="423955" cy="7730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" name="Equation" r:id="rId6" imgW="5181600" imgH="9448800" progId="Equation.DSMT4">
                    <p:embed/>
                  </p:oleObj>
                </mc:Choice>
                <mc:Fallback>
                  <p:oleObj name="Equation" r:id="rId6" imgW="5181600" imgH="9448800" progId="Equation.DSMT4">
                    <p:embed/>
                    <p:pic>
                      <p:nvPicPr>
                        <p:cNvPr id="0" name="图片 2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6884521" y="3319358"/>
                          <a:ext cx="423955" cy="77309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对象 10"/>
            <p:cNvGraphicFramePr>
              <a:graphicFrameLocks noChangeAspect="1"/>
            </p:cNvGraphicFramePr>
            <p:nvPr/>
          </p:nvGraphicFramePr>
          <p:xfrm>
            <a:off x="1490195" y="3841096"/>
            <a:ext cx="276053" cy="7779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" name="Equation" r:id="rId8" imgW="3352800" imgH="9448800" progId="Equation.DSMT4">
                    <p:embed/>
                  </p:oleObj>
                </mc:Choice>
                <mc:Fallback>
                  <p:oleObj name="Equation" r:id="rId8" imgW="3352800" imgH="9448800" progId="Equation.DSMT4">
                    <p:embed/>
                    <p:pic>
                      <p:nvPicPr>
                        <p:cNvPr id="0" name="图片 3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1490195" y="3841096"/>
                          <a:ext cx="276053" cy="77796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对象 13"/>
            <p:cNvGraphicFramePr>
              <a:graphicFrameLocks noChangeAspect="1"/>
            </p:cNvGraphicFramePr>
            <p:nvPr/>
          </p:nvGraphicFramePr>
          <p:xfrm>
            <a:off x="2048250" y="3841096"/>
            <a:ext cx="269917" cy="7716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" name="Equation" r:id="rId10" imgW="444500" imgH="1244600" progId="Equation.DSMT4">
                    <p:embed/>
                  </p:oleObj>
                </mc:Choice>
                <mc:Fallback>
                  <p:oleObj name="Equation" r:id="rId10" imgW="444500" imgH="1244600" progId="Equation.DSMT4">
                    <p:embed/>
                    <p:pic>
                      <p:nvPicPr>
                        <p:cNvPr id="0" name="图片 13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2048250" y="3841096"/>
                          <a:ext cx="269917" cy="7716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组合 4"/>
          <p:cNvGrpSpPr/>
          <p:nvPr/>
        </p:nvGrpSpPr>
        <p:grpSpPr bwMode="auto">
          <a:xfrm>
            <a:off x="3305175" y="203200"/>
            <a:ext cx="2176463" cy="668338"/>
            <a:chOff x="1219771" y="346056"/>
            <a:chExt cx="2175752" cy="669009"/>
          </a:xfrm>
        </p:grpSpPr>
        <p:pic>
          <p:nvPicPr>
            <p:cNvPr id="33807" name="Picture 1" descr="\\dz02\2016年春季已定稿（下）\导学案\人教版\人九数下导学案\框标1.tif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771" y="346056"/>
              <a:ext cx="2152079" cy="669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5" name="TextBox 64"/>
            <p:cNvSpPr txBox="1"/>
            <p:nvPr/>
          </p:nvSpPr>
          <p:spPr>
            <a:xfrm>
              <a:off x="1775214" y="460471"/>
              <a:ext cx="1620309" cy="52440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zh-CN" altLang="en-US" sz="2800" dirty="0">
                  <a:solidFill>
                    <a:srgbClr val="FF0066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方正粗圆_GBK" panose="03000509000000000000" pitchFamily="65" charset="-122"/>
                  <a:ea typeface="方正粗圆_GBK" panose="03000509000000000000" pitchFamily="65" charset="-122"/>
                </a:rPr>
                <a:t>课堂小结</a:t>
              </a:r>
              <a:endParaRPr lang="zh-CN" altLang="en-US" sz="2800" dirty="0">
                <a:solidFill>
                  <a:srgbClr val="FF00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粗圆_GBK" panose="03000509000000000000" pitchFamily="65" charset="-122"/>
                <a:ea typeface="方正粗圆_GBK" panose="03000509000000000000" pitchFamily="65" charset="-122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95350" y="928688"/>
            <a:ext cx="4586288" cy="530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</a:rPr>
              <a:t>1.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</a:rPr>
              <a:t>概率的定义及基本性质</a:t>
            </a:r>
            <a:endParaRPr lang="zh-CN" altLang="en-US" sz="2400" b="1" dirty="0">
              <a:latin typeface="Times New Roman" panose="02020603050405020304" pitchFamily="18" charset="0"/>
              <a:ea typeface="+mj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33450" y="3367088"/>
            <a:ext cx="5270500" cy="1408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</a:rPr>
              <a:t>2.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</a:rPr>
              <a:t>必然事件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</a:rPr>
              <a:t>A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</a:rPr>
              <a:t>: 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</a:rPr>
              <a:t>P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</a:rPr>
              <a:t>(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</a:rPr>
              <a:t>A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</a:rPr>
              <a:t>)=1</a:t>
            </a:r>
            <a:endParaRPr lang="en-US" altLang="zh-CN" sz="2400" b="1" dirty="0">
              <a:latin typeface="Times New Roman" panose="02020603050405020304" pitchFamily="18" charset="0"/>
              <a:ea typeface="+mj-ea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</a:rPr>
              <a:t> 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</a:rPr>
              <a:t>不可能事件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</a:rPr>
              <a:t>B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</a:rPr>
              <a:t>: 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</a:rPr>
              <a:t>P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</a:rPr>
              <a:t>(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</a:rPr>
              <a:t>B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</a:rPr>
              <a:t>)=0</a:t>
            </a:r>
            <a:endParaRPr lang="en-US" altLang="zh-CN" sz="2400" b="1" dirty="0">
              <a:latin typeface="Times New Roman" panose="02020603050405020304" pitchFamily="18" charset="0"/>
              <a:ea typeface="+mj-ea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</a:rPr>
              <a:t> 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</a:rPr>
              <a:t>随机事件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</a:rPr>
              <a:t>C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</a:rPr>
              <a:t>: 0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</a:rPr>
              <a:t>＜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</a:rPr>
              <a:t>P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</a:rPr>
              <a:t>(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</a:rPr>
              <a:t>C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</a:rPr>
              <a:t>)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sym typeface="+mn-ea"/>
              </a:rPr>
              <a:t>＜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</a:rPr>
              <a:t>1</a:t>
            </a:r>
            <a:endParaRPr lang="zh-CN" altLang="en-US" sz="2400" b="1" dirty="0">
              <a:latin typeface="Times New Roman" panose="02020603050405020304" pitchFamily="18" charset="0"/>
              <a:ea typeface="+mj-ea"/>
            </a:endParaRPr>
          </a:p>
        </p:txBody>
      </p:sp>
      <p:grpSp>
        <p:nvGrpSpPr>
          <p:cNvPr id="7" name="组合 6"/>
          <p:cNvGrpSpPr/>
          <p:nvPr/>
        </p:nvGrpSpPr>
        <p:grpSpPr bwMode="auto">
          <a:xfrm>
            <a:off x="576263" y="1530350"/>
            <a:ext cx="7975600" cy="1736725"/>
            <a:chOff x="625475" y="1736724"/>
            <a:chExt cx="7975600" cy="1737497"/>
          </a:xfrm>
        </p:grpSpPr>
        <p:sp>
          <p:nvSpPr>
            <p:cNvPr id="8" name="Text Box 2"/>
            <p:cNvSpPr txBox="1">
              <a:spLocks noChangeArrowheads="1"/>
            </p:cNvSpPr>
            <p:nvPr/>
          </p:nvSpPr>
          <p:spPr bwMode="auto">
            <a:xfrm>
              <a:off x="625475" y="1736724"/>
              <a:ext cx="7975600" cy="173749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50000"/>
                </a:spcBef>
                <a:defRPr/>
              </a:pPr>
              <a:r>
                <a:rPr lang="zh-CN" altLang="en-US" dirty="0">
                  <a:latin typeface="Times New Roman" panose="02020603050405020304" pitchFamily="18" charset="0"/>
                  <a:ea typeface="+mj-ea"/>
                </a:rPr>
                <a:t>        一般地，如果在一次试验中，有</a:t>
              </a:r>
              <a:r>
                <a:rPr lang="en-US" altLang="zh-CN" i="1" dirty="0">
                  <a:latin typeface="Times New Roman" panose="02020603050405020304" pitchFamily="18" charset="0"/>
                  <a:ea typeface="+mj-ea"/>
                </a:rPr>
                <a:t>n</a:t>
              </a:r>
              <a:r>
                <a:rPr lang="zh-CN" altLang="en-US" dirty="0">
                  <a:latin typeface="Times New Roman" panose="02020603050405020304" pitchFamily="18" charset="0"/>
                  <a:ea typeface="+mj-ea"/>
                </a:rPr>
                <a:t>种可能的结果，并且它们发生的可能性相等，事件</a:t>
              </a:r>
              <a:r>
                <a:rPr lang="en-US" altLang="zh-CN" i="1" dirty="0">
                  <a:latin typeface="Times New Roman" panose="02020603050405020304" pitchFamily="18" charset="0"/>
                  <a:ea typeface="+mj-ea"/>
                </a:rPr>
                <a:t>A</a:t>
              </a:r>
              <a:r>
                <a:rPr lang="zh-CN" altLang="en-US" dirty="0">
                  <a:latin typeface="Times New Roman" panose="02020603050405020304" pitchFamily="18" charset="0"/>
                  <a:ea typeface="+mj-ea"/>
                </a:rPr>
                <a:t>包括其中的</a:t>
              </a:r>
              <a:r>
                <a:rPr lang="en-US" altLang="zh-CN" i="1" dirty="0">
                  <a:latin typeface="Times New Roman" panose="02020603050405020304" pitchFamily="18" charset="0"/>
                  <a:ea typeface="+mj-ea"/>
                </a:rPr>
                <a:t>m</a:t>
              </a:r>
              <a:r>
                <a:rPr lang="zh-CN" altLang="en-US" dirty="0">
                  <a:latin typeface="Times New Roman" panose="02020603050405020304" pitchFamily="18" charset="0"/>
                  <a:ea typeface="+mj-ea"/>
                </a:rPr>
                <a:t>种结果，那么事件</a:t>
              </a:r>
              <a:r>
                <a:rPr lang="en-US" altLang="zh-CN" i="1" dirty="0">
                  <a:latin typeface="Times New Roman" panose="02020603050405020304" pitchFamily="18" charset="0"/>
                  <a:ea typeface="+mj-ea"/>
                </a:rPr>
                <a:t>A</a:t>
              </a:r>
              <a:r>
                <a:rPr lang="zh-CN" altLang="en-US" dirty="0">
                  <a:latin typeface="Times New Roman" panose="02020603050405020304" pitchFamily="18" charset="0"/>
                  <a:ea typeface="+mj-ea"/>
                </a:rPr>
                <a:t>发生的概率</a:t>
              </a:r>
              <a:r>
                <a:rPr lang="en-US" altLang="zh-CN" i="1" dirty="0">
                  <a:latin typeface="Times New Roman" panose="02020603050405020304" pitchFamily="18" charset="0"/>
                  <a:ea typeface="+mj-ea"/>
                </a:rPr>
                <a:t>P</a:t>
              </a:r>
              <a:r>
                <a:rPr lang="en-US" altLang="zh-CN" dirty="0">
                  <a:latin typeface="Times New Roman" panose="02020603050405020304" pitchFamily="18" charset="0"/>
                  <a:ea typeface="+mj-ea"/>
                </a:rPr>
                <a:t>(</a:t>
              </a:r>
              <a:r>
                <a:rPr lang="en-US" altLang="zh-CN" i="1" dirty="0">
                  <a:latin typeface="Times New Roman" panose="02020603050405020304" pitchFamily="18" charset="0"/>
                  <a:ea typeface="+mj-ea"/>
                </a:rPr>
                <a:t>A</a:t>
              </a:r>
              <a:r>
                <a:rPr lang="en-US" altLang="zh-CN" dirty="0">
                  <a:latin typeface="Times New Roman" panose="02020603050405020304" pitchFamily="18" charset="0"/>
                  <a:ea typeface="+mj-ea"/>
                </a:rPr>
                <a:t>)=     .</a:t>
              </a:r>
              <a:endParaRPr lang="en-US" altLang="zh-CN" dirty="0">
                <a:latin typeface="Times New Roman" panose="02020603050405020304" pitchFamily="18" charset="0"/>
                <a:ea typeface="+mj-ea"/>
              </a:endParaRPr>
            </a:p>
          </p:txBody>
        </p:sp>
        <p:graphicFrame>
          <p:nvGraphicFramePr>
            <p:cNvPr id="33806" name="对象 8"/>
            <p:cNvGraphicFramePr>
              <a:graphicFrameLocks noChangeAspect="1"/>
            </p:cNvGraphicFramePr>
            <p:nvPr/>
          </p:nvGraphicFramePr>
          <p:xfrm>
            <a:off x="4427399" y="2949350"/>
            <a:ext cx="353580" cy="466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" name="" r:id="rId3" imgW="317500" imgH="419100" progId="Equation.DSMT4">
                    <p:embed/>
                  </p:oleObj>
                </mc:Choice>
                <mc:Fallback>
                  <p:oleObj name="" r:id="rId3" imgW="317500" imgH="419100" progId="Equation.DSMT4">
                    <p:embed/>
                    <p:pic>
                      <p:nvPicPr>
                        <p:cNvPr id="0" name="对象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27399" y="2949350"/>
                          <a:ext cx="353580" cy="466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组合 4"/>
          <p:cNvGrpSpPr/>
          <p:nvPr/>
        </p:nvGrpSpPr>
        <p:grpSpPr bwMode="auto">
          <a:xfrm>
            <a:off x="5059363" y="2741613"/>
            <a:ext cx="1212850" cy="485775"/>
            <a:chOff x="5793903" y="2785766"/>
            <a:chExt cx="1213794" cy="486209"/>
          </a:xfrm>
        </p:grpSpPr>
        <p:sp>
          <p:nvSpPr>
            <p:cNvPr id="33803" name="矩形 3"/>
            <p:cNvSpPr>
              <a:spLocks noChangeArrowheads="1"/>
            </p:cNvSpPr>
            <p:nvPr/>
          </p:nvSpPr>
          <p:spPr bwMode="auto">
            <a:xfrm>
              <a:off x="5793903" y="2785766"/>
              <a:ext cx="121379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0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≤</a:t>
              </a: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    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 ≤</a:t>
              </a: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1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graphicFrame>
          <p:nvGraphicFramePr>
            <p:cNvPr id="33804" name="对象 11"/>
            <p:cNvGraphicFramePr>
              <a:graphicFrameLocks noChangeAspect="1"/>
            </p:cNvGraphicFramePr>
            <p:nvPr/>
          </p:nvGraphicFramePr>
          <p:xfrm>
            <a:off x="6224010" y="2805250"/>
            <a:ext cx="353580" cy="466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" name="" r:id="rId5" imgW="317500" imgH="419100" progId="Equation.DSMT4">
                    <p:embed/>
                  </p:oleObj>
                </mc:Choice>
                <mc:Fallback>
                  <p:oleObj name="" r:id="rId5" imgW="317500" imgH="419100" progId="Equation.DSMT4">
                    <p:embed/>
                    <p:pic>
                      <p:nvPicPr>
                        <p:cNvPr id="0" name="对象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24010" y="2805250"/>
                          <a:ext cx="353580" cy="466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33802" name="图片 1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组合 4"/>
          <p:cNvGrpSpPr/>
          <p:nvPr/>
        </p:nvGrpSpPr>
        <p:grpSpPr bwMode="auto">
          <a:xfrm>
            <a:off x="3305175" y="203200"/>
            <a:ext cx="2176463" cy="668338"/>
            <a:chOff x="1219771" y="346056"/>
            <a:chExt cx="2175752" cy="669009"/>
          </a:xfrm>
        </p:grpSpPr>
        <p:pic>
          <p:nvPicPr>
            <p:cNvPr id="34824" name="Picture 1" descr="\\dz02\2016年春季已定稿（下）\导学案\人教版\人九数下导学案\框标1.tif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771" y="346056"/>
              <a:ext cx="2152079" cy="669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775214" y="460471"/>
              <a:ext cx="1620309" cy="52440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zh-CN" altLang="en-US" sz="2800" dirty="0">
                  <a:solidFill>
                    <a:srgbClr val="FF0066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方正粗圆_GBK" panose="03000509000000000000" pitchFamily="65" charset="-122"/>
                  <a:ea typeface="方正粗圆_GBK" panose="03000509000000000000" pitchFamily="65" charset="-122"/>
                </a:rPr>
                <a:t>课后作业</a:t>
              </a:r>
              <a:endParaRPr lang="zh-CN" altLang="en-US" sz="2800" dirty="0">
                <a:solidFill>
                  <a:srgbClr val="FF00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粗圆_GBK" panose="03000509000000000000" pitchFamily="65" charset="-122"/>
                <a:ea typeface="方正粗圆_GBK" panose="03000509000000000000" pitchFamily="65" charset="-122"/>
              </a:endParaRPr>
            </a:p>
          </p:txBody>
        </p:sp>
      </p:grp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835150" y="1450975"/>
            <a:ext cx="5675313" cy="1571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j-lt"/>
                <a:ea typeface="黑体" panose="02010609060101010101" pitchFamily="2" charset="-122"/>
              </a:rPr>
              <a:t>1.</a:t>
            </a:r>
            <a:r>
              <a:rPr lang="zh-CN" altLang="en-US" sz="2800" b="1" dirty="0">
                <a:solidFill>
                  <a:srgbClr val="000000"/>
                </a:solidFill>
                <a:latin typeface="+mj-lt"/>
                <a:ea typeface="黑体" panose="02010609060101010101" pitchFamily="2" charset="-122"/>
              </a:rPr>
              <a:t>从课后习题中选取；</a:t>
            </a:r>
            <a:endParaRPr lang="zh-CN" altLang="en-US" sz="2800" b="1" dirty="0">
              <a:solidFill>
                <a:srgbClr val="000000"/>
              </a:solidFill>
              <a:latin typeface="+mj-lt"/>
              <a:ea typeface="黑体" panose="02010609060101010101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j-lt"/>
                <a:ea typeface="黑体" panose="02010609060101010101" pitchFamily="2" charset="-122"/>
              </a:rPr>
              <a:t>2.</a:t>
            </a:r>
            <a:r>
              <a:rPr lang="zh-CN" altLang="en-US" sz="2800" b="1" dirty="0">
                <a:solidFill>
                  <a:srgbClr val="000000"/>
                </a:solidFill>
                <a:latin typeface="+mj-lt"/>
                <a:ea typeface="黑体" panose="02010609060101010101" pitchFamily="2" charset="-122"/>
              </a:rPr>
              <a:t>完成练习册本课时的习题</a:t>
            </a:r>
            <a:r>
              <a:rPr lang="en-US" altLang="zh-CN" sz="2800" b="1" dirty="0">
                <a:solidFill>
                  <a:srgbClr val="000000"/>
                </a:solidFill>
                <a:latin typeface="+mj-lt"/>
                <a:ea typeface="黑体" panose="02010609060101010101" pitchFamily="2" charset="-122"/>
              </a:rPr>
              <a:t>.</a:t>
            </a:r>
            <a:endParaRPr lang="zh-CN" altLang="en-US" sz="2800" b="1" dirty="0">
              <a:solidFill>
                <a:srgbClr val="000000"/>
              </a:solidFill>
              <a:latin typeface="+mj-lt"/>
              <a:ea typeface="黑体" panose="02010609060101010101" pitchFamily="2" charset="-122"/>
            </a:endParaRPr>
          </a:p>
        </p:txBody>
      </p:sp>
      <p:pic>
        <p:nvPicPr>
          <p:cNvPr id="34823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4288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ISLIDE.ADDREMOVEWATERMARK" val="XmprvlfYuz"/>
</p:tagLst>
</file>

<file path=ppt/tags/tag2.xml><?xml version="1.0" encoding="utf-8"?>
<p:tagLst xmlns:p="http://schemas.openxmlformats.org/presentationml/2006/main">
  <p:tag name="ISLIDE.ADDREMOVEWATERMARK" val="XmprvlfYuz"/>
</p:tagLst>
</file>

<file path=ppt/tags/tag3.xml><?xml version="1.0" encoding="utf-8"?>
<p:tagLst xmlns:p="http://schemas.openxmlformats.org/presentationml/2006/main">
  <p:tag name="ISLIDE.ADDREMOVEWATERMARK" val="XmprvlfYuz"/>
</p:tagLst>
</file>

<file path=ppt/tags/tag4.xml><?xml version="1.0" encoding="utf-8"?>
<p:tagLst xmlns:p="http://schemas.openxmlformats.org/presentationml/2006/main">
  <p:tag name="ISLIDE.ADDREMOVEWATERMARK" val="XmprvlfYuz"/>
</p:tagLst>
</file>

<file path=ppt/tags/tag5.xml><?xml version="1.0" encoding="utf-8"?>
<p:tagLst xmlns:p="http://schemas.openxmlformats.org/presentationml/2006/main">
  <p:tag name="ISLIDE.ADDREMOVEWATERMARK" val="XmprvlfYuz"/>
</p:tagLst>
</file>

<file path=ppt/tags/tag6.xml><?xml version="1.0" encoding="utf-8"?>
<p:tagLst xmlns:p="http://schemas.openxmlformats.org/presentationml/2006/main">
  <p:tag name="ISLIDE.ADDREMOVEWATERMARK" val="XmprvlfYuz"/>
</p:tagLst>
</file>

<file path=ppt/tags/tag7.xml><?xml version="1.0" encoding="utf-8"?>
<p:tagLst xmlns:p="http://schemas.openxmlformats.org/presentationml/2006/main">
  <p:tag name="ISLIDE.ADDREMOVEWATERMARK" val="XmprvlfYuz"/>
</p:tagLst>
</file>

<file path=ppt/tags/tag8.xml><?xml version="1.0" encoding="utf-8"?>
<p:tagLst xmlns:p="http://schemas.openxmlformats.org/presentationml/2006/main">
  <p:tag name="ISLIDE.ADDREMOVEWATERMARK" val="XmprvlfYuz"/>
</p:tagLst>
</file>

<file path=ppt/tags/tag9.xml><?xml version="1.0" encoding="utf-8"?>
<p:tagLst xmlns:p="http://schemas.openxmlformats.org/presentationml/2006/main">
  <p:tag name="ISLIDE.ADDREMOVEWATERMARK" val="XmprvlfYuz"/>
</p:tagLst>
</file>

<file path=ppt/tags/tag10.xml><?xml version="1.0" encoding="utf-8"?>
<p:tagLst xmlns:p="http://schemas.openxmlformats.org/presentationml/2006/main">
  <p:tag name="ISLIDE.ADDREMOVEWATERMARK" val="XmprvlfYuz"/>
</p:tagLst>
</file>

<file path=ppt/tags/tag11.xml><?xml version="1.0" encoding="utf-8"?>
<p:tagLst xmlns:p="http://schemas.openxmlformats.org/presentationml/2006/main">
  <p:tag name="ISLIDE.ADDREMOVEWATERMARK" val="XmprvlfYuz"/>
</p:tagLst>
</file>

<file path=ppt/tags/tag12.xml><?xml version="1.0" encoding="utf-8"?>
<p:tagLst xmlns:p="http://schemas.openxmlformats.org/presentationml/2006/main">
  <p:tag name="ISLIDE.ADDREMOVEWATERMARK" val="XmprvlfYuz"/>
</p:tagLst>
</file>

<file path=ppt/tags/tag13.xml><?xml version="1.0" encoding="utf-8"?>
<p:tagLst xmlns:p="http://schemas.openxmlformats.org/presentationml/2006/main">
  <p:tag name="ISLIDE.ADDREMOVEWATERMARK" val="XmprvlfYuz"/>
</p:tagLst>
</file>

<file path=ppt/tags/tag14.xml><?xml version="1.0" encoding="utf-8"?>
<p:tagLst xmlns:p="http://schemas.openxmlformats.org/presentationml/2006/main">
  <p:tag name="ISLIDE.ADDREMOVEWATERMARK" val="XmprvlfYuz"/>
</p:tagLst>
</file>

<file path=ppt/tags/tag15.xml><?xml version="1.0" encoding="utf-8"?>
<p:tagLst xmlns:p="http://schemas.openxmlformats.org/presentationml/2006/main">
  <p:tag name="ISLIDE.ADDREMOVEWATERMARK" val="XmprvlfYuz"/>
</p:tagLst>
</file>

<file path=ppt/tags/tag16.xml><?xml version="1.0" encoding="utf-8"?>
<p:tagLst xmlns:p="http://schemas.openxmlformats.org/presentationml/2006/main">
  <p:tag name="ISLIDE.ADDREMOVEWATERMARK" val="XmprvlfYuz"/>
</p:tagLst>
</file>

<file path=ppt/tags/tag17.xml><?xml version="1.0" encoding="utf-8"?>
<p:tagLst xmlns:p="http://schemas.openxmlformats.org/presentationml/2006/main">
  <p:tag name="ISLIDE.ADDREMOVEWATERMARK" val="XmprvlfYuz"/>
</p:tagLst>
</file>

<file path=ppt/tags/tag18.xml><?xml version="1.0" encoding="utf-8"?>
<p:tagLst xmlns:p="http://schemas.openxmlformats.org/presentationml/2006/main">
  <p:tag name="ISLIDE.ADDREMOVEWATERMARK" val="XmprvlfYuz"/>
</p:tagLst>
</file>

<file path=ppt/tags/tag19.xml><?xml version="1.0" encoding="utf-8"?>
<p:tagLst xmlns:p="http://schemas.openxmlformats.org/presentationml/2006/main">
  <p:tag name="ISLIDE.ADDREMOVEWATERMARK" val="XmprvlfYuz"/>
</p:tagLst>
</file>

<file path=ppt/tags/tag20.xml><?xml version="1.0" encoding="utf-8"?>
<p:tagLst xmlns:p="http://schemas.openxmlformats.org/presentationml/2006/main">
  <p:tag name="ISLIDE.ADDREMOVEWATERMARK" val="XmprvlfYuz"/>
</p:tagLst>
</file>

<file path=ppt/tags/tag21.xml><?xml version="1.0" encoding="utf-8"?>
<p:tagLst xmlns:p="http://schemas.openxmlformats.org/presentationml/2006/main">
  <p:tag name="ISLIDE.ADDREMOVEWATERMARK" val="XmprvlfYuz"/>
</p:tagLst>
</file>

<file path=ppt/tags/tag22.xml><?xml version="1.0" encoding="utf-8"?>
<p:tagLst xmlns:p="http://schemas.openxmlformats.org/presentationml/2006/main">
  <p:tag name="ISLIDE.ADDREMOVEWATERMARK" val="XmprvlfYuz"/>
</p:tagLst>
</file>

<file path=ppt/tags/tag23.xml><?xml version="1.0" encoding="utf-8"?>
<p:tagLst xmlns:p="http://schemas.openxmlformats.org/presentationml/2006/main">
  <p:tag name="ISLIDE.ADDREMOVEWATERMARK" val="XmprvlfYuz"/>
</p:tagLst>
</file>

<file path=ppt/tags/tag24.xml><?xml version="1.0" encoding="utf-8"?>
<p:tagLst xmlns:p="http://schemas.openxmlformats.org/presentationml/2006/main">
  <p:tag name="ISLIDE.ADDREMOVEWATERMARK" val="XmprvlfYuz"/>
</p:tagLst>
</file>

<file path=ppt/tags/tag25.xml><?xml version="1.0" encoding="utf-8"?>
<p:tagLst xmlns:p="http://schemas.openxmlformats.org/presentationml/2006/main">
  <p:tag name="ISLIDE.ADDREMOVEWATERMARK" val="XmprvlfYuz"/>
</p:tagLst>
</file>

<file path=ppt/tags/tag26.xml><?xml version="1.0" encoding="utf-8"?>
<p:tagLst xmlns:p="http://schemas.openxmlformats.org/presentationml/2006/main">
  <p:tag name="ISLIDE.ADDREMOVEWATERMARK" val="XmprvlfYuz"/>
</p:tagLst>
</file>

<file path=ppt/tags/tag27.xml><?xml version="1.0" encoding="utf-8"?>
<p:tagLst xmlns:p="http://schemas.openxmlformats.org/presentationml/2006/main">
  <p:tag name="ISLIDE.ADDREMOVEWATERMARK" val="XmprvlfYuz"/>
</p:tagLst>
</file>

<file path=ppt/tags/tag28.xml><?xml version="1.0" encoding="utf-8"?>
<p:tagLst xmlns:p="http://schemas.openxmlformats.org/presentationml/2006/main">
  <p:tag name="ISLIDE.ADDREMOVEWATERMARK" val="XmprvlfYuz"/>
</p:tagLst>
</file>

<file path=ppt/tags/tag29.xml><?xml version="1.0" encoding="utf-8"?>
<p:tagLst xmlns:p="http://schemas.openxmlformats.org/presentationml/2006/main">
  <p:tag name="ISLIDE.ADDREMOVEWATERMARK" val="XmprvlfYuz"/>
</p:tagLst>
</file>

<file path=ppt/tags/tag30.xml><?xml version="1.0" encoding="utf-8"?>
<p:tagLst xmlns:p="http://schemas.openxmlformats.org/presentationml/2006/main">
  <p:tag name="ISLIDE.ADDREMOVEWATERMARK" val="XmprvlfYuz"/>
</p:tagLst>
</file>

<file path=ppt/tags/tag31.xml><?xml version="1.0" encoding="utf-8"?>
<p:tagLst xmlns:p="http://schemas.openxmlformats.org/presentationml/2006/main">
  <p:tag name="COMMONDATA" val="eyJoZGlkIjoiOGNhZjk2N2M0OTNiMjA0YzRmMzMyY2M4ZjQyNzRiZDUifQ=="/>
</p:tagLst>
</file>

<file path=ppt/theme/theme1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黑-T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3508</Words>
  <Application>WPS 演示</Application>
  <PresentationFormat>全屏显示(16:9)</PresentationFormat>
  <Paragraphs>276</Paragraphs>
  <Slides>32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44</vt:i4>
      </vt:variant>
      <vt:variant>
        <vt:lpstr>幻灯片标题</vt:lpstr>
      </vt:variant>
      <vt:variant>
        <vt:i4>32</vt:i4>
      </vt:variant>
    </vt:vector>
  </HeadingPairs>
  <TitlesOfParts>
    <vt:vector size="88" baseType="lpstr">
      <vt:lpstr>Arial</vt:lpstr>
      <vt:lpstr>宋体</vt:lpstr>
      <vt:lpstr>Wingdings</vt:lpstr>
      <vt:lpstr>Times New Roman</vt:lpstr>
      <vt:lpstr>黑体</vt:lpstr>
      <vt:lpstr>楷体</vt:lpstr>
      <vt:lpstr>方正粗圆_GBK</vt:lpstr>
      <vt:lpstr>Times New Roman</vt:lpstr>
      <vt:lpstr>微软雅黑</vt:lpstr>
      <vt:lpstr>Arial Unicode MS</vt:lpstr>
      <vt:lpstr>Calibri</vt:lpstr>
      <vt:lpstr>2_Office 主题​​</vt:lpstr>
      <vt:lpstr>excel.sheet.8</vt:lpstr>
      <vt:lpstr>Equation.DSMT4</vt:lpstr>
      <vt:lpstr>Equation.DSMT4</vt:lpstr>
      <vt:lpstr>Equation.DSMT4</vt:lpstr>
      <vt:lpstr>MSGraph.Chart.8</vt:lpstr>
      <vt:lpstr>Equation.DSMT4</vt:lpstr>
      <vt:lpstr>Equation.DSMT4</vt:lpstr>
      <vt:lpstr>Equation.DSMT4</vt:lpstr>
      <vt:lpstr>Equation.DSMT4</vt:lpstr>
      <vt:lpstr>Equation.DSMT4</vt:lpstr>
      <vt:lpstr>Equation.KSEE3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25.1  随机事件与概率 25.1.2  概率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dc:description>状元成才路</dc:description>
  <dc:subject>状元成才路</dc:subject>
  <cp:category>状元成才路</cp:category>
  <cp:lastModifiedBy>高学教育许老师</cp:lastModifiedBy>
  <cp:revision>1067</cp:revision>
  <dcterms:created xsi:type="dcterms:W3CDTF">2016-01-14T07:05:00Z</dcterms:created>
  <dcterms:modified xsi:type="dcterms:W3CDTF">2023-08-15T03:00:57Z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2052-12.1.0.15120</vt:lpwstr>
  </property>
  <property fmtid="{D5CDD505-2E9C-101B-9397-08002B2CF9AE}" pid="3" name="ICV">
    <vt:lpwstr>2EA1CCC32E1F4BDAA3EEB7E8292A632E_12</vt:lpwstr>
  </property>
</Properties>
</file>