
<file path=[Content_Types].xml><?xml version="1.0" encoding="utf-8"?>
<Types xmlns="http://schemas.openxmlformats.org/package/2006/content-types">
  <Default Extension="rels" ContentType="application/vnd.openxmlformats-package.relationships+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 Id="rId5" Type="http://schemas.openxmlformats.org/officeDocument/2006/relationships/custom-properties" Target="docProps/custom.xml" /></Relationships>
</file>

<file path=ppt/presentation.xml><?xml version="1.0" encoding="utf-8"?>
<!--Generated by Aspose.Slides for .NET 17.6-->
<p:presentation xmlns:r="http://schemas.openxmlformats.org/officeDocument/2006/relationships" xmlns:a="http://schemas.openxmlformats.org/drawingml/2006/main" xmlns:p="http://schemas.openxmlformats.org/presentationml/2006/main">
  <p:sldMasterIdLst>
    <p:sldMasterId id="2147483648" r:id="rId1"/>
  </p:sldMasterIdLst>
  <p:notesMasterIdLst>
    <p:notesMasterId r:id="rId2"/>
  </p:notesMasterIdLst>
  <p:handoutMasterIdLst>
    <p:handoutMasterId r:id="rId3"/>
  </p:handoutMasterIdLst>
  <p:sldIdLst>
    <p:sldId id="286" r:id="rId4"/>
    <p:sldId id="289" r:id="rId5"/>
    <p:sldId id="292" r:id="rId6"/>
    <p:sldId id="295" r:id="rId7"/>
    <p:sldId id="298" r:id="rId8"/>
    <p:sldId id="301" r:id="rId9"/>
    <p:sldId id="304" r:id="rId10"/>
    <p:sldId id="307" r:id="rId11"/>
    <p:sldId id="310" r:id="rId12"/>
    <p:sldId id="313" r:id="rId13"/>
    <p:sldId id="316" r:id="rId14"/>
    <p:sldId id="319" r:id="rId15"/>
    <p:sldId id="322" r:id="rId16"/>
    <p:sldId id="325" r:id="rId17"/>
    <p:sldId id="328" r:id="rId18"/>
    <p:sldId id="331" r:id="rId19"/>
    <p:sldId id="334" r:id="rId20"/>
    <p:sldId id="337" r:id="rId21"/>
    <p:sldId id="340" r:id="rId22"/>
    <p:sldId id="343" r:id="rId23"/>
    <p:sldId id="346" r:id="rId24"/>
    <p:sldId id="349" r:id="rId25"/>
    <p:sldId id="352" r:id="rId26"/>
    <p:sldId id="355" r:id="rId27"/>
    <p:sldId id="358" r:id="rId28"/>
    <p:sldId id="361" r:id="rId29"/>
    <p:sldId id="364" r:id="rId30"/>
    <p:sldId id="367" r:id="rId31"/>
    <p:sldId id="370" r:id="rId32"/>
    <p:sldId id="373" r:id="rId33"/>
    <p:sldId id="376" r:id="rId34"/>
    <p:sldId id="379" r:id="rId35"/>
    <p:sldId id="382" r:id="rId36"/>
    <p:sldId id="385" r:id="rId37"/>
    <p:sldId id="388" r:id="rId38"/>
    <p:sldId id="391" r:id="rId39"/>
    <p:sldId id="394" r:id="rId40"/>
    <p:sldId id="397" r:id="rId41"/>
    <p:sldId id="400" r:id="rId42"/>
    <p:sldId id="403" r:id="rId43"/>
    <p:sldId id="406" r:id="rId44"/>
  </p:sldIdLst>
  <p:sldSz cx="12192000" cy="6858000"/>
  <p:notesSz cx="6858000" cy="9144000"/>
  <p:custDataLst>
    <p:tags r:id="rId4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9D9D9"/>
    <a:srgbClr val="FFFFFF"/>
    <a:srgbClr val="DCDCDC"/>
    <a:srgbClr val="F0F0F0"/>
    <a:srgbClr val="E6E6E6"/>
    <a:srgbClr val="C8C8C8"/>
    <a:srgbClr val="FAFAFA"/>
    <a:srgbClr val="BEBE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p:cViewPr varScale="1">
        <p:scale>
          <a:sx n="99" d="100"/>
          <a:sy n="99" d="100"/>
        </p:scale>
        <p:origin x="84" y="582"/>
      </p:cViewPr>
      <p:guideLst>
        <p:guide orient="horz" pos="2153"/>
        <p:guide pos="3830"/>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7.xml" /><Relationship Id="rId11" Type="http://schemas.openxmlformats.org/officeDocument/2006/relationships/slide" Target="slides/slide8.xml" /><Relationship Id="rId12" Type="http://schemas.openxmlformats.org/officeDocument/2006/relationships/slide" Target="slides/slide9.xml" /><Relationship Id="rId13" Type="http://schemas.openxmlformats.org/officeDocument/2006/relationships/slide" Target="slides/slide10.xml" /><Relationship Id="rId14" Type="http://schemas.openxmlformats.org/officeDocument/2006/relationships/slide" Target="slides/slide11.xml" /><Relationship Id="rId15" Type="http://schemas.openxmlformats.org/officeDocument/2006/relationships/slide" Target="slides/slide12.xml" /><Relationship Id="rId16" Type="http://schemas.openxmlformats.org/officeDocument/2006/relationships/slide" Target="slides/slide13.xml" /><Relationship Id="rId17" Type="http://schemas.openxmlformats.org/officeDocument/2006/relationships/slide" Target="slides/slide14.xml" /><Relationship Id="rId18" Type="http://schemas.openxmlformats.org/officeDocument/2006/relationships/slide" Target="slides/slide15.xml" /><Relationship Id="rId19" Type="http://schemas.openxmlformats.org/officeDocument/2006/relationships/slide" Target="slides/slide16.xml" /><Relationship Id="rId2" Type="http://schemas.openxmlformats.org/officeDocument/2006/relationships/notesMaster" Target="notesMasters/notesMaster1.xml" /><Relationship Id="rId20" Type="http://schemas.openxmlformats.org/officeDocument/2006/relationships/slide" Target="slides/slide17.xml" /><Relationship Id="rId21" Type="http://schemas.openxmlformats.org/officeDocument/2006/relationships/slide" Target="slides/slide18.xml" /><Relationship Id="rId22" Type="http://schemas.openxmlformats.org/officeDocument/2006/relationships/slide" Target="slides/slide19.xml" /><Relationship Id="rId23" Type="http://schemas.openxmlformats.org/officeDocument/2006/relationships/slide" Target="slides/slide20.xml" /><Relationship Id="rId24" Type="http://schemas.openxmlformats.org/officeDocument/2006/relationships/slide" Target="slides/slide21.xml" /><Relationship Id="rId25" Type="http://schemas.openxmlformats.org/officeDocument/2006/relationships/slide" Target="slides/slide22.xml" /><Relationship Id="rId26" Type="http://schemas.openxmlformats.org/officeDocument/2006/relationships/slide" Target="slides/slide23.xml" /><Relationship Id="rId27" Type="http://schemas.openxmlformats.org/officeDocument/2006/relationships/slide" Target="slides/slide24.xml" /><Relationship Id="rId28" Type="http://schemas.openxmlformats.org/officeDocument/2006/relationships/slide" Target="slides/slide25.xml" /><Relationship Id="rId29" Type="http://schemas.openxmlformats.org/officeDocument/2006/relationships/slide" Target="slides/slide26.xml" /><Relationship Id="rId3" Type="http://schemas.openxmlformats.org/officeDocument/2006/relationships/handoutMaster" Target="handoutMasters/handoutMaster1.xml" /><Relationship Id="rId30" Type="http://schemas.openxmlformats.org/officeDocument/2006/relationships/slide" Target="slides/slide27.xml" /><Relationship Id="rId31" Type="http://schemas.openxmlformats.org/officeDocument/2006/relationships/slide" Target="slides/slide28.xml" /><Relationship Id="rId32" Type="http://schemas.openxmlformats.org/officeDocument/2006/relationships/slide" Target="slides/slide29.xml" /><Relationship Id="rId33" Type="http://schemas.openxmlformats.org/officeDocument/2006/relationships/slide" Target="slides/slide30.xml" /><Relationship Id="rId34" Type="http://schemas.openxmlformats.org/officeDocument/2006/relationships/slide" Target="slides/slide31.xml" /><Relationship Id="rId35" Type="http://schemas.openxmlformats.org/officeDocument/2006/relationships/slide" Target="slides/slide32.xml" /><Relationship Id="rId36" Type="http://schemas.openxmlformats.org/officeDocument/2006/relationships/slide" Target="slides/slide33.xml" /><Relationship Id="rId37" Type="http://schemas.openxmlformats.org/officeDocument/2006/relationships/slide" Target="slides/slide34.xml" /><Relationship Id="rId38" Type="http://schemas.openxmlformats.org/officeDocument/2006/relationships/slide" Target="slides/slide35.xml" /><Relationship Id="rId39" Type="http://schemas.openxmlformats.org/officeDocument/2006/relationships/slide" Target="slides/slide36.xml" /><Relationship Id="rId4" Type="http://schemas.openxmlformats.org/officeDocument/2006/relationships/slide" Target="slides/slide1.xml" /><Relationship Id="rId40" Type="http://schemas.openxmlformats.org/officeDocument/2006/relationships/slide" Target="slides/slide37.xml" /><Relationship Id="rId41" Type="http://schemas.openxmlformats.org/officeDocument/2006/relationships/slide" Target="slides/slide38.xml" /><Relationship Id="rId42" Type="http://schemas.openxmlformats.org/officeDocument/2006/relationships/slide" Target="slides/slide39.xml" /><Relationship Id="rId43" Type="http://schemas.openxmlformats.org/officeDocument/2006/relationships/slide" Target="slides/slide40.xml" /><Relationship Id="rId44" Type="http://schemas.openxmlformats.org/officeDocument/2006/relationships/slide" Target="slides/slide41.xml" /><Relationship Id="rId45" Type="http://schemas.openxmlformats.org/officeDocument/2006/relationships/tags" Target="tags/tag45.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heme" Target="theme/theme1.xml" /><Relationship Id="rId49" Type="http://schemas.openxmlformats.org/officeDocument/2006/relationships/tableStyles" Target="tableStyles.xml" /><Relationship Id="rId5" Type="http://schemas.openxmlformats.org/officeDocument/2006/relationships/slide" Target="slides/slide2.xml" /><Relationship Id="rId6" Type="http://schemas.openxmlformats.org/officeDocument/2006/relationships/slide" Target="slides/slide3.xml" /><Relationship Id="rId7" Type="http://schemas.openxmlformats.org/officeDocument/2006/relationships/slide" Target="slides/slide4.xml" /><Relationship Id="rId8" Type="http://schemas.openxmlformats.org/officeDocument/2006/relationships/slide" Target="slides/slide5.xml" /><Relationship Id="rId9" Type="http://schemas.openxmlformats.org/officeDocument/2006/relationships/slide" Target="slides/slide6.xml" /></Relationships>
</file>

<file path=ppt/handoutMasters/_rels/handoutMaster1.xml.rels>&#65279;<?xml version="1.0" encoding="utf-8" standalone="yes"?><Relationships xmlns="http://schemas.openxmlformats.org/package/2006/relationships"><Relationship Id="rId1" Type="http://schemas.openxmlformats.org/officeDocument/2006/relationships/theme" Target="../theme/theme3.xml" /></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&#65279;<?xml version="1.0" encoding="utf-8" standalone="yes"?><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32.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37.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幻灯片图像占位符 1"/>
          <p:cNvSpPr/>
          <p:nvPr>
            <p:ph type="sldImg" idx="2"/>
          </p:nvPr>
        </p:nvSpPr>
        <p:spPr/>
      </p:sp>
      <p:sp>
        <p:nvSpPr>
          <p:cNvPr id="3" name="文本占位符 2"/>
          <p:cNvSpPr/>
          <p:nvPr>
            <p:ph type="body" idx="3"/>
          </p:nvPr>
        </p:nvSpPr>
        <p:spPr/>
        <p:txBody>
          <a:bodyPr/>
          <a:lstStyle/>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幻灯片图像占位符 1"/>
          <p:cNvSpPr/>
          <p:nvPr>
            <p:ph type="sldImg" idx="2"/>
          </p:nvPr>
        </p:nvSpPr>
        <p:spPr/>
      </p:sp>
      <p:sp>
        <p:nvSpPr>
          <p:cNvPr id="3" name="文本占位符 2"/>
          <p:cNvSpPr/>
          <p:nvPr>
            <p:ph type="body" idx="3"/>
          </p:nvPr>
        </p:nvSpPr>
        <p:spPr/>
        <p:txBody>
          <a:bodyPr/>
          <a:lstStyle/>
          <a:p>
            <a:endParaRPr lang="zh-CN" altLang="en-US"/>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tags" Target="../tags/tag1.xml" /><Relationship Id="rId2" Type="http://schemas.openxmlformats.org/officeDocument/2006/relationships/tags" Target="../tags/tag2.xml" /><Relationship Id="rId3"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空白">
    <p:spTree>
      <p:nvGrpSpPr>
        <p:cNvPr id="1" name=""/>
        <p:cNvGrpSpPr/>
        <p:nvPr/>
      </p:nvGrpSpPr>
      <p:grpSpPr>
        <a:xfrm>
          <a:off x="0" y="0"/>
          <a:ext cx="0" cy="0"/>
        </a:xfrm>
      </p:grpSpPr>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1_空白">
    <p:spTree>
      <p:nvGrpSpPr>
        <p:cNvPr id="1" name=""/>
        <p:cNvGrpSpPr/>
        <p:nvPr/>
      </p:nvGrpSpPr>
      <p:grpSpPr>
        <a:xfrm>
          <a:off x="0" y="0"/>
          <a:ext cx="0" cy="0"/>
        </a:xfrm>
      </p:grpSpPr>
      <p:sp>
        <p:nvSpPr>
          <p:cNvPr id="5" name="矩形 4"/>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noFill/>
            </a:endParaRPr>
          </a:p>
        </p:txBody>
      </p:sp>
      <p:sp>
        <p:nvSpPr>
          <p:cNvPr id="2" name="日期占位符 1"/>
          <p:cNvSpPr>
            <a:spLocks noGrp="1"/>
          </p:cNvSpPr>
          <p:nvPr>
            <p:ph type="dt" sz="half" idx="10"/>
          </p:nvPr>
        </p:nvSpPr>
        <p:spPr>
          <a:xfrm>
            <a:off x="838200" y="6356350"/>
            <a:ext cx="2743200" cy="365125"/>
          </a:xfrm>
        </p:spPr>
        <p:txBody>
          <a:bodyPr/>
          <a:lstStyle/>
          <a:p>
            <a:fld id="{7339768B-176A-46AB-8089-B7B4214B3926}" type="datetimeFigureOut">
              <a:rPr lang="zh-CN" altLang="en-US" smtClean="0"/>
              <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7C4E7ED-FD35-4E2C-8D04-D0895BF3EC64}" type="slidenum">
              <a:rPr lang="zh-CN" altLang="en-US" smtClean="0"/>
              <a:t/>
            </a:fld>
            <a:endParaRPr lang="zh-CN" altLang="en-US"/>
          </a:p>
        </p:txBody>
      </p:sp>
      <p:sp>
        <p:nvSpPr>
          <p:cNvPr id="16" name="MH_Others_1"/>
          <p:cNvSpPr/>
          <p:nvPr userDrawn="1">
            <p:custDataLst>
              <p:tags r:id="rId1"/>
            </p:custDataLst>
          </p:nvPr>
        </p:nvSpPr>
        <p:spPr>
          <a:xfrm>
            <a:off x="9520851" y="0"/>
            <a:ext cx="267115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zh-CN" altLang="en-US" sz="7200" b="1">
                <a:solidFill>
                  <a:srgbClr val="FFFFFF"/>
                </a:solidFill>
                <a:latin typeface="微软雅黑" panose="020b0503020204020204" pitchFamily="34" charset="-122"/>
                <a:ea typeface="微软雅黑" panose="020b0503020204020204" pitchFamily="34" charset="-122"/>
              </a:rPr>
              <a:t>目 录</a:t>
            </a:r>
          </a:p>
        </p:txBody>
      </p:sp>
      <p:sp>
        <p:nvSpPr>
          <p:cNvPr id="17" name="MH_Others_2"/>
          <p:cNvSpPr/>
          <p:nvPr userDrawn="1">
            <p:custDataLst>
              <p:tags r:id="rId2"/>
            </p:custDataLst>
          </p:nvPr>
        </p:nvSpPr>
        <p:spPr>
          <a:xfrm>
            <a:off x="9283700" y="-14513"/>
            <a:ext cx="180000" cy="687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Freeform 5"/>
          <p:cNvSpPr>
            <a:spLocks noEditPoints="1"/>
          </p:cNvSpPr>
          <p:nvPr userDrawn="1"/>
        </p:nvSpPr>
        <p:spPr bwMode="auto">
          <a:xfrm rot="169628">
            <a:off x="683097" y="331809"/>
            <a:ext cx="1198767" cy="1216307"/>
          </a:xfrm>
          <a:custGeom>
            <a:gdLst>
              <a:gd name="T0" fmla="*/ 215 w 218"/>
              <a:gd name="T1" fmla="*/ 61 h 226"/>
              <a:gd name="T2" fmla="*/ 205 w 218"/>
              <a:gd name="T3" fmla="*/ 44 h 226"/>
              <a:gd name="T4" fmla="*/ 202 w 218"/>
              <a:gd name="T5" fmla="*/ 40 h 226"/>
              <a:gd name="T6" fmla="*/ 158 w 218"/>
              <a:gd name="T7" fmla="*/ 13 h 226"/>
              <a:gd name="T8" fmla="*/ 156 w 218"/>
              <a:gd name="T9" fmla="*/ 8 h 226"/>
              <a:gd name="T10" fmla="*/ 116 w 218"/>
              <a:gd name="T11" fmla="*/ 2 h 226"/>
              <a:gd name="T12" fmla="*/ 51 w 218"/>
              <a:gd name="T13" fmla="*/ 26 h 226"/>
              <a:gd name="T14" fmla="*/ 46 w 218"/>
              <a:gd name="T15" fmla="*/ 28 h 226"/>
              <a:gd name="T16" fmla="*/ 0 w 218"/>
              <a:gd name="T17" fmla="*/ 186 h 226"/>
              <a:gd name="T18" fmla="*/ 16 w 218"/>
              <a:gd name="T19" fmla="*/ 187 h 226"/>
              <a:gd name="T20" fmla="*/ 38 w 218"/>
              <a:gd name="T21" fmla="*/ 222 h 226"/>
              <a:gd name="T22" fmla="*/ 42 w 218"/>
              <a:gd name="T23" fmla="*/ 226 h 226"/>
              <a:gd name="T24" fmla="*/ 211 w 218"/>
              <a:gd name="T25" fmla="*/ 226 h 226"/>
              <a:gd name="T26" fmla="*/ 214 w 218"/>
              <a:gd name="T27" fmla="*/ 223 h 226"/>
              <a:gd name="T28" fmla="*/ 218 w 218"/>
              <a:gd name="T29" fmla="*/ 65 h 226"/>
              <a:gd name="T30" fmla="*/ 122 w 218"/>
              <a:gd name="T31" fmla="*/ 7 h 226"/>
              <a:gd name="T32" fmla="*/ 129 w 218"/>
              <a:gd name="T33" fmla="*/ 61 h 226"/>
              <a:gd name="T34" fmla="*/ 127 w 218"/>
              <a:gd name="T35" fmla="*/ 64 h 226"/>
              <a:gd name="T36" fmla="*/ 123 w 218"/>
              <a:gd name="T37" fmla="*/ 64 h 226"/>
              <a:gd name="T38" fmla="*/ 122 w 218"/>
              <a:gd name="T39" fmla="*/ 7 h 226"/>
              <a:gd name="T40" fmla="*/ 52 w 218"/>
              <a:gd name="T41" fmla="*/ 34 h 226"/>
              <a:gd name="T42" fmla="*/ 89 w 218"/>
              <a:gd name="T43" fmla="*/ 61 h 226"/>
              <a:gd name="T44" fmla="*/ 91 w 218"/>
              <a:gd name="T45" fmla="*/ 66 h 226"/>
              <a:gd name="T46" fmla="*/ 126 w 218"/>
              <a:gd name="T47" fmla="*/ 71 h 226"/>
              <a:gd name="T48" fmla="*/ 128 w 218"/>
              <a:gd name="T49" fmla="*/ 67 h 226"/>
              <a:gd name="T50" fmla="*/ 133 w 218"/>
              <a:gd name="T51" fmla="*/ 67 h 226"/>
              <a:gd name="T52" fmla="*/ 145 w 218"/>
              <a:gd name="T53" fmla="*/ 43 h 226"/>
              <a:gd name="T54" fmla="*/ 186 w 218"/>
              <a:gd name="T55" fmla="*/ 117 h 226"/>
              <a:gd name="T56" fmla="*/ 159 w 218"/>
              <a:gd name="T57" fmla="*/ 196 h 226"/>
              <a:gd name="T58" fmla="*/ 158 w 218"/>
              <a:gd name="T59" fmla="*/ 198 h 226"/>
              <a:gd name="T60" fmla="*/ 154 w 218"/>
              <a:gd name="T61" fmla="*/ 198 h 226"/>
              <a:gd name="T62" fmla="*/ 16 w 218"/>
              <a:gd name="T63" fmla="*/ 181 h 226"/>
              <a:gd name="T64" fmla="*/ 45 w 218"/>
              <a:gd name="T65" fmla="*/ 219 h 226"/>
              <a:gd name="T66" fmla="*/ 60 w 218"/>
              <a:gd name="T67" fmla="*/ 192 h 226"/>
              <a:gd name="T68" fmla="*/ 156 w 218"/>
              <a:gd name="T69" fmla="*/ 205 h 226"/>
              <a:gd name="T70" fmla="*/ 164 w 218"/>
              <a:gd name="T71" fmla="*/ 202 h 226"/>
              <a:gd name="T72" fmla="*/ 167 w 218"/>
              <a:gd name="T73" fmla="*/ 195 h 226"/>
              <a:gd name="T74" fmla="*/ 200 w 218"/>
              <a:gd name="T75" fmla="*/ 68 h 226"/>
              <a:gd name="T76" fmla="*/ 208 w 218"/>
              <a:gd name="T77" fmla="*/ 202 h 226"/>
              <a:gd name="T78" fmla="*/ 135 w 218"/>
              <a:gd name="T79" fmla="*/ 218 h 226"/>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18" h="226">
                <a:moveTo>
                  <a:pt x="217" y="62"/>
                </a:moveTo>
                <a:cubicBezTo>
                  <a:pt x="216" y="61"/>
                  <a:pt x="215" y="61"/>
                  <a:pt x="215" y="61"/>
                </a:cubicBezTo>
                <a:cubicBezTo>
                  <a:pt x="210" y="61"/>
                  <a:pt x="206" y="61"/>
                  <a:pt x="201" y="61"/>
                </a:cubicBezTo>
                <a:cubicBezTo>
                  <a:pt x="202" y="55"/>
                  <a:pt x="203" y="49"/>
                  <a:pt x="205" y="44"/>
                </a:cubicBezTo>
                <a:cubicBezTo>
                  <a:pt x="205" y="43"/>
                  <a:pt x="205" y="42"/>
                  <a:pt x="204" y="42"/>
                </a:cubicBezTo>
                <a:cubicBezTo>
                  <a:pt x="204" y="41"/>
                  <a:pt x="203" y="40"/>
                  <a:pt x="202" y="40"/>
                </a:cubicBezTo>
                <a:cubicBezTo>
                  <a:pt x="183" y="37"/>
                  <a:pt x="166" y="36"/>
                  <a:pt x="148" y="36"/>
                </a:cubicBezTo>
                <a:cubicBezTo>
                  <a:pt x="151" y="28"/>
                  <a:pt x="154" y="21"/>
                  <a:pt x="158" y="13"/>
                </a:cubicBezTo>
                <a:cubicBezTo>
                  <a:pt x="158" y="12"/>
                  <a:pt x="158" y="11"/>
                  <a:pt x="158" y="10"/>
                </a:cubicBezTo>
                <a:cubicBezTo>
                  <a:pt x="158" y="9"/>
                  <a:pt x="157" y="8"/>
                  <a:pt x="156" y="8"/>
                </a:cubicBezTo>
                <a:cubicBezTo>
                  <a:pt x="144" y="4"/>
                  <a:pt x="132" y="1"/>
                  <a:pt x="120" y="0"/>
                </a:cubicBezTo>
                <a:cubicBezTo>
                  <a:pt x="118" y="0"/>
                  <a:pt x="117" y="1"/>
                  <a:pt x="116" y="2"/>
                </a:cubicBezTo>
                <a:cubicBezTo>
                  <a:pt x="113" y="14"/>
                  <a:pt x="108" y="25"/>
                  <a:pt x="103" y="36"/>
                </a:cubicBezTo>
                <a:cubicBezTo>
                  <a:pt x="84" y="36"/>
                  <a:pt x="66" y="35"/>
                  <a:pt x="51" y="26"/>
                </a:cubicBezTo>
                <a:cubicBezTo>
                  <a:pt x="50" y="26"/>
                  <a:pt x="49" y="25"/>
                  <a:pt x="48" y="26"/>
                </a:cubicBezTo>
                <a:cubicBezTo>
                  <a:pt x="47" y="26"/>
                  <a:pt x="46" y="27"/>
                  <a:pt x="46" y="28"/>
                </a:cubicBezTo>
                <a:cubicBezTo>
                  <a:pt x="38" y="73"/>
                  <a:pt x="31" y="139"/>
                  <a:pt x="1" y="183"/>
                </a:cubicBezTo>
                <a:cubicBezTo>
                  <a:pt x="0" y="184"/>
                  <a:pt x="0" y="185"/>
                  <a:pt x="0" y="186"/>
                </a:cubicBezTo>
                <a:cubicBezTo>
                  <a:pt x="1" y="187"/>
                  <a:pt x="2" y="188"/>
                  <a:pt x="4" y="188"/>
                </a:cubicBezTo>
                <a:cubicBezTo>
                  <a:pt x="8" y="188"/>
                  <a:pt x="12" y="187"/>
                  <a:pt x="16" y="187"/>
                </a:cubicBezTo>
                <a:cubicBezTo>
                  <a:pt x="24" y="187"/>
                  <a:pt x="32" y="188"/>
                  <a:pt x="41" y="189"/>
                </a:cubicBezTo>
                <a:cubicBezTo>
                  <a:pt x="39" y="201"/>
                  <a:pt x="39" y="211"/>
                  <a:pt x="38" y="222"/>
                </a:cubicBezTo>
                <a:cubicBezTo>
                  <a:pt x="38" y="223"/>
                  <a:pt x="38" y="224"/>
                  <a:pt x="39" y="225"/>
                </a:cubicBezTo>
                <a:cubicBezTo>
                  <a:pt x="40" y="225"/>
                  <a:pt x="41" y="226"/>
                  <a:pt x="42" y="226"/>
                </a:cubicBezTo>
                <a:cubicBezTo>
                  <a:pt x="70" y="225"/>
                  <a:pt x="103" y="224"/>
                  <a:pt x="135" y="224"/>
                </a:cubicBezTo>
                <a:cubicBezTo>
                  <a:pt x="161" y="224"/>
                  <a:pt x="187" y="225"/>
                  <a:pt x="211" y="226"/>
                </a:cubicBezTo>
                <a:cubicBezTo>
                  <a:pt x="212" y="226"/>
                  <a:pt x="213" y="226"/>
                  <a:pt x="213" y="225"/>
                </a:cubicBezTo>
                <a:cubicBezTo>
                  <a:pt x="214" y="225"/>
                  <a:pt x="214" y="224"/>
                  <a:pt x="214" y="223"/>
                </a:cubicBezTo>
                <a:cubicBezTo>
                  <a:pt x="214" y="216"/>
                  <a:pt x="214" y="209"/>
                  <a:pt x="214" y="202"/>
                </a:cubicBezTo>
                <a:cubicBezTo>
                  <a:pt x="214" y="156"/>
                  <a:pt x="215" y="111"/>
                  <a:pt x="218" y="65"/>
                </a:cubicBezTo>
                <a:cubicBezTo>
                  <a:pt x="218" y="64"/>
                  <a:pt x="218" y="63"/>
                  <a:pt x="217" y="62"/>
                </a:cubicBezTo>
                <a:close/>
                <a:moveTo>
                  <a:pt x="122" y="7"/>
                </a:moveTo>
                <a:cubicBezTo>
                  <a:pt x="131" y="8"/>
                  <a:pt x="141" y="10"/>
                  <a:pt x="150" y="13"/>
                </a:cubicBezTo>
                <a:cubicBezTo>
                  <a:pt x="143" y="29"/>
                  <a:pt x="136" y="45"/>
                  <a:pt x="129" y="61"/>
                </a:cubicBezTo>
                <a:cubicBezTo>
                  <a:pt x="129" y="62"/>
                  <a:pt x="128" y="63"/>
                  <a:pt x="128" y="63"/>
                </a:cubicBezTo>
                <a:cubicBezTo>
                  <a:pt x="127" y="64"/>
                  <a:pt x="127" y="64"/>
                  <a:pt x="127" y="64"/>
                </a:cubicBezTo>
                <a:cubicBezTo>
                  <a:pt x="126" y="65"/>
                  <a:pt x="126" y="65"/>
                  <a:pt x="126" y="65"/>
                </a:cubicBezTo>
                <a:cubicBezTo>
                  <a:pt x="125" y="65"/>
                  <a:pt x="124" y="65"/>
                  <a:pt x="123" y="64"/>
                </a:cubicBezTo>
                <a:cubicBezTo>
                  <a:pt x="115" y="63"/>
                  <a:pt x="106" y="61"/>
                  <a:pt x="97" y="60"/>
                </a:cubicBezTo>
                <a:cubicBezTo>
                  <a:pt x="108" y="44"/>
                  <a:pt x="116" y="26"/>
                  <a:pt x="122" y="7"/>
                </a:cubicBezTo>
                <a:close/>
                <a:moveTo>
                  <a:pt x="10" y="181"/>
                </a:moveTo>
                <a:cubicBezTo>
                  <a:pt x="38" y="137"/>
                  <a:pt x="44" y="77"/>
                  <a:pt x="52" y="34"/>
                </a:cubicBezTo>
                <a:cubicBezTo>
                  <a:pt x="66" y="41"/>
                  <a:pt x="83" y="43"/>
                  <a:pt x="100" y="43"/>
                </a:cubicBezTo>
                <a:cubicBezTo>
                  <a:pt x="96" y="49"/>
                  <a:pt x="93" y="55"/>
                  <a:pt x="89" y="61"/>
                </a:cubicBezTo>
                <a:cubicBezTo>
                  <a:pt x="88" y="62"/>
                  <a:pt x="88" y="63"/>
                  <a:pt x="89" y="64"/>
                </a:cubicBezTo>
                <a:cubicBezTo>
                  <a:pt x="89" y="65"/>
                  <a:pt x="90" y="66"/>
                  <a:pt x="91" y="66"/>
                </a:cubicBezTo>
                <a:cubicBezTo>
                  <a:pt x="101" y="68"/>
                  <a:pt x="112" y="69"/>
                  <a:pt x="122" y="71"/>
                </a:cubicBezTo>
                <a:cubicBezTo>
                  <a:pt x="123" y="71"/>
                  <a:pt x="124" y="71"/>
                  <a:pt x="126" y="71"/>
                </a:cubicBezTo>
                <a:cubicBezTo>
                  <a:pt x="127" y="71"/>
                  <a:pt x="128" y="71"/>
                  <a:pt x="130" y="70"/>
                </a:cubicBezTo>
                <a:cubicBezTo>
                  <a:pt x="128" y="67"/>
                  <a:pt x="128" y="67"/>
                  <a:pt x="128" y="67"/>
                </a:cubicBezTo>
                <a:cubicBezTo>
                  <a:pt x="130" y="70"/>
                  <a:pt x="130" y="70"/>
                  <a:pt x="130" y="70"/>
                </a:cubicBezTo>
                <a:cubicBezTo>
                  <a:pt x="131" y="70"/>
                  <a:pt x="133" y="68"/>
                  <a:pt x="133" y="67"/>
                </a:cubicBezTo>
                <a:cubicBezTo>
                  <a:pt x="134" y="66"/>
                  <a:pt x="135" y="65"/>
                  <a:pt x="135" y="64"/>
                </a:cubicBezTo>
                <a:cubicBezTo>
                  <a:pt x="138" y="57"/>
                  <a:pt x="141" y="50"/>
                  <a:pt x="145" y="43"/>
                </a:cubicBezTo>
                <a:cubicBezTo>
                  <a:pt x="162" y="43"/>
                  <a:pt x="179" y="43"/>
                  <a:pt x="197" y="46"/>
                </a:cubicBezTo>
                <a:cubicBezTo>
                  <a:pt x="193" y="67"/>
                  <a:pt x="191" y="92"/>
                  <a:pt x="186" y="117"/>
                </a:cubicBezTo>
                <a:cubicBezTo>
                  <a:pt x="182" y="143"/>
                  <a:pt x="175" y="170"/>
                  <a:pt x="161" y="191"/>
                </a:cubicBezTo>
                <a:cubicBezTo>
                  <a:pt x="160" y="193"/>
                  <a:pt x="160" y="195"/>
                  <a:pt x="159" y="196"/>
                </a:cubicBezTo>
                <a:cubicBezTo>
                  <a:pt x="159" y="197"/>
                  <a:pt x="158" y="198"/>
                  <a:pt x="158" y="198"/>
                </a:cubicBezTo>
                <a:cubicBezTo>
                  <a:pt x="158" y="198"/>
                  <a:pt x="158" y="198"/>
                  <a:pt x="158" y="198"/>
                </a:cubicBezTo>
                <a:cubicBezTo>
                  <a:pt x="157" y="198"/>
                  <a:pt x="157" y="199"/>
                  <a:pt x="156" y="199"/>
                </a:cubicBezTo>
                <a:cubicBezTo>
                  <a:pt x="156" y="199"/>
                  <a:pt x="155" y="198"/>
                  <a:pt x="154" y="198"/>
                </a:cubicBezTo>
                <a:cubicBezTo>
                  <a:pt x="123" y="194"/>
                  <a:pt x="92" y="189"/>
                  <a:pt x="61" y="185"/>
                </a:cubicBezTo>
                <a:cubicBezTo>
                  <a:pt x="47" y="183"/>
                  <a:pt x="31" y="181"/>
                  <a:pt x="16" y="181"/>
                </a:cubicBezTo>
                <a:cubicBezTo>
                  <a:pt x="14" y="181"/>
                  <a:pt x="12" y="181"/>
                  <a:pt x="10" y="181"/>
                </a:cubicBezTo>
                <a:close/>
                <a:moveTo>
                  <a:pt x="45" y="219"/>
                </a:moveTo>
                <a:cubicBezTo>
                  <a:pt x="46" y="209"/>
                  <a:pt x="46" y="200"/>
                  <a:pt x="47" y="190"/>
                </a:cubicBezTo>
                <a:cubicBezTo>
                  <a:pt x="52" y="190"/>
                  <a:pt x="56" y="191"/>
                  <a:pt x="60" y="192"/>
                </a:cubicBezTo>
                <a:cubicBezTo>
                  <a:pt x="91" y="196"/>
                  <a:pt x="122" y="201"/>
                  <a:pt x="153" y="205"/>
                </a:cubicBezTo>
                <a:cubicBezTo>
                  <a:pt x="154" y="205"/>
                  <a:pt x="155" y="205"/>
                  <a:pt x="156" y="205"/>
                </a:cubicBezTo>
                <a:cubicBezTo>
                  <a:pt x="158" y="205"/>
                  <a:pt x="159" y="205"/>
                  <a:pt x="160" y="205"/>
                </a:cubicBezTo>
                <a:cubicBezTo>
                  <a:pt x="162" y="204"/>
                  <a:pt x="163" y="203"/>
                  <a:pt x="164" y="202"/>
                </a:cubicBezTo>
                <a:cubicBezTo>
                  <a:pt x="165" y="201"/>
                  <a:pt x="165" y="199"/>
                  <a:pt x="166" y="198"/>
                </a:cubicBezTo>
                <a:cubicBezTo>
                  <a:pt x="166" y="196"/>
                  <a:pt x="167" y="195"/>
                  <a:pt x="167" y="195"/>
                </a:cubicBezTo>
                <a:cubicBezTo>
                  <a:pt x="182" y="172"/>
                  <a:pt x="189" y="145"/>
                  <a:pt x="193" y="118"/>
                </a:cubicBezTo>
                <a:cubicBezTo>
                  <a:pt x="196" y="100"/>
                  <a:pt x="198" y="83"/>
                  <a:pt x="200" y="68"/>
                </a:cubicBezTo>
                <a:cubicBezTo>
                  <a:pt x="204" y="68"/>
                  <a:pt x="207" y="68"/>
                  <a:pt x="211" y="68"/>
                </a:cubicBezTo>
                <a:cubicBezTo>
                  <a:pt x="208" y="113"/>
                  <a:pt x="208" y="157"/>
                  <a:pt x="208" y="202"/>
                </a:cubicBezTo>
                <a:cubicBezTo>
                  <a:pt x="208" y="208"/>
                  <a:pt x="208" y="214"/>
                  <a:pt x="208" y="219"/>
                </a:cubicBezTo>
                <a:cubicBezTo>
                  <a:pt x="185" y="218"/>
                  <a:pt x="160" y="218"/>
                  <a:pt x="135" y="218"/>
                </a:cubicBezTo>
                <a:cubicBezTo>
                  <a:pt x="104" y="218"/>
                  <a:pt x="73" y="218"/>
                  <a:pt x="45" y="219"/>
                </a:cubicBezTo>
                <a:close/>
              </a:path>
            </a:pathLst>
          </a:custGeom>
          <a:solidFill>
            <a:srgbClr val="F9B54F"/>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latin typeface="Century Gothic" panose="020b0502020202020204" pitchFamily="34" charset="0"/>
              <a:ea typeface="幼圆" panose="02010509060101010101" charset="-122"/>
              <a:sym typeface="Century Gothic" panose="020b0502020202020204" pitchFamily="34" charset="0"/>
            </a:endParaRPr>
          </a:p>
        </p:txBody>
      </p:sp>
      <p:grpSp>
        <p:nvGrpSpPr>
          <p:cNvPr id="64" name="组合 63"/>
          <p:cNvGrpSpPr/>
          <p:nvPr userDrawn="1"/>
        </p:nvGrpSpPr>
        <p:grpSpPr>
          <a:xfrm>
            <a:off x="1052195" y="800735"/>
            <a:ext cx="460375" cy="322580"/>
            <a:chOff x="7668" y="5139"/>
            <a:chExt cx="830" cy="513"/>
          </a:xfrm>
          <a:solidFill>
            <a:srgbClr val="F9B54F"/>
          </a:solidFill>
        </p:grpSpPr>
        <p:sp>
          <p:nvSpPr>
            <p:cNvPr id="65" name="Freeform 137"/>
            <p:cNvSpPr>
              <a:spLocks noEditPoints="1"/>
            </p:cNvSpPr>
            <p:nvPr/>
          </p:nvSpPr>
          <p:spPr bwMode="auto">
            <a:xfrm>
              <a:off x="7734" y="5139"/>
              <a:ext cx="700" cy="439"/>
            </a:xfrm>
            <a:custGeom>
              <a:gdLst>
                <a:gd name="T0" fmla="*/ 4 w 162"/>
                <a:gd name="T1" fmla="*/ 102 h 102"/>
                <a:gd name="T2" fmla="*/ 158 w 162"/>
                <a:gd name="T3" fmla="*/ 102 h 102"/>
                <a:gd name="T4" fmla="*/ 162 w 162"/>
                <a:gd name="T5" fmla="*/ 98 h 102"/>
                <a:gd name="T6" fmla="*/ 162 w 162"/>
                <a:gd name="T7" fmla="*/ 4 h 102"/>
                <a:gd name="T8" fmla="*/ 158 w 162"/>
                <a:gd name="T9" fmla="*/ 0 h 102"/>
                <a:gd name="T10" fmla="*/ 4 w 162"/>
                <a:gd name="T11" fmla="*/ 0 h 102"/>
                <a:gd name="T12" fmla="*/ 0 w 162"/>
                <a:gd name="T13" fmla="*/ 4 h 102"/>
                <a:gd name="T14" fmla="*/ 0 w 162"/>
                <a:gd name="T15" fmla="*/ 98 h 102"/>
                <a:gd name="T16" fmla="*/ 4 w 162"/>
                <a:gd name="T17" fmla="*/ 102 h 102"/>
                <a:gd name="T18" fmla="*/ 81 w 162"/>
                <a:gd name="T19" fmla="*/ 3 h 102"/>
                <a:gd name="T20" fmla="*/ 84 w 162"/>
                <a:gd name="T21" fmla="*/ 5 h 102"/>
                <a:gd name="T22" fmla="*/ 81 w 162"/>
                <a:gd name="T23" fmla="*/ 8 h 102"/>
                <a:gd name="T24" fmla="*/ 78 w 162"/>
                <a:gd name="T25" fmla="*/ 5 h 102"/>
                <a:gd name="T26" fmla="*/ 81 w 162"/>
                <a:gd name="T27" fmla="*/ 3 h 102"/>
                <a:gd name="T28" fmla="*/ 10 w 162"/>
                <a:gd name="T29" fmla="*/ 10 h 102"/>
                <a:gd name="T30" fmla="*/ 152 w 162"/>
                <a:gd name="T31" fmla="*/ 10 h 102"/>
                <a:gd name="T32" fmla="*/ 152 w 162"/>
                <a:gd name="T33" fmla="*/ 92 h 102"/>
                <a:gd name="T34" fmla="*/ 10 w 162"/>
                <a:gd name="T35" fmla="*/ 92 h 102"/>
                <a:gd name="T36" fmla="*/ 10 w 162"/>
                <a:gd name="T37" fmla="*/ 10 h 10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2" h="102">
                  <a:moveTo>
                    <a:pt x="4" y="102"/>
                  </a:moveTo>
                  <a:cubicBezTo>
                    <a:pt x="158" y="102"/>
                    <a:pt x="158" y="102"/>
                    <a:pt x="158" y="102"/>
                  </a:cubicBezTo>
                  <a:cubicBezTo>
                    <a:pt x="160" y="102"/>
                    <a:pt x="162" y="100"/>
                    <a:pt x="162" y="98"/>
                  </a:cubicBezTo>
                  <a:cubicBezTo>
                    <a:pt x="162" y="4"/>
                    <a:pt x="162" y="4"/>
                    <a:pt x="162" y="4"/>
                  </a:cubicBezTo>
                  <a:cubicBezTo>
                    <a:pt x="162" y="2"/>
                    <a:pt x="160" y="0"/>
                    <a:pt x="158" y="0"/>
                  </a:cubicBezTo>
                  <a:cubicBezTo>
                    <a:pt x="4" y="0"/>
                    <a:pt x="4" y="0"/>
                    <a:pt x="4" y="0"/>
                  </a:cubicBezTo>
                  <a:cubicBezTo>
                    <a:pt x="2" y="0"/>
                    <a:pt x="0" y="2"/>
                    <a:pt x="0" y="4"/>
                  </a:cubicBezTo>
                  <a:cubicBezTo>
                    <a:pt x="0" y="98"/>
                    <a:pt x="0" y="98"/>
                    <a:pt x="0" y="98"/>
                  </a:cubicBezTo>
                  <a:cubicBezTo>
                    <a:pt x="0" y="100"/>
                    <a:pt x="2" y="102"/>
                    <a:pt x="4" y="102"/>
                  </a:cubicBezTo>
                  <a:close/>
                  <a:moveTo>
                    <a:pt x="81" y="3"/>
                  </a:moveTo>
                  <a:cubicBezTo>
                    <a:pt x="82" y="3"/>
                    <a:pt x="84" y="4"/>
                    <a:pt x="84" y="5"/>
                  </a:cubicBezTo>
                  <a:cubicBezTo>
                    <a:pt x="84" y="7"/>
                    <a:pt x="82" y="8"/>
                    <a:pt x="81" y="8"/>
                  </a:cubicBezTo>
                  <a:cubicBezTo>
                    <a:pt x="80" y="8"/>
                    <a:pt x="78" y="7"/>
                    <a:pt x="78" y="5"/>
                  </a:cubicBezTo>
                  <a:cubicBezTo>
                    <a:pt x="78" y="4"/>
                    <a:pt x="80" y="3"/>
                    <a:pt x="81" y="3"/>
                  </a:cubicBezTo>
                  <a:close/>
                  <a:moveTo>
                    <a:pt x="10" y="10"/>
                  </a:moveTo>
                  <a:cubicBezTo>
                    <a:pt x="152" y="10"/>
                    <a:pt x="152" y="10"/>
                    <a:pt x="152" y="10"/>
                  </a:cubicBezTo>
                  <a:cubicBezTo>
                    <a:pt x="152" y="92"/>
                    <a:pt x="152" y="92"/>
                    <a:pt x="152" y="92"/>
                  </a:cubicBezTo>
                  <a:cubicBezTo>
                    <a:pt x="10" y="92"/>
                    <a:pt x="10" y="92"/>
                    <a:pt x="10" y="92"/>
                  </a:cubicBezTo>
                  <a:lnTo>
                    <a:pt x="10" y="10"/>
                  </a:lnTo>
                  <a:close/>
                </a:path>
              </a:pathLst>
            </a:custGeom>
            <a:grpFill/>
            <a:ln>
              <a:noFill/>
            </a:ln>
          </p:spPr>
          <p:txBody>
            <a:bodyPr vert="horz" wrap="square" lIns="91440" tIns="45720" rIns="91440" bIns="45720" numCol="1" anchor="t" anchorCtr="0" compatLnSpc="1"/>
            <a:lstStyle/>
            <a:p>
              <a:endParaRPr lang="en-US"/>
            </a:p>
          </p:txBody>
        </p:sp>
        <p:sp>
          <p:nvSpPr>
            <p:cNvPr id="66" name="Freeform 138"/>
            <p:cNvSpPr/>
            <p:nvPr/>
          </p:nvSpPr>
          <p:spPr bwMode="auto">
            <a:xfrm>
              <a:off x="7668" y="5600"/>
              <a:ext cx="831" cy="52"/>
            </a:xfrm>
            <a:custGeom>
              <a:gdLst>
                <a:gd name="T0" fmla="*/ 192 w 192"/>
                <a:gd name="T1" fmla="*/ 0 h 12"/>
                <a:gd name="T2" fmla="*/ 126 w 192"/>
                <a:gd name="T3" fmla="*/ 0 h 12"/>
                <a:gd name="T4" fmla="*/ 123 w 192"/>
                <a:gd name="T5" fmla="*/ 2 h 12"/>
                <a:gd name="T6" fmla="*/ 69 w 192"/>
                <a:gd name="T7" fmla="*/ 2 h 12"/>
                <a:gd name="T8" fmla="*/ 66 w 192"/>
                <a:gd name="T9" fmla="*/ 0 h 12"/>
                <a:gd name="T10" fmla="*/ 0 w 192"/>
                <a:gd name="T11" fmla="*/ 0 h 12"/>
                <a:gd name="T12" fmla="*/ 0 w 192"/>
                <a:gd name="T13" fmla="*/ 1 h 12"/>
                <a:gd name="T14" fmla="*/ 0 w 192"/>
                <a:gd name="T15" fmla="*/ 3 h 12"/>
                <a:gd name="T16" fmla="*/ 9 w 192"/>
                <a:gd name="T17" fmla="*/ 12 h 12"/>
                <a:gd name="T18" fmla="*/ 183 w 192"/>
                <a:gd name="T19" fmla="*/ 12 h 12"/>
                <a:gd name="T20" fmla="*/ 192 w 192"/>
                <a:gd name="T21" fmla="*/ 3 h 12"/>
                <a:gd name="T22" fmla="*/ 192 w 192"/>
                <a:gd name="T23" fmla="*/ 1 h 12"/>
                <a:gd name="T24" fmla="*/ 192 w 192"/>
                <a:gd name="T25" fmla="*/ 0 h 12"/>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2" h="12">
                  <a:moveTo>
                    <a:pt x="192" y="0"/>
                  </a:moveTo>
                  <a:cubicBezTo>
                    <a:pt x="126" y="0"/>
                    <a:pt x="126" y="0"/>
                    <a:pt x="126" y="0"/>
                  </a:cubicBezTo>
                  <a:cubicBezTo>
                    <a:pt x="125" y="1"/>
                    <a:pt x="124" y="2"/>
                    <a:pt x="123" y="2"/>
                  </a:cubicBezTo>
                  <a:cubicBezTo>
                    <a:pt x="69" y="2"/>
                    <a:pt x="69" y="2"/>
                    <a:pt x="69" y="2"/>
                  </a:cubicBezTo>
                  <a:cubicBezTo>
                    <a:pt x="68" y="2"/>
                    <a:pt x="67" y="1"/>
                    <a:pt x="66" y="0"/>
                  </a:cubicBezTo>
                  <a:cubicBezTo>
                    <a:pt x="0" y="0"/>
                    <a:pt x="0" y="0"/>
                    <a:pt x="0" y="0"/>
                  </a:cubicBezTo>
                  <a:cubicBezTo>
                    <a:pt x="0" y="0"/>
                    <a:pt x="0" y="0"/>
                    <a:pt x="0" y="1"/>
                  </a:cubicBezTo>
                  <a:cubicBezTo>
                    <a:pt x="0" y="3"/>
                    <a:pt x="0" y="3"/>
                    <a:pt x="0" y="3"/>
                  </a:cubicBezTo>
                  <a:cubicBezTo>
                    <a:pt x="0" y="8"/>
                    <a:pt x="4" y="12"/>
                    <a:pt x="9" y="12"/>
                  </a:cubicBezTo>
                  <a:cubicBezTo>
                    <a:pt x="183" y="12"/>
                    <a:pt x="183" y="12"/>
                    <a:pt x="183" y="12"/>
                  </a:cubicBezTo>
                  <a:cubicBezTo>
                    <a:pt x="188" y="12"/>
                    <a:pt x="192" y="8"/>
                    <a:pt x="192" y="3"/>
                  </a:cubicBezTo>
                  <a:cubicBezTo>
                    <a:pt x="192" y="1"/>
                    <a:pt x="192" y="1"/>
                    <a:pt x="192" y="1"/>
                  </a:cubicBezTo>
                  <a:cubicBezTo>
                    <a:pt x="192" y="0"/>
                    <a:pt x="192" y="0"/>
                    <a:pt x="192" y="0"/>
                  </a:cubicBezTo>
                  <a:close/>
                </a:path>
              </a:pathLst>
            </a:custGeom>
            <a:grpFill/>
            <a:ln>
              <a:noFill/>
            </a:ln>
          </p:spPr>
          <p:txBody>
            <a:bodyPr vert="horz" wrap="square" lIns="91440" tIns="45720" rIns="91440" bIns="45720" numCol="1" anchor="t" anchorCtr="0" compatLnSpc="1"/>
            <a:lstStyle/>
            <a:p>
              <a:endParaRPr lang="en-US"/>
            </a:p>
          </p:txBody>
        </p:sp>
        <p:sp>
          <p:nvSpPr>
            <p:cNvPr id="67" name="Freeform 139"/>
            <p:cNvSpPr/>
            <p:nvPr/>
          </p:nvSpPr>
          <p:spPr bwMode="auto">
            <a:xfrm>
              <a:off x="8227" y="5280"/>
              <a:ext cx="54" cy="57"/>
            </a:xfrm>
            <a:custGeom>
              <a:gdLst>
                <a:gd name="T0" fmla="*/ 9 w 13"/>
                <a:gd name="T1" fmla="*/ 2 h 13"/>
                <a:gd name="T2" fmla="*/ 1 w 13"/>
                <a:gd name="T3" fmla="*/ 4 h 13"/>
                <a:gd name="T4" fmla="*/ 4 w 13"/>
                <a:gd name="T5" fmla="*/ 12 h 13"/>
                <a:gd name="T6" fmla="*/ 12 w 13"/>
                <a:gd name="T7" fmla="*/ 9 h 13"/>
                <a:gd name="T8" fmla="*/ 9 w 13"/>
                <a:gd name="T9" fmla="*/ 2 h 13"/>
              </a:gdLst>
              <a:cxnLst>
                <a:cxn ang="0">
                  <a:pos x="T0" y="T1"/>
                </a:cxn>
                <a:cxn ang="0">
                  <a:pos x="T2" y="T3"/>
                </a:cxn>
                <a:cxn ang="0">
                  <a:pos x="T4" y="T5"/>
                </a:cxn>
                <a:cxn ang="0">
                  <a:pos x="T6" y="T7"/>
                </a:cxn>
                <a:cxn ang="0">
                  <a:pos x="T8" y="T9"/>
                </a:cxn>
              </a:cxnLst>
              <a:rect l="0" t="0" r="r" b="b"/>
              <a:pathLst>
                <a:path w="13" h="13">
                  <a:moveTo>
                    <a:pt x="9" y="2"/>
                  </a:moveTo>
                  <a:cubicBezTo>
                    <a:pt x="6" y="0"/>
                    <a:pt x="3" y="2"/>
                    <a:pt x="1" y="4"/>
                  </a:cubicBezTo>
                  <a:cubicBezTo>
                    <a:pt x="0" y="7"/>
                    <a:pt x="1" y="11"/>
                    <a:pt x="4" y="12"/>
                  </a:cubicBezTo>
                  <a:cubicBezTo>
                    <a:pt x="7" y="13"/>
                    <a:pt x="11" y="12"/>
                    <a:pt x="12" y="9"/>
                  </a:cubicBezTo>
                  <a:cubicBezTo>
                    <a:pt x="13" y="6"/>
                    <a:pt x="12" y="3"/>
                    <a:pt x="9" y="2"/>
                  </a:cubicBezTo>
                  <a:close/>
                </a:path>
              </a:pathLst>
            </a:custGeom>
            <a:grpFill/>
            <a:ln>
              <a:noFill/>
            </a:ln>
          </p:spPr>
          <p:txBody>
            <a:bodyPr vert="horz" wrap="square" lIns="91440" tIns="45720" rIns="91440" bIns="45720" numCol="1" anchor="t" anchorCtr="0" compatLnSpc="1"/>
            <a:lstStyle/>
            <a:p>
              <a:endParaRPr lang="en-US"/>
            </a:p>
          </p:txBody>
        </p:sp>
        <p:sp>
          <p:nvSpPr>
            <p:cNvPr id="68" name="Freeform 140"/>
            <p:cNvSpPr>
              <a:spLocks noEditPoints="1"/>
            </p:cNvSpPr>
            <p:nvPr/>
          </p:nvSpPr>
          <p:spPr bwMode="auto">
            <a:xfrm>
              <a:off x="7803" y="5209"/>
              <a:ext cx="561" cy="302"/>
            </a:xfrm>
            <a:custGeom>
              <a:gdLst>
                <a:gd name="T0" fmla="*/ 0 w 130"/>
                <a:gd name="T1" fmla="*/ 70 h 70"/>
                <a:gd name="T2" fmla="*/ 16 w 130"/>
                <a:gd name="T3" fmla="*/ 66 h 70"/>
                <a:gd name="T4" fmla="*/ 21 w 130"/>
                <a:gd name="T5" fmla="*/ 60 h 70"/>
                <a:gd name="T6" fmla="*/ 13 w 130"/>
                <a:gd name="T7" fmla="*/ 53 h 70"/>
                <a:gd name="T8" fmla="*/ 14 w 130"/>
                <a:gd name="T9" fmla="*/ 45 h 70"/>
                <a:gd name="T10" fmla="*/ 22 w 130"/>
                <a:gd name="T11" fmla="*/ 43 h 70"/>
                <a:gd name="T12" fmla="*/ 19 w 130"/>
                <a:gd name="T13" fmla="*/ 33 h 70"/>
                <a:gd name="T14" fmla="*/ 23 w 130"/>
                <a:gd name="T15" fmla="*/ 27 h 70"/>
                <a:gd name="T16" fmla="*/ 31 w 130"/>
                <a:gd name="T17" fmla="*/ 28 h 70"/>
                <a:gd name="T18" fmla="*/ 33 w 130"/>
                <a:gd name="T19" fmla="*/ 19 h 70"/>
                <a:gd name="T20" fmla="*/ 40 w 130"/>
                <a:gd name="T21" fmla="*/ 15 h 70"/>
                <a:gd name="T22" fmla="*/ 46 w 130"/>
                <a:gd name="T23" fmla="*/ 21 h 70"/>
                <a:gd name="T24" fmla="*/ 53 w 130"/>
                <a:gd name="T25" fmla="*/ 13 h 70"/>
                <a:gd name="T26" fmla="*/ 60 w 130"/>
                <a:gd name="T27" fmla="*/ 14 h 70"/>
                <a:gd name="T28" fmla="*/ 63 w 130"/>
                <a:gd name="T29" fmla="*/ 22 h 70"/>
                <a:gd name="T30" fmla="*/ 73 w 130"/>
                <a:gd name="T31" fmla="*/ 18 h 70"/>
                <a:gd name="T32" fmla="*/ 79 w 130"/>
                <a:gd name="T33" fmla="*/ 23 h 70"/>
                <a:gd name="T34" fmla="*/ 77 w 130"/>
                <a:gd name="T35" fmla="*/ 31 h 70"/>
                <a:gd name="T36" fmla="*/ 87 w 130"/>
                <a:gd name="T37" fmla="*/ 33 h 70"/>
                <a:gd name="T38" fmla="*/ 91 w 130"/>
                <a:gd name="T39" fmla="*/ 40 h 70"/>
                <a:gd name="T40" fmla="*/ 85 w 130"/>
                <a:gd name="T41" fmla="*/ 46 h 70"/>
                <a:gd name="T42" fmla="*/ 93 w 130"/>
                <a:gd name="T43" fmla="*/ 53 h 70"/>
                <a:gd name="T44" fmla="*/ 92 w 130"/>
                <a:gd name="T45" fmla="*/ 60 h 70"/>
                <a:gd name="T46" fmla="*/ 84 w 130"/>
                <a:gd name="T47" fmla="*/ 63 h 70"/>
                <a:gd name="T48" fmla="*/ 85 w 130"/>
                <a:gd name="T49" fmla="*/ 70 h 70"/>
                <a:gd name="T50" fmla="*/ 130 w 130"/>
                <a:gd name="T51" fmla="*/ 0 h 70"/>
                <a:gd name="T52" fmla="*/ 120 w 130"/>
                <a:gd name="T53" fmla="*/ 26 h 70"/>
                <a:gd name="T54" fmla="*/ 116 w 130"/>
                <a:gd name="T55" fmla="*/ 29 h 70"/>
                <a:gd name="T56" fmla="*/ 115 w 130"/>
                <a:gd name="T57" fmla="*/ 31 h 70"/>
                <a:gd name="T58" fmla="*/ 117 w 130"/>
                <a:gd name="T59" fmla="*/ 36 h 70"/>
                <a:gd name="T60" fmla="*/ 111 w 130"/>
                <a:gd name="T61" fmla="*/ 38 h 70"/>
                <a:gd name="T62" fmla="*/ 104 w 130"/>
                <a:gd name="T63" fmla="*/ 36 h 70"/>
                <a:gd name="T64" fmla="*/ 102 w 130"/>
                <a:gd name="T65" fmla="*/ 40 h 70"/>
                <a:gd name="T66" fmla="*/ 96 w 130"/>
                <a:gd name="T67" fmla="*/ 38 h 70"/>
                <a:gd name="T68" fmla="*/ 97 w 130"/>
                <a:gd name="T69" fmla="*/ 33 h 70"/>
                <a:gd name="T70" fmla="*/ 94 w 130"/>
                <a:gd name="T71" fmla="*/ 29 h 70"/>
                <a:gd name="T72" fmla="*/ 88 w 130"/>
                <a:gd name="T73" fmla="*/ 29 h 70"/>
                <a:gd name="T74" fmla="*/ 89 w 130"/>
                <a:gd name="T75" fmla="*/ 22 h 70"/>
                <a:gd name="T76" fmla="*/ 94 w 130"/>
                <a:gd name="T77" fmla="*/ 19 h 70"/>
                <a:gd name="T78" fmla="*/ 94 w 130"/>
                <a:gd name="T79" fmla="*/ 17 h 70"/>
                <a:gd name="T80" fmla="*/ 92 w 130"/>
                <a:gd name="T81" fmla="*/ 12 h 70"/>
                <a:gd name="T82" fmla="*/ 98 w 130"/>
                <a:gd name="T83" fmla="*/ 9 h 70"/>
                <a:gd name="T84" fmla="*/ 105 w 130"/>
                <a:gd name="T85" fmla="*/ 12 h 70"/>
                <a:gd name="T86" fmla="*/ 107 w 130"/>
                <a:gd name="T87" fmla="*/ 8 h 70"/>
                <a:gd name="T88" fmla="*/ 114 w 130"/>
                <a:gd name="T89" fmla="*/ 9 h 70"/>
                <a:gd name="T90" fmla="*/ 113 w 130"/>
                <a:gd name="T91" fmla="*/ 15 h 70"/>
                <a:gd name="T92" fmla="*/ 116 w 130"/>
                <a:gd name="T93" fmla="*/ 18 h 70"/>
                <a:gd name="T94" fmla="*/ 121 w 130"/>
                <a:gd name="T95" fmla="*/ 19 h 70"/>
                <a:gd name="T96" fmla="*/ 120 w 130"/>
                <a:gd name="T97" fmla="*/ 26 h 70"/>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0" h="70">
                  <a:moveTo>
                    <a:pt x="0" y="0"/>
                  </a:moveTo>
                  <a:cubicBezTo>
                    <a:pt x="0" y="70"/>
                    <a:pt x="0" y="70"/>
                    <a:pt x="0" y="70"/>
                  </a:cubicBezTo>
                  <a:cubicBezTo>
                    <a:pt x="18" y="70"/>
                    <a:pt x="18" y="70"/>
                    <a:pt x="18" y="70"/>
                  </a:cubicBezTo>
                  <a:cubicBezTo>
                    <a:pt x="16" y="66"/>
                    <a:pt x="16" y="66"/>
                    <a:pt x="16" y="66"/>
                  </a:cubicBezTo>
                  <a:cubicBezTo>
                    <a:pt x="15" y="64"/>
                    <a:pt x="15" y="64"/>
                    <a:pt x="15" y="64"/>
                  </a:cubicBezTo>
                  <a:cubicBezTo>
                    <a:pt x="21" y="60"/>
                    <a:pt x="21" y="60"/>
                    <a:pt x="21" y="60"/>
                  </a:cubicBezTo>
                  <a:cubicBezTo>
                    <a:pt x="21" y="58"/>
                    <a:pt x="20" y="56"/>
                    <a:pt x="20" y="55"/>
                  </a:cubicBezTo>
                  <a:cubicBezTo>
                    <a:pt x="13" y="53"/>
                    <a:pt x="13" y="53"/>
                    <a:pt x="13" y="53"/>
                  </a:cubicBezTo>
                  <a:cubicBezTo>
                    <a:pt x="14" y="51"/>
                    <a:pt x="14" y="51"/>
                    <a:pt x="14" y="51"/>
                  </a:cubicBezTo>
                  <a:cubicBezTo>
                    <a:pt x="14" y="45"/>
                    <a:pt x="14" y="45"/>
                    <a:pt x="14" y="45"/>
                  </a:cubicBezTo>
                  <a:cubicBezTo>
                    <a:pt x="14" y="43"/>
                    <a:pt x="14" y="43"/>
                    <a:pt x="14" y="43"/>
                  </a:cubicBezTo>
                  <a:cubicBezTo>
                    <a:pt x="22" y="43"/>
                    <a:pt x="22" y="43"/>
                    <a:pt x="22" y="43"/>
                  </a:cubicBezTo>
                  <a:cubicBezTo>
                    <a:pt x="22" y="41"/>
                    <a:pt x="23" y="39"/>
                    <a:pt x="24" y="38"/>
                  </a:cubicBezTo>
                  <a:cubicBezTo>
                    <a:pt x="19" y="33"/>
                    <a:pt x="19" y="33"/>
                    <a:pt x="19" y="33"/>
                  </a:cubicBezTo>
                  <a:cubicBezTo>
                    <a:pt x="20" y="31"/>
                    <a:pt x="20" y="31"/>
                    <a:pt x="20" y="31"/>
                  </a:cubicBezTo>
                  <a:cubicBezTo>
                    <a:pt x="23" y="27"/>
                    <a:pt x="23" y="27"/>
                    <a:pt x="23" y="27"/>
                  </a:cubicBezTo>
                  <a:cubicBezTo>
                    <a:pt x="24" y="25"/>
                    <a:pt x="24" y="25"/>
                    <a:pt x="24" y="25"/>
                  </a:cubicBezTo>
                  <a:cubicBezTo>
                    <a:pt x="31" y="28"/>
                    <a:pt x="31" y="28"/>
                    <a:pt x="31" y="28"/>
                  </a:cubicBezTo>
                  <a:cubicBezTo>
                    <a:pt x="32" y="27"/>
                    <a:pt x="34" y="26"/>
                    <a:pt x="35" y="25"/>
                  </a:cubicBezTo>
                  <a:cubicBezTo>
                    <a:pt x="33" y="19"/>
                    <a:pt x="33" y="19"/>
                    <a:pt x="33" y="19"/>
                  </a:cubicBezTo>
                  <a:cubicBezTo>
                    <a:pt x="35" y="18"/>
                    <a:pt x="35" y="18"/>
                    <a:pt x="35" y="18"/>
                  </a:cubicBezTo>
                  <a:cubicBezTo>
                    <a:pt x="40" y="15"/>
                    <a:pt x="40" y="15"/>
                    <a:pt x="40" y="15"/>
                  </a:cubicBezTo>
                  <a:cubicBezTo>
                    <a:pt x="42" y="14"/>
                    <a:pt x="42" y="14"/>
                    <a:pt x="42" y="14"/>
                  </a:cubicBezTo>
                  <a:cubicBezTo>
                    <a:pt x="46" y="21"/>
                    <a:pt x="46" y="21"/>
                    <a:pt x="46" y="21"/>
                  </a:cubicBezTo>
                  <a:cubicBezTo>
                    <a:pt x="48" y="20"/>
                    <a:pt x="50" y="20"/>
                    <a:pt x="51" y="20"/>
                  </a:cubicBezTo>
                  <a:cubicBezTo>
                    <a:pt x="53" y="13"/>
                    <a:pt x="53" y="13"/>
                    <a:pt x="53" y="13"/>
                  </a:cubicBezTo>
                  <a:cubicBezTo>
                    <a:pt x="55" y="13"/>
                    <a:pt x="55" y="13"/>
                    <a:pt x="55" y="13"/>
                  </a:cubicBezTo>
                  <a:cubicBezTo>
                    <a:pt x="60" y="14"/>
                    <a:pt x="60" y="14"/>
                    <a:pt x="60" y="14"/>
                  </a:cubicBezTo>
                  <a:cubicBezTo>
                    <a:pt x="63" y="14"/>
                    <a:pt x="63" y="14"/>
                    <a:pt x="63" y="14"/>
                  </a:cubicBezTo>
                  <a:cubicBezTo>
                    <a:pt x="63" y="22"/>
                    <a:pt x="63" y="22"/>
                    <a:pt x="63" y="22"/>
                  </a:cubicBezTo>
                  <a:cubicBezTo>
                    <a:pt x="65" y="22"/>
                    <a:pt x="66" y="23"/>
                    <a:pt x="68" y="24"/>
                  </a:cubicBezTo>
                  <a:cubicBezTo>
                    <a:pt x="73" y="18"/>
                    <a:pt x="73" y="18"/>
                    <a:pt x="73" y="18"/>
                  </a:cubicBezTo>
                  <a:cubicBezTo>
                    <a:pt x="75" y="20"/>
                    <a:pt x="75" y="20"/>
                    <a:pt x="75" y="20"/>
                  </a:cubicBezTo>
                  <a:cubicBezTo>
                    <a:pt x="79" y="23"/>
                    <a:pt x="79" y="23"/>
                    <a:pt x="79" y="23"/>
                  </a:cubicBezTo>
                  <a:cubicBezTo>
                    <a:pt x="81" y="24"/>
                    <a:pt x="81" y="24"/>
                    <a:pt x="81" y="24"/>
                  </a:cubicBezTo>
                  <a:cubicBezTo>
                    <a:pt x="77" y="31"/>
                    <a:pt x="77" y="31"/>
                    <a:pt x="77" y="31"/>
                  </a:cubicBezTo>
                  <a:cubicBezTo>
                    <a:pt x="79" y="32"/>
                    <a:pt x="80" y="34"/>
                    <a:pt x="80" y="35"/>
                  </a:cubicBezTo>
                  <a:cubicBezTo>
                    <a:pt x="87" y="33"/>
                    <a:pt x="87" y="33"/>
                    <a:pt x="87" y="33"/>
                  </a:cubicBezTo>
                  <a:cubicBezTo>
                    <a:pt x="88" y="35"/>
                    <a:pt x="88" y="35"/>
                    <a:pt x="88" y="35"/>
                  </a:cubicBezTo>
                  <a:cubicBezTo>
                    <a:pt x="91" y="40"/>
                    <a:pt x="91" y="40"/>
                    <a:pt x="91" y="40"/>
                  </a:cubicBezTo>
                  <a:cubicBezTo>
                    <a:pt x="92" y="42"/>
                    <a:pt x="92" y="42"/>
                    <a:pt x="92" y="42"/>
                  </a:cubicBezTo>
                  <a:cubicBezTo>
                    <a:pt x="85" y="46"/>
                    <a:pt x="85" y="46"/>
                    <a:pt x="85" y="46"/>
                  </a:cubicBezTo>
                  <a:cubicBezTo>
                    <a:pt x="86" y="48"/>
                    <a:pt x="86" y="49"/>
                    <a:pt x="86" y="51"/>
                  </a:cubicBezTo>
                  <a:cubicBezTo>
                    <a:pt x="93" y="53"/>
                    <a:pt x="93" y="53"/>
                    <a:pt x="93" y="53"/>
                  </a:cubicBezTo>
                  <a:cubicBezTo>
                    <a:pt x="93" y="55"/>
                    <a:pt x="93" y="55"/>
                    <a:pt x="93" y="55"/>
                  </a:cubicBezTo>
                  <a:cubicBezTo>
                    <a:pt x="92" y="60"/>
                    <a:pt x="92" y="60"/>
                    <a:pt x="92" y="60"/>
                  </a:cubicBezTo>
                  <a:cubicBezTo>
                    <a:pt x="92" y="62"/>
                    <a:pt x="92" y="62"/>
                    <a:pt x="92" y="62"/>
                  </a:cubicBezTo>
                  <a:cubicBezTo>
                    <a:pt x="84" y="63"/>
                    <a:pt x="84" y="63"/>
                    <a:pt x="84" y="63"/>
                  </a:cubicBezTo>
                  <a:cubicBezTo>
                    <a:pt x="84" y="65"/>
                    <a:pt x="83" y="66"/>
                    <a:pt x="82" y="68"/>
                  </a:cubicBezTo>
                  <a:cubicBezTo>
                    <a:pt x="85" y="70"/>
                    <a:pt x="85" y="70"/>
                    <a:pt x="85" y="70"/>
                  </a:cubicBezTo>
                  <a:cubicBezTo>
                    <a:pt x="130" y="70"/>
                    <a:pt x="130" y="70"/>
                    <a:pt x="130" y="70"/>
                  </a:cubicBezTo>
                  <a:cubicBezTo>
                    <a:pt x="130" y="0"/>
                    <a:pt x="130" y="0"/>
                    <a:pt x="130" y="0"/>
                  </a:cubicBezTo>
                  <a:lnTo>
                    <a:pt x="0" y="0"/>
                  </a:lnTo>
                  <a:close/>
                  <a:moveTo>
                    <a:pt x="120" y="26"/>
                  </a:moveTo>
                  <a:cubicBezTo>
                    <a:pt x="117" y="26"/>
                    <a:pt x="117" y="26"/>
                    <a:pt x="117" y="26"/>
                  </a:cubicBezTo>
                  <a:cubicBezTo>
                    <a:pt x="116" y="27"/>
                    <a:pt x="116" y="28"/>
                    <a:pt x="116" y="29"/>
                  </a:cubicBezTo>
                  <a:cubicBezTo>
                    <a:pt x="115" y="29"/>
                    <a:pt x="115" y="30"/>
                    <a:pt x="115" y="31"/>
                  </a:cubicBezTo>
                  <a:cubicBezTo>
                    <a:pt x="115" y="31"/>
                    <a:pt x="115" y="31"/>
                    <a:pt x="115" y="31"/>
                  </a:cubicBezTo>
                  <a:cubicBezTo>
                    <a:pt x="117" y="34"/>
                    <a:pt x="117" y="34"/>
                    <a:pt x="117" y="34"/>
                  </a:cubicBezTo>
                  <a:cubicBezTo>
                    <a:pt x="118" y="34"/>
                    <a:pt x="118" y="35"/>
                    <a:pt x="117" y="36"/>
                  </a:cubicBezTo>
                  <a:cubicBezTo>
                    <a:pt x="113" y="39"/>
                    <a:pt x="113" y="39"/>
                    <a:pt x="113" y="39"/>
                  </a:cubicBezTo>
                  <a:cubicBezTo>
                    <a:pt x="112" y="39"/>
                    <a:pt x="111" y="39"/>
                    <a:pt x="111" y="38"/>
                  </a:cubicBezTo>
                  <a:cubicBezTo>
                    <a:pt x="109" y="35"/>
                    <a:pt x="109" y="35"/>
                    <a:pt x="109" y="35"/>
                  </a:cubicBezTo>
                  <a:cubicBezTo>
                    <a:pt x="107" y="36"/>
                    <a:pt x="106" y="36"/>
                    <a:pt x="104" y="36"/>
                  </a:cubicBezTo>
                  <a:cubicBezTo>
                    <a:pt x="104" y="36"/>
                    <a:pt x="104" y="36"/>
                    <a:pt x="104" y="36"/>
                  </a:cubicBezTo>
                  <a:cubicBezTo>
                    <a:pt x="102" y="40"/>
                    <a:pt x="102" y="40"/>
                    <a:pt x="102" y="40"/>
                  </a:cubicBezTo>
                  <a:cubicBezTo>
                    <a:pt x="102" y="40"/>
                    <a:pt x="101" y="41"/>
                    <a:pt x="101" y="40"/>
                  </a:cubicBezTo>
                  <a:cubicBezTo>
                    <a:pt x="96" y="38"/>
                    <a:pt x="96" y="38"/>
                    <a:pt x="96" y="38"/>
                  </a:cubicBezTo>
                  <a:cubicBezTo>
                    <a:pt x="95" y="38"/>
                    <a:pt x="95" y="37"/>
                    <a:pt x="95" y="37"/>
                  </a:cubicBezTo>
                  <a:cubicBezTo>
                    <a:pt x="97" y="33"/>
                    <a:pt x="97" y="33"/>
                    <a:pt x="97" y="33"/>
                  </a:cubicBezTo>
                  <a:cubicBezTo>
                    <a:pt x="95" y="32"/>
                    <a:pt x="95" y="31"/>
                    <a:pt x="94" y="29"/>
                  </a:cubicBezTo>
                  <a:cubicBezTo>
                    <a:pt x="94" y="29"/>
                    <a:pt x="94" y="29"/>
                    <a:pt x="94" y="29"/>
                  </a:cubicBezTo>
                  <a:cubicBezTo>
                    <a:pt x="90" y="30"/>
                    <a:pt x="90" y="30"/>
                    <a:pt x="90" y="30"/>
                  </a:cubicBezTo>
                  <a:cubicBezTo>
                    <a:pt x="89" y="30"/>
                    <a:pt x="88" y="29"/>
                    <a:pt x="88" y="29"/>
                  </a:cubicBezTo>
                  <a:cubicBezTo>
                    <a:pt x="88" y="23"/>
                    <a:pt x="88" y="23"/>
                    <a:pt x="88" y="23"/>
                  </a:cubicBezTo>
                  <a:cubicBezTo>
                    <a:pt x="88" y="23"/>
                    <a:pt x="88" y="22"/>
                    <a:pt x="89" y="22"/>
                  </a:cubicBezTo>
                  <a:cubicBezTo>
                    <a:pt x="93" y="22"/>
                    <a:pt x="93" y="22"/>
                    <a:pt x="93" y="22"/>
                  </a:cubicBezTo>
                  <a:cubicBezTo>
                    <a:pt x="93" y="21"/>
                    <a:pt x="93" y="20"/>
                    <a:pt x="94" y="19"/>
                  </a:cubicBezTo>
                  <a:cubicBezTo>
                    <a:pt x="94" y="18"/>
                    <a:pt x="94" y="18"/>
                    <a:pt x="94" y="17"/>
                  </a:cubicBezTo>
                  <a:cubicBezTo>
                    <a:pt x="94" y="17"/>
                    <a:pt x="94" y="17"/>
                    <a:pt x="94" y="17"/>
                  </a:cubicBezTo>
                  <a:cubicBezTo>
                    <a:pt x="92" y="14"/>
                    <a:pt x="92" y="14"/>
                    <a:pt x="92" y="14"/>
                  </a:cubicBezTo>
                  <a:cubicBezTo>
                    <a:pt x="92" y="13"/>
                    <a:pt x="92" y="12"/>
                    <a:pt x="92" y="12"/>
                  </a:cubicBezTo>
                  <a:cubicBezTo>
                    <a:pt x="97" y="9"/>
                    <a:pt x="97" y="9"/>
                    <a:pt x="97" y="9"/>
                  </a:cubicBezTo>
                  <a:cubicBezTo>
                    <a:pt x="97" y="8"/>
                    <a:pt x="98" y="9"/>
                    <a:pt x="98" y="9"/>
                  </a:cubicBezTo>
                  <a:cubicBezTo>
                    <a:pt x="101" y="12"/>
                    <a:pt x="101" y="12"/>
                    <a:pt x="101" y="12"/>
                  </a:cubicBezTo>
                  <a:cubicBezTo>
                    <a:pt x="102" y="12"/>
                    <a:pt x="104" y="12"/>
                    <a:pt x="105" y="12"/>
                  </a:cubicBezTo>
                  <a:cubicBezTo>
                    <a:pt x="105" y="12"/>
                    <a:pt x="105" y="12"/>
                    <a:pt x="105" y="12"/>
                  </a:cubicBezTo>
                  <a:cubicBezTo>
                    <a:pt x="107" y="8"/>
                    <a:pt x="107" y="8"/>
                    <a:pt x="107" y="8"/>
                  </a:cubicBezTo>
                  <a:cubicBezTo>
                    <a:pt x="107" y="7"/>
                    <a:pt x="108" y="7"/>
                    <a:pt x="109" y="7"/>
                  </a:cubicBezTo>
                  <a:cubicBezTo>
                    <a:pt x="114" y="9"/>
                    <a:pt x="114" y="9"/>
                    <a:pt x="114" y="9"/>
                  </a:cubicBezTo>
                  <a:cubicBezTo>
                    <a:pt x="114" y="10"/>
                    <a:pt x="114" y="10"/>
                    <a:pt x="114" y="11"/>
                  </a:cubicBezTo>
                  <a:cubicBezTo>
                    <a:pt x="113" y="15"/>
                    <a:pt x="113" y="15"/>
                    <a:pt x="113" y="15"/>
                  </a:cubicBezTo>
                  <a:cubicBezTo>
                    <a:pt x="114" y="16"/>
                    <a:pt x="115" y="17"/>
                    <a:pt x="115" y="18"/>
                  </a:cubicBezTo>
                  <a:cubicBezTo>
                    <a:pt x="116" y="18"/>
                    <a:pt x="116" y="18"/>
                    <a:pt x="116" y="18"/>
                  </a:cubicBezTo>
                  <a:cubicBezTo>
                    <a:pt x="120" y="18"/>
                    <a:pt x="120" y="18"/>
                    <a:pt x="120" y="18"/>
                  </a:cubicBezTo>
                  <a:cubicBezTo>
                    <a:pt x="120" y="18"/>
                    <a:pt x="121" y="18"/>
                    <a:pt x="121" y="19"/>
                  </a:cubicBezTo>
                  <a:cubicBezTo>
                    <a:pt x="122" y="24"/>
                    <a:pt x="122" y="24"/>
                    <a:pt x="122" y="24"/>
                  </a:cubicBezTo>
                  <a:cubicBezTo>
                    <a:pt x="122" y="25"/>
                    <a:pt x="121" y="26"/>
                    <a:pt x="120" y="26"/>
                  </a:cubicBezTo>
                  <a:close/>
                </a:path>
              </a:pathLst>
            </a:custGeom>
            <a:grpFill/>
            <a:ln>
              <a:noFill/>
            </a:ln>
          </p:spPr>
          <p:txBody>
            <a:bodyPr vert="horz" wrap="square" lIns="91440" tIns="45720" rIns="91440" bIns="45720" numCol="1" anchor="t" anchorCtr="0" compatLnSpc="1"/>
            <a:lstStyle/>
            <a:p>
              <a:endParaRPr lang="en-US"/>
            </a:p>
          </p:txBody>
        </p:sp>
        <p:sp>
          <p:nvSpPr>
            <p:cNvPr id="14" name="Freeform 141"/>
            <p:cNvSpPr>
              <a:spLocks noEditPoints="1"/>
            </p:cNvSpPr>
            <p:nvPr/>
          </p:nvSpPr>
          <p:spPr bwMode="auto">
            <a:xfrm>
              <a:off x="7921" y="5324"/>
              <a:ext cx="224" cy="187"/>
            </a:xfrm>
            <a:custGeom>
              <a:gdLst>
                <a:gd name="T0" fmla="*/ 45 w 52"/>
                <a:gd name="T1" fmla="*/ 39 h 43"/>
                <a:gd name="T2" fmla="*/ 39 w 52"/>
                <a:gd name="T3" fmla="*/ 7 h 43"/>
                <a:gd name="T4" fmla="*/ 7 w 52"/>
                <a:gd name="T5" fmla="*/ 13 h 43"/>
                <a:gd name="T6" fmla="*/ 12 w 52"/>
                <a:gd name="T7" fmla="*/ 43 h 43"/>
                <a:gd name="T8" fmla="*/ 41 w 52"/>
                <a:gd name="T9" fmla="*/ 43 h 43"/>
                <a:gd name="T10" fmla="*/ 45 w 52"/>
                <a:gd name="T11" fmla="*/ 39 h 43"/>
                <a:gd name="T12" fmla="*/ 37 w 52"/>
                <a:gd name="T13" fmla="*/ 34 h 43"/>
                <a:gd name="T14" fmla="*/ 18 w 52"/>
                <a:gd name="T15" fmla="*/ 37 h 43"/>
                <a:gd name="T16" fmla="*/ 15 w 52"/>
                <a:gd name="T17" fmla="*/ 18 h 43"/>
                <a:gd name="T18" fmla="*/ 34 w 52"/>
                <a:gd name="T19" fmla="*/ 14 h 43"/>
                <a:gd name="T20" fmla="*/ 37 w 52"/>
                <a:gd name="T21" fmla="*/ 34 h 4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 h="43">
                  <a:moveTo>
                    <a:pt x="45" y="39"/>
                  </a:moveTo>
                  <a:cubicBezTo>
                    <a:pt x="52" y="29"/>
                    <a:pt x="50" y="14"/>
                    <a:pt x="39" y="7"/>
                  </a:cubicBezTo>
                  <a:cubicBezTo>
                    <a:pt x="28" y="0"/>
                    <a:pt x="14" y="2"/>
                    <a:pt x="7" y="13"/>
                  </a:cubicBezTo>
                  <a:cubicBezTo>
                    <a:pt x="0" y="23"/>
                    <a:pt x="2" y="36"/>
                    <a:pt x="12" y="43"/>
                  </a:cubicBezTo>
                  <a:cubicBezTo>
                    <a:pt x="41" y="43"/>
                    <a:pt x="41" y="43"/>
                    <a:pt x="41" y="43"/>
                  </a:cubicBezTo>
                  <a:cubicBezTo>
                    <a:pt x="43" y="42"/>
                    <a:pt x="44" y="41"/>
                    <a:pt x="45" y="39"/>
                  </a:cubicBezTo>
                  <a:close/>
                  <a:moveTo>
                    <a:pt x="37" y="34"/>
                  </a:moveTo>
                  <a:cubicBezTo>
                    <a:pt x="33" y="40"/>
                    <a:pt x="25" y="42"/>
                    <a:pt x="18" y="37"/>
                  </a:cubicBezTo>
                  <a:cubicBezTo>
                    <a:pt x="12" y="33"/>
                    <a:pt x="10" y="24"/>
                    <a:pt x="15" y="18"/>
                  </a:cubicBezTo>
                  <a:cubicBezTo>
                    <a:pt x="19" y="12"/>
                    <a:pt x="28" y="10"/>
                    <a:pt x="34" y="14"/>
                  </a:cubicBezTo>
                  <a:cubicBezTo>
                    <a:pt x="40" y="19"/>
                    <a:pt x="42" y="27"/>
                    <a:pt x="37" y="34"/>
                  </a:cubicBezTo>
                  <a:close/>
                </a:path>
              </a:pathLst>
            </a:custGeom>
            <a:grpFill/>
            <a:ln>
              <a:noFill/>
            </a:ln>
          </p:spPr>
          <p:txBody>
            <a:bodyPr vert="horz" wrap="square" lIns="91440" tIns="45720" rIns="91440" bIns="45720" numCol="1" anchor="t" anchorCtr="0" compatLnSpc="1"/>
            <a:lstStyle/>
            <a:p>
              <a:endParaRPr lang="en-US"/>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5" presetClass="entr" presetSubtype="10" fill="hold" grpId="0" nodeType="with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checkerboard(across)">
                                      <p:cBhvr>
                                        <p:cTn id="7" dur="500"/>
                                        <p:tgtEl>
                                          <p:spTgt spid="41"/>
                                        </p:tgtEl>
                                      </p:cBhvr>
                                    </p:animEffect>
                                  </p:childTnLst>
                                </p:cTn>
                              </p:par>
                              <p:par>
                                <p:cTn id="8" presetID="5" presetClass="entr" presetSubtype="10" fill="hold" nodeType="withEffect">
                                  <p:stCondLst>
                                    <p:cond delay="0"/>
                                  </p:stCondLst>
                                  <p:childTnLst>
                                    <p:set>
                                      <p:cBhvr>
                                        <p:cTn id="9" dur="1" fill="hold">
                                          <p:stCondLst>
                                            <p:cond delay="0"/>
                                          </p:stCondLst>
                                        </p:cTn>
                                        <p:tgtEl>
                                          <p:spTgt spid="64"/>
                                        </p:tgtEl>
                                        <p:attrNameLst>
                                          <p:attrName>style.visibility</p:attrName>
                                        </p:attrNameLst>
                                      </p:cBhvr>
                                      <p:to>
                                        <p:strVal val="visible"/>
                                      </p:to>
                                    </p:set>
                                    <p:animEffect transition="in" filter="checkerboard(across)">
                                      <p:cBhvr>
                                        <p:cTn id="10"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Lst>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内容与标题">
    <p:spTree>
      <p:nvGrpSpPr>
        <p:cNvPr id="1" name=""/>
        <p:cNvGrpSpPr/>
        <p:nvPr/>
      </p:nvGrpSpPr>
      <p:grpSpPr>
        <a:xfrm>
          <a:off x="0" y="0"/>
          <a:ext cx="0" cy="0"/>
        </a:xfrm>
      </p:grpSpPr>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图片与标题">
    <p:spTree>
      <p:nvGrpSpPr>
        <p:cNvPr id="1" name=""/>
        <p:cNvGrpSpPr/>
        <p:nvPr/>
      </p:nvGrpSpPr>
      <p:grpSpPr>
        <a:xfrm>
          <a:off x="0" y="0"/>
          <a:ext cx="0" cy="0"/>
        </a:xfrm>
      </p:grpSpPr>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垂直排列标题与&#10;文本">
    <p:spTree>
      <p:nvGrpSpPr>
        <p:cNvPr id="1" name=""/>
        <p:cNvGrpSpPr/>
        <p:nvPr/>
      </p:nvGrpSpPr>
      <p:grpSpPr>
        <a:xfrm>
          <a:off x="0" y="0"/>
          <a:ext cx="0" cy="0"/>
        </a:xfrm>
      </p:grpSpPr>
      <p:sp>
        <p:nvSpPr>
          <p:cNvPr id="5" name="页脚占位符 4"/>
          <p:cNvSpPr>
            <a:spLocks noGrp="1"/>
          </p:cNvSpPr>
          <p:nvPr>
            <p:ph type="ftr" sz="quarter" idx="11"/>
          </p:nvPr>
        </p:nvSpPr>
        <p:spPr/>
        <p:txBody>
          <a:bodyPr/>
          <a:lstStyle/>
          <a:p>
            <a:endParaRPr lang="zh-CN" alt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1">
        <a:schemeClr val="bg1"/>
      </p:bgRef>
    </p:bg>
    <p:spTree>
      <p:nvGrpSpPr>
        <p:cNvPr id="1" name=""/>
        <p:cNvGrpSpPr/>
        <p:nvPr/>
      </p:nvGrpSpPr>
      <p:grpSpPr>
        <a:xfrm>
          <a:off x="0" y="0"/>
          <a:ext cx="0" cy="0"/>
        </a:xfrm>
      </p:grpSpPr>
      <p:sp>
        <p:nvSpPr>
          <p:cNvPr id="7" name="矩形 6"/>
          <p:cNvSpPr/>
          <p:nvPr userDrawn="1"/>
        </p:nvSpPr>
        <p:spPr>
          <a:xfrm>
            <a:off x="0" y="-11430"/>
            <a:ext cx="12192000" cy="6858000"/>
          </a:xfrm>
          <a:prstGeom prst="rect">
            <a:avLst/>
          </a:prstGeom>
          <a:gradFill>
            <a:gsLst>
              <a:gs pos="0">
                <a:srgbClr val="14CD68"/>
              </a:gs>
              <a:gs pos="100000">
                <a:srgbClr val="0B6E38"/>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noFill/>
            </a:endParaRPr>
          </a:p>
        </p:txBody>
      </p:sp>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7C4E7ED-FD35-4E2C-8D04-D0895BF3EC64}" type="slidenum">
              <a:rPr lang="zh-CN" altLang="en-US" smtClean="0"/>
              <a:t/>
            </a:fld>
            <a:endParaRPr lang="zh-CN" altLang="en-US"/>
          </a:p>
        </p:txBody>
      </p:sp>
      <p:sp>
        <p:nvSpPr>
          <p:cNvPr id="10" name="圆角矩形 9"/>
          <p:cNvSpPr/>
          <p:nvPr userDrawn="1"/>
        </p:nvSpPr>
        <p:spPr>
          <a:xfrm>
            <a:off x="293370" y="307340"/>
            <a:ext cx="11575415" cy="6220460"/>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zh-CN" altLang="en-US">
              <a:noFill/>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transition/>
  <p:timing/>
  <p:txStyles>
    <p:titleStyle>
      <a:lvl1pPr algn="ctr"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just" defTabSz="914400" rtl="0" eaLnBrk="1" latinLnBrk="0" hangingPunct="1">
        <a:lnSpc>
          <a:spcPct val="13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just" defTabSz="914400" rtl="0" eaLnBrk="1" latinLnBrk="0" hangingPunct="1">
        <a:lnSpc>
          <a:spcPct val="13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just" defTabSz="914400" rtl="0" eaLnBrk="1" latinLnBrk="0" hangingPunct="1">
        <a:lnSpc>
          <a:spcPct val="13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just" defTabSz="914400" rtl="0" eaLnBrk="1" latinLnBrk="0" hangingPunct="1">
        <a:lnSpc>
          <a:spcPct val="13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just" defTabSz="914400" rtl="0" eaLnBrk="1" latinLnBrk="0" hangingPunct="1">
        <a:lnSpc>
          <a:spcPct val="13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3.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4.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5.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6.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7.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8.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png" /><Relationship Id="rId3" Type="http://schemas.openxmlformats.org/officeDocument/2006/relationships/tags" Target="../tags/tag9.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10.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11.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12.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13.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14.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2.png" /><Relationship Id="rId3" Type="http://schemas.openxmlformats.org/officeDocument/2006/relationships/tags" Target="../tags/tag15.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16.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png" /><Relationship Id="rId3" Type="http://schemas.openxmlformats.org/officeDocument/2006/relationships/tags" Target="../tags/tag17.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18.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19.x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20.xml"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21.xml"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22.xml"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23.xml"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24.xml"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25.xml"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4.png" /><Relationship Id="rId3" Type="http://schemas.openxmlformats.org/officeDocument/2006/relationships/tags" Target="../tags/tag26.xml" /></Relationships>
</file>

<file path=ppt/slides/_rels/slide2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5.png" /><Relationship Id="rId3" Type="http://schemas.openxmlformats.org/officeDocument/2006/relationships/tags" Target="../tags/tag27.xml" /></Relationships>
</file>

<file path=ppt/slides/_rels/slide2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28.xml" /></Relationships>
</file>

<file path=ppt/slides/_rels/slide2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29.xml" /></Relationships>
</file>

<file path=ppt/slides/_rels/slide28.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6.png" /><Relationship Id="rId3" Type="http://schemas.openxmlformats.org/officeDocument/2006/relationships/tags" Target="../tags/tag30.xml" /><Relationship Id="rId4" Type="http://schemas.openxmlformats.org/officeDocument/2006/relationships/tags" Target="../tags/tag31.xml" /></Relationships>
</file>

<file path=ppt/slides/_rels/slide29.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32.xml" /></Relationships>
</file>

<file path=ppt/slides/_rels/slide30.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33.xml" /></Relationships>
</file>

<file path=ppt/slides/_rels/slide3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7.png" /><Relationship Id="rId3" Type="http://schemas.openxmlformats.org/officeDocument/2006/relationships/tags" Target="../tags/tag34.xml" /></Relationships>
</file>

<file path=ppt/slides/_rels/slide3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notesSlide" Target="../notesSlides/notesSlide1.xml" /><Relationship Id="rId3" Type="http://schemas.openxmlformats.org/officeDocument/2006/relationships/tags" Target="../tags/tag35.xml" /></Relationships>
</file>

<file path=ppt/slides/_rels/slide3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36.xml" /></Relationships>
</file>

<file path=ppt/slides/_rels/slide3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37.xml" /></Relationships>
</file>

<file path=ppt/slides/_rels/slide3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38.xml" /></Relationships>
</file>

<file path=ppt/slides/_rels/slide3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8.png" /><Relationship Id="rId3" Type="http://schemas.openxmlformats.org/officeDocument/2006/relationships/tags" Target="../tags/tag39.xml" /></Relationships>
</file>

<file path=ppt/slides/_rels/slide3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notesSlide" Target="../notesSlides/notesSlide2.xml" /><Relationship Id="rId3" Type="http://schemas.openxmlformats.org/officeDocument/2006/relationships/tags" Target="../tags/tag40.xml" /></Relationships>
</file>

<file path=ppt/slides/_rels/slide38.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9.png" /><Relationship Id="rId3" Type="http://schemas.openxmlformats.org/officeDocument/2006/relationships/tags" Target="../tags/tag41.xml" /></Relationships>
</file>

<file path=ppt/slides/_rels/slide39.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0.png" /><Relationship Id="rId3" Type="http://schemas.openxmlformats.org/officeDocument/2006/relationships/tags" Target="../tags/tag42.xml" /></Relationships>
</file>

<file path=ppt/slides/_rels/slide40.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1.png" /><Relationship Id="rId3" Type="http://schemas.openxmlformats.org/officeDocument/2006/relationships/tags" Target="../tags/tag43.xml" /></Relationships>
</file>

<file path=ppt/slides/_rels/slide4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44.xm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 name="文本框 3"/>
          <p:cNvSpPr txBox="1"/>
          <p:nvPr/>
        </p:nvSpPr>
        <p:spPr>
          <a:xfrm>
            <a:off x="278765" y="633095"/>
            <a:ext cx="11514455" cy="5107940"/>
          </a:xfrm>
          <a:prstGeom prst="rect">
            <a:avLst/>
          </a:prstGeom>
          <a:noFill/>
          <a:ln w="9525">
            <a:noFill/>
          </a:ln>
        </p:spPr>
        <p:txBody>
          <a:bodyPr wrap="square" anchor="t">
            <a:spAutoFit/>
          </a:bodyPr>
          <a:lstStyle>
            <a:defPPr>
              <a:defRPr lang="zh-CN"/>
            </a:defPPr>
          </a:lstStyle>
          <a:p>
            <a:pPr algn="ctr"/>
            <a:endParaRPr lang="zh-CN" altLang="en-US" sz="6000" b="0" noProof="1">
              <a:effectLst>
                <a:outerShdw blurRad="38100" dist="38100" dir="2700000">
                  <a:srgbClr val="C0C0C0"/>
                </a:outerShdw>
              </a:effectLst>
              <a:latin typeface="黑体" panose="02010609060101010101" pitchFamily="49" charset="-122"/>
              <a:ea typeface="黑体" panose="02010609060101010101" pitchFamily="49" charset="-122"/>
              <a:cs typeface="+mn-cs"/>
              <a:sym typeface="宋体" panose="02010600030101010101" pitchFamily="2" charset="-122"/>
            </a:endParaRPr>
          </a:p>
          <a:p>
            <a:pPr algn="ctr"/>
            <a:endParaRPr lang="zh-CN" altLang="en-US" sz="4800" b="0" noProof="1">
              <a:solidFill>
                <a:srgbClr val="0070C0"/>
              </a:solidFill>
              <a:effectLst>
                <a:outerShdw blurRad="38100" dist="25400" dir="5400000" algn="ctr" rotWithShape="0">
                  <a:srgbClr val="6E747A">
                    <a:alpha val="43000"/>
                  </a:srgbClr>
                </a:outerShdw>
              </a:effectLst>
              <a:latin typeface="黑体" panose="02010609060101010101" pitchFamily="49" charset="-122"/>
              <a:ea typeface="黑体" panose="02010609060101010101" pitchFamily="49" charset="-122"/>
              <a:cs typeface="+mn-cs"/>
              <a:sym typeface="宋体" panose="02010600030101010101" pitchFamily="2" charset="-122"/>
            </a:endParaRPr>
          </a:p>
          <a:p>
            <a:pPr algn="ctr"/>
            <a:r>
              <a:rPr lang="zh-CN" sz="6000" b="0" noProof="1">
                <a:solidFill>
                  <a:schemeClr val="tx1"/>
                </a:solidFill>
                <a:effectLst>
                  <a:outerShdw blurRad="38100" dist="25400" dir="5400000" algn="ctr" rotWithShape="0">
                    <a:srgbClr val="6E747A">
                      <a:alpha val="43000"/>
                    </a:srgbClr>
                  </a:outerShdw>
                </a:effectLst>
                <a:latin typeface="黑体" panose="02010609060101010101" pitchFamily="49" charset="-122"/>
                <a:ea typeface="黑体" panose="02010609060101010101" pitchFamily="49" charset="-122"/>
                <a:cs typeface="+mn-cs"/>
                <a:sym typeface="宋体" panose="02010600030101010101" pitchFamily="2" charset="-122"/>
              </a:rPr>
              <a:t>第二部分</a:t>
            </a:r>
            <a:r>
              <a:rPr lang="en-US" altLang="zh-CN" sz="6000" b="0" noProof="1">
                <a:solidFill>
                  <a:schemeClr val="tx1"/>
                </a:solidFill>
                <a:effectLst>
                  <a:outerShdw blurRad="38100" dist="25400" dir="5400000" algn="ctr" rotWithShape="0">
                    <a:srgbClr val="6E747A">
                      <a:alpha val="43000"/>
                    </a:srgbClr>
                  </a:outerShdw>
                </a:effectLst>
                <a:latin typeface="黑体" panose="02010609060101010101" pitchFamily="49" charset="-122"/>
                <a:ea typeface="黑体" panose="02010609060101010101" pitchFamily="49" charset="-122"/>
                <a:cs typeface="+mn-cs"/>
                <a:sym typeface="宋体" panose="02010600030101010101" pitchFamily="2" charset="-122"/>
              </a:rPr>
              <a:t> </a:t>
            </a:r>
            <a:r>
              <a:rPr lang="zh-CN" altLang="en-US" sz="6000" b="0" noProof="1">
                <a:solidFill>
                  <a:schemeClr val="tx1"/>
                </a:solidFill>
                <a:effectLst>
                  <a:outerShdw blurRad="38100" dist="25400" dir="5400000" algn="ctr" rotWithShape="0">
                    <a:srgbClr val="6E747A">
                      <a:alpha val="43000"/>
                    </a:srgbClr>
                  </a:outerShdw>
                </a:effectLst>
                <a:latin typeface="黑体" panose="02010609060101010101" pitchFamily="49" charset="-122"/>
                <a:ea typeface="黑体" panose="02010609060101010101" pitchFamily="49" charset="-122"/>
                <a:cs typeface="+mn-cs"/>
                <a:sym typeface="宋体" panose="02010600030101010101" pitchFamily="2" charset="-122"/>
              </a:rPr>
              <a:t>七年级下册</a:t>
            </a:r>
          </a:p>
          <a:p>
            <a:pPr algn="ctr"/>
            <a:endParaRPr lang="zh-CN" altLang="en-US" sz="4400" b="0" noProof="1">
              <a:solidFill>
                <a:schemeClr val="tx1"/>
              </a:solidFill>
              <a:effectLst>
                <a:outerShdw blurRad="38100" dist="25400" dir="5400000" algn="ctr" rotWithShape="0">
                  <a:srgbClr val="6E747A">
                    <a:alpha val="43000"/>
                  </a:srgbClr>
                </a:outerShdw>
              </a:effectLst>
              <a:latin typeface="黑体" panose="02010609060101010101" pitchFamily="49" charset="-122"/>
              <a:ea typeface="黑体" panose="02010609060101010101" pitchFamily="49" charset="-122"/>
              <a:cs typeface="+mn-cs"/>
              <a:sym typeface="宋体" panose="02010600030101010101" pitchFamily="2" charset="-122"/>
            </a:endParaRPr>
          </a:p>
          <a:p>
            <a:pPr algn="ctr"/>
            <a:r>
              <a:rPr sz="5400" b="0" noProof="1">
                <a:solidFill>
                  <a:srgbClr val="0070C0"/>
                </a:solidFill>
                <a:effectLst>
                  <a:outerShdw blurRad="38100" dist="25400" dir="5400000" algn="ctr" rotWithShape="0">
                    <a:srgbClr val="6E747A">
                      <a:alpha val="43000"/>
                    </a:srgbClr>
                  </a:outerShdw>
                </a:effectLst>
                <a:latin typeface="黑体" panose="02010609060101010101" pitchFamily="49" charset="-122"/>
                <a:ea typeface="黑体" panose="02010609060101010101" pitchFamily="49" charset="-122"/>
                <a:cs typeface="+mn-cs"/>
                <a:sym typeface="宋体" panose="02010600030101010101" pitchFamily="2" charset="-122"/>
              </a:rPr>
              <a:t>第七章</a:t>
            </a:r>
            <a:r>
              <a:rPr lang="en-US" sz="5400" b="0" noProof="1">
                <a:solidFill>
                  <a:srgbClr val="0070C0"/>
                </a:solidFill>
                <a:effectLst>
                  <a:outerShdw blurRad="38100" dist="25400" dir="5400000" algn="ctr" rotWithShape="0">
                    <a:srgbClr val="6E747A">
                      <a:alpha val="43000"/>
                    </a:srgbClr>
                  </a:outerShdw>
                </a:effectLst>
                <a:latin typeface="黑体" panose="02010609060101010101" pitchFamily="49" charset="-122"/>
                <a:ea typeface="黑体" panose="02010609060101010101" pitchFamily="49" charset="-122"/>
                <a:cs typeface="+mn-cs"/>
                <a:sym typeface="宋体" panose="02010600030101010101" pitchFamily="2" charset="-122"/>
              </a:rPr>
              <a:t> </a:t>
            </a:r>
            <a:r>
              <a:rPr sz="5400" b="0" noProof="1">
                <a:solidFill>
                  <a:srgbClr val="0070C0"/>
                </a:solidFill>
                <a:effectLst>
                  <a:outerShdw blurRad="38100" dist="25400" dir="5400000" algn="ctr" rotWithShape="0">
                    <a:srgbClr val="6E747A">
                      <a:alpha val="43000"/>
                    </a:srgbClr>
                  </a:outerShdw>
                </a:effectLst>
                <a:latin typeface="黑体" panose="02010609060101010101" pitchFamily="49" charset="-122"/>
                <a:ea typeface="黑体" panose="02010609060101010101" pitchFamily="49" charset="-122"/>
                <a:cs typeface="+mn-cs"/>
                <a:sym typeface="宋体" panose="02010600030101010101" pitchFamily="2" charset="-122"/>
              </a:rPr>
              <a:t>各具特色的地区</a:t>
            </a:r>
          </a:p>
          <a:p>
            <a:pPr algn="ctr"/>
            <a:endParaRPr lang="zh-CN" altLang="en-US" sz="6000" noProof="1">
              <a:effectLst>
                <a:outerShdw blurRad="38100" dist="38100" dir="2700000">
                  <a:srgbClr val="C0C0C0"/>
                </a:outerShdw>
              </a:effectLst>
              <a:latin typeface="等线" panose="02010600030101010101" charset="-122"/>
              <a:ea typeface="等线" panose="02010600030101010101" charset="-122"/>
              <a:cs typeface="+mn-cs"/>
              <a:sym typeface="宋体" panose="02010600030101010101" pitchFamily="2" charset="-122"/>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18" name="矩形 17"/>
          <p:cNvSpPr/>
          <p:nvPr/>
        </p:nvSpPr>
        <p:spPr>
          <a:xfrm>
            <a:off x="2924810" y="2163445"/>
            <a:ext cx="4552949" cy="666750"/>
          </a:xfrm>
          <a:prstGeom prst="rect">
            <a:avLst/>
          </a:prstGeom>
          <a:noFill/>
          <a:ln w="349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9pPr>
          </a:lstStyle>
          <a:p>
            <a:pPr algn="ctr"/>
            <a:r>
              <a:rPr lang="zh-CN" altLang="en-US" sz="3200" b="1">
                <a:solidFill>
                  <a:schemeClr val="tx1"/>
                </a:solidFill>
              </a:rPr>
              <a:t>基础知识梳理</a:t>
            </a:r>
          </a:p>
        </p:txBody>
      </p:sp>
      <p:sp>
        <p:nvSpPr>
          <p:cNvPr id="20" name="矩形 19"/>
          <p:cNvSpPr/>
          <p:nvPr/>
        </p:nvSpPr>
        <p:spPr>
          <a:xfrm>
            <a:off x="2924810" y="3323590"/>
            <a:ext cx="4552949" cy="666750"/>
          </a:xfrm>
          <a:prstGeom prst="rect">
            <a:avLst/>
          </a:prstGeom>
          <a:noFill/>
          <a:ln w="349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9pPr>
          </a:lstStyle>
          <a:p>
            <a:pPr algn="ctr"/>
            <a:r>
              <a:rPr lang="zh-CN" altLang="en-US" sz="3200" b="1">
                <a:solidFill>
                  <a:schemeClr val="tx1"/>
                </a:solidFill>
              </a:rPr>
              <a:t>高频考点</a:t>
            </a:r>
          </a:p>
        </p:txBody>
      </p:sp>
      <p:sp>
        <p:nvSpPr>
          <p:cNvPr id="22" name="矩形 21"/>
          <p:cNvSpPr/>
          <p:nvPr/>
        </p:nvSpPr>
        <p:spPr>
          <a:xfrm>
            <a:off x="2924810" y="4484370"/>
            <a:ext cx="4552949" cy="666750"/>
          </a:xfrm>
          <a:prstGeom prst="rect">
            <a:avLst/>
          </a:prstGeom>
          <a:noFill/>
          <a:ln w="349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9pPr>
          </a:lstStyle>
          <a:p>
            <a:pPr algn="ctr"/>
            <a:r>
              <a:rPr lang="zh-CN" altLang="en-US" sz="3200" b="1">
                <a:solidFill>
                  <a:schemeClr val="tx1"/>
                </a:solidFill>
              </a:rPr>
              <a:t>零失误训练</a:t>
            </a:r>
          </a:p>
        </p:txBody>
      </p:sp>
      <p:sp>
        <p:nvSpPr>
          <p:cNvPr id="8" name="矩形 7"/>
          <p:cNvSpPr/>
          <p:nvPr userDrawn="1"/>
        </p:nvSpPr>
        <p:spPr>
          <a:xfrm>
            <a:off x="2028190" y="2163445"/>
            <a:ext cx="666750" cy="666750"/>
          </a:xfrm>
          <a:prstGeom prst="rect">
            <a:avLst/>
          </a:prstGeom>
          <a:solidFill>
            <a:schemeClr val="accent1"/>
          </a:solidFill>
          <a:ln w="349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9pPr>
          </a:lstStyle>
          <a:p>
            <a:pPr algn="ctr"/>
            <a:r>
              <a:rPr lang="en-US" altLang="zh-CN" sz="3200" b="1">
                <a:solidFill>
                  <a:srgbClr val="FFFFFF"/>
                </a:solidFill>
              </a:rPr>
              <a:t>01</a:t>
            </a:r>
            <a:endParaRPr lang="zh-CN" altLang="en-US" sz="3200" b="1">
              <a:solidFill>
                <a:srgbClr val="FFFFFF"/>
              </a:solidFill>
            </a:endParaRPr>
          </a:p>
        </p:txBody>
      </p:sp>
      <p:sp>
        <p:nvSpPr>
          <p:cNvPr id="19" name="矩形 18"/>
          <p:cNvSpPr/>
          <p:nvPr userDrawn="1"/>
        </p:nvSpPr>
        <p:spPr>
          <a:xfrm>
            <a:off x="2028190" y="3270885"/>
            <a:ext cx="666750" cy="666750"/>
          </a:xfrm>
          <a:prstGeom prst="rect">
            <a:avLst/>
          </a:prstGeom>
          <a:solidFill>
            <a:schemeClr val="accent1"/>
          </a:solidFill>
          <a:ln w="349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9pPr>
          </a:lstStyle>
          <a:p>
            <a:pPr algn="ctr"/>
            <a:r>
              <a:rPr lang="en-US" altLang="zh-CN" sz="3200" b="1">
                <a:solidFill>
                  <a:srgbClr val="FFFFFF"/>
                </a:solidFill>
              </a:rPr>
              <a:t>02</a:t>
            </a:r>
            <a:endParaRPr lang="zh-CN" altLang="en-US" sz="3200" b="1">
              <a:solidFill>
                <a:srgbClr val="FFFFFF"/>
              </a:solidFill>
            </a:endParaRPr>
          </a:p>
        </p:txBody>
      </p:sp>
      <p:sp>
        <p:nvSpPr>
          <p:cNvPr id="7" name="矩形 6"/>
          <p:cNvSpPr/>
          <p:nvPr userDrawn="1"/>
        </p:nvSpPr>
        <p:spPr>
          <a:xfrm>
            <a:off x="2028190" y="4484370"/>
            <a:ext cx="666750" cy="666750"/>
          </a:xfrm>
          <a:prstGeom prst="rect">
            <a:avLst/>
          </a:prstGeom>
          <a:solidFill>
            <a:schemeClr val="accent1"/>
          </a:solidFill>
          <a:ln w="349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9pPr>
          </a:lstStyle>
          <a:p>
            <a:pPr algn="ctr"/>
            <a:r>
              <a:rPr lang="en-US" altLang="zh-CN" sz="3200" b="1">
                <a:solidFill>
                  <a:srgbClr val="FFFFFF"/>
                </a:solidFill>
              </a:rPr>
              <a:t>03</a:t>
            </a:r>
            <a:endParaRPr lang="zh-CN" altLang="en-US" sz="3200" b="1">
              <a:solidFill>
                <a:srgbClr val="FFFFFF"/>
              </a:solidFill>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占位符 1"/>
          <p:cNvSpPr>
            <a:spLocks noGrp="1"/>
          </p:cNvSpPr>
          <p:nvPr>
            <p:ph type="body" idx="1"/>
          </p:nvPr>
        </p:nvSpPr>
        <p:spPr>
          <a:xfrm>
            <a:off x="942975" y="1091073"/>
            <a:ext cx="10515600" cy="1823577"/>
          </a:xfrm>
        </p:spPr>
        <p:txBody>
          <a:bodyPr/>
          <a:lstStyle/>
          <a:p>
            <a:r>
              <a:rPr lang="en-US" altLang="zh-CN"/>
              <a:t>01</a:t>
            </a:r>
          </a:p>
        </p:txBody>
      </p:sp>
      <p:sp>
        <p:nvSpPr>
          <p:cNvPr id="3" name="标题 2"/>
          <p:cNvSpPr>
            <a:spLocks noGrp="1"/>
          </p:cNvSpPr>
          <p:nvPr>
            <p:ph type="title"/>
          </p:nvPr>
        </p:nvSpPr>
        <p:spPr>
          <a:xfrm>
            <a:off x="838200" y="3715080"/>
            <a:ext cx="10515600" cy="1391570"/>
          </a:xfrm>
        </p:spPr>
        <p:txBody>
          <a:bodyPr/>
          <a:lstStyle/>
          <a:p>
            <a:r>
              <a:rPr lang="zh-CN" altLang="en-US" sz="4800"/>
              <a:t>基础知识梳理</a:t>
            </a:r>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100" name="文本框 99"/>
          <p:cNvSpPr txBox="1"/>
          <p:nvPr/>
        </p:nvSpPr>
        <p:spPr>
          <a:xfrm>
            <a:off x="848360" y="597852"/>
            <a:ext cx="5080000" cy="645160"/>
          </a:xfrm>
          <a:prstGeom prst="rect">
            <a:avLst/>
          </a:prstGeom>
          <a:noFill/>
          <a:ln w="9525">
            <a:noFill/>
          </a:ln>
        </p:spPr>
        <p:txBody>
          <a:bodyPr>
            <a:spAutoFit/>
          </a:bodyPr>
          <a:lstStyle>
            <a:defPPr>
              <a:defRPr lang="zh-CN"/>
            </a:defPPr>
          </a:lstStyle>
          <a:p>
            <a:pPr indent="0"/>
            <a:r>
              <a:rPr lang="zh-CN" sz="3600" b="1">
                <a:latin typeface="宋体" panose="02010600030101010101" pitchFamily="2" charset="-122"/>
                <a:ea typeface="宋体" panose="02010600030101010101" pitchFamily="2" charset="-122"/>
              </a:rPr>
              <a:t>一、东南亚</a:t>
            </a:r>
            <a:endParaRPr lang="zh-CN" altLang="en-US" sz="3600" b="1">
              <a:latin typeface="宋体" panose="02010600030101010101" pitchFamily="2" charset="-122"/>
              <a:ea typeface="宋体" panose="02010600030101010101" pitchFamily="2" charset="-122"/>
            </a:endParaRPr>
          </a:p>
        </p:txBody>
      </p:sp>
      <p:sp>
        <p:nvSpPr>
          <p:cNvPr id="2" name="文本框 1"/>
          <p:cNvSpPr txBox="1"/>
          <p:nvPr/>
        </p:nvSpPr>
        <p:spPr>
          <a:xfrm>
            <a:off x="548640" y="1460500"/>
            <a:ext cx="11465560" cy="4399915"/>
          </a:xfrm>
          <a:prstGeom prst="rect">
            <a:avLst/>
          </a:prstGeom>
          <a:noFill/>
          <a:ln w="9525">
            <a:noFill/>
          </a:ln>
        </p:spPr>
        <p:txBody>
          <a:bodyPr wrap="square">
            <a:spAutoFit/>
          </a:bodyPr>
          <a:lstStyle>
            <a:defPPr>
              <a:defRPr lang="zh-CN"/>
            </a:defPPr>
          </a:lstStyle>
          <a:p>
            <a:pPr indent="0"/>
            <a:r>
              <a:rPr lang="en-US" sz="2800" b="1">
                <a:gradFill>
                  <a:gsLst>
                    <a:gs pos="0">
                      <a:srgbClr val="007BD3"/>
                    </a:gs>
                    <a:gs pos="100000">
                      <a:srgbClr val="034373"/>
                    </a:gs>
                  </a:gsLst>
                  <a:lin scaled="0"/>
                </a:gradFill>
                <a:latin typeface="宋体" panose="02010600030101010101" pitchFamily="2" charset="-122"/>
                <a:ea typeface="宋体" panose="02010600030101010101" pitchFamily="2" charset="-122"/>
              </a:rPr>
              <a:t>1</a:t>
            </a:r>
            <a:r>
              <a:rPr lang="en-US" altLang="zh-CN" sz="2800" b="1">
                <a:gradFill>
                  <a:gsLst>
                    <a:gs pos="0">
                      <a:srgbClr val="007BD3"/>
                    </a:gs>
                    <a:gs pos="100000">
                      <a:srgbClr val="034373"/>
                    </a:gs>
                  </a:gsLst>
                  <a:lin scaled="0"/>
                </a:gradFill>
                <a:latin typeface="宋体" panose="02010600030101010101" pitchFamily="2" charset="-122"/>
                <a:ea typeface="宋体" panose="02010600030101010101" pitchFamily="2" charset="-122"/>
              </a:rPr>
              <a:t>.</a:t>
            </a:r>
            <a:r>
              <a:rPr lang="zh-CN" sz="2800" b="1">
                <a:gradFill>
                  <a:gsLst>
                    <a:gs pos="0">
                      <a:srgbClr val="007BD3"/>
                    </a:gs>
                    <a:gs pos="100000">
                      <a:srgbClr val="034373"/>
                    </a:gs>
                  </a:gsLst>
                  <a:lin scaled="0"/>
                </a:gradFill>
                <a:latin typeface="宋体" panose="02010600030101010101" pitchFamily="2" charset="-122"/>
                <a:ea typeface="宋体" panose="02010600030101010101" pitchFamily="2" charset="-122"/>
              </a:rPr>
              <a:t>地理位置。</a:t>
            </a:r>
            <a:endParaRPr lang="zh-CN" sz="2800" b="1">
              <a:gradFill>
                <a:gsLst>
                  <a:gs pos="0">
                    <a:srgbClr val="007BD3"/>
                  </a:gs>
                  <a:gs pos="100000">
                    <a:srgbClr val="034373"/>
                  </a:gs>
                </a:gsLst>
                <a:lin scaled="0"/>
              </a:gradFill>
              <a:latin typeface="宋体" panose="02010600030101010101" pitchFamily="2" charset="-122"/>
              <a:ea typeface="宋体" panose="02010600030101010101" pitchFamily="2" charset="-122"/>
            </a:endParaRPr>
          </a:p>
          <a:p>
            <a:pPr indent="0"/>
            <a:r>
              <a:rPr lang="zh-CN" sz="2800" b="0">
                <a:latin typeface="宋体" panose="02010600030101010101" pitchFamily="2" charset="-122"/>
                <a:ea typeface="宋体" panose="02010600030101010101" pitchFamily="2" charset="-122"/>
              </a:rPr>
              <a:t> </a:t>
            </a:r>
            <a:r>
              <a:rPr lang="en-US" altLang="zh-CN" sz="2800" b="0">
                <a:latin typeface="宋体" panose="02010600030101010101" pitchFamily="2" charset="-122"/>
                <a:ea typeface="宋体" panose="02010600030101010101" pitchFamily="2" charset="-122"/>
              </a:rPr>
              <a:t>   </a:t>
            </a:r>
            <a:r>
              <a:rPr lang="zh-CN" sz="2800" b="0">
                <a:solidFill>
                  <a:srgbClr val="FF0000"/>
                </a:solidFill>
                <a:latin typeface="宋体" panose="02010600030101010101" pitchFamily="2" charset="-122"/>
                <a:ea typeface="宋体" panose="02010600030101010101" pitchFamily="2" charset="-122"/>
              </a:rPr>
              <a:t>纬度位置</a:t>
            </a:r>
            <a:r>
              <a:rPr lang="zh-CN" sz="2800" b="0">
                <a:latin typeface="宋体" panose="02010600030101010101" pitchFamily="2" charset="-122"/>
                <a:ea typeface="宋体" panose="02010600030101010101" pitchFamily="2" charset="-122"/>
              </a:rPr>
              <a:t>：</a:t>
            </a:r>
            <a:r>
              <a:rPr lang="en-US" sz="2800" b="0">
                <a:latin typeface="宋体" panose="02010600030101010101" pitchFamily="2" charset="-122"/>
                <a:ea typeface="宋体" panose="02010600030101010101" pitchFamily="2" charset="-122"/>
              </a:rPr>
              <a:t>10°S~25°N</a:t>
            </a:r>
            <a:r>
              <a:rPr lang="zh-CN" sz="2800" b="0">
                <a:latin typeface="宋体" panose="02010600030101010101" pitchFamily="2" charset="-122"/>
                <a:ea typeface="宋体" panose="02010600030101010101" pitchFamily="2" charset="-122"/>
              </a:rPr>
              <a:t>，主要位于热带。海陆位置：西临印度洋，东临太平洋，大部分国家都是临海国和岛国，受海洋影响较大。</a:t>
            </a:r>
          </a:p>
          <a:p>
            <a:pPr indent="0"/>
            <a:r>
              <a:rPr lang="zh-CN" sz="2800" b="0">
                <a:latin typeface="宋体" panose="02010600030101010101" pitchFamily="2" charset="-122"/>
                <a:ea typeface="宋体" panose="02010600030101010101" pitchFamily="2" charset="-122"/>
              </a:rPr>
              <a:t> </a:t>
            </a:r>
            <a:r>
              <a:rPr lang="en-US" altLang="zh-CN" sz="2800" b="0">
                <a:latin typeface="宋体" panose="02010600030101010101" pitchFamily="2" charset="-122"/>
                <a:ea typeface="宋体" panose="02010600030101010101" pitchFamily="2" charset="-122"/>
              </a:rPr>
              <a:t>   </a:t>
            </a:r>
            <a:r>
              <a:rPr lang="zh-CN" sz="2800" b="0">
                <a:solidFill>
                  <a:srgbClr val="FF0000"/>
                </a:solidFill>
                <a:latin typeface="宋体" panose="02010600030101010101" pitchFamily="2" charset="-122"/>
                <a:ea typeface="宋体" panose="02010600030101010101" pitchFamily="2" charset="-122"/>
              </a:rPr>
              <a:t>交通位置</a:t>
            </a:r>
            <a:r>
              <a:rPr lang="zh-CN" sz="2800" b="0">
                <a:latin typeface="宋体" panose="02010600030101010101" pitchFamily="2" charset="-122"/>
                <a:ea typeface="宋体" panose="02010600030101010101" pitchFamily="2" charset="-122"/>
              </a:rPr>
              <a:t>：位于南北两个大洲（亚洲和大洋洲）、东西两个大洋（太平洋和印度洋）之间的“十字路口”。</a:t>
            </a:r>
          </a:p>
          <a:p>
            <a:pPr indent="0"/>
            <a:endParaRPr lang="zh-CN" sz="2800" b="0">
              <a:latin typeface="宋体" panose="02010600030101010101" pitchFamily="2" charset="-122"/>
              <a:ea typeface="宋体" panose="02010600030101010101" pitchFamily="2" charset="-122"/>
            </a:endParaRPr>
          </a:p>
          <a:p>
            <a:pPr algn="l">
              <a:buClrTx/>
              <a:buSzTx/>
              <a:buFontTx/>
            </a:pPr>
            <a:r>
              <a:rPr lang="en-US" sz="2800" b="1">
                <a:gradFill>
                  <a:gsLst>
                    <a:gs pos="0">
                      <a:srgbClr val="007BD3"/>
                    </a:gs>
                    <a:gs pos="100000">
                      <a:srgbClr val="034373"/>
                    </a:gs>
                  </a:gsLst>
                  <a:lin scaled="0"/>
                </a:gradFill>
                <a:latin typeface="宋体" panose="02010600030101010101" pitchFamily="2" charset="-122"/>
                <a:ea typeface="宋体" panose="02010600030101010101" pitchFamily="2" charset="-122"/>
              </a:rPr>
              <a:t>2.马六甲海峡：</a:t>
            </a:r>
            <a:endParaRPr lang="en-US" sz="2800" b="1">
              <a:gradFill>
                <a:gsLst>
                  <a:gs pos="0">
                    <a:srgbClr val="007BD3"/>
                  </a:gs>
                  <a:gs pos="100000">
                    <a:srgbClr val="034373"/>
                  </a:gs>
                </a:gsLst>
                <a:lin scaled="0"/>
              </a:gradFill>
              <a:latin typeface="宋体" panose="02010600030101010101" pitchFamily="2" charset="-122"/>
              <a:ea typeface="宋体" panose="02010600030101010101" pitchFamily="2" charset="-122"/>
            </a:endParaRPr>
          </a:p>
          <a:p>
            <a:pPr indent="0"/>
            <a:r>
              <a:rPr lang="zh-CN" sz="2800" b="0">
                <a:latin typeface="宋体" panose="02010600030101010101" pitchFamily="2" charset="-122"/>
                <a:ea typeface="宋体" panose="02010600030101010101" pitchFamily="2" charset="-122"/>
              </a:rPr>
              <a:t> </a:t>
            </a:r>
            <a:r>
              <a:rPr lang="en-US" altLang="zh-CN" sz="2800" b="0">
                <a:latin typeface="宋体" panose="02010600030101010101" pitchFamily="2" charset="-122"/>
                <a:ea typeface="宋体" panose="02010600030101010101" pitchFamily="2" charset="-122"/>
              </a:rPr>
              <a:t>   </a:t>
            </a:r>
            <a:r>
              <a:rPr lang="zh-CN" sz="2800" b="0">
                <a:latin typeface="宋体" panose="02010600030101010101" pitchFamily="2" charset="-122"/>
                <a:ea typeface="宋体" panose="02010600030101010101" pitchFamily="2" charset="-122"/>
              </a:rPr>
              <a:t>位于马来半岛和印度尼西亚的苏门答腊岛之间，是从欧洲、非洲向东航行到东南亚、东亚各港口</a:t>
            </a:r>
            <a:r>
              <a:rPr lang="zh-CN" sz="2800" b="0">
                <a:solidFill>
                  <a:srgbClr val="FF0000"/>
                </a:solidFill>
                <a:latin typeface="宋体" panose="02010600030101010101" pitchFamily="2" charset="-122"/>
                <a:ea typeface="宋体" panose="02010600030101010101" pitchFamily="2" charset="-122"/>
              </a:rPr>
              <a:t>最短航线的必经之地</a:t>
            </a:r>
            <a:r>
              <a:rPr lang="zh-CN" sz="2800" b="0">
                <a:latin typeface="宋体" panose="02010600030101010101" pitchFamily="2" charset="-122"/>
                <a:ea typeface="宋体" panose="02010600030101010101" pitchFamily="2" charset="-122"/>
              </a:rPr>
              <a:t>，是连接太平洋和印度洋的</a:t>
            </a:r>
            <a:r>
              <a:rPr lang="zh-CN" sz="2800" b="0">
                <a:solidFill>
                  <a:srgbClr val="FF0000"/>
                </a:solidFill>
                <a:latin typeface="宋体" panose="02010600030101010101" pitchFamily="2" charset="-122"/>
                <a:ea typeface="宋体" panose="02010600030101010101" pitchFamily="2" charset="-122"/>
              </a:rPr>
              <a:t>重要海上通道</a:t>
            </a:r>
            <a:r>
              <a:rPr lang="zh-CN" sz="2800" b="0">
                <a:latin typeface="宋体" panose="02010600030101010101" pitchFamily="2" charset="-122"/>
                <a:ea typeface="宋体" panose="02010600030101010101" pitchFamily="2" charset="-122"/>
              </a:rPr>
              <a:t>。</a:t>
            </a:r>
            <a:endParaRPr lang="zh-CN" altLang="en-US" sz="2800">
              <a:latin typeface="宋体" panose="02010600030101010101" pitchFamily="2" charset="-122"/>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100" name="文本框 99"/>
          <p:cNvSpPr txBox="1"/>
          <p:nvPr/>
        </p:nvSpPr>
        <p:spPr>
          <a:xfrm>
            <a:off x="393065" y="1114425"/>
            <a:ext cx="11381740" cy="4831080"/>
          </a:xfrm>
          <a:prstGeom prst="rect">
            <a:avLst/>
          </a:prstGeom>
          <a:noFill/>
          <a:ln w="9525">
            <a:noFill/>
          </a:ln>
        </p:spPr>
        <p:txBody>
          <a:bodyPr wrap="square">
            <a:spAutoFit/>
          </a:bodyPr>
          <a:lstStyle>
            <a:defPPr>
              <a:defRPr lang="zh-CN"/>
            </a:defPPr>
          </a:lstStyle>
          <a:p>
            <a:pPr indent="0"/>
            <a:r>
              <a:rPr lang="en-US" sz="2800" b="0">
                <a:latin typeface="宋体" panose="02010600030101010101" pitchFamily="2" charset="-122"/>
                <a:ea typeface="宋体" panose="02010600030101010101" pitchFamily="2" charset="-122"/>
              </a:rPr>
              <a:t>    </a:t>
            </a:r>
            <a:r>
              <a:rPr lang="en-US" sz="2800" b="1">
                <a:gradFill>
                  <a:gsLst>
                    <a:gs pos="0">
                      <a:srgbClr val="007BD3"/>
                    </a:gs>
                    <a:gs pos="100000">
                      <a:srgbClr val="034373"/>
                    </a:gs>
                  </a:gsLst>
                  <a:lin scaled="0"/>
                </a:gradFill>
                <a:latin typeface="宋体" panose="02010600030101010101" pitchFamily="2" charset="-122"/>
                <a:ea typeface="宋体" panose="02010600030101010101" pitchFamily="2" charset="-122"/>
              </a:rPr>
              <a:t>3</a:t>
            </a:r>
            <a:r>
              <a:rPr lang="en-US" altLang="zh-CN" sz="2800" b="1">
                <a:gradFill>
                  <a:gsLst>
                    <a:gs pos="0">
                      <a:srgbClr val="007BD3"/>
                    </a:gs>
                    <a:gs pos="100000">
                      <a:srgbClr val="034373"/>
                    </a:gs>
                  </a:gsLst>
                  <a:lin scaled="0"/>
                </a:gradFill>
                <a:latin typeface="宋体" panose="02010600030101010101" pitchFamily="2" charset="-122"/>
                <a:ea typeface="宋体" panose="02010600030101010101" pitchFamily="2" charset="-122"/>
              </a:rPr>
              <a:t>.</a:t>
            </a:r>
            <a:r>
              <a:rPr lang="zh-CN" sz="2800" b="1">
                <a:gradFill>
                  <a:gsLst>
                    <a:gs pos="0">
                      <a:srgbClr val="007BD3"/>
                    </a:gs>
                    <a:gs pos="100000">
                      <a:srgbClr val="034373"/>
                    </a:gs>
                  </a:gsLst>
                  <a:lin scaled="0"/>
                </a:gradFill>
                <a:latin typeface="宋体" panose="02010600030101010101" pitchFamily="2" charset="-122"/>
                <a:ea typeface="宋体" panose="02010600030101010101" pitchFamily="2" charset="-122"/>
              </a:rPr>
              <a:t>范围</a:t>
            </a:r>
            <a:r>
              <a:rPr lang="zh-CN" sz="2800" b="0">
                <a:latin typeface="宋体" panose="02010600030101010101" pitchFamily="2" charset="-122"/>
                <a:ea typeface="宋体" panose="02010600030101010101" pitchFamily="2" charset="-122"/>
              </a:rPr>
              <a:t>：包括中南半岛和马来群岛。</a:t>
            </a:r>
          </a:p>
          <a:p>
            <a:pPr indent="0"/>
            <a:r>
              <a:rPr lang="en-US" altLang="zh-CN" sz="2800" b="0">
                <a:latin typeface="宋体" panose="02010600030101010101" pitchFamily="2" charset="-122"/>
                <a:ea typeface="宋体" panose="02010600030101010101" pitchFamily="2" charset="-122"/>
              </a:rPr>
              <a:t>    </a:t>
            </a:r>
            <a:r>
              <a:rPr lang="en-US" sz="2800" b="1">
                <a:gradFill>
                  <a:gsLst>
                    <a:gs pos="0">
                      <a:srgbClr val="007BD3"/>
                    </a:gs>
                    <a:gs pos="100000">
                      <a:srgbClr val="034373"/>
                    </a:gs>
                  </a:gsLst>
                  <a:lin scaled="0"/>
                </a:gradFill>
                <a:latin typeface="宋体" panose="02010600030101010101" pitchFamily="2" charset="-122"/>
                <a:ea typeface="宋体" panose="02010600030101010101" pitchFamily="2" charset="-122"/>
              </a:rPr>
              <a:t>国家（共11国）</a:t>
            </a:r>
            <a:r>
              <a:rPr lang="zh-CN" sz="2800" b="0">
                <a:latin typeface="宋体" panose="02010600030101010101" pitchFamily="2" charset="-122"/>
                <a:ea typeface="宋体" panose="02010600030101010101" pitchFamily="2" charset="-122"/>
              </a:rPr>
              <a:t>：越南、老挝（内陆国）、印度尼西亚、柬埔寨、泰国、缅甸、马来西亚、新加坡、菲律宾、文莱、东帝汶。</a:t>
            </a:r>
            <a:r>
              <a:rPr lang="zh-CN" sz="2800" b="0" u="sng">
                <a:solidFill>
                  <a:srgbClr val="FF0000"/>
                </a:solidFill>
                <a:latin typeface="宋体" panose="02010600030101010101" pitchFamily="2" charset="-122"/>
                <a:ea typeface="宋体" panose="02010600030101010101" pitchFamily="2" charset="-122"/>
              </a:rPr>
              <a:t>其中，印度尼西亚又称“千岛之国”，是世界上最大的群岛国家</a:t>
            </a:r>
            <a:r>
              <a:rPr lang="zh-CN" sz="2800" b="0">
                <a:latin typeface="宋体" panose="02010600030101010101" pitchFamily="2" charset="-122"/>
                <a:ea typeface="宋体" panose="02010600030101010101" pitchFamily="2" charset="-122"/>
              </a:rPr>
              <a:t>。</a:t>
            </a:r>
          </a:p>
          <a:p>
            <a:pPr indent="0"/>
            <a:endParaRPr lang="zh-CN" sz="2800" b="0">
              <a:latin typeface="宋体" panose="02010600030101010101" pitchFamily="2" charset="-122"/>
              <a:ea typeface="宋体" panose="02010600030101010101" pitchFamily="2" charset="-122"/>
            </a:endParaRPr>
          </a:p>
          <a:p>
            <a:pPr indent="0"/>
            <a:r>
              <a:rPr lang="en-US" sz="2800" b="0">
                <a:latin typeface="宋体" panose="02010600030101010101" pitchFamily="2" charset="-122"/>
                <a:ea typeface="宋体" panose="02010600030101010101" pitchFamily="2" charset="-122"/>
              </a:rPr>
              <a:t>    </a:t>
            </a:r>
            <a:r>
              <a:rPr lang="en-US" sz="2800" b="1">
                <a:gradFill>
                  <a:gsLst>
                    <a:gs pos="0">
                      <a:srgbClr val="007BD3"/>
                    </a:gs>
                    <a:gs pos="100000">
                      <a:srgbClr val="034373"/>
                    </a:gs>
                  </a:gsLst>
                  <a:lin scaled="0"/>
                </a:gradFill>
                <a:latin typeface="宋体" panose="02010600030101010101" pitchFamily="2" charset="-122"/>
                <a:ea typeface="宋体" panose="02010600030101010101" pitchFamily="2" charset="-122"/>
              </a:rPr>
              <a:t>4.河流</a:t>
            </a:r>
            <a:r>
              <a:rPr lang="zh-CN" sz="2800" b="0">
                <a:latin typeface="宋体" panose="02010600030101010101" pitchFamily="2" charset="-122"/>
                <a:ea typeface="宋体" panose="02010600030101010101" pitchFamily="2" charset="-122"/>
              </a:rPr>
              <a:t>：东南亚的河流大部分发源于我国的青藏高原地区，如湄公河（澜沧江）、萨尔温江（怒江）。</a:t>
            </a:r>
          </a:p>
          <a:p>
            <a:pPr indent="0"/>
            <a:r>
              <a:rPr lang="en-US" altLang="zh-CN" sz="2800" b="0">
                <a:latin typeface="宋体" panose="02010600030101010101" pitchFamily="2" charset="-122"/>
                <a:ea typeface="宋体" panose="02010600030101010101" pitchFamily="2" charset="-122"/>
              </a:rPr>
              <a:t>    </a:t>
            </a:r>
            <a:r>
              <a:rPr lang="en-US" sz="2800" b="1">
                <a:gradFill>
                  <a:gsLst>
                    <a:gs pos="0">
                      <a:srgbClr val="007BD3"/>
                    </a:gs>
                    <a:gs pos="100000">
                      <a:srgbClr val="034373"/>
                    </a:gs>
                  </a:gsLst>
                  <a:lin scaled="0"/>
                </a:gradFill>
                <a:latin typeface="宋体" panose="02010600030101010101" pitchFamily="2" charset="-122"/>
                <a:ea typeface="宋体" panose="02010600030101010101" pitchFamily="2" charset="-122"/>
              </a:rPr>
              <a:t>地形特点</a:t>
            </a:r>
            <a:r>
              <a:rPr lang="zh-CN" sz="2800" b="0">
                <a:latin typeface="宋体" panose="02010600030101010101" pitchFamily="2" charset="-122"/>
                <a:ea typeface="宋体" panose="02010600030101010101" pitchFamily="2" charset="-122"/>
              </a:rPr>
              <a:t>：南北纵列、山河相间；河流上游流经山区，两岸高山耸立，水流湍急，蕴藏着丰富的水能资源；下游河谷展宽，水流缓慢，泥沙沉积，河岸两侧形成冲积平原，入海口形成河道纵横、地势低平而土质肥沃的河口三角洲。</a:t>
            </a:r>
            <a:endParaRPr lang="zh-CN" altLang="en-US" sz="2800">
              <a:latin typeface="宋体" panose="02010600030101010101" pitchFamily="2" charset="-122"/>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100" name="文本框 99"/>
          <p:cNvSpPr txBox="1"/>
          <p:nvPr/>
        </p:nvSpPr>
        <p:spPr>
          <a:xfrm>
            <a:off x="322580" y="582930"/>
            <a:ext cx="11546840" cy="5262245"/>
          </a:xfrm>
          <a:prstGeom prst="rect">
            <a:avLst/>
          </a:prstGeom>
          <a:noFill/>
          <a:ln w="9525">
            <a:noFill/>
          </a:ln>
        </p:spPr>
        <p:txBody>
          <a:bodyPr wrap="square">
            <a:spAutoFit/>
          </a:bodyPr>
          <a:lstStyle>
            <a:defPPr>
              <a:defRPr lang="zh-CN"/>
            </a:defPPr>
          </a:lstStyle>
          <a:p>
            <a:pPr indent="0"/>
            <a:r>
              <a:rPr lang="en-US" sz="2800" b="0">
                <a:latin typeface="宋体" panose="02010600030101010101" pitchFamily="2" charset="-122"/>
                <a:ea typeface="宋体" panose="02010600030101010101" pitchFamily="2" charset="-122"/>
              </a:rPr>
              <a:t>    </a:t>
            </a:r>
            <a:r>
              <a:rPr lang="en-US" sz="2800" b="1">
                <a:gradFill>
                  <a:gsLst>
                    <a:gs pos="0">
                      <a:srgbClr val="007BD3"/>
                    </a:gs>
                    <a:gs pos="100000">
                      <a:srgbClr val="034373"/>
                    </a:gs>
                  </a:gsLst>
                  <a:lin scaled="0"/>
                </a:gradFill>
                <a:latin typeface="宋体" panose="02010600030101010101" pitchFamily="2" charset="-122"/>
                <a:ea typeface="宋体" panose="02010600030101010101" pitchFamily="2" charset="-122"/>
              </a:rPr>
              <a:t>5</a:t>
            </a:r>
            <a:r>
              <a:rPr lang="en-US" altLang="zh-CN" sz="2800" b="1">
                <a:gradFill>
                  <a:gsLst>
                    <a:gs pos="0">
                      <a:srgbClr val="007BD3"/>
                    </a:gs>
                    <a:gs pos="100000">
                      <a:srgbClr val="034373"/>
                    </a:gs>
                  </a:gsLst>
                  <a:lin scaled="0"/>
                </a:gradFill>
                <a:latin typeface="宋体" panose="02010600030101010101" pitchFamily="2" charset="-122"/>
                <a:ea typeface="宋体" panose="02010600030101010101" pitchFamily="2" charset="-122"/>
              </a:rPr>
              <a:t>.</a:t>
            </a:r>
            <a:r>
              <a:rPr lang="zh-CN" sz="2800" b="1">
                <a:gradFill>
                  <a:gsLst>
                    <a:gs pos="0">
                      <a:srgbClr val="007BD3"/>
                    </a:gs>
                    <a:gs pos="100000">
                      <a:srgbClr val="034373"/>
                    </a:gs>
                  </a:gsLst>
                  <a:lin scaled="0"/>
                </a:gradFill>
                <a:latin typeface="宋体" panose="02010600030101010101" pitchFamily="2" charset="-122"/>
                <a:ea typeface="宋体" panose="02010600030101010101" pitchFamily="2" charset="-122"/>
              </a:rPr>
              <a:t>人口分布</a:t>
            </a:r>
            <a:r>
              <a:rPr lang="zh-CN" sz="2800" b="0">
                <a:latin typeface="宋体" panose="02010600030101010101" pitchFamily="2" charset="-122"/>
                <a:ea typeface="宋体" panose="02010600030101010101" pitchFamily="2" charset="-122"/>
              </a:rPr>
              <a:t>：集中分布在大河的冲积平原、河口三角洲以及沿海平原。</a:t>
            </a:r>
          </a:p>
          <a:p>
            <a:pPr indent="0"/>
            <a:r>
              <a:rPr lang="en-US" altLang="zh-CN" sz="2800" b="0">
                <a:latin typeface="宋体" panose="02010600030101010101" pitchFamily="2" charset="-122"/>
                <a:ea typeface="宋体" panose="02010600030101010101" pitchFamily="2" charset="-122"/>
              </a:rPr>
              <a:t>    </a:t>
            </a:r>
            <a:r>
              <a:rPr lang="zh-CN" sz="2800" b="1">
                <a:gradFill>
                  <a:gsLst>
                    <a:gs pos="0">
                      <a:srgbClr val="007BD3"/>
                    </a:gs>
                    <a:gs pos="100000">
                      <a:srgbClr val="034373"/>
                    </a:gs>
                  </a:gsLst>
                  <a:lin scaled="0"/>
                </a:gradFill>
                <a:latin typeface="宋体" panose="02010600030101010101" pitchFamily="2" charset="-122"/>
                <a:ea typeface="宋体" panose="02010600030101010101" pitchFamily="2" charset="-122"/>
              </a:rPr>
              <a:t>原因</a:t>
            </a:r>
            <a:r>
              <a:rPr lang="zh-CN" sz="2800" b="0">
                <a:latin typeface="宋体" panose="02010600030101010101" pitchFamily="2" charset="-122"/>
                <a:ea typeface="宋体" panose="02010600030101010101" pitchFamily="2" charset="-122"/>
              </a:rPr>
              <a:t>：这些地方土地肥沃，地势平坦，易于灌溉，交通便利，是东南亚人口稠密、农业发达的重要农业区，也为城市的发展提供了有利的条件。</a:t>
            </a:r>
          </a:p>
          <a:p>
            <a:pPr indent="0"/>
            <a:endParaRPr lang="zh-CN" sz="2800" b="0">
              <a:latin typeface="宋体" panose="02010600030101010101" pitchFamily="2" charset="-122"/>
              <a:ea typeface="宋体" panose="02010600030101010101" pitchFamily="2" charset="-122"/>
            </a:endParaRPr>
          </a:p>
          <a:p>
            <a:pPr indent="0"/>
            <a:r>
              <a:rPr lang="en-US" sz="2800" b="1">
                <a:gradFill>
                  <a:gsLst>
                    <a:gs pos="0">
                      <a:srgbClr val="007BD3"/>
                    </a:gs>
                    <a:gs pos="100000">
                      <a:srgbClr val="034373"/>
                    </a:gs>
                  </a:gsLst>
                  <a:lin scaled="0"/>
                </a:gradFill>
                <a:latin typeface="宋体" panose="02010600030101010101" pitchFamily="2" charset="-122"/>
                <a:ea typeface="宋体" panose="02010600030101010101" pitchFamily="2" charset="-122"/>
              </a:rPr>
              <a:t>    6.海外华人的最大聚居地。</a:t>
            </a:r>
            <a:endParaRPr lang="en-US" sz="2800" b="1">
              <a:gradFill>
                <a:gsLst>
                  <a:gs pos="0">
                    <a:srgbClr val="007BD3"/>
                  </a:gs>
                  <a:gs pos="100000">
                    <a:srgbClr val="034373"/>
                  </a:gs>
                </a:gsLst>
                <a:lin scaled="0"/>
              </a:gradFill>
              <a:latin typeface="宋体" panose="02010600030101010101" pitchFamily="2" charset="-122"/>
              <a:ea typeface="宋体" panose="02010600030101010101" pitchFamily="2" charset="-122"/>
            </a:endParaRPr>
          </a:p>
          <a:p>
            <a:pPr indent="0"/>
            <a:r>
              <a:rPr lang="zh-CN" sz="2800" b="0">
                <a:latin typeface="宋体" panose="02010600030101010101" pitchFamily="2" charset="-122"/>
                <a:ea typeface="宋体" panose="02010600030101010101" pitchFamily="2" charset="-122"/>
              </a:rPr>
              <a:t>（</a:t>
            </a:r>
            <a:r>
              <a:rPr lang="en-US" sz="2800" b="0">
                <a:latin typeface="宋体" panose="02010600030101010101" pitchFamily="2" charset="-122"/>
                <a:ea typeface="宋体" panose="02010600030101010101" pitchFamily="2" charset="-122"/>
              </a:rPr>
              <a:t>1</a:t>
            </a:r>
            <a:r>
              <a:rPr lang="zh-CN" sz="2800" b="0">
                <a:latin typeface="宋体" panose="02010600030101010101" pitchFamily="2" charset="-122"/>
                <a:ea typeface="宋体" panose="02010600030101010101" pitchFamily="2" charset="-122"/>
              </a:rPr>
              <a:t>）华人、华侨。</a:t>
            </a:r>
          </a:p>
          <a:p>
            <a:pPr indent="0"/>
            <a:r>
              <a:rPr lang="en-US" altLang="zh-CN" sz="2800" b="0">
                <a:latin typeface="宋体" panose="02010600030101010101" pitchFamily="2" charset="-122"/>
                <a:ea typeface="宋体" panose="02010600030101010101" pitchFamily="2" charset="-122"/>
              </a:rPr>
              <a:t>  </a:t>
            </a:r>
            <a:r>
              <a:rPr lang="en-US" altLang="zh-CN" sz="1000" b="0">
                <a:latin typeface="宋体" panose="02010600030101010101" pitchFamily="2" charset="-122"/>
                <a:ea typeface="宋体" panose="02010600030101010101" pitchFamily="2" charset="-122"/>
              </a:rPr>
              <a:t>  </a:t>
            </a:r>
            <a:r>
              <a:rPr lang="zh-CN" sz="2800" b="0">
                <a:latin typeface="宋体" panose="02010600030101010101" pitchFamily="2" charset="-122"/>
                <a:ea typeface="宋体" panose="02010600030101010101" pitchFamily="2" charset="-122"/>
              </a:rPr>
              <a:t>①华人：中国人在国外定居下来后，取得了所在国国籍的，称为华人。</a:t>
            </a:r>
          </a:p>
          <a:p>
            <a:pPr indent="0"/>
            <a:r>
              <a:rPr lang="en-US" altLang="zh-CN" sz="2800" b="0">
                <a:latin typeface="宋体" panose="02010600030101010101" pitchFamily="2" charset="-122"/>
                <a:ea typeface="宋体" panose="02010600030101010101" pitchFamily="2" charset="-122"/>
              </a:rPr>
              <a:t>   </a:t>
            </a:r>
            <a:r>
              <a:rPr lang="zh-CN" sz="2800" b="0">
                <a:latin typeface="宋体" panose="02010600030101010101" pitchFamily="2" charset="-122"/>
                <a:ea typeface="宋体" panose="02010600030101010101" pitchFamily="2" charset="-122"/>
              </a:rPr>
              <a:t>②华侨：长期居住在国外的中国人，保留了中国国籍的，称为华侨。</a:t>
            </a:r>
          </a:p>
          <a:p>
            <a:pPr indent="0"/>
            <a:r>
              <a:rPr lang="zh-CN" sz="2800" b="0">
                <a:latin typeface="宋体" panose="02010600030101010101" pitchFamily="2" charset="-122"/>
                <a:ea typeface="宋体" panose="02010600030101010101" pitchFamily="2" charset="-122"/>
              </a:rPr>
              <a:t>（</a:t>
            </a:r>
            <a:r>
              <a:rPr lang="en-US" sz="2800" b="0">
                <a:latin typeface="宋体" panose="02010600030101010101" pitchFamily="2" charset="-122"/>
                <a:ea typeface="宋体" panose="02010600030101010101" pitchFamily="2" charset="-122"/>
              </a:rPr>
              <a:t>2</a:t>
            </a:r>
            <a:r>
              <a:rPr lang="zh-CN" sz="2800" b="0">
                <a:latin typeface="宋体" panose="02010600030101010101" pitchFamily="2" charset="-122"/>
                <a:ea typeface="宋体" panose="02010600030101010101" pitchFamily="2" charset="-122"/>
              </a:rPr>
              <a:t>）东南亚是世界上华人、华侨最集中的地区，其</a:t>
            </a:r>
            <a:r>
              <a:rPr lang="zh-CN" sz="2800" b="0">
                <a:solidFill>
                  <a:srgbClr val="FF0000"/>
                </a:solidFill>
                <a:latin typeface="宋体" panose="02010600030101010101" pitchFamily="2" charset="-122"/>
                <a:ea typeface="宋体" panose="02010600030101010101" pitchFamily="2" charset="-122"/>
              </a:rPr>
              <a:t>祖籍</a:t>
            </a:r>
            <a:r>
              <a:rPr lang="zh-CN" sz="2800" b="0">
                <a:latin typeface="宋体" panose="02010600030101010101" pitchFamily="2" charset="-122"/>
                <a:ea typeface="宋体" panose="02010600030101010101" pitchFamily="2" charset="-122"/>
              </a:rPr>
              <a:t>多为</a:t>
            </a:r>
            <a:r>
              <a:rPr lang="zh-CN" sz="2800" b="1" u="sng">
                <a:solidFill>
                  <a:srgbClr val="FF0000"/>
                </a:solidFill>
                <a:latin typeface="宋体" panose="02010600030101010101" pitchFamily="2" charset="-122"/>
                <a:ea typeface="宋体" panose="02010600030101010101" pitchFamily="2" charset="-122"/>
              </a:rPr>
              <a:t>广东省和福建省</a:t>
            </a:r>
            <a:r>
              <a:rPr lang="zh-CN" sz="2800" b="0">
                <a:latin typeface="宋体" panose="02010600030101010101" pitchFamily="2" charset="-122"/>
                <a:ea typeface="宋体" panose="02010600030101010101" pitchFamily="2" charset="-122"/>
              </a:rPr>
              <a:t>。</a:t>
            </a:r>
            <a:r>
              <a:rPr lang="zh-CN" sz="2800" b="0">
                <a:solidFill>
                  <a:schemeClr val="tx1"/>
                </a:solidFill>
                <a:latin typeface="宋体" panose="02010600030101010101" pitchFamily="2" charset="-122"/>
                <a:ea typeface="宋体" panose="02010600030101010101" pitchFamily="2" charset="-122"/>
              </a:rPr>
              <a:t>其中新加坡人口总数中华人和华侨所占比重最大</a:t>
            </a:r>
            <a:r>
              <a:rPr lang="zh-CN" sz="2800" b="0">
                <a:latin typeface="宋体" panose="02010600030101010101" pitchFamily="2" charset="-122"/>
                <a:ea typeface="宋体" panose="02010600030101010101" pitchFamily="2" charset="-122"/>
              </a:rPr>
              <a:t>。</a:t>
            </a:r>
            <a:endParaRPr lang="zh-CN" altLang="en-US" sz="2800">
              <a:latin typeface="宋体" panose="02010600030101010101" pitchFamily="2" charset="-122"/>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100" name="文本框 99"/>
          <p:cNvSpPr txBox="1"/>
          <p:nvPr/>
        </p:nvSpPr>
        <p:spPr>
          <a:xfrm>
            <a:off x="721995" y="787082"/>
            <a:ext cx="5080000" cy="1106805"/>
          </a:xfrm>
          <a:prstGeom prst="rect">
            <a:avLst/>
          </a:prstGeom>
          <a:noFill/>
          <a:ln w="9525">
            <a:noFill/>
          </a:ln>
        </p:spPr>
        <p:txBody>
          <a:bodyPr>
            <a:spAutoFit/>
          </a:bodyPr>
          <a:lstStyle>
            <a:defPPr>
              <a:defRPr lang="zh-CN"/>
            </a:defPPr>
          </a:lstStyle>
          <a:p>
            <a:pPr indent="0"/>
            <a:r>
              <a:rPr lang="en-US" sz="2800" b="1">
                <a:gradFill>
                  <a:gsLst>
                    <a:gs pos="0">
                      <a:srgbClr val="007BD3"/>
                    </a:gs>
                    <a:gs pos="100000">
                      <a:srgbClr val="034373"/>
                    </a:gs>
                  </a:gsLst>
                  <a:lin scaled="0"/>
                </a:gradFill>
                <a:latin typeface="宋体" panose="02010600030101010101" pitchFamily="2" charset="-122"/>
                <a:ea typeface="宋体" panose="02010600030101010101" pitchFamily="2" charset="-122"/>
              </a:rPr>
              <a:t>7</a:t>
            </a:r>
            <a:r>
              <a:rPr lang="en-US" altLang="zh-CN" sz="2800" b="1">
                <a:gradFill>
                  <a:gsLst>
                    <a:gs pos="0">
                      <a:srgbClr val="007BD3"/>
                    </a:gs>
                    <a:gs pos="100000">
                      <a:srgbClr val="034373"/>
                    </a:gs>
                  </a:gsLst>
                  <a:lin scaled="0"/>
                </a:gradFill>
                <a:latin typeface="宋体" panose="02010600030101010101" pitchFamily="2" charset="-122"/>
                <a:ea typeface="宋体" panose="02010600030101010101" pitchFamily="2" charset="-122"/>
              </a:rPr>
              <a:t>.</a:t>
            </a:r>
            <a:r>
              <a:rPr lang="zh-CN" sz="2800" b="1">
                <a:gradFill>
                  <a:gsLst>
                    <a:gs pos="0">
                      <a:srgbClr val="007BD3"/>
                    </a:gs>
                    <a:gs pos="100000">
                      <a:srgbClr val="034373"/>
                    </a:gs>
                  </a:gsLst>
                  <a:lin scaled="0"/>
                </a:gradFill>
                <a:latin typeface="宋体" panose="02010600030101010101" pitchFamily="2" charset="-122"/>
                <a:ea typeface="宋体" panose="02010600030101010101" pitchFamily="2" charset="-122"/>
              </a:rPr>
              <a:t>热带气候与农业生产。</a:t>
            </a:r>
            <a:endParaRPr lang="zh-CN" sz="2800" b="1">
              <a:gradFill>
                <a:gsLst>
                  <a:gs pos="0">
                    <a:srgbClr val="007BD3"/>
                  </a:gs>
                  <a:gs pos="100000">
                    <a:srgbClr val="034373"/>
                  </a:gs>
                </a:gsLst>
                <a:lin scaled="0"/>
              </a:gradFill>
              <a:latin typeface="宋体" panose="02010600030101010101" pitchFamily="2" charset="-122"/>
              <a:ea typeface="宋体" panose="02010600030101010101" pitchFamily="2" charset="-122"/>
            </a:endParaRPr>
          </a:p>
          <a:p>
            <a:pPr indent="0"/>
            <a:endParaRPr lang="zh-CN" sz="1000" b="0">
              <a:latin typeface="宋体" panose="02010600030101010101" pitchFamily="2" charset="-122"/>
              <a:ea typeface="宋体" panose="02010600030101010101" pitchFamily="2" charset="-122"/>
            </a:endParaRPr>
          </a:p>
          <a:p>
            <a:pPr indent="0"/>
            <a:r>
              <a:rPr lang="zh-CN" sz="2800" b="0">
                <a:latin typeface="宋体" panose="02010600030101010101" pitchFamily="2" charset="-122"/>
                <a:ea typeface="宋体" panose="02010600030101010101" pitchFamily="2" charset="-122"/>
              </a:rPr>
              <a:t>（</a:t>
            </a:r>
            <a:r>
              <a:rPr lang="en-US" sz="2800" b="0">
                <a:latin typeface="宋体" panose="02010600030101010101" pitchFamily="2" charset="-122"/>
                <a:ea typeface="宋体" panose="02010600030101010101" pitchFamily="2" charset="-122"/>
              </a:rPr>
              <a:t>1</a:t>
            </a:r>
            <a:r>
              <a:rPr lang="zh-CN" sz="2800" b="0">
                <a:latin typeface="宋体" panose="02010600030101010101" pitchFamily="2" charset="-122"/>
                <a:ea typeface="宋体" panose="02010600030101010101" pitchFamily="2" charset="-122"/>
              </a:rPr>
              <a:t>）两种热带气候。</a:t>
            </a:r>
            <a:endParaRPr lang="zh-CN" altLang="en-US" sz="2800">
              <a:latin typeface="宋体" panose="02010600030101010101" pitchFamily="2" charset="-122"/>
            </a:endParaRPr>
          </a:p>
        </p:txBody>
      </p:sp>
      <p:pic>
        <p:nvPicPr>
          <p:cNvPr id="2" name="图片 1"/>
          <p:cNvPicPr>
            <a:picLocks noChangeAspect="1"/>
          </p:cNvPicPr>
          <p:nvPr/>
        </p:nvPicPr>
        <p:blipFill>
          <a:blip r:embed="rId2">
            <a:clrChange>
              <a:clrFrom>
                <a:srgbClr val="FFFFFF">
                  <a:alpha val="100000"/>
                </a:srgbClr>
              </a:clrFrom>
              <a:clrTo>
                <a:srgbClr val="FFFFFF">
                  <a:alpha val="100000"/>
                  <a:alpha val="0"/>
                </a:srgbClr>
              </a:clrTo>
            </a:clrChange>
          </a:blip>
          <a:stretch>
            <a:fillRect/>
          </a:stretch>
        </p:blipFill>
        <p:spPr>
          <a:xfrm>
            <a:off x="215265" y="2055495"/>
            <a:ext cx="11585575" cy="3905885"/>
          </a:xfrm>
          <a:prstGeom prst="rect">
            <a:avLst/>
          </a:prstGeom>
        </p:spPr>
      </p:pic>
    </p:spTree>
    <p:custDataLst>
      <p:tags r:id="rId3"/>
    </p:custDataLst>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100" name="文本框 99"/>
          <p:cNvSpPr txBox="1"/>
          <p:nvPr/>
        </p:nvSpPr>
        <p:spPr>
          <a:xfrm>
            <a:off x="467360" y="3164840"/>
            <a:ext cx="11290300" cy="2676525"/>
          </a:xfrm>
          <a:prstGeom prst="rect">
            <a:avLst/>
          </a:prstGeom>
          <a:noFill/>
          <a:ln w="9525">
            <a:noFill/>
          </a:ln>
        </p:spPr>
        <p:txBody>
          <a:bodyPr wrap="square">
            <a:spAutoFit/>
          </a:bodyPr>
          <a:lstStyle>
            <a:defPPr>
              <a:defRPr lang="zh-CN"/>
            </a:defPPr>
          </a:lstStyle>
          <a:p>
            <a:pPr indent="0"/>
            <a:r>
              <a:rPr lang="en-US" sz="2800" b="1">
                <a:gradFill>
                  <a:gsLst>
                    <a:gs pos="0">
                      <a:srgbClr val="007BD3"/>
                    </a:gs>
                    <a:gs pos="100000">
                      <a:srgbClr val="034373"/>
                    </a:gs>
                  </a:gsLst>
                  <a:lin scaled="0"/>
                </a:gradFill>
                <a:latin typeface="宋体" panose="02010600030101010101" pitchFamily="2" charset="-122"/>
                <a:ea typeface="宋体" panose="02010600030101010101" pitchFamily="2" charset="-122"/>
              </a:rPr>
              <a:t>8</a:t>
            </a:r>
            <a:r>
              <a:rPr lang="en-US" altLang="zh-CN" sz="2800" b="1">
                <a:gradFill>
                  <a:gsLst>
                    <a:gs pos="0">
                      <a:srgbClr val="007BD3"/>
                    </a:gs>
                    <a:gs pos="100000">
                      <a:srgbClr val="034373"/>
                    </a:gs>
                  </a:gsLst>
                  <a:lin scaled="0"/>
                </a:gradFill>
                <a:latin typeface="宋体" panose="02010600030101010101" pitchFamily="2" charset="-122"/>
                <a:ea typeface="宋体" panose="02010600030101010101" pitchFamily="2" charset="-122"/>
              </a:rPr>
              <a:t>.</a:t>
            </a:r>
            <a:r>
              <a:rPr lang="zh-CN" sz="2800" b="1">
                <a:gradFill>
                  <a:gsLst>
                    <a:gs pos="0">
                      <a:srgbClr val="007BD3"/>
                    </a:gs>
                    <a:gs pos="100000">
                      <a:srgbClr val="034373"/>
                    </a:gs>
                  </a:gsLst>
                  <a:lin scaled="0"/>
                </a:gradFill>
                <a:latin typeface="宋体" panose="02010600030101010101" pitchFamily="2" charset="-122"/>
                <a:ea typeface="宋体" panose="02010600030101010101" pitchFamily="2" charset="-122"/>
              </a:rPr>
              <a:t>旅游。</a:t>
            </a:r>
            <a:endParaRPr lang="zh-CN" sz="2800" b="1">
              <a:gradFill>
                <a:gsLst>
                  <a:gs pos="0">
                    <a:srgbClr val="007BD3"/>
                  </a:gs>
                  <a:gs pos="100000">
                    <a:srgbClr val="034373"/>
                  </a:gs>
                </a:gsLst>
                <a:lin scaled="0"/>
              </a:gradFill>
              <a:latin typeface="宋体" panose="02010600030101010101" pitchFamily="2" charset="-122"/>
              <a:ea typeface="宋体" panose="02010600030101010101" pitchFamily="2" charset="-122"/>
            </a:endParaRPr>
          </a:p>
          <a:p>
            <a:pPr indent="0"/>
            <a:r>
              <a:rPr lang="en-US" altLang="zh-CN" sz="2800" b="0">
                <a:latin typeface="宋体" panose="02010600030101010101" pitchFamily="2" charset="-122"/>
                <a:ea typeface="宋体" panose="02010600030101010101" pitchFamily="2" charset="-122"/>
              </a:rPr>
              <a:t> </a:t>
            </a:r>
            <a:r>
              <a:rPr lang="zh-CN" sz="2800" b="0">
                <a:latin typeface="宋体" panose="02010600030101010101" pitchFamily="2" charset="-122"/>
                <a:ea typeface="宋体" panose="02010600030101010101" pitchFamily="2" charset="-122"/>
              </a:rPr>
              <a:t>（</a:t>
            </a:r>
            <a:r>
              <a:rPr lang="en-US" sz="2800" b="0">
                <a:latin typeface="宋体" panose="02010600030101010101" pitchFamily="2" charset="-122"/>
                <a:ea typeface="宋体" panose="02010600030101010101" pitchFamily="2" charset="-122"/>
              </a:rPr>
              <a:t>1</a:t>
            </a:r>
            <a:r>
              <a:rPr lang="zh-CN" sz="2800" b="0">
                <a:latin typeface="宋体" panose="02010600030101010101" pitchFamily="2" charset="-122"/>
                <a:ea typeface="宋体" panose="02010600030101010101" pitchFamily="2" charset="-122"/>
              </a:rPr>
              <a:t>）</a:t>
            </a:r>
            <a:r>
              <a:rPr lang="zh-CN" sz="2800" b="0">
                <a:solidFill>
                  <a:srgbClr val="FF0000"/>
                </a:solidFill>
                <a:latin typeface="宋体" panose="02010600030101010101" pitchFamily="2" charset="-122"/>
                <a:ea typeface="宋体" panose="02010600030101010101" pitchFamily="2" charset="-122"/>
              </a:rPr>
              <a:t>旅游业已成为东南亚的一大经济支柱</a:t>
            </a:r>
            <a:r>
              <a:rPr lang="zh-CN" sz="2800" b="0">
                <a:latin typeface="宋体" panose="02010600030101010101" pitchFamily="2" charset="-122"/>
                <a:ea typeface="宋体" panose="02010600030101010101" pitchFamily="2" charset="-122"/>
              </a:rPr>
              <a:t>，其旅游资源主要有丰富的热带自然景观、极富宗教色彩的名胜古迹和多姿多彩的民族风情等。我国居民的出国旅游主要是去“新马泰”等旅游胜地。</a:t>
            </a:r>
          </a:p>
          <a:p>
            <a:pPr indent="0"/>
            <a:r>
              <a:rPr lang="en-US" altLang="zh-CN" sz="2800" b="0">
                <a:latin typeface="宋体" panose="02010600030101010101" pitchFamily="2" charset="-122"/>
                <a:ea typeface="宋体" panose="02010600030101010101" pitchFamily="2" charset="-122"/>
              </a:rPr>
              <a:t> </a:t>
            </a:r>
            <a:r>
              <a:rPr lang="zh-CN" altLang="en-US" sz="2800" b="0">
                <a:latin typeface="宋体" panose="02010600030101010101" pitchFamily="2" charset="-122"/>
                <a:ea typeface="宋体" panose="02010600030101010101" pitchFamily="2" charset="-122"/>
              </a:rPr>
              <a:t>（</a:t>
            </a:r>
            <a:r>
              <a:rPr lang="en-US" altLang="zh-CN" sz="2800" b="0">
                <a:latin typeface="宋体" panose="02010600030101010101" pitchFamily="2" charset="-122"/>
                <a:ea typeface="宋体" panose="02010600030101010101" pitchFamily="2" charset="-122"/>
              </a:rPr>
              <a:t>2</a:t>
            </a:r>
            <a:r>
              <a:rPr lang="zh-CN" altLang="en-US" sz="2800" b="0">
                <a:latin typeface="宋体" panose="02010600030101010101" pitchFamily="2" charset="-122"/>
                <a:ea typeface="宋体" panose="02010600030101010101" pitchFamily="2" charset="-122"/>
              </a:rPr>
              <a:t>）</a:t>
            </a:r>
            <a:r>
              <a:rPr lang="zh-CN" sz="2800" b="0">
                <a:latin typeface="宋体" panose="02010600030101010101" pitchFamily="2" charset="-122"/>
                <a:ea typeface="宋体" panose="02010600030101010101" pitchFamily="2" charset="-122"/>
              </a:rPr>
              <a:t>旅游胜地。越南下龙湾、柬埔寨吴哥窟、印度尼西亚婆罗浮屠、缅甸仰光大金塔、泰国海湾、新加坡城市风光等。</a:t>
            </a:r>
            <a:endParaRPr lang="zh-CN" altLang="en-US" sz="2800">
              <a:latin typeface="宋体" panose="02010600030101010101" pitchFamily="2" charset="-122"/>
            </a:endParaRPr>
          </a:p>
        </p:txBody>
      </p:sp>
      <p:sp>
        <p:nvSpPr>
          <p:cNvPr id="2" name="文本框 1"/>
          <p:cNvSpPr txBox="1"/>
          <p:nvPr/>
        </p:nvSpPr>
        <p:spPr>
          <a:xfrm>
            <a:off x="716280" y="699770"/>
            <a:ext cx="10793095" cy="2245360"/>
          </a:xfrm>
          <a:prstGeom prst="rect">
            <a:avLst/>
          </a:prstGeom>
          <a:noFill/>
          <a:ln w="9525">
            <a:noFill/>
          </a:ln>
        </p:spPr>
        <p:txBody>
          <a:bodyPr wrap="square">
            <a:spAutoFit/>
          </a:bodyPr>
          <a:lstStyle>
            <a:defPPr>
              <a:defRPr lang="zh-CN"/>
            </a:defPPr>
          </a:lstStyle>
          <a:p>
            <a:pPr indent="0"/>
            <a:r>
              <a:rPr lang="zh-CN" sz="2800" b="0">
                <a:latin typeface="宋体" panose="02010600030101010101" pitchFamily="2" charset="-122"/>
                <a:ea typeface="宋体" panose="02010600030101010101" pitchFamily="2" charset="-122"/>
              </a:rPr>
              <a:t>（</a:t>
            </a:r>
            <a:r>
              <a:rPr lang="en-US" sz="2800" b="0">
                <a:latin typeface="宋体" panose="02010600030101010101" pitchFamily="2" charset="-122"/>
                <a:ea typeface="宋体" panose="02010600030101010101" pitchFamily="2" charset="-122"/>
              </a:rPr>
              <a:t>2</a:t>
            </a:r>
            <a:r>
              <a:rPr lang="zh-CN" sz="2800" b="0">
                <a:latin typeface="宋体" panose="02010600030101010101" pitchFamily="2" charset="-122"/>
                <a:ea typeface="宋体" panose="02010600030101010101" pitchFamily="2" charset="-122"/>
              </a:rPr>
              <a:t>）东南亚人喜食米饭的原因。</a:t>
            </a:r>
          </a:p>
          <a:p>
            <a:pPr indent="0"/>
            <a:r>
              <a:rPr lang="en-US" altLang="zh-CN" sz="2800" b="0">
                <a:latin typeface="宋体" panose="02010600030101010101" pitchFamily="2" charset="-122"/>
                <a:ea typeface="宋体" panose="02010600030101010101" pitchFamily="2" charset="-122"/>
              </a:rPr>
              <a:t>    </a:t>
            </a:r>
            <a:r>
              <a:rPr lang="zh-CN" sz="2800" b="0">
                <a:latin typeface="宋体" panose="02010600030101010101" pitchFamily="2" charset="-122"/>
                <a:ea typeface="宋体" panose="02010600030101010101" pitchFamily="2" charset="-122"/>
              </a:rPr>
              <a:t>①</a:t>
            </a:r>
            <a:r>
              <a:rPr lang="zh-CN" sz="2800" b="0">
                <a:solidFill>
                  <a:srgbClr val="FF0000"/>
                </a:solidFill>
                <a:latin typeface="宋体" panose="02010600030101010101" pitchFamily="2" charset="-122"/>
                <a:ea typeface="宋体" panose="02010600030101010101" pitchFamily="2" charset="-122"/>
              </a:rPr>
              <a:t>人口稠密，对粮食的需求量大</a:t>
            </a:r>
            <a:r>
              <a:rPr lang="zh-CN" sz="2800" b="0">
                <a:latin typeface="宋体" panose="02010600030101010101" pitchFamily="2" charset="-122"/>
                <a:ea typeface="宋体" panose="02010600030101010101" pitchFamily="2" charset="-122"/>
              </a:rPr>
              <a:t>，而水稻产量高（泰国、越南、缅甸）。</a:t>
            </a:r>
          </a:p>
          <a:p>
            <a:pPr indent="0"/>
            <a:r>
              <a:rPr lang="en-US" altLang="zh-CN" sz="2800" b="0">
                <a:latin typeface="宋体" panose="02010600030101010101" pitchFamily="2" charset="-122"/>
                <a:ea typeface="宋体" panose="02010600030101010101" pitchFamily="2" charset="-122"/>
              </a:rPr>
              <a:t>    </a:t>
            </a:r>
            <a:r>
              <a:rPr lang="zh-CN" sz="2800" b="0">
                <a:latin typeface="宋体" panose="02010600030101010101" pitchFamily="2" charset="-122"/>
                <a:ea typeface="宋体" panose="02010600030101010101" pitchFamily="2" charset="-122"/>
              </a:rPr>
              <a:t>②</a:t>
            </a:r>
            <a:r>
              <a:rPr lang="zh-CN" sz="2800" b="0" u="sng">
                <a:solidFill>
                  <a:srgbClr val="FF0000"/>
                </a:solidFill>
                <a:latin typeface="宋体" panose="02010600030101010101" pitchFamily="2" charset="-122"/>
                <a:ea typeface="宋体" panose="02010600030101010101" pitchFamily="2" charset="-122"/>
              </a:rPr>
              <a:t>高温多雨</a:t>
            </a:r>
            <a:r>
              <a:rPr lang="zh-CN" sz="2800" b="0">
                <a:latin typeface="宋体" panose="02010600030101010101" pitchFamily="2" charset="-122"/>
                <a:ea typeface="宋体" panose="02010600030101010101" pitchFamily="2" charset="-122"/>
              </a:rPr>
              <a:t>的气候有利于水稻的生长。</a:t>
            </a:r>
          </a:p>
          <a:p>
            <a:pPr indent="0"/>
            <a:r>
              <a:rPr lang="en-US" altLang="zh-CN" sz="2800" b="0">
                <a:latin typeface="宋体" panose="02010600030101010101" pitchFamily="2" charset="-122"/>
                <a:ea typeface="宋体" panose="02010600030101010101" pitchFamily="2" charset="-122"/>
              </a:rPr>
              <a:t>    </a:t>
            </a:r>
            <a:r>
              <a:rPr lang="zh-CN" sz="2800" b="0">
                <a:latin typeface="宋体" panose="02010600030101010101" pitchFamily="2" charset="-122"/>
                <a:ea typeface="宋体" panose="02010600030101010101" pitchFamily="2" charset="-122"/>
              </a:rPr>
              <a:t>③本区种植水稻的历史悠久。</a:t>
            </a:r>
            <a:endParaRPr lang="zh-CN" altLang="en-US" sz="2800">
              <a:latin typeface="宋体" panose="02010600030101010101" pitchFamily="2" charset="-122"/>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100" name="文本框 99"/>
          <p:cNvSpPr txBox="1"/>
          <p:nvPr/>
        </p:nvSpPr>
        <p:spPr>
          <a:xfrm>
            <a:off x="433705" y="1823085"/>
            <a:ext cx="11325225" cy="3107690"/>
          </a:xfrm>
          <a:prstGeom prst="rect">
            <a:avLst/>
          </a:prstGeom>
          <a:noFill/>
          <a:ln w="9525">
            <a:noFill/>
          </a:ln>
        </p:spPr>
        <p:txBody>
          <a:bodyPr wrap="square">
            <a:spAutoFit/>
          </a:bodyPr>
          <a:lstStyle>
            <a:defPPr>
              <a:defRPr lang="zh-CN"/>
            </a:defPPr>
          </a:lstStyle>
          <a:p>
            <a:pPr indent="0"/>
            <a:r>
              <a:rPr lang="en-US" sz="2800" b="1">
                <a:gradFill>
                  <a:gsLst>
                    <a:gs pos="0">
                      <a:srgbClr val="007BD3"/>
                    </a:gs>
                    <a:gs pos="100000">
                      <a:srgbClr val="034373"/>
                    </a:gs>
                  </a:gsLst>
                  <a:lin scaled="0"/>
                </a:gradFill>
                <a:latin typeface="宋体" panose="02010600030101010101" pitchFamily="2" charset="-122"/>
                <a:ea typeface="宋体" panose="02010600030101010101" pitchFamily="2" charset="-122"/>
              </a:rPr>
              <a:t>1.</a:t>
            </a:r>
            <a:r>
              <a:rPr lang="zh-CN" sz="2800" b="1">
                <a:gradFill>
                  <a:gsLst>
                    <a:gs pos="0">
                      <a:srgbClr val="007BD3"/>
                    </a:gs>
                    <a:gs pos="100000">
                      <a:srgbClr val="034373"/>
                    </a:gs>
                  </a:gsLst>
                  <a:lin scaled="0"/>
                </a:gradFill>
                <a:latin typeface="宋体" panose="02010600030101010101" pitchFamily="2" charset="-122"/>
                <a:ea typeface="宋体" panose="02010600030101010101" pitchFamily="2" charset="-122"/>
              </a:rPr>
              <a:t>两洋三洲五海之地。</a:t>
            </a:r>
            <a:endParaRPr lang="zh-CN" sz="2800" b="1">
              <a:gradFill>
                <a:gsLst>
                  <a:gs pos="0">
                    <a:srgbClr val="007BD3"/>
                  </a:gs>
                  <a:gs pos="100000">
                    <a:srgbClr val="034373"/>
                  </a:gs>
                </a:gsLst>
                <a:lin scaled="0"/>
              </a:gradFill>
              <a:latin typeface="宋体" panose="02010600030101010101" pitchFamily="2" charset="-122"/>
              <a:ea typeface="宋体" panose="02010600030101010101" pitchFamily="2" charset="-122"/>
            </a:endParaRPr>
          </a:p>
          <a:p>
            <a:pPr indent="0"/>
            <a:r>
              <a:rPr lang="zh-CN" sz="2800" b="0">
                <a:latin typeface="宋体" panose="02010600030101010101" pitchFamily="2" charset="-122"/>
                <a:ea typeface="宋体" panose="02010600030101010101" pitchFamily="2" charset="-122"/>
              </a:rPr>
              <a:t> </a:t>
            </a:r>
            <a:r>
              <a:rPr lang="en-US" altLang="zh-CN" sz="2800" b="0">
                <a:latin typeface="宋体" panose="02010600030101010101" pitchFamily="2" charset="-122"/>
                <a:ea typeface="宋体" panose="02010600030101010101" pitchFamily="2" charset="-122"/>
              </a:rPr>
              <a:t>   </a:t>
            </a:r>
            <a:r>
              <a:rPr lang="zh-CN" sz="2800" b="0">
                <a:latin typeface="宋体" panose="02010600030101010101" pitchFamily="2" charset="-122"/>
                <a:ea typeface="宋体" panose="02010600030101010101" pitchFamily="2" charset="-122"/>
              </a:rPr>
              <a:t>中东地处亚、非、欧三洲交界地带，</a:t>
            </a:r>
            <a:r>
              <a:rPr lang="zh-CN" sz="2800" b="0">
                <a:solidFill>
                  <a:srgbClr val="FF0000"/>
                </a:solidFill>
                <a:latin typeface="宋体" panose="02010600030101010101" pitchFamily="2" charset="-122"/>
                <a:ea typeface="宋体" panose="02010600030101010101" pitchFamily="2" charset="-122"/>
              </a:rPr>
              <a:t>被里海（世界最大的咸水湖）</a:t>
            </a:r>
            <a:r>
              <a:rPr lang="zh-CN" sz="2800" b="0">
                <a:latin typeface="宋体" panose="02010600030101010101" pitchFamily="2" charset="-122"/>
                <a:ea typeface="宋体" panose="02010600030101010101" pitchFamily="2" charset="-122"/>
              </a:rPr>
              <a:t>、黑海、地中海、红海、阿拉伯海所包围，沟通大西洋和印度洋。</a:t>
            </a:r>
          </a:p>
          <a:p>
            <a:pPr indent="0"/>
            <a:r>
              <a:rPr lang="zh-CN" sz="2800" b="0">
                <a:latin typeface="宋体" panose="02010600030101010101" pitchFamily="2" charset="-122"/>
                <a:ea typeface="宋体" panose="02010600030101010101" pitchFamily="2" charset="-122"/>
              </a:rPr>
              <a:t> </a:t>
            </a:r>
            <a:r>
              <a:rPr lang="en-US" altLang="zh-CN" sz="2800" b="0">
                <a:latin typeface="宋体" panose="02010600030101010101" pitchFamily="2" charset="-122"/>
                <a:ea typeface="宋体" panose="02010600030101010101" pitchFamily="2" charset="-122"/>
              </a:rPr>
              <a:t>   </a:t>
            </a:r>
            <a:r>
              <a:rPr lang="zh-CN" sz="2800" b="0">
                <a:latin typeface="宋体" panose="02010600030101010101" pitchFamily="2" charset="-122"/>
                <a:ea typeface="宋体" panose="02010600030101010101" pitchFamily="2" charset="-122"/>
              </a:rPr>
              <a:t>苏伊士运河沟通了地中海和红海。土耳其海峡沟通了地中海与黑海，因此战略位置十分重要。</a:t>
            </a:r>
            <a:r>
              <a:rPr lang="zh-CN" sz="2800" b="0">
                <a:solidFill>
                  <a:srgbClr val="FF0000"/>
                </a:solidFill>
                <a:latin typeface="宋体" panose="02010600030101010101" pitchFamily="2" charset="-122"/>
                <a:ea typeface="宋体" panose="02010600030101010101" pitchFamily="2" charset="-122"/>
              </a:rPr>
              <a:t>霍尔木兹海峡是石油运输的通道</a:t>
            </a:r>
            <a:r>
              <a:rPr lang="zh-CN" sz="2800" b="0">
                <a:latin typeface="宋体" panose="02010600030101010101" pitchFamily="2" charset="-122"/>
                <a:ea typeface="宋体" panose="02010600030101010101" pitchFamily="2" charset="-122"/>
              </a:rPr>
              <a:t>。</a:t>
            </a:r>
          </a:p>
          <a:p>
            <a:pPr indent="0"/>
            <a:endParaRPr lang="zh-CN" sz="2800" b="0">
              <a:latin typeface="宋体" panose="02010600030101010101" pitchFamily="2" charset="-122"/>
              <a:ea typeface="宋体" panose="02010600030101010101" pitchFamily="2" charset="-122"/>
            </a:endParaRPr>
          </a:p>
          <a:p>
            <a:pPr indent="0"/>
            <a:r>
              <a:rPr lang="en-US" sz="2800" b="1">
                <a:gradFill>
                  <a:gsLst>
                    <a:gs pos="0">
                      <a:srgbClr val="007BD3"/>
                    </a:gs>
                    <a:gs pos="100000">
                      <a:srgbClr val="034373"/>
                    </a:gs>
                  </a:gsLst>
                  <a:lin scaled="0"/>
                </a:gradFill>
                <a:latin typeface="宋体" panose="02010600030101010101" pitchFamily="2" charset="-122"/>
                <a:ea typeface="宋体" panose="02010600030101010101" pitchFamily="2" charset="-122"/>
              </a:rPr>
              <a:t>2.范围</a:t>
            </a:r>
            <a:r>
              <a:rPr lang="zh-CN" sz="2800" b="0">
                <a:latin typeface="宋体" panose="02010600030101010101" pitchFamily="2" charset="-122"/>
                <a:ea typeface="宋体" panose="02010600030101010101" pitchFamily="2" charset="-122"/>
              </a:rPr>
              <a:t>：埃及（北非国家）和除阿富汗以外的西亚地区。</a:t>
            </a:r>
            <a:endParaRPr lang="zh-CN" altLang="en-US" sz="2800">
              <a:latin typeface="宋体" panose="02010600030101010101" pitchFamily="2" charset="-122"/>
            </a:endParaRPr>
          </a:p>
        </p:txBody>
      </p:sp>
      <p:sp>
        <p:nvSpPr>
          <p:cNvPr id="2" name="文本框 1"/>
          <p:cNvSpPr txBox="1"/>
          <p:nvPr/>
        </p:nvSpPr>
        <p:spPr>
          <a:xfrm>
            <a:off x="433705" y="858520"/>
            <a:ext cx="3001645" cy="645160"/>
          </a:xfrm>
          <a:prstGeom prst="rect">
            <a:avLst/>
          </a:prstGeom>
          <a:noFill/>
        </p:spPr>
        <p:txBody>
          <a:bodyPr wrap="square" rtlCol="0">
            <a:spAutoFit/>
          </a:bodyPr>
          <a:lstStyle>
            <a:defPPr>
              <a:defRPr lang="zh-CN"/>
            </a:defPPr>
          </a:lstStyle>
          <a:p>
            <a:pPr algn="l"/>
            <a:r>
              <a:rPr lang="zh-CN" sz="3600" b="1">
                <a:latin typeface="宋体" panose="02010600030101010101" pitchFamily="2" charset="-122"/>
                <a:ea typeface="宋体" panose="02010600030101010101" pitchFamily="2" charset="-122"/>
                <a:sym typeface="+mn-ea"/>
              </a:rPr>
              <a:t>二、中东</a:t>
            </a:r>
            <a:endParaRPr lang="zh-CN" altLang="en-US" sz="3600" b="1">
              <a:latin typeface="宋体" panose="02010600030101010101" pitchFamily="2" charset="-122"/>
              <a:ea typeface="宋体" panose="02010600030101010101" pitchFamily="2" charset="-122"/>
              <a:sym typeface="+mn-ea"/>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timing/>
</p:sld>
</file>

<file path=ppt/slides/slide1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100" name="文本框 99"/>
          <p:cNvSpPr txBox="1"/>
          <p:nvPr/>
        </p:nvSpPr>
        <p:spPr>
          <a:xfrm>
            <a:off x="392430" y="736600"/>
            <a:ext cx="11407140" cy="5384800"/>
          </a:xfrm>
          <a:prstGeom prst="rect">
            <a:avLst/>
          </a:prstGeom>
          <a:noFill/>
          <a:ln w="9525">
            <a:noFill/>
          </a:ln>
        </p:spPr>
        <p:txBody>
          <a:bodyPr wrap="square">
            <a:spAutoFit/>
          </a:bodyPr>
          <a:lstStyle>
            <a:defPPr>
              <a:defRPr lang="zh-CN"/>
            </a:defPPr>
          </a:lstStyle>
          <a:p>
            <a:pPr indent="0"/>
            <a:r>
              <a:rPr lang="en-US" sz="2800" b="1">
                <a:gradFill>
                  <a:gsLst>
                    <a:gs pos="0">
                      <a:srgbClr val="007BD3"/>
                    </a:gs>
                    <a:gs pos="100000">
                      <a:srgbClr val="034373"/>
                    </a:gs>
                  </a:gsLst>
                  <a:lin scaled="0"/>
                </a:gradFill>
                <a:latin typeface="宋体" panose="02010600030101010101" pitchFamily="2" charset="-122"/>
                <a:ea typeface="宋体" panose="02010600030101010101" pitchFamily="2" charset="-122"/>
              </a:rPr>
              <a:t>3</a:t>
            </a:r>
            <a:r>
              <a:rPr lang="en-US" altLang="zh-CN" sz="2800" b="1">
                <a:gradFill>
                  <a:gsLst>
                    <a:gs pos="0">
                      <a:srgbClr val="007BD3"/>
                    </a:gs>
                    <a:gs pos="100000">
                      <a:srgbClr val="034373"/>
                    </a:gs>
                  </a:gsLst>
                  <a:lin scaled="0"/>
                </a:gradFill>
                <a:latin typeface="宋体" panose="02010600030101010101" pitchFamily="2" charset="-122"/>
                <a:ea typeface="宋体" panose="02010600030101010101" pitchFamily="2" charset="-122"/>
              </a:rPr>
              <a:t>.</a:t>
            </a:r>
            <a:r>
              <a:rPr lang="zh-CN" sz="2800" b="1" u="sng">
                <a:solidFill>
                  <a:srgbClr val="FF0000"/>
                </a:solidFill>
                <a:latin typeface="宋体" panose="02010600030101010101" pitchFamily="2" charset="-122"/>
                <a:ea typeface="宋体" panose="02010600030101010101" pitchFamily="2" charset="-122"/>
              </a:rPr>
              <a:t>世界“油库”——中东</a:t>
            </a:r>
            <a:r>
              <a:rPr lang="zh-CN" sz="2800" b="1">
                <a:gradFill>
                  <a:gsLst>
                    <a:gs pos="0">
                      <a:srgbClr val="007BD3"/>
                    </a:gs>
                    <a:gs pos="100000">
                      <a:srgbClr val="034373"/>
                    </a:gs>
                  </a:gsLst>
                  <a:lin scaled="0"/>
                </a:gradFill>
                <a:latin typeface="宋体" panose="02010600030101010101" pitchFamily="2" charset="-122"/>
                <a:ea typeface="宋体" panose="02010600030101010101" pitchFamily="2" charset="-122"/>
              </a:rPr>
              <a:t>，它是目前世界上石油储量最大、生产和输出量最多的地区。</a:t>
            </a:r>
            <a:endParaRPr lang="zh-CN" sz="2800" b="1">
              <a:gradFill>
                <a:gsLst>
                  <a:gs pos="0">
                    <a:srgbClr val="007BD3"/>
                  </a:gs>
                  <a:gs pos="100000">
                    <a:srgbClr val="034373"/>
                  </a:gs>
                </a:gsLst>
                <a:lin scaled="0"/>
              </a:gradFill>
              <a:latin typeface="宋体" panose="02010600030101010101" pitchFamily="2" charset="-122"/>
              <a:ea typeface="宋体" panose="02010600030101010101" pitchFamily="2" charset="-122"/>
            </a:endParaRPr>
          </a:p>
          <a:p>
            <a:pPr indent="0"/>
            <a:r>
              <a:rPr lang="zh-CN" sz="2800" b="0">
                <a:latin typeface="宋体" panose="02010600030101010101" pitchFamily="2" charset="-122"/>
                <a:ea typeface="宋体" panose="02010600030101010101" pitchFamily="2" charset="-122"/>
              </a:rPr>
              <a:t>（</a:t>
            </a:r>
            <a:r>
              <a:rPr lang="en-US" sz="2800" b="0">
                <a:latin typeface="宋体" panose="02010600030101010101" pitchFamily="2" charset="-122"/>
                <a:ea typeface="宋体" panose="02010600030101010101" pitchFamily="2" charset="-122"/>
              </a:rPr>
              <a:t>1</a:t>
            </a:r>
            <a:r>
              <a:rPr lang="zh-CN" sz="2800" b="0">
                <a:latin typeface="宋体" panose="02010600030101010101" pitchFamily="2" charset="-122"/>
                <a:ea typeface="宋体" panose="02010600030101010101" pitchFamily="2" charset="-122"/>
              </a:rPr>
              <a:t>）中东的石油主要分布在波斯湾及其沿岸地区。中东所产的石油</a:t>
            </a:r>
            <a:r>
              <a:rPr lang="en-US" sz="2800" b="0">
                <a:latin typeface="宋体" panose="02010600030101010101" pitchFamily="2" charset="-122"/>
                <a:ea typeface="宋体" panose="02010600030101010101" pitchFamily="2" charset="-122"/>
              </a:rPr>
              <a:t>90</a:t>
            </a:r>
            <a:r>
              <a:rPr lang="zh-CN" sz="2800" b="0">
                <a:latin typeface="宋体" panose="02010600030101010101" pitchFamily="2" charset="-122"/>
                <a:ea typeface="宋体" panose="02010600030101010101" pitchFamily="2" charset="-122"/>
              </a:rPr>
              <a:t>％以上供输出，据统计，</a:t>
            </a:r>
            <a:r>
              <a:rPr lang="en-US" sz="2800" b="0">
                <a:latin typeface="宋体" panose="02010600030101010101" pitchFamily="2" charset="-122"/>
                <a:ea typeface="宋体" panose="02010600030101010101" pitchFamily="2" charset="-122"/>
              </a:rPr>
              <a:t>2002</a:t>
            </a:r>
            <a:r>
              <a:rPr lang="zh-CN" sz="2800" b="0">
                <a:latin typeface="宋体" panose="02010600030101010101" pitchFamily="2" charset="-122"/>
                <a:ea typeface="宋体" panose="02010600030101010101" pitchFamily="2" charset="-122"/>
              </a:rPr>
              <a:t>年，中东石油出口量约占世界石油总出口量的</a:t>
            </a:r>
            <a:r>
              <a:rPr lang="en-US" sz="2800" b="0">
                <a:latin typeface="宋体" panose="02010600030101010101" pitchFamily="2" charset="-122"/>
                <a:ea typeface="宋体" panose="02010600030101010101" pitchFamily="2" charset="-122"/>
              </a:rPr>
              <a:t>44</a:t>
            </a:r>
            <a:r>
              <a:rPr lang="en-US" altLang="zh-CN" sz="2800" b="0">
                <a:latin typeface="宋体" panose="02010600030101010101" pitchFamily="2" charset="-122"/>
                <a:ea typeface="宋体" panose="02010600030101010101" pitchFamily="2" charset="-122"/>
              </a:rPr>
              <a:t>.</a:t>
            </a:r>
            <a:r>
              <a:rPr lang="en-US" sz="2800" b="0">
                <a:latin typeface="宋体" panose="02010600030101010101" pitchFamily="2" charset="-122"/>
                <a:ea typeface="宋体" panose="02010600030101010101" pitchFamily="2" charset="-122"/>
              </a:rPr>
              <a:t>7</a:t>
            </a:r>
            <a:r>
              <a:rPr lang="zh-CN" sz="2800" b="0">
                <a:latin typeface="宋体" panose="02010600030101010101" pitchFamily="2" charset="-122"/>
                <a:ea typeface="宋体" panose="02010600030101010101" pitchFamily="2" charset="-122"/>
              </a:rPr>
              <a:t>％，主要通过海洋运往西欧、美国、日本等发达国家和地区。</a:t>
            </a:r>
          </a:p>
          <a:p>
            <a:pPr indent="0"/>
            <a:r>
              <a:rPr lang="zh-CN" sz="2800" b="0">
                <a:latin typeface="宋体" panose="02010600030101010101" pitchFamily="2" charset="-122"/>
                <a:ea typeface="宋体" panose="02010600030101010101" pitchFamily="2" charset="-122"/>
              </a:rPr>
              <a:t>（</a:t>
            </a:r>
            <a:r>
              <a:rPr lang="en-US" sz="2800" b="0">
                <a:latin typeface="宋体" panose="02010600030101010101" pitchFamily="2" charset="-122"/>
                <a:ea typeface="宋体" panose="02010600030101010101" pitchFamily="2" charset="-122"/>
              </a:rPr>
              <a:t>2</a:t>
            </a:r>
            <a:r>
              <a:rPr lang="zh-CN" sz="2800" b="0">
                <a:latin typeface="宋体" panose="02010600030101010101" pitchFamily="2" charset="-122"/>
                <a:ea typeface="宋体" panose="02010600030101010101" pitchFamily="2" charset="-122"/>
              </a:rPr>
              <a:t>）中东的主要产油国有：沙特阿拉伯、科威特、阿拉伯联合酋长国、伊朗、伊拉克等。</a:t>
            </a:r>
          </a:p>
          <a:p>
            <a:pPr indent="0"/>
            <a:r>
              <a:rPr lang="zh-CN" sz="2800" b="0">
                <a:latin typeface="宋体" panose="02010600030101010101" pitchFamily="2" charset="-122"/>
                <a:ea typeface="宋体" panose="02010600030101010101" pitchFamily="2" charset="-122"/>
              </a:rPr>
              <a:t>（</a:t>
            </a:r>
            <a:r>
              <a:rPr lang="en-US" sz="2800" b="0">
                <a:latin typeface="宋体" panose="02010600030101010101" pitchFamily="2" charset="-122"/>
                <a:ea typeface="宋体" panose="02010600030101010101" pitchFamily="2" charset="-122"/>
              </a:rPr>
              <a:t>3</a:t>
            </a:r>
            <a:r>
              <a:rPr lang="zh-CN" sz="2800" b="0">
                <a:latin typeface="宋体" panose="02010600030101010101" pitchFamily="2" charset="-122"/>
                <a:ea typeface="宋体" panose="02010600030101010101" pitchFamily="2" charset="-122"/>
              </a:rPr>
              <a:t>）石油输出路线。</a:t>
            </a:r>
          </a:p>
          <a:p>
            <a:pPr indent="0"/>
            <a:r>
              <a:rPr lang="zh-CN" sz="2400" b="0">
                <a:latin typeface="宋体" panose="02010600030101010101" pitchFamily="2" charset="-122"/>
                <a:ea typeface="宋体" panose="02010600030101010101" pitchFamily="2" charset="-122"/>
              </a:rPr>
              <a:t>①运向东亚：波斯湾—霍尔木兹海峡—印度洋—马六甲海峡—太平洋—东亚；</a:t>
            </a:r>
          </a:p>
          <a:p>
            <a:pPr indent="0"/>
            <a:r>
              <a:rPr lang="zh-CN" sz="2400" b="0">
                <a:latin typeface="宋体" panose="02010600030101010101" pitchFamily="2" charset="-122"/>
                <a:ea typeface="宋体" panose="02010600030101010101" pitchFamily="2" charset="-122"/>
              </a:rPr>
              <a:t>②运向西欧、美国：波斯湾—霍尔木兹海峡—阿拉伯海—曼德海峡—红海—苏伊士运河—地中海—直布罗陀海峡—大西洋—西欧、美国；</a:t>
            </a:r>
          </a:p>
          <a:p>
            <a:pPr indent="0"/>
            <a:r>
              <a:rPr lang="zh-CN" sz="2400" b="0">
                <a:latin typeface="宋体" panose="02010600030101010101" pitchFamily="2" charset="-122"/>
                <a:ea typeface="宋体" panose="02010600030101010101" pitchFamily="2" charset="-122"/>
              </a:rPr>
              <a:t>③运向西欧、美国：波斯湾—霍尔木兹海峡—阿拉伯海—印度洋—绕过非洲南端的好望角—大西洋—西欧、美国。</a:t>
            </a:r>
            <a:endParaRPr lang="zh-CN" altLang="en-US" sz="2400" b="0">
              <a:latin typeface="宋体" panose="02010600030101010101" pitchFamily="2" charset="-122"/>
              <a:ea typeface="宋体" panose="02010600030101010101" pitchFamily="2" charset="-122"/>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timing/>
</p:sld>
</file>

<file path=ppt/slides/slide1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100" name="文本框 99"/>
          <p:cNvSpPr txBox="1"/>
          <p:nvPr/>
        </p:nvSpPr>
        <p:spPr>
          <a:xfrm>
            <a:off x="410210" y="913130"/>
            <a:ext cx="11372215" cy="4184650"/>
          </a:xfrm>
          <a:prstGeom prst="rect">
            <a:avLst/>
          </a:prstGeom>
          <a:noFill/>
          <a:ln w="9525">
            <a:noFill/>
          </a:ln>
        </p:spPr>
        <p:txBody>
          <a:bodyPr wrap="square">
            <a:spAutoFit/>
          </a:bodyPr>
          <a:lstStyle>
            <a:defPPr>
              <a:defRPr lang="zh-CN"/>
            </a:defPPr>
          </a:lstStyle>
          <a:p>
            <a:pPr indent="0"/>
            <a:r>
              <a:rPr lang="zh-CN" sz="2800" b="1">
                <a:gradFill>
                  <a:gsLst>
                    <a:gs pos="0">
                      <a:srgbClr val="007BD3"/>
                    </a:gs>
                    <a:gs pos="100000">
                      <a:srgbClr val="034373"/>
                    </a:gs>
                  </a:gsLst>
                  <a:lin scaled="0"/>
                </a:gradFill>
                <a:latin typeface="宋体" panose="02010600030101010101" pitchFamily="2" charset="-122"/>
                <a:ea typeface="宋体" panose="02010600030101010101" pitchFamily="2" charset="-122"/>
              </a:rPr>
              <a:t>4.宗教与文化习俗。</a:t>
            </a:r>
            <a:endParaRPr lang="zh-CN" sz="2800" b="1">
              <a:gradFill>
                <a:gsLst>
                  <a:gs pos="0">
                    <a:srgbClr val="007BD3"/>
                  </a:gs>
                  <a:gs pos="100000">
                    <a:srgbClr val="034373"/>
                  </a:gs>
                </a:gsLst>
                <a:lin scaled="0"/>
              </a:gradFill>
              <a:latin typeface="宋体" panose="02010600030101010101" pitchFamily="2" charset="-122"/>
              <a:ea typeface="宋体" panose="02010600030101010101" pitchFamily="2" charset="-122"/>
            </a:endParaRPr>
          </a:p>
          <a:p>
            <a:pPr indent="0"/>
            <a:endParaRPr lang="zh-CN" sz="1400" b="0">
              <a:latin typeface="宋体" panose="02010600030101010101" pitchFamily="2" charset="-122"/>
              <a:ea typeface="宋体" panose="02010600030101010101" pitchFamily="2" charset="-122"/>
            </a:endParaRPr>
          </a:p>
          <a:p>
            <a:pPr indent="0"/>
            <a:r>
              <a:rPr lang="zh-CN" sz="2800" b="0">
                <a:latin typeface="宋体" panose="02010600030101010101" pitchFamily="2" charset="-122"/>
                <a:ea typeface="宋体" panose="02010600030101010101" pitchFamily="2" charset="-122"/>
              </a:rPr>
              <a:t>（</a:t>
            </a:r>
            <a:r>
              <a:rPr lang="en-US" sz="2800" b="0">
                <a:latin typeface="宋体" panose="02010600030101010101" pitchFamily="2" charset="-122"/>
                <a:ea typeface="宋体" panose="02010600030101010101" pitchFamily="2" charset="-122"/>
              </a:rPr>
              <a:t>1</a:t>
            </a:r>
            <a:r>
              <a:rPr lang="zh-CN" sz="2800" b="0">
                <a:latin typeface="宋体" panose="02010600030101010101" pitchFamily="2" charset="-122"/>
                <a:ea typeface="宋体" panose="02010600030101010101" pitchFamily="2" charset="-122"/>
              </a:rPr>
              <a:t>）</a:t>
            </a:r>
            <a:r>
              <a:rPr lang="zh-CN" sz="2800" b="0">
                <a:solidFill>
                  <a:srgbClr val="FF0000"/>
                </a:solidFill>
                <a:latin typeface="宋体" panose="02010600030101010101" pitchFamily="2" charset="-122"/>
                <a:ea typeface="宋体" panose="02010600030101010101" pitchFamily="2" charset="-122"/>
              </a:rPr>
              <a:t>中东的人种主要是白色人种</a:t>
            </a:r>
            <a:r>
              <a:rPr lang="zh-CN" sz="2800" b="0">
                <a:latin typeface="宋体" panose="02010600030101010101" pitchFamily="2" charset="-122"/>
                <a:ea typeface="宋体" panose="02010600030101010101" pitchFamily="2" charset="-122"/>
              </a:rPr>
              <a:t>，但多个民族在这里汇集。各民族都有自己的宗教信仰和风俗习惯，中东大</a:t>
            </a:r>
            <a:r>
              <a:rPr lang="zh-CN" sz="2800" b="0">
                <a:solidFill>
                  <a:srgbClr val="FF0000"/>
                </a:solidFill>
                <a:latin typeface="宋体" panose="02010600030101010101" pitchFamily="2" charset="-122"/>
                <a:ea typeface="宋体" panose="02010600030101010101" pitchFamily="2" charset="-122"/>
              </a:rPr>
              <a:t>多数</a:t>
            </a:r>
            <a:r>
              <a:rPr lang="zh-CN" sz="2800" b="0">
                <a:latin typeface="宋体" panose="02010600030101010101" pitchFamily="2" charset="-122"/>
                <a:ea typeface="宋体" panose="02010600030101010101" pitchFamily="2" charset="-122"/>
              </a:rPr>
              <a:t>居民信仰</a:t>
            </a:r>
            <a:r>
              <a:rPr lang="zh-CN" sz="2800" b="0" u="sng">
                <a:solidFill>
                  <a:srgbClr val="FF0000"/>
                </a:solidFill>
                <a:latin typeface="宋体" panose="02010600030101010101" pitchFamily="2" charset="-122"/>
                <a:ea typeface="宋体" panose="02010600030101010101" pitchFamily="2" charset="-122"/>
              </a:rPr>
              <a:t>伊斯兰教</a:t>
            </a:r>
            <a:r>
              <a:rPr lang="zh-CN" sz="2800" b="0">
                <a:latin typeface="宋体" panose="02010600030101010101" pitchFamily="2" charset="-122"/>
                <a:ea typeface="宋体" panose="02010600030101010101" pitchFamily="2" charset="-122"/>
              </a:rPr>
              <a:t>，少数居民信仰基督教、犹太教等其他宗教。</a:t>
            </a:r>
          </a:p>
          <a:p>
            <a:pPr indent="0"/>
            <a:r>
              <a:rPr lang="zh-CN" sz="2800" b="0">
                <a:latin typeface="宋体" panose="02010600030101010101" pitchFamily="2" charset="-122"/>
                <a:ea typeface="宋体" panose="02010600030101010101" pitchFamily="2" charset="-122"/>
              </a:rPr>
              <a:t>（</a:t>
            </a:r>
            <a:r>
              <a:rPr lang="en-US" sz="2800" b="0">
                <a:latin typeface="宋体" panose="02010600030101010101" pitchFamily="2" charset="-122"/>
                <a:ea typeface="宋体" panose="02010600030101010101" pitchFamily="2" charset="-122"/>
              </a:rPr>
              <a:t>2</a:t>
            </a:r>
            <a:r>
              <a:rPr lang="zh-CN" sz="2800" b="0">
                <a:latin typeface="宋体" panose="02010600030101010101" pitchFamily="2" charset="-122"/>
                <a:ea typeface="宋体" panose="02010600030101010101" pitchFamily="2" charset="-122"/>
              </a:rPr>
              <a:t>）</a:t>
            </a:r>
            <a:r>
              <a:rPr lang="zh-CN" sz="2800" b="0">
                <a:solidFill>
                  <a:srgbClr val="FF0000"/>
                </a:solidFill>
                <a:latin typeface="宋体" panose="02010600030101010101" pitchFamily="2" charset="-122"/>
                <a:ea typeface="宋体" panose="02010600030101010101" pitchFamily="2" charset="-122"/>
              </a:rPr>
              <a:t>中东多数国家和地区的居民主要是阿拉伯人</a:t>
            </a:r>
            <a:r>
              <a:rPr lang="zh-CN" sz="2800" b="0">
                <a:latin typeface="宋体" panose="02010600030101010101" pitchFamily="2" charset="-122"/>
                <a:ea typeface="宋体" panose="02010600030101010101" pitchFamily="2" charset="-122"/>
              </a:rPr>
              <a:t>，他们</a:t>
            </a:r>
            <a:r>
              <a:rPr lang="zh-CN" sz="2800" b="0">
                <a:solidFill>
                  <a:srgbClr val="FF0000"/>
                </a:solidFill>
                <a:latin typeface="宋体" panose="02010600030101010101" pitchFamily="2" charset="-122"/>
                <a:ea typeface="宋体" panose="02010600030101010101" pitchFamily="2" charset="-122"/>
              </a:rPr>
              <a:t>信仰伊斯兰教</a:t>
            </a:r>
            <a:r>
              <a:rPr lang="zh-CN" sz="2800" b="0">
                <a:latin typeface="宋体" panose="02010600030101010101" pitchFamily="2" charset="-122"/>
                <a:ea typeface="宋体" panose="02010600030101010101" pitchFamily="2" charset="-122"/>
              </a:rPr>
              <a:t>。这些国家被称作</a:t>
            </a:r>
            <a:r>
              <a:rPr lang="zh-CN" sz="2800" b="0" u="sng">
                <a:solidFill>
                  <a:srgbClr val="FF0000"/>
                </a:solidFill>
                <a:latin typeface="宋体" panose="02010600030101010101" pitchFamily="2" charset="-122"/>
                <a:ea typeface="宋体" panose="02010600030101010101" pitchFamily="2" charset="-122"/>
              </a:rPr>
              <a:t>“阿拉伯国家”</a:t>
            </a:r>
            <a:r>
              <a:rPr lang="zh-CN" sz="2800" b="0">
                <a:latin typeface="宋体" panose="02010600030101010101" pitchFamily="2" charset="-122"/>
                <a:ea typeface="宋体" panose="02010600030101010101" pitchFamily="2" charset="-122"/>
              </a:rPr>
              <a:t>。犹太人集中分布在以色列，主要信仰犹太教。波斯人主要分布在伊朗，主要信仰伊斯兰教。沙特阿拉伯的麦加，被伊斯兰教尊为圣城。</a:t>
            </a:r>
          </a:p>
          <a:p>
            <a:pPr indent="0"/>
            <a:r>
              <a:rPr lang="zh-CN" sz="2800" b="0">
                <a:latin typeface="宋体" panose="02010600030101010101" pitchFamily="2" charset="-122"/>
                <a:ea typeface="宋体" panose="02010600030101010101" pitchFamily="2" charset="-122"/>
              </a:rPr>
              <a:t>（</a:t>
            </a:r>
            <a:r>
              <a:rPr lang="en-US" sz="2800" b="0">
                <a:latin typeface="宋体" panose="02010600030101010101" pitchFamily="2" charset="-122"/>
                <a:ea typeface="宋体" panose="02010600030101010101" pitchFamily="2" charset="-122"/>
              </a:rPr>
              <a:t>3</a:t>
            </a:r>
            <a:r>
              <a:rPr lang="zh-CN" sz="2800" b="0">
                <a:latin typeface="宋体" panose="02010600030101010101" pitchFamily="2" charset="-122"/>
                <a:ea typeface="宋体" panose="02010600030101010101" pitchFamily="2" charset="-122"/>
              </a:rPr>
              <a:t>）伊斯兰教、基督教和犹太教都把耶路撒冷视为圣城。</a:t>
            </a:r>
            <a:endParaRPr lang="zh-CN" altLang="en-US" sz="2800">
              <a:latin typeface="宋体" panose="02010600030101010101" pitchFamily="2" charset="-122"/>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timing/>
</p:sld>
</file>

<file path=ppt/slides/slide1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100" name="文本框 99"/>
          <p:cNvSpPr txBox="1"/>
          <p:nvPr/>
        </p:nvSpPr>
        <p:spPr>
          <a:xfrm>
            <a:off x="375920" y="1245870"/>
            <a:ext cx="11440795" cy="4984750"/>
          </a:xfrm>
          <a:prstGeom prst="rect">
            <a:avLst/>
          </a:prstGeom>
          <a:noFill/>
          <a:ln w="9525">
            <a:noFill/>
          </a:ln>
        </p:spPr>
        <p:txBody>
          <a:bodyPr wrap="square">
            <a:spAutoFit/>
          </a:bodyPr>
          <a:lstStyle>
            <a:defPPr>
              <a:defRPr lang="zh-CN"/>
            </a:defPPr>
          </a:lstStyle>
          <a:p>
            <a:pPr indent="0"/>
            <a:r>
              <a:rPr lang="en-US" sz="2800" b="1">
                <a:gradFill>
                  <a:gsLst>
                    <a:gs pos="0">
                      <a:srgbClr val="007BD3"/>
                    </a:gs>
                    <a:gs pos="100000">
                      <a:srgbClr val="034373"/>
                    </a:gs>
                  </a:gsLst>
                  <a:lin scaled="0"/>
                </a:gradFill>
                <a:latin typeface="宋体" panose="02010600030101010101" pitchFamily="2" charset="-122"/>
                <a:ea typeface="宋体" panose="02010600030101010101" pitchFamily="2" charset="-122"/>
              </a:rPr>
              <a:t>1</a:t>
            </a:r>
            <a:r>
              <a:rPr lang="en-US" altLang="zh-CN" sz="2800" b="1">
                <a:gradFill>
                  <a:gsLst>
                    <a:gs pos="0">
                      <a:srgbClr val="007BD3"/>
                    </a:gs>
                    <a:gs pos="100000">
                      <a:srgbClr val="034373"/>
                    </a:gs>
                  </a:gsLst>
                  <a:lin scaled="0"/>
                </a:gradFill>
                <a:latin typeface="宋体" panose="02010600030101010101" pitchFamily="2" charset="-122"/>
                <a:ea typeface="宋体" panose="02010600030101010101" pitchFamily="2" charset="-122"/>
              </a:rPr>
              <a:t>.</a:t>
            </a:r>
            <a:r>
              <a:rPr lang="zh-CN" sz="2800" b="1">
                <a:gradFill>
                  <a:gsLst>
                    <a:gs pos="0">
                      <a:srgbClr val="007BD3"/>
                    </a:gs>
                    <a:gs pos="100000">
                      <a:srgbClr val="034373"/>
                    </a:gs>
                  </a:gsLst>
                  <a:lin scaled="0"/>
                </a:gradFill>
                <a:latin typeface="宋体" panose="02010600030101010101" pitchFamily="2" charset="-122"/>
                <a:ea typeface="宋体" panose="02010600030101010101" pitchFamily="2" charset="-122"/>
              </a:rPr>
              <a:t>匮乏的水资源是战争的导火线。</a:t>
            </a:r>
            <a:endParaRPr lang="zh-CN" sz="2800" b="1">
              <a:gradFill>
                <a:gsLst>
                  <a:gs pos="0">
                    <a:srgbClr val="007BD3"/>
                  </a:gs>
                  <a:gs pos="100000">
                    <a:srgbClr val="034373"/>
                  </a:gs>
                </a:gsLst>
                <a:lin scaled="0"/>
              </a:gradFill>
              <a:latin typeface="宋体" panose="02010600030101010101" pitchFamily="2" charset="-122"/>
              <a:ea typeface="宋体" panose="02010600030101010101" pitchFamily="2" charset="-122"/>
            </a:endParaRPr>
          </a:p>
          <a:p>
            <a:pPr indent="0"/>
            <a:r>
              <a:rPr lang="zh-CN" sz="2800" b="0">
                <a:latin typeface="宋体" panose="02010600030101010101" pitchFamily="2" charset="-122"/>
                <a:ea typeface="宋体" panose="02010600030101010101" pitchFamily="2" charset="-122"/>
              </a:rPr>
              <a:t>（</a:t>
            </a:r>
            <a:r>
              <a:rPr lang="en-US" sz="2800" b="0">
                <a:latin typeface="宋体" panose="02010600030101010101" pitchFamily="2" charset="-122"/>
                <a:ea typeface="宋体" panose="02010600030101010101" pitchFamily="2" charset="-122"/>
              </a:rPr>
              <a:t>1</a:t>
            </a:r>
            <a:r>
              <a:rPr lang="zh-CN" sz="2800" b="0">
                <a:latin typeface="宋体" panose="02010600030101010101" pitchFamily="2" charset="-122"/>
                <a:ea typeface="宋体" panose="02010600030101010101" pitchFamily="2" charset="-122"/>
              </a:rPr>
              <a:t>）中东地处北回归线穿过的大陆西岸和内部，终年炎热干燥，以</a:t>
            </a:r>
            <a:r>
              <a:rPr lang="zh-CN" sz="2800" b="0" u="sng">
                <a:solidFill>
                  <a:srgbClr val="FF0000"/>
                </a:solidFill>
                <a:latin typeface="宋体" panose="02010600030101010101" pitchFamily="2" charset="-122"/>
                <a:ea typeface="宋体" panose="02010600030101010101" pitchFamily="2" charset="-122"/>
              </a:rPr>
              <a:t>热带沙漠气候</a:t>
            </a:r>
            <a:r>
              <a:rPr lang="zh-CN" sz="2800" b="0">
                <a:latin typeface="宋体" panose="02010600030101010101" pitchFamily="2" charset="-122"/>
                <a:ea typeface="宋体" panose="02010600030101010101" pitchFamily="2" charset="-122"/>
              </a:rPr>
              <a:t>为主，仅在地中海沿岸分布着狭小的地中海气候。水资源匮乏成为本地区发展农业的制约因素，直接影响中东各国的生产甚至人们的生活。</a:t>
            </a:r>
          </a:p>
          <a:p>
            <a:pPr indent="0"/>
            <a:r>
              <a:rPr lang="zh-CN" sz="2800" b="0">
                <a:latin typeface="宋体" panose="02010600030101010101" pitchFamily="2" charset="-122"/>
                <a:ea typeface="宋体" panose="02010600030101010101" pitchFamily="2" charset="-122"/>
              </a:rPr>
              <a:t>（</a:t>
            </a:r>
            <a:r>
              <a:rPr lang="en-US" sz="2800" b="0">
                <a:latin typeface="宋体" panose="02010600030101010101" pitchFamily="2" charset="-122"/>
                <a:ea typeface="宋体" panose="02010600030101010101" pitchFamily="2" charset="-122"/>
              </a:rPr>
              <a:t>2</a:t>
            </a:r>
            <a:r>
              <a:rPr lang="zh-CN" sz="2800" b="0">
                <a:latin typeface="宋体" panose="02010600030101010101" pitchFamily="2" charset="-122"/>
                <a:ea typeface="宋体" panose="02010600030101010101" pitchFamily="2" charset="-122"/>
              </a:rPr>
              <a:t>）中东大部分地区是</a:t>
            </a:r>
            <a:r>
              <a:rPr lang="zh-CN" sz="2800" b="0" u="sng">
                <a:solidFill>
                  <a:srgbClr val="FF0000"/>
                </a:solidFill>
                <a:latin typeface="宋体" panose="02010600030101010101" pitchFamily="2" charset="-122"/>
                <a:ea typeface="宋体" panose="02010600030101010101" pitchFamily="2" charset="-122"/>
              </a:rPr>
              <a:t>热带沙漠气候</a:t>
            </a:r>
            <a:r>
              <a:rPr lang="zh-CN" sz="2800" b="0">
                <a:latin typeface="宋体" panose="02010600030101010101" pitchFamily="2" charset="-122"/>
                <a:ea typeface="宋体" panose="02010600030101010101" pitchFamily="2" charset="-122"/>
              </a:rPr>
              <a:t>，全年炎热干燥，河流稀少，还有大面积没有河流的沙漠地区。不少国家因为境内没有河流经过成为无流国（主要分布在阿拉伯半岛上）。中东水资源匮乏，而且大部分河流为多国共有，有限的水资源的分配和争夺成为中东地区的一个焦点。</a:t>
            </a:r>
          </a:p>
          <a:p>
            <a:pPr indent="0"/>
            <a:endParaRPr lang="zh-CN" sz="1000" b="0">
              <a:latin typeface="宋体" panose="02010600030101010101" pitchFamily="2" charset="-122"/>
              <a:ea typeface="宋体" panose="02010600030101010101" pitchFamily="2" charset="-122"/>
            </a:endParaRPr>
          </a:p>
          <a:p>
            <a:pPr algn="l">
              <a:buClrTx/>
              <a:buSzTx/>
              <a:buFontTx/>
            </a:pPr>
            <a:r>
              <a:rPr lang="en-US" sz="2800" b="1">
                <a:gradFill>
                  <a:gsLst>
                    <a:gs pos="0">
                      <a:srgbClr val="007BD3"/>
                    </a:gs>
                    <a:gs pos="100000">
                      <a:srgbClr val="034373"/>
                    </a:gs>
                  </a:gsLst>
                  <a:lin scaled="0"/>
                </a:gradFill>
                <a:latin typeface="宋体" panose="02010600030101010101" pitchFamily="2" charset="-122"/>
                <a:ea typeface="宋体" panose="02010600030101010101" pitchFamily="2" charset="-122"/>
              </a:rPr>
              <a:t>2.中东问题的关键是阿拉伯国家和以色列之间的冲突，阿以冲突的焦点在巴勒斯坦地区。</a:t>
            </a:r>
            <a:endParaRPr lang="en-US" sz="2800" b="1">
              <a:gradFill>
                <a:gsLst>
                  <a:gs pos="0">
                    <a:srgbClr val="007BD3"/>
                  </a:gs>
                  <a:gs pos="100000">
                    <a:srgbClr val="034373"/>
                  </a:gs>
                </a:gsLst>
                <a:lin scaled="0"/>
              </a:gradFill>
              <a:latin typeface="宋体" panose="02010600030101010101" pitchFamily="2" charset="-122"/>
              <a:ea typeface="宋体" panose="02010600030101010101" pitchFamily="2" charset="-122"/>
            </a:endParaRPr>
          </a:p>
        </p:txBody>
      </p:sp>
      <p:sp>
        <p:nvSpPr>
          <p:cNvPr id="2" name="文本框 1"/>
          <p:cNvSpPr txBox="1"/>
          <p:nvPr/>
        </p:nvSpPr>
        <p:spPr>
          <a:xfrm>
            <a:off x="531495" y="600710"/>
            <a:ext cx="7987665" cy="645160"/>
          </a:xfrm>
          <a:prstGeom prst="rect">
            <a:avLst/>
          </a:prstGeom>
          <a:noFill/>
        </p:spPr>
        <p:txBody>
          <a:bodyPr wrap="none" rtlCol="0">
            <a:spAutoFit/>
          </a:bodyPr>
          <a:lstStyle>
            <a:defPPr>
              <a:defRPr lang="zh-CN"/>
            </a:defPPr>
          </a:lstStyle>
          <a:p>
            <a:pPr algn="l"/>
            <a:r>
              <a:rPr lang="zh-CN" sz="3600" b="1">
                <a:latin typeface="宋体" panose="02010600030101010101" pitchFamily="2" charset="-122"/>
                <a:ea typeface="宋体" panose="02010600030101010101" pitchFamily="2" charset="-122"/>
                <a:sym typeface="+mn-ea"/>
              </a:rPr>
              <a:t>三、聚焦中东</a:t>
            </a:r>
            <a:r>
              <a:rPr lang="zh-CN" sz="3600" b="1">
                <a:latin typeface="宋体" panose="02010600030101010101" pitchFamily="2" charset="-122"/>
                <a:ea typeface="宋体" panose="02010600030101010101" pitchFamily="2" charset="-122"/>
                <a:cs typeface="Times New Roman" panose="02020603050405020304" charset="0"/>
                <a:sym typeface="+mn-ea"/>
              </a:rPr>
              <a:t>——地区冲突的地理背景</a:t>
            </a:r>
            <a:endParaRPr lang="zh-CN" altLang="en-US" sz="3600" b="1">
              <a:latin typeface="宋体" panose="02010600030101010101" pitchFamily="2" charset="-122"/>
              <a:ea typeface="宋体" panose="02010600030101010101" pitchFamily="2" charset="-122"/>
              <a:cs typeface="Times New Roman" panose="02020603050405020304" charset="0"/>
              <a:sym typeface="+mn-ea"/>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timing/>
</p:sld>
</file>

<file path=ppt/slides/slide1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100" name="文本框 99"/>
          <p:cNvSpPr txBox="1"/>
          <p:nvPr/>
        </p:nvSpPr>
        <p:spPr>
          <a:xfrm>
            <a:off x="584200" y="1221105"/>
            <a:ext cx="11245215" cy="1568450"/>
          </a:xfrm>
          <a:prstGeom prst="rect">
            <a:avLst/>
          </a:prstGeom>
          <a:noFill/>
          <a:ln w="9525">
            <a:noFill/>
          </a:ln>
        </p:spPr>
        <p:txBody>
          <a:bodyPr wrap="square">
            <a:spAutoFit/>
          </a:bodyPr>
          <a:lstStyle>
            <a:defPPr>
              <a:defRPr lang="zh-CN"/>
            </a:defPPr>
          </a:lstStyle>
          <a:p>
            <a:pPr indent="0"/>
            <a:r>
              <a:rPr lang="en-US" sz="2400" b="1">
                <a:gradFill>
                  <a:gsLst>
                    <a:gs pos="0">
                      <a:srgbClr val="007BD3"/>
                    </a:gs>
                    <a:gs pos="100000">
                      <a:srgbClr val="034373"/>
                    </a:gs>
                  </a:gsLst>
                  <a:lin scaled="0"/>
                </a:gradFill>
                <a:latin typeface="宋体" panose="02010600030101010101" pitchFamily="2" charset="-122"/>
                <a:ea typeface="宋体" panose="02010600030101010101" pitchFamily="2" charset="-122"/>
              </a:rPr>
              <a:t>1</a:t>
            </a:r>
            <a:r>
              <a:rPr lang="en-US" altLang="zh-CN" sz="2400" b="1">
                <a:gradFill>
                  <a:gsLst>
                    <a:gs pos="0">
                      <a:srgbClr val="007BD3"/>
                    </a:gs>
                    <a:gs pos="100000">
                      <a:srgbClr val="034373"/>
                    </a:gs>
                  </a:gsLst>
                  <a:lin scaled="0"/>
                </a:gradFill>
                <a:latin typeface="宋体" panose="02010600030101010101" pitchFamily="2" charset="-122"/>
                <a:ea typeface="宋体" panose="02010600030101010101" pitchFamily="2" charset="-122"/>
              </a:rPr>
              <a:t>.</a:t>
            </a:r>
            <a:r>
              <a:rPr lang="zh-CN" sz="2400" b="1">
                <a:gradFill>
                  <a:gsLst>
                    <a:gs pos="0">
                      <a:srgbClr val="007BD3"/>
                    </a:gs>
                    <a:gs pos="100000">
                      <a:srgbClr val="034373"/>
                    </a:gs>
                  </a:gsLst>
                  <a:lin scaled="0"/>
                </a:gradFill>
                <a:latin typeface="宋体" panose="02010600030101010101" pitchFamily="2" charset="-122"/>
                <a:ea typeface="宋体" panose="02010600030101010101" pitchFamily="2" charset="-122"/>
              </a:rPr>
              <a:t>黑种人的故乡。</a:t>
            </a:r>
            <a:endParaRPr lang="zh-CN" sz="2400" b="1">
              <a:gradFill>
                <a:gsLst>
                  <a:gs pos="0">
                    <a:srgbClr val="007BD3"/>
                  </a:gs>
                  <a:gs pos="100000">
                    <a:srgbClr val="034373"/>
                  </a:gs>
                </a:gsLst>
                <a:lin scaled="0"/>
              </a:gradFill>
              <a:latin typeface="宋体" panose="02010600030101010101" pitchFamily="2" charset="-122"/>
              <a:ea typeface="宋体" panose="02010600030101010101" pitchFamily="2" charset="-122"/>
            </a:endParaRPr>
          </a:p>
          <a:p>
            <a:pPr indent="0"/>
            <a:r>
              <a:rPr lang="zh-CN" sz="2400" b="0">
                <a:latin typeface="宋体" panose="02010600030101010101" pitchFamily="2" charset="-122"/>
                <a:ea typeface="宋体" panose="02010600030101010101" pitchFamily="2" charset="-122"/>
              </a:rPr>
              <a:t>（</a:t>
            </a:r>
            <a:r>
              <a:rPr lang="en-US" sz="2400" b="0">
                <a:latin typeface="宋体" panose="02010600030101010101" pitchFamily="2" charset="-122"/>
                <a:ea typeface="宋体" panose="02010600030101010101" pitchFamily="2" charset="-122"/>
              </a:rPr>
              <a:t>1</a:t>
            </a:r>
            <a:r>
              <a:rPr lang="zh-CN" sz="2400" b="0">
                <a:latin typeface="宋体" panose="02010600030101010101" pitchFamily="2" charset="-122"/>
                <a:ea typeface="宋体" panose="02010600030101010101" pitchFamily="2" charset="-122"/>
              </a:rPr>
              <a:t>）人口：有６亿多，</a:t>
            </a:r>
            <a:r>
              <a:rPr lang="en-US" sz="2400" b="0">
                <a:latin typeface="宋体" panose="02010600030101010101" pitchFamily="2" charset="-122"/>
                <a:ea typeface="宋体" panose="02010600030101010101" pitchFamily="2" charset="-122"/>
              </a:rPr>
              <a:t>90</a:t>
            </a:r>
            <a:r>
              <a:rPr lang="zh-CN" sz="2400" b="0">
                <a:latin typeface="宋体" panose="02010600030101010101" pitchFamily="2" charset="-122"/>
                <a:ea typeface="宋体" panose="02010600030101010101" pitchFamily="2" charset="-122"/>
              </a:rPr>
              <a:t>％以上是黑种人，所以撒哈拉以南的非洲有“黑种人的故乡”之称。</a:t>
            </a:r>
          </a:p>
          <a:p>
            <a:pPr indent="0"/>
            <a:r>
              <a:rPr lang="zh-CN" sz="2400" b="0">
                <a:latin typeface="宋体" panose="02010600030101010101" pitchFamily="2" charset="-122"/>
                <a:ea typeface="宋体" panose="02010600030101010101" pitchFamily="2" charset="-122"/>
              </a:rPr>
              <a:t>（</a:t>
            </a:r>
            <a:r>
              <a:rPr lang="en-US" sz="2400" b="0">
                <a:latin typeface="宋体" panose="02010600030101010101" pitchFamily="2" charset="-122"/>
                <a:ea typeface="宋体" panose="02010600030101010101" pitchFamily="2" charset="-122"/>
              </a:rPr>
              <a:t>2</a:t>
            </a:r>
            <a:r>
              <a:rPr lang="zh-CN" sz="2400" b="0">
                <a:latin typeface="宋体" panose="02010600030101010101" pitchFamily="2" charset="-122"/>
                <a:ea typeface="宋体" panose="02010600030101010101" pitchFamily="2" charset="-122"/>
              </a:rPr>
              <a:t>）自然环境。</a:t>
            </a:r>
            <a:endParaRPr lang="zh-CN" altLang="en-US" sz="2400" b="0">
              <a:latin typeface="宋体" panose="02010600030101010101" pitchFamily="2" charset="-122"/>
              <a:ea typeface="宋体" panose="02010600030101010101" pitchFamily="2" charset="-122"/>
            </a:endParaRPr>
          </a:p>
        </p:txBody>
      </p:sp>
      <p:sp>
        <p:nvSpPr>
          <p:cNvPr id="2" name="文本框 1"/>
          <p:cNvSpPr txBox="1"/>
          <p:nvPr/>
        </p:nvSpPr>
        <p:spPr>
          <a:xfrm>
            <a:off x="584200" y="575945"/>
            <a:ext cx="4265930" cy="583565"/>
          </a:xfrm>
          <a:prstGeom prst="rect">
            <a:avLst/>
          </a:prstGeom>
          <a:noFill/>
        </p:spPr>
        <p:txBody>
          <a:bodyPr wrap="none" rtlCol="0">
            <a:spAutoFit/>
          </a:bodyPr>
          <a:lstStyle>
            <a:defPPr>
              <a:defRPr lang="zh-CN"/>
            </a:defPPr>
          </a:lstStyle>
          <a:p>
            <a:pPr algn="l"/>
            <a:r>
              <a:rPr lang="zh-CN" sz="3200" b="1">
                <a:latin typeface="宋体" panose="02010600030101010101" pitchFamily="2" charset="-122"/>
                <a:ea typeface="宋体" panose="02010600030101010101" pitchFamily="2" charset="-122"/>
                <a:sym typeface="+mn-ea"/>
              </a:rPr>
              <a:t>四、撒哈拉以南的非洲</a:t>
            </a:r>
            <a:endParaRPr lang="zh-CN" altLang="en-US" sz="3200" b="1">
              <a:latin typeface="宋体" panose="02010600030101010101" pitchFamily="2" charset="-122"/>
              <a:ea typeface="宋体" panose="02010600030101010101" pitchFamily="2" charset="-122"/>
              <a:sym typeface="+mn-ea"/>
            </a:endParaRPr>
          </a:p>
        </p:txBody>
      </p:sp>
      <p:sp>
        <p:nvSpPr>
          <p:cNvPr id="4" name="圆角矩形 3"/>
          <p:cNvSpPr/>
          <p:nvPr/>
        </p:nvSpPr>
        <p:spPr>
          <a:xfrm>
            <a:off x="4665345" y="4192270"/>
            <a:ext cx="1283970" cy="76200"/>
          </a:xfrm>
          <a:prstGeom prst="roundRect">
            <a:avLst/>
          </a:prstGeom>
          <a:solidFill>
            <a:schemeClr val="accent1">
              <a:lumMod val="40000"/>
              <a:lumOff val="6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9pPr>
          </a:lstStyle>
          <a:p>
            <a:pPr algn="ctr"/>
            <a:endParaRPr lang="zh-CN" altLang="en-US">
              <a:noFill/>
            </a:endParaRPr>
          </a:p>
        </p:txBody>
      </p:sp>
      <p:sp>
        <p:nvSpPr>
          <p:cNvPr id="5" name="圆角矩形 4"/>
          <p:cNvSpPr/>
          <p:nvPr/>
        </p:nvSpPr>
        <p:spPr>
          <a:xfrm>
            <a:off x="7695565" y="4192270"/>
            <a:ext cx="1652905" cy="76835"/>
          </a:xfrm>
          <a:prstGeom prst="roundRect">
            <a:avLst/>
          </a:prstGeom>
          <a:solidFill>
            <a:schemeClr val="accent1">
              <a:lumMod val="40000"/>
              <a:lumOff val="6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Calibri"/>
                <a:ea typeface="微软雅黑"/>
                <a:cs typeface="Arial"/>
                <a:sym typeface="Wingdings"/>
              </a:defRPr>
            </a:lvl9pPr>
          </a:lstStyle>
          <a:p>
            <a:pPr algn="ctr"/>
            <a:endParaRPr lang="zh-CN" altLang="en-US">
              <a:noFill/>
            </a:endParaRPr>
          </a:p>
        </p:txBody>
      </p:sp>
      <p:pic>
        <p:nvPicPr>
          <p:cNvPr id="3" name="图片 2"/>
          <p:cNvPicPr>
            <a:picLocks noChangeAspect="1"/>
          </p:cNvPicPr>
          <p:nvPr/>
        </p:nvPicPr>
        <p:blipFill>
          <a:blip r:embed="rId2">
            <a:clrChange>
              <a:clrFrom>
                <a:srgbClr val="FFFFFF">
                  <a:alpha val="100000"/>
                </a:srgbClr>
              </a:clrFrom>
              <a:clrTo>
                <a:srgbClr val="FFFFFF">
                  <a:alpha val="100000"/>
                  <a:alpha val="0"/>
                </a:srgbClr>
              </a:clrTo>
            </a:clrChange>
          </a:blip>
          <a:stretch>
            <a:fillRect/>
          </a:stretch>
        </p:blipFill>
        <p:spPr>
          <a:xfrm>
            <a:off x="862330" y="2662555"/>
            <a:ext cx="10466705" cy="3755390"/>
          </a:xfrm>
          <a:prstGeom prst="rect">
            <a:avLst/>
          </a:prstGeom>
        </p:spPr>
      </p:pic>
    </p:spTree>
    <p:custDataLst>
      <p:tags r:id="rId3"/>
    </p:custDataLst>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timing/>
</p:sld>
</file>

<file path=ppt/slides/slide1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100" name="文本框 99"/>
          <p:cNvSpPr txBox="1"/>
          <p:nvPr/>
        </p:nvSpPr>
        <p:spPr>
          <a:xfrm>
            <a:off x="502285" y="928370"/>
            <a:ext cx="11475720" cy="2245360"/>
          </a:xfrm>
          <a:prstGeom prst="rect">
            <a:avLst/>
          </a:prstGeom>
          <a:noFill/>
          <a:ln w="9525">
            <a:noFill/>
          </a:ln>
        </p:spPr>
        <p:txBody>
          <a:bodyPr wrap="square">
            <a:spAutoFit/>
          </a:bodyPr>
          <a:lstStyle>
            <a:defPPr>
              <a:defRPr lang="zh-CN"/>
            </a:defPPr>
          </a:lstStyle>
          <a:p>
            <a:pPr indent="0"/>
            <a:r>
              <a:rPr lang="en-US" sz="2800" b="1">
                <a:gradFill>
                  <a:gsLst>
                    <a:gs pos="0">
                      <a:srgbClr val="007BD3"/>
                    </a:gs>
                    <a:gs pos="100000">
                      <a:srgbClr val="034373"/>
                    </a:gs>
                  </a:gsLst>
                  <a:lin scaled="0"/>
                </a:gradFill>
                <a:latin typeface="宋体" panose="02010600030101010101" pitchFamily="2" charset="-122"/>
                <a:ea typeface="宋体" panose="02010600030101010101" pitchFamily="2" charset="-122"/>
              </a:rPr>
              <a:t>2</a:t>
            </a:r>
            <a:r>
              <a:rPr lang="en-US" altLang="zh-CN" sz="2800" b="1">
                <a:gradFill>
                  <a:gsLst>
                    <a:gs pos="0">
                      <a:srgbClr val="007BD3"/>
                    </a:gs>
                    <a:gs pos="100000">
                      <a:srgbClr val="034373"/>
                    </a:gs>
                  </a:gsLst>
                  <a:lin scaled="0"/>
                </a:gradFill>
                <a:latin typeface="宋体" panose="02010600030101010101" pitchFamily="2" charset="-122"/>
                <a:ea typeface="宋体" panose="02010600030101010101" pitchFamily="2" charset="-122"/>
              </a:rPr>
              <a:t>.</a:t>
            </a:r>
            <a:r>
              <a:rPr lang="zh-CN" sz="2800" b="1">
                <a:gradFill>
                  <a:gsLst>
                    <a:gs pos="0">
                      <a:srgbClr val="007BD3"/>
                    </a:gs>
                    <a:gs pos="100000">
                      <a:srgbClr val="034373"/>
                    </a:gs>
                  </a:gsLst>
                  <a:lin scaled="0"/>
                </a:gradFill>
                <a:latin typeface="宋体" panose="02010600030101010101" pitchFamily="2" charset="-122"/>
                <a:ea typeface="宋体" panose="02010600030101010101" pitchFamily="2" charset="-122"/>
              </a:rPr>
              <a:t>动植物资源丰富。</a:t>
            </a:r>
            <a:endParaRPr lang="zh-CN" sz="2800" b="1">
              <a:gradFill>
                <a:gsLst>
                  <a:gs pos="0">
                    <a:srgbClr val="007BD3"/>
                  </a:gs>
                  <a:gs pos="100000">
                    <a:srgbClr val="034373"/>
                  </a:gs>
                </a:gsLst>
                <a:lin scaled="0"/>
              </a:gradFill>
              <a:latin typeface="宋体" panose="02010600030101010101" pitchFamily="2" charset="-122"/>
              <a:ea typeface="宋体" panose="02010600030101010101" pitchFamily="2" charset="-122"/>
            </a:endParaRPr>
          </a:p>
          <a:p>
            <a:pPr indent="0"/>
            <a:r>
              <a:rPr lang="zh-CN" sz="2800" b="0">
                <a:latin typeface="宋体" panose="02010600030101010101" pitchFamily="2" charset="-122"/>
                <a:ea typeface="宋体" panose="02010600030101010101" pitchFamily="2" charset="-122"/>
              </a:rPr>
              <a:t>撒哈拉以南的非洲是咖啡、椰枣、油棕和香蕉的原产地。</a:t>
            </a:r>
          </a:p>
          <a:p>
            <a:pPr indent="0"/>
            <a:r>
              <a:rPr lang="zh-CN" sz="2800" b="0">
                <a:latin typeface="宋体" panose="02010600030101010101" pitchFamily="2" charset="-122"/>
                <a:ea typeface="宋体" panose="02010600030101010101" pitchFamily="2" charset="-122"/>
              </a:rPr>
              <a:t>撒哈拉以南非洲的主要动物有猩猩、河马、非洲象、斑马、长颈鹿等。</a:t>
            </a:r>
          </a:p>
          <a:p>
            <a:pPr indent="0"/>
            <a:endParaRPr lang="zh-CN" sz="2800" b="0">
              <a:latin typeface="宋体" panose="02010600030101010101" pitchFamily="2" charset="-122"/>
              <a:ea typeface="宋体" panose="02010600030101010101" pitchFamily="2" charset="-122"/>
            </a:endParaRPr>
          </a:p>
          <a:p>
            <a:pPr indent="0"/>
            <a:r>
              <a:rPr lang="en-US" sz="2800" b="1">
                <a:gradFill>
                  <a:gsLst>
                    <a:gs pos="0">
                      <a:srgbClr val="007BD3"/>
                    </a:gs>
                    <a:gs pos="100000">
                      <a:srgbClr val="034373"/>
                    </a:gs>
                  </a:gsLst>
                  <a:lin scaled="0"/>
                </a:gradFill>
                <a:latin typeface="宋体" panose="02010600030101010101" pitchFamily="2" charset="-122"/>
                <a:ea typeface="宋体" panose="02010600030101010101" pitchFamily="2" charset="-122"/>
              </a:rPr>
              <a:t>3.矿产</a:t>
            </a:r>
            <a:r>
              <a:rPr lang="zh-CN" sz="2800" b="0">
                <a:latin typeface="宋体" panose="02010600030101010101" pitchFamily="2" charset="-122"/>
                <a:ea typeface="宋体" panose="02010600030101010101" pitchFamily="2" charset="-122"/>
              </a:rPr>
              <a:t>：种类多，储量大，</a:t>
            </a:r>
            <a:r>
              <a:rPr lang="zh-CN" sz="2800" b="0">
                <a:solidFill>
                  <a:srgbClr val="FF0000"/>
                </a:solidFill>
                <a:latin typeface="宋体" panose="02010600030101010101" pitchFamily="2" charset="-122"/>
                <a:ea typeface="宋体" panose="02010600030101010101" pitchFamily="2" charset="-122"/>
              </a:rPr>
              <a:t>黄金、金刚石产量居世界首位</a:t>
            </a:r>
            <a:r>
              <a:rPr lang="zh-CN" sz="2800" b="0">
                <a:latin typeface="宋体" panose="02010600030101010101" pitchFamily="2" charset="-122"/>
                <a:ea typeface="宋体" panose="02010600030101010101" pitchFamily="2" charset="-122"/>
              </a:rPr>
              <a:t>。</a:t>
            </a:r>
            <a:endParaRPr lang="zh-CN" altLang="en-US" sz="2800">
              <a:latin typeface="宋体" panose="02010600030101010101" pitchFamily="2" charset="-122"/>
            </a:endParaRPr>
          </a:p>
        </p:txBody>
      </p:sp>
      <p:sp>
        <p:nvSpPr>
          <p:cNvPr id="3" name="文本框 2"/>
          <p:cNvSpPr txBox="1"/>
          <p:nvPr/>
        </p:nvSpPr>
        <p:spPr>
          <a:xfrm>
            <a:off x="502285" y="3515360"/>
            <a:ext cx="4117340" cy="521970"/>
          </a:xfrm>
          <a:prstGeom prst="rect">
            <a:avLst/>
          </a:prstGeom>
          <a:noFill/>
        </p:spPr>
        <p:txBody>
          <a:bodyPr wrap="none" rtlCol="0">
            <a:spAutoFit/>
          </a:bodyPr>
          <a:lstStyle>
            <a:defPPr>
              <a:defRPr lang="zh-CN"/>
            </a:defPPr>
          </a:lstStyle>
          <a:p>
            <a:pPr indent="0" algn="l"/>
            <a:r>
              <a:rPr lang="en-US" sz="2800" b="1">
                <a:gradFill>
                  <a:gsLst>
                    <a:gs pos="0">
                      <a:srgbClr val="007BD3"/>
                    </a:gs>
                    <a:gs pos="100000">
                      <a:srgbClr val="034373"/>
                    </a:gs>
                  </a:gsLst>
                  <a:lin scaled="0"/>
                </a:gradFill>
                <a:latin typeface="宋体" panose="02010600030101010101" pitchFamily="2" charset="-122"/>
                <a:ea typeface="宋体" panose="02010600030101010101" pitchFamily="2" charset="-122"/>
                <a:sym typeface="+mn-ea"/>
              </a:rPr>
              <a:t>4.单一商品为主的经济。</a:t>
            </a:r>
            <a:endParaRPr lang="en-US" sz="2800" b="1">
              <a:gradFill>
                <a:gsLst>
                  <a:gs pos="0">
                    <a:srgbClr val="007BD3"/>
                  </a:gs>
                  <a:gs pos="100000">
                    <a:srgbClr val="034373"/>
                  </a:gs>
                </a:gsLst>
                <a:lin scaled="0"/>
              </a:gradFill>
              <a:latin typeface="宋体" panose="02010600030101010101" pitchFamily="2" charset="-122"/>
              <a:ea typeface="宋体" panose="02010600030101010101" pitchFamily="2" charset="-122"/>
            </a:endParaRPr>
          </a:p>
        </p:txBody>
      </p:sp>
      <p:sp>
        <p:nvSpPr>
          <p:cNvPr id="2" name="文本框 1"/>
          <p:cNvSpPr txBox="1"/>
          <p:nvPr/>
        </p:nvSpPr>
        <p:spPr>
          <a:xfrm>
            <a:off x="502285" y="4145280"/>
            <a:ext cx="11183620" cy="1660525"/>
          </a:xfrm>
          <a:prstGeom prst="rect">
            <a:avLst/>
          </a:prstGeom>
          <a:noFill/>
        </p:spPr>
        <p:txBody>
          <a:bodyPr wrap="square" rtlCol="0">
            <a:spAutoFit/>
          </a:bodyPr>
          <a:lstStyle>
            <a:defPPr>
              <a:defRPr lang="zh-CN"/>
            </a:defPPr>
          </a:lstStyle>
          <a:p>
            <a:pPr indent="0" algn="l"/>
            <a:r>
              <a:rPr lang="zh-CN" altLang="en-US" sz="2800">
                <a:latin typeface="宋体" panose="02010600030101010101" pitchFamily="2" charset="-122"/>
                <a:ea typeface="宋体" panose="02010600030101010101" pitchFamily="2" charset="-122"/>
                <a:sym typeface="+mn-ea"/>
              </a:rPr>
              <a:t>（</a:t>
            </a:r>
            <a:r>
              <a:rPr lang="en-US" altLang="zh-CN" sz="2800">
                <a:latin typeface="宋体" panose="02010600030101010101" pitchFamily="2" charset="-122"/>
                <a:ea typeface="宋体" panose="02010600030101010101" pitchFamily="2" charset="-122"/>
                <a:sym typeface="+mn-ea"/>
              </a:rPr>
              <a:t>1</a:t>
            </a:r>
            <a:r>
              <a:rPr lang="zh-CN" altLang="en-US" sz="2800">
                <a:latin typeface="宋体" panose="02010600030101010101" pitchFamily="2" charset="-122"/>
                <a:ea typeface="宋体" panose="02010600030101010101" pitchFamily="2" charset="-122"/>
                <a:sym typeface="+mn-ea"/>
              </a:rPr>
              <a:t>）</a:t>
            </a:r>
            <a:r>
              <a:rPr lang="zh-CN" sz="2800">
                <a:latin typeface="宋体" panose="02010600030101010101" pitchFamily="2" charset="-122"/>
                <a:ea typeface="宋体" panose="02010600030101010101" pitchFamily="2" charset="-122"/>
                <a:sym typeface="+mn-ea"/>
              </a:rPr>
              <a:t>两个概念。</a:t>
            </a:r>
          </a:p>
          <a:p>
            <a:pPr indent="0" algn="l"/>
            <a:endParaRPr lang="zh-CN" b="0">
              <a:latin typeface="宋体" panose="02010600030101010101" pitchFamily="2" charset="-122"/>
              <a:ea typeface="宋体" panose="02010600030101010101" pitchFamily="2" charset="-122"/>
            </a:endParaRPr>
          </a:p>
          <a:p>
            <a:pPr indent="0" algn="l"/>
            <a:r>
              <a:rPr lang="zh-CN" sz="2800">
                <a:latin typeface="宋体" panose="02010600030101010101" pitchFamily="2" charset="-122"/>
                <a:ea typeface="宋体" panose="02010600030101010101" pitchFamily="2" charset="-122"/>
                <a:sym typeface="+mn-ea"/>
              </a:rPr>
              <a:t>①初级产品：没有经过加工或经过简单加工的原料、半成品。</a:t>
            </a:r>
            <a:endParaRPr lang="zh-CN" sz="2800" b="0">
              <a:latin typeface="宋体" panose="02010600030101010101" pitchFamily="2" charset="-122"/>
              <a:ea typeface="宋体" panose="02010600030101010101" pitchFamily="2" charset="-122"/>
            </a:endParaRPr>
          </a:p>
          <a:p>
            <a:pPr indent="0" algn="l"/>
            <a:r>
              <a:rPr lang="zh-CN" sz="2800">
                <a:latin typeface="宋体" panose="02010600030101010101" pitchFamily="2" charset="-122"/>
                <a:ea typeface="宋体" panose="02010600030101010101" pitchFamily="2" charset="-122"/>
                <a:sym typeface="+mn-ea"/>
              </a:rPr>
              <a:t>②单一商品经济：过分依赖某一种或某几种产品生产的经济。</a:t>
            </a:r>
            <a:endParaRPr lang="zh-CN" altLang="en-US" sz="2800" b="0">
              <a:latin typeface="宋体" panose="02010600030101010101" pitchFamily="2" charset="-122"/>
              <a:ea typeface="宋体" panose="02010600030101010101" pitchFamily="2" charset="-122"/>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timing/>
</p:sld>
</file>

<file path=ppt/slides/slide1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100" name="文本框 99"/>
          <p:cNvSpPr txBox="1"/>
          <p:nvPr/>
        </p:nvSpPr>
        <p:spPr>
          <a:xfrm>
            <a:off x="606425" y="762635"/>
            <a:ext cx="11383010" cy="953135"/>
          </a:xfrm>
          <a:prstGeom prst="rect">
            <a:avLst/>
          </a:prstGeom>
          <a:noFill/>
          <a:ln w="9525">
            <a:noFill/>
          </a:ln>
        </p:spPr>
        <p:txBody>
          <a:bodyPr wrap="square">
            <a:spAutoFit/>
          </a:bodyPr>
          <a:lstStyle>
            <a:defPPr>
              <a:defRPr lang="zh-CN"/>
            </a:defPPr>
          </a:lstStyle>
          <a:p>
            <a:pPr indent="0"/>
            <a:r>
              <a:rPr lang="zh-CN" altLang="en-US" sz="2800" b="0">
                <a:latin typeface="宋体" panose="02010600030101010101" pitchFamily="2" charset="-122"/>
                <a:ea typeface="宋体" panose="02010600030101010101" pitchFamily="2" charset="-122"/>
              </a:rPr>
              <a:t>（</a:t>
            </a:r>
            <a:r>
              <a:rPr lang="en-US" altLang="zh-CN" sz="2800" b="0">
                <a:latin typeface="宋体" panose="02010600030101010101" pitchFamily="2" charset="-122"/>
                <a:ea typeface="宋体" panose="02010600030101010101" pitchFamily="2" charset="-122"/>
              </a:rPr>
              <a:t>2</a:t>
            </a:r>
            <a:r>
              <a:rPr lang="zh-CN" altLang="en-US" sz="2800" b="0">
                <a:latin typeface="宋体" panose="02010600030101010101" pitchFamily="2" charset="-122"/>
                <a:ea typeface="宋体" panose="02010600030101010101" pitchFamily="2" charset="-122"/>
              </a:rPr>
              <a:t>）</a:t>
            </a:r>
            <a:r>
              <a:rPr lang="zh-CN" sz="2800" b="0">
                <a:latin typeface="宋体" panose="02010600030101010101" pitchFamily="2" charset="-122"/>
                <a:ea typeface="宋体" panose="02010600030101010101" pitchFamily="2" charset="-122"/>
              </a:rPr>
              <a:t>特点：过分依赖某一种或几种初级产品。</a:t>
            </a:r>
          </a:p>
          <a:p>
            <a:pPr indent="0"/>
            <a:endParaRPr lang="zh-CN" altLang="en-US" sz="2800">
              <a:latin typeface="宋体" panose="02010600030101010101" pitchFamily="2" charset="-122"/>
            </a:endParaRPr>
          </a:p>
        </p:txBody>
      </p:sp>
      <p:sp>
        <p:nvSpPr>
          <p:cNvPr id="4" name="文本框 3"/>
          <p:cNvSpPr txBox="1"/>
          <p:nvPr/>
        </p:nvSpPr>
        <p:spPr>
          <a:xfrm>
            <a:off x="606425" y="4319905"/>
            <a:ext cx="9158605" cy="1383665"/>
          </a:xfrm>
          <a:prstGeom prst="rect">
            <a:avLst/>
          </a:prstGeom>
          <a:noFill/>
        </p:spPr>
        <p:txBody>
          <a:bodyPr wrap="square" rtlCol="0">
            <a:spAutoFit/>
          </a:bodyPr>
          <a:lstStyle>
            <a:defPPr>
              <a:defRPr lang="zh-CN"/>
            </a:defPPr>
          </a:lstStyle>
          <a:p>
            <a:pPr indent="0" algn="l"/>
            <a:r>
              <a:rPr lang="zh-CN" sz="2800">
                <a:latin typeface="宋体" panose="02010600030101010101" pitchFamily="2" charset="-122"/>
                <a:ea typeface="宋体" panose="02010600030101010101" pitchFamily="2" charset="-122"/>
                <a:sym typeface="+mn-ea"/>
              </a:rPr>
              <a:t>（</a:t>
            </a:r>
            <a:r>
              <a:rPr lang="en-US" altLang="zh-CN" sz="2800">
                <a:latin typeface="宋体" panose="02010600030101010101" pitchFamily="2" charset="-122"/>
                <a:ea typeface="宋体" panose="02010600030101010101" pitchFamily="2" charset="-122"/>
                <a:sym typeface="+mn-ea"/>
              </a:rPr>
              <a:t>3</a:t>
            </a:r>
            <a:r>
              <a:rPr lang="zh-CN" sz="2800">
                <a:latin typeface="宋体" panose="02010600030101010101" pitchFamily="2" charset="-122"/>
                <a:ea typeface="宋体" panose="02010600030101010101" pitchFamily="2" charset="-122"/>
                <a:sym typeface="+mn-ea"/>
              </a:rPr>
              <a:t>）原因：殖民主义者长期的占领和疯狂掠夺。</a:t>
            </a:r>
          </a:p>
          <a:p>
            <a:pPr indent="0" algn="l"/>
            <a:endParaRPr lang="zh-CN" sz="2800" b="0">
              <a:latin typeface="宋体" panose="02010600030101010101" pitchFamily="2" charset="-122"/>
              <a:ea typeface="宋体" panose="02010600030101010101" pitchFamily="2" charset="-122"/>
            </a:endParaRPr>
          </a:p>
          <a:p>
            <a:pPr indent="0" algn="l"/>
            <a:r>
              <a:rPr lang="zh-CN" sz="2800">
                <a:latin typeface="宋体" panose="02010600030101010101" pitchFamily="2" charset="-122"/>
                <a:ea typeface="宋体" panose="02010600030101010101" pitchFamily="2" charset="-122"/>
                <a:sym typeface="+mn-ea"/>
              </a:rPr>
              <a:t>（</a:t>
            </a:r>
            <a:r>
              <a:rPr lang="en-US" altLang="zh-CN" sz="2800">
                <a:latin typeface="宋体" panose="02010600030101010101" pitchFamily="2" charset="-122"/>
                <a:ea typeface="宋体" panose="02010600030101010101" pitchFamily="2" charset="-122"/>
                <a:sym typeface="+mn-ea"/>
              </a:rPr>
              <a:t>4</a:t>
            </a:r>
            <a:r>
              <a:rPr lang="zh-CN" sz="2800">
                <a:latin typeface="宋体" panose="02010600030101010101" pitchFamily="2" charset="-122"/>
                <a:ea typeface="宋体" panose="02010600030101010101" pitchFamily="2" charset="-122"/>
                <a:sym typeface="+mn-ea"/>
              </a:rPr>
              <a:t>）解决措施：发展民族工业和多样化的农业。</a:t>
            </a:r>
            <a:endParaRPr lang="zh-CN" altLang="en-US" sz="2800" b="0">
              <a:latin typeface="宋体" panose="02010600030101010101" pitchFamily="2" charset="-122"/>
              <a:ea typeface="宋体" panose="02010600030101010101" pitchFamily="2" charset="-122"/>
            </a:endParaRPr>
          </a:p>
        </p:txBody>
      </p:sp>
      <p:pic>
        <p:nvPicPr>
          <p:cNvPr id="5" name="图片 4"/>
          <p:cNvPicPr>
            <a:picLocks noChangeAspect="1"/>
          </p:cNvPicPr>
          <p:nvPr/>
        </p:nvPicPr>
        <p:blipFill>
          <a:blip r:embed="rId2">
            <a:clrChange>
              <a:clrFrom>
                <a:srgbClr val="FFFFFF">
                  <a:alpha val="100000"/>
                </a:srgbClr>
              </a:clrFrom>
              <a:clrTo>
                <a:srgbClr val="FFFFFF">
                  <a:alpha val="100000"/>
                  <a:alpha val="0"/>
                </a:srgbClr>
              </a:clrTo>
            </a:clrChange>
          </a:blip>
          <a:stretch>
            <a:fillRect/>
          </a:stretch>
        </p:blipFill>
        <p:spPr>
          <a:xfrm>
            <a:off x="1671955" y="1321435"/>
            <a:ext cx="8255000" cy="2569845"/>
          </a:xfrm>
          <a:prstGeom prst="rect">
            <a:avLst/>
          </a:prstGeom>
        </p:spPr>
      </p:pic>
    </p:spTree>
    <p:custDataLst>
      <p:tags r:id="rId3"/>
    </p:custDataLst>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timing/>
</p:sld>
</file>

<file path=ppt/slides/slide1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100" name="文本框 99"/>
          <p:cNvSpPr txBox="1"/>
          <p:nvPr/>
        </p:nvSpPr>
        <p:spPr>
          <a:xfrm>
            <a:off x="272415" y="1593215"/>
            <a:ext cx="11313795" cy="4399915"/>
          </a:xfrm>
          <a:prstGeom prst="rect">
            <a:avLst/>
          </a:prstGeom>
          <a:noFill/>
          <a:ln w="9525">
            <a:noFill/>
          </a:ln>
        </p:spPr>
        <p:txBody>
          <a:bodyPr wrap="square">
            <a:spAutoFit/>
          </a:bodyPr>
          <a:lstStyle>
            <a:defPPr>
              <a:defRPr lang="zh-CN"/>
            </a:defPPr>
          </a:lstStyle>
          <a:p>
            <a:pPr indent="0"/>
            <a:r>
              <a:rPr lang="en-US" sz="2800" b="1">
                <a:gradFill>
                  <a:gsLst>
                    <a:gs pos="0">
                      <a:srgbClr val="007BD3"/>
                    </a:gs>
                    <a:gs pos="100000">
                      <a:srgbClr val="034373"/>
                    </a:gs>
                  </a:gsLst>
                  <a:lin scaled="0"/>
                </a:gradFill>
                <a:latin typeface="宋体" panose="02010600030101010101" pitchFamily="2" charset="-122"/>
                <a:ea typeface="宋体" panose="02010600030101010101" pitchFamily="2" charset="-122"/>
              </a:rPr>
              <a:t>1.</a:t>
            </a:r>
            <a:r>
              <a:rPr lang="zh-CN" sz="2800" b="1">
                <a:gradFill>
                  <a:gsLst>
                    <a:gs pos="0">
                      <a:srgbClr val="007BD3"/>
                    </a:gs>
                    <a:gs pos="100000">
                      <a:srgbClr val="034373"/>
                    </a:gs>
                  </a:gsLst>
                  <a:lin scaled="0"/>
                </a:gradFill>
                <a:latin typeface="宋体" panose="02010600030101010101" pitchFamily="2" charset="-122"/>
                <a:ea typeface="宋体" panose="02010600030101010101" pitchFamily="2" charset="-122"/>
              </a:rPr>
              <a:t>发达国家集中的地区。</a:t>
            </a:r>
            <a:endParaRPr lang="zh-CN" sz="2800" b="1">
              <a:gradFill>
                <a:gsLst>
                  <a:gs pos="0">
                    <a:srgbClr val="007BD3"/>
                  </a:gs>
                  <a:gs pos="100000">
                    <a:srgbClr val="034373"/>
                  </a:gs>
                </a:gsLst>
                <a:lin scaled="0"/>
              </a:gradFill>
              <a:latin typeface="宋体" panose="02010600030101010101" pitchFamily="2" charset="-122"/>
              <a:ea typeface="宋体" panose="02010600030101010101" pitchFamily="2" charset="-122"/>
            </a:endParaRPr>
          </a:p>
          <a:p>
            <a:pPr indent="0"/>
            <a:r>
              <a:rPr lang="zh-CN" sz="2800" b="0">
                <a:latin typeface="宋体" panose="02010600030101010101" pitchFamily="2" charset="-122"/>
                <a:ea typeface="宋体" panose="02010600030101010101" pitchFamily="2" charset="-122"/>
              </a:rPr>
              <a:t> </a:t>
            </a:r>
            <a:r>
              <a:rPr lang="en-US" altLang="zh-CN" sz="2800" b="0">
                <a:latin typeface="宋体" panose="02010600030101010101" pitchFamily="2" charset="-122"/>
                <a:ea typeface="宋体" panose="02010600030101010101" pitchFamily="2" charset="-122"/>
              </a:rPr>
              <a:t>   </a:t>
            </a:r>
            <a:r>
              <a:rPr lang="zh-CN" sz="2800" b="0">
                <a:latin typeface="宋体" panose="02010600030101010101" pitchFamily="2" charset="-122"/>
                <a:ea typeface="宋体" panose="02010600030101010101" pitchFamily="2" charset="-122"/>
              </a:rPr>
              <a:t>欧洲西部的面积占欧洲的一半左右，这里人口稠密，国家众多，绝大部分是发达国家。</a:t>
            </a:r>
          </a:p>
          <a:p>
            <a:pPr indent="0"/>
            <a:endParaRPr lang="zh-CN" sz="2800" b="0">
              <a:latin typeface="宋体" panose="02010600030101010101" pitchFamily="2" charset="-122"/>
              <a:ea typeface="宋体" panose="02010600030101010101" pitchFamily="2" charset="-122"/>
            </a:endParaRPr>
          </a:p>
          <a:p>
            <a:pPr algn="l">
              <a:buClrTx/>
              <a:buSzTx/>
              <a:buFontTx/>
            </a:pPr>
            <a:r>
              <a:rPr lang="en-US" sz="2800" b="1">
                <a:gradFill>
                  <a:gsLst>
                    <a:gs pos="0">
                      <a:srgbClr val="007BD3"/>
                    </a:gs>
                    <a:gs pos="100000">
                      <a:srgbClr val="034373"/>
                    </a:gs>
                  </a:gsLst>
                  <a:lin scaled="0"/>
                </a:gradFill>
                <a:latin typeface="宋体" panose="02010600030101010101" pitchFamily="2" charset="-122"/>
                <a:ea typeface="宋体" panose="02010600030101010101" pitchFamily="2" charset="-122"/>
              </a:rPr>
              <a:t>2.气候与农业。</a:t>
            </a:r>
            <a:endParaRPr lang="en-US" sz="2800" b="1">
              <a:gradFill>
                <a:gsLst>
                  <a:gs pos="0">
                    <a:srgbClr val="007BD3"/>
                  </a:gs>
                  <a:gs pos="100000">
                    <a:srgbClr val="034373"/>
                  </a:gs>
                </a:gsLst>
                <a:lin scaled="0"/>
              </a:gradFill>
              <a:latin typeface="宋体" panose="02010600030101010101" pitchFamily="2" charset="-122"/>
              <a:ea typeface="宋体" panose="02010600030101010101" pitchFamily="2" charset="-122"/>
            </a:endParaRPr>
          </a:p>
          <a:p>
            <a:pPr indent="0"/>
            <a:r>
              <a:rPr lang="en-US" altLang="zh-CN" sz="2800" b="0">
                <a:latin typeface="宋体" panose="02010600030101010101" pitchFamily="2" charset="-122"/>
                <a:ea typeface="宋体" panose="02010600030101010101" pitchFamily="2" charset="-122"/>
              </a:rPr>
              <a:t>   </a:t>
            </a:r>
            <a:r>
              <a:rPr lang="zh-CN" sz="2800" b="0">
                <a:latin typeface="宋体" panose="02010600030101010101" pitchFamily="2" charset="-122"/>
                <a:ea typeface="宋体" panose="02010600030101010101" pitchFamily="2" charset="-122"/>
              </a:rPr>
              <a:t>（</a:t>
            </a:r>
            <a:r>
              <a:rPr lang="en-US" sz="2800" b="0">
                <a:latin typeface="宋体" panose="02010600030101010101" pitchFamily="2" charset="-122"/>
                <a:ea typeface="宋体" panose="02010600030101010101" pitchFamily="2" charset="-122"/>
              </a:rPr>
              <a:t>1</a:t>
            </a:r>
            <a:r>
              <a:rPr lang="zh-CN" sz="2800" b="0">
                <a:latin typeface="宋体" panose="02010600030101010101" pitchFamily="2" charset="-122"/>
                <a:ea typeface="宋体" panose="02010600030101010101" pitchFamily="2" charset="-122"/>
              </a:rPr>
              <a:t>）</a:t>
            </a:r>
            <a:r>
              <a:rPr lang="zh-CN" sz="2800" b="0">
                <a:solidFill>
                  <a:srgbClr val="FF0000"/>
                </a:solidFill>
                <a:latin typeface="宋体" panose="02010600030101010101" pitchFamily="2" charset="-122"/>
                <a:ea typeface="宋体" panose="02010600030101010101" pitchFamily="2" charset="-122"/>
              </a:rPr>
              <a:t>地形：地势低平，以平原为主</a:t>
            </a:r>
            <a:r>
              <a:rPr lang="zh-CN" sz="2800" b="0">
                <a:latin typeface="宋体" panose="02010600030101010101" pitchFamily="2" charset="-122"/>
                <a:ea typeface="宋体" panose="02010600030101010101" pitchFamily="2" charset="-122"/>
              </a:rPr>
              <a:t>。平原分布在中部，以莱茵河为界，以西为西欧平原，以东为波德平原。山地主要分布在南部和北部半岛上。北部有斯堪的纳维亚山脉，南部有阿尔卑斯山脉。阿尔卑斯山脉呈东西走向，有利于大西洋暖湿气流深入内陆。</a:t>
            </a:r>
          </a:p>
          <a:p>
            <a:pPr indent="0"/>
            <a:endParaRPr lang="zh-CN" altLang="en-US" sz="2800">
              <a:latin typeface="宋体" panose="02010600030101010101" pitchFamily="2" charset="-122"/>
            </a:endParaRPr>
          </a:p>
        </p:txBody>
      </p:sp>
      <p:sp>
        <p:nvSpPr>
          <p:cNvPr id="2" name="文本框 1"/>
          <p:cNvSpPr txBox="1"/>
          <p:nvPr/>
        </p:nvSpPr>
        <p:spPr>
          <a:xfrm>
            <a:off x="618490" y="704850"/>
            <a:ext cx="2937510" cy="645160"/>
          </a:xfrm>
          <a:prstGeom prst="rect">
            <a:avLst/>
          </a:prstGeom>
          <a:noFill/>
        </p:spPr>
        <p:txBody>
          <a:bodyPr wrap="none" rtlCol="0">
            <a:spAutoFit/>
          </a:bodyPr>
          <a:lstStyle>
            <a:defPPr>
              <a:defRPr lang="zh-CN"/>
            </a:defPPr>
          </a:lstStyle>
          <a:p>
            <a:pPr algn="l"/>
            <a:r>
              <a:rPr lang="zh-CN" sz="3600" b="1">
                <a:latin typeface="宋体" panose="02010600030101010101" pitchFamily="2" charset="-122"/>
                <a:ea typeface="宋体" panose="02010600030101010101" pitchFamily="2" charset="-122"/>
                <a:sym typeface="+mn-ea"/>
              </a:rPr>
              <a:t>五、欧洲西部</a:t>
            </a:r>
            <a:endParaRPr lang="zh-CN" altLang="en-US" sz="3600" b="1">
              <a:latin typeface="宋体" panose="02010600030101010101" pitchFamily="2" charset="-122"/>
              <a:ea typeface="宋体" panose="02010600030101010101" pitchFamily="2" charset="-122"/>
              <a:sym typeface="+mn-ea"/>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timing/>
</p:sld>
</file>

<file path=ppt/slides/slide1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文本框 2"/>
          <p:cNvSpPr txBox="1"/>
          <p:nvPr/>
        </p:nvSpPr>
        <p:spPr>
          <a:xfrm>
            <a:off x="473075" y="1229360"/>
            <a:ext cx="11063605" cy="4123055"/>
          </a:xfrm>
          <a:prstGeom prst="rect">
            <a:avLst/>
          </a:prstGeom>
          <a:noFill/>
        </p:spPr>
        <p:txBody>
          <a:bodyPr wrap="square" rtlCol="0">
            <a:spAutoFit/>
          </a:bodyPr>
          <a:lstStyle>
            <a:defPPr>
              <a:defRPr lang="zh-CN"/>
            </a:defPPr>
          </a:lstStyle>
          <a:p>
            <a:pPr indent="0" algn="l"/>
            <a:r>
              <a:rPr lang="zh-CN" sz="2800">
                <a:latin typeface="宋体" panose="02010600030101010101" pitchFamily="2" charset="-122"/>
                <a:ea typeface="宋体" panose="02010600030101010101" pitchFamily="2" charset="-122"/>
                <a:sym typeface="+mn-ea"/>
              </a:rPr>
              <a:t>（</a:t>
            </a:r>
            <a:r>
              <a:rPr lang="en-US" altLang="zh-CN" sz="2800">
                <a:latin typeface="宋体" panose="02010600030101010101" pitchFamily="2" charset="-122"/>
                <a:ea typeface="宋体" panose="02010600030101010101" pitchFamily="2" charset="-122"/>
                <a:sym typeface="+mn-ea"/>
              </a:rPr>
              <a:t>2</a:t>
            </a:r>
            <a:r>
              <a:rPr lang="zh-CN" sz="2800">
                <a:latin typeface="宋体" panose="02010600030101010101" pitchFamily="2" charset="-122"/>
                <a:ea typeface="宋体" panose="02010600030101010101" pitchFamily="2" charset="-122"/>
                <a:sym typeface="+mn-ea"/>
              </a:rPr>
              <a:t>）气候：</a:t>
            </a:r>
            <a:r>
              <a:rPr lang="zh-CN" sz="2800">
                <a:solidFill>
                  <a:srgbClr val="FF0000"/>
                </a:solidFill>
                <a:latin typeface="宋体" panose="02010600030101010101" pitchFamily="2" charset="-122"/>
                <a:ea typeface="宋体" panose="02010600030101010101" pitchFamily="2" charset="-122"/>
                <a:sym typeface="+mn-ea"/>
              </a:rPr>
              <a:t>欧洲西部</a:t>
            </a:r>
            <a:r>
              <a:rPr lang="zh-CN" sz="2800">
                <a:latin typeface="宋体" panose="02010600030101010101" pitchFamily="2" charset="-122"/>
                <a:ea typeface="宋体" panose="02010600030101010101" pitchFamily="2" charset="-122"/>
                <a:sym typeface="+mn-ea"/>
              </a:rPr>
              <a:t>主要有</a:t>
            </a:r>
            <a:r>
              <a:rPr lang="zh-CN" sz="2800">
                <a:solidFill>
                  <a:srgbClr val="FF0000"/>
                </a:solidFill>
                <a:latin typeface="宋体" panose="02010600030101010101" pitchFamily="2" charset="-122"/>
                <a:ea typeface="宋体" panose="02010600030101010101" pitchFamily="2" charset="-122"/>
                <a:sym typeface="+mn-ea"/>
              </a:rPr>
              <a:t>温带海洋性气候</a:t>
            </a:r>
            <a:r>
              <a:rPr lang="zh-CN" sz="2800">
                <a:latin typeface="宋体" panose="02010600030101010101" pitchFamily="2" charset="-122"/>
                <a:ea typeface="宋体" panose="02010600030101010101" pitchFamily="2" charset="-122"/>
                <a:sym typeface="+mn-ea"/>
              </a:rPr>
              <a:t>、</a:t>
            </a:r>
            <a:r>
              <a:rPr lang="zh-CN" sz="2800">
                <a:solidFill>
                  <a:srgbClr val="FF0000"/>
                </a:solidFill>
                <a:latin typeface="宋体" panose="02010600030101010101" pitchFamily="2" charset="-122"/>
                <a:ea typeface="宋体" panose="02010600030101010101" pitchFamily="2" charset="-122"/>
                <a:sym typeface="+mn-ea"/>
              </a:rPr>
              <a:t>地中海气候</a:t>
            </a:r>
            <a:r>
              <a:rPr lang="zh-CN" sz="2800">
                <a:latin typeface="宋体" panose="02010600030101010101" pitchFamily="2" charset="-122"/>
                <a:ea typeface="宋体" panose="02010600030101010101" pitchFamily="2" charset="-122"/>
                <a:sym typeface="+mn-ea"/>
              </a:rPr>
              <a:t>、</a:t>
            </a:r>
            <a:r>
              <a:rPr lang="zh-CN" sz="2800">
                <a:solidFill>
                  <a:srgbClr val="FF0000"/>
                </a:solidFill>
                <a:latin typeface="宋体" panose="02010600030101010101" pitchFamily="2" charset="-122"/>
                <a:ea typeface="宋体" panose="02010600030101010101" pitchFamily="2" charset="-122"/>
                <a:sym typeface="+mn-ea"/>
              </a:rPr>
              <a:t>温带大陆性气候</a:t>
            </a:r>
            <a:r>
              <a:rPr lang="zh-CN" sz="2800">
                <a:latin typeface="宋体" panose="02010600030101010101" pitchFamily="2" charset="-122"/>
                <a:ea typeface="宋体" panose="02010600030101010101" pitchFamily="2" charset="-122"/>
                <a:sym typeface="+mn-ea"/>
              </a:rPr>
              <a:t>和</a:t>
            </a:r>
            <a:r>
              <a:rPr lang="zh-CN" sz="2800">
                <a:solidFill>
                  <a:srgbClr val="FF0000"/>
                </a:solidFill>
                <a:latin typeface="宋体" panose="02010600030101010101" pitchFamily="2" charset="-122"/>
                <a:ea typeface="宋体" panose="02010600030101010101" pitchFamily="2" charset="-122"/>
                <a:sym typeface="+mn-ea"/>
              </a:rPr>
              <a:t>寒带气候</a:t>
            </a:r>
            <a:r>
              <a:rPr lang="zh-CN" sz="2800">
                <a:latin typeface="宋体" panose="02010600030101010101" pitchFamily="2" charset="-122"/>
                <a:ea typeface="宋体" panose="02010600030101010101" pitchFamily="2" charset="-122"/>
                <a:sym typeface="+mn-ea"/>
              </a:rPr>
              <a:t>，其中</a:t>
            </a:r>
            <a:r>
              <a:rPr lang="zh-CN" sz="2800" b="1" u="sng">
                <a:solidFill>
                  <a:srgbClr val="FF0000"/>
                </a:solidFill>
                <a:latin typeface="宋体" panose="02010600030101010101" pitchFamily="2" charset="-122"/>
                <a:ea typeface="宋体" panose="02010600030101010101" pitchFamily="2" charset="-122"/>
                <a:sym typeface="+mn-ea"/>
              </a:rPr>
              <a:t>温带海洋性气候</a:t>
            </a:r>
            <a:r>
              <a:rPr lang="zh-CN" sz="2800">
                <a:latin typeface="宋体" panose="02010600030101010101" pitchFamily="2" charset="-122"/>
                <a:ea typeface="宋体" panose="02010600030101010101" pitchFamily="2" charset="-122"/>
                <a:sym typeface="+mn-ea"/>
              </a:rPr>
              <a:t>和</a:t>
            </a:r>
            <a:r>
              <a:rPr lang="zh-CN" sz="2800" b="1" u="sng">
                <a:solidFill>
                  <a:srgbClr val="FF0000"/>
                </a:solidFill>
                <a:latin typeface="宋体" panose="02010600030101010101" pitchFamily="2" charset="-122"/>
                <a:ea typeface="宋体" panose="02010600030101010101" pitchFamily="2" charset="-122"/>
                <a:sym typeface="+mn-ea"/>
              </a:rPr>
              <a:t>地中海气候</a:t>
            </a:r>
            <a:r>
              <a:rPr lang="zh-CN" sz="2800">
                <a:latin typeface="宋体" panose="02010600030101010101" pitchFamily="2" charset="-122"/>
                <a:ea typeface="宋体" panose="02010600030101010101" pitchFamily="2" charset="-122"/>
                <a:sym typeface="+mn-ea"/>
              </a:rPr>
              <a:t>非常典型。</a:t>
            </a:r>
          </a:p>
          <a:p>
            <a:pPr indent="0" algn="l"/>
            <a:endParaRPr lang="zh-CN" sz="2800">
              <a:latin typeface="宋体" panose="02010600030101010101" pitchFamily="2" charset="-122"/>
              <a:ea typeface="宋体" panose="02010600030101010101" pitchFamily="2" charset="-122"/>
              <a:sym typeface="+mn-ea"/>
            </a:endParaRPr>
          </a:p>
          <a:p>
            <a:pPr indent="0" algn="l"/>
            <a:r>
              <a:rPr lang="zh-CN" sz="2800">
                <a:latin typeface="宋体" panose="02010600030101010101" pitchFamily="2" charset="-122"/>
                <a:ea typeface="宋体" panose="02010600030101010101" pitchFamily="2" charset="-122"/>
                <a:sym typeface="+mn-ea"/>
              </a:rPr>
              <a:t>（</a:t>
            </a:r>
            <a:r>
              <a:rPr lang="en-US" altLang="zh-CN" sz="2800">
                <a:latin typeface="宋体" panose="02010600030101010101" pitchFamily="2" charset="-122"/>
                <a:ea typeface="宋体" panose="02010600030101010101" pitchFamily="2" charset="-122"/>
                <a:sym typeface="+mn-ea"/>
              </a:rPr>
              <a:t>3</a:t>
            </a:r>
            <a:r>
              <a:rPr lang="zh-CN" sz="2800">
                <a:latin typeface="宋体" panose="02010600030101010101" pitchFamily="2" charset="-122"/>
                <a:ea typeface="宋体" panose="02010600030101010101" pitchFamily="2" charset="-122"/>
                <a:sym typeface="+mn-ea"/>
              </a:rPr>
              <a:t>）农业：</a:t>
            </a:r>
          </a:p>
          <a:p>
            <a:pPr indent="0" algn="l"/>
            <a:endParaRPr lang="zh-CN" sz="1000">
              <a:latin typeface="宋体" panose="02010600030101010101" pitchFamily="2" charset="-122"/>
              <a:ea typeface="宋体" panose="02010600030101010101" pitchFamily="2" charset="-122"/>
              <a:sym typeface="+mn-ea"/>
            </a:endParaRPr>
          </a:p>
          <a:p>
            <a:pPr indent="0" algn="l"/>
            <a:r>
              <a:rPr lang="zh-CN" sz="2800">
                <a:latin typeface="宋体" panose="02010600030101010101" pitchFamily="2" charset="-122"/>
                <a:ea typeface="宋体" panose="02010600030101010101" pitchFamily="2" charset="-122"/>
                <a:sym typeface="+mn-ea"/>
              </a:rPr>
              <a:t>①欧洲西部沿海地区以温带海洋性气候为主，适合牧草生长，畜牧业十分发达。</a:t>
            </a:r>
            <a:r>
              <a:rPr lang="zh-CN" sz="2800">
                <a:solidFill>
                  <a:srgbClr val="FF0000"/>
                </a:solidFill>
                <a:latin typeface="宋体" panose="02010600030101010101" pitchFamily="2" charset="-122"/>
                <a:ea typeface="宋体" panose="02010600030101010101" pitchFamily="2" charset="-122"/>
                <a:sym typeface="+mn-ea"/>
              </a:rPr>
              <a:t>荷兰、丹麦是世界上著名乳畜生产大国</a:t>
            </a:r>
            <a:r>
              <a:rPr lang="zh-CN" sz="2800">
                <a:latin typeface="宋体" panose="02010600030101010101" pitchFamily="2" charset="-122"/>
                <a:ea typeface="宋体" panose="02010600030101010101" pitchFamily="2" charset="-122"/>
                <a:sym typeface="+mn-ea"/>
              </a:rPr>
              <a:t>。</a:t>
            </a:r>
          </a:p>
          <a:p>
            <a:pPr indent="0" algn="l"/>
            <a:r>
              <a:rPr lang="zh-CN" sz="2800">
                <a:latin typeface="宋体" panose="02010600030101010101" pitchFamily="2" charset="-122"/>
                <a:ea typeface="宋体" panose="02010600030101010101" pitchFamily="2" charset="-122"/>
                <a:sym typeface="+mn-ea"/>
              </a:rPr>
              <a:t>②地中海沿岸地区属地中海气候，夏季炎热干燥，冬季温和多雨，有利于农作物生长；这里园艺业发达，是欧洲主要的亚热带水果产区，盛产柑橘、柠檬、无花果和葡萄。</a:t>
            </a:r>
            <a:endParaRPr lang="zh-CN" altLang="en-US" sz="2800">
              <a:latin typeface="宋体" panose="02010600030101010101" pitchFamily="2" charset="-122"/>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timing/>
</p:sld>
</file>

<file path=ppt/slides/slide1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100" name="文本框 99"/>
          <p:cNvSpPr txBox="1"/>
          <p:nvPr/>
        </p:nvSpPr>
        <p:spPr>
          <a:xfrm>
            <a:off x="387350" y="734060"/>
            <a:ext cx="11261725" cy="5415915"/>
          </a:xfrm>
          <a:prstGeom prst="rect">
            <a:avLst/>
          </a:prstGeom>
          <a:noFill/>
          <a:ln w="9525">
            <a:noFill/>
          </a:ln>
        </p:spPr>
        <p:txBody>
          <a:bodyPr wrap="square">
            <a:spAutoFit/>
          </a:bodyPr>
          <a:lstStyle>
            <a:defPPr>
              <a:defRPr lang="zh-CN"/>
            </a:defPPr>
          </a:lstStyle>
          <a:p>
            <a:pPr indent="0"/>
            <a:r>
              <a:rPr lang="en-US" sz="2800" b="1">
                <a:gradFill>
                  <a:gsLst>
                    <a:gs pos="0">
                      <a:srgbClr val="007BD3"/>
                    </a:gs>
                    <a:gs pos="100000">
                      <a:srgbClr val="034373"/>
                    </a:gs>
                  </a:gsLst>
                  <a:lin scaled="0"/>
                </a:gradFill>
                <a:latin typeface="宋体" panose="02010600030101010101" pitchFamily="2" charset="-122"/>
                <a:ea typeface="宋体" panose="02010600030101010101" pitchFamily="2" charset="-122"/>
              </a:rPr>
              <a:t>3.</a:t>
            </a:r>
            <a:r>
              <a:rPr lang="zh-CN" sz="2800" b="1">
                <a:gradFill>
                  <a:gsLst>
                    <a:gs pos="0">
                      <a:srgbClr val="007BD3"/>
                    </a:gs>
                    <a:gs pos="100000">
                      <a:srgbClr val="034373"/>
                    </a:gs>
                  </a:gsLst>
                  <a:lin scaled="0"/>
                </a:gradFill>
                <a:latin typeface="宋体" panose="02010600030101010101" pitchFamily="2" charset="-122"/>
                <a:ea typeface="宋体" panose="02010600030101010101" pitchFamily="2" charset="-122"/>
              </a:rPr>
              <a:t>工业。</a:t>
            </a:r>
            <a:endParaRPr lang="zh-CN" sz="2800" b="1">
              <a:gradFill>
                <a:gsLst>
                  <a:gs pos="0">
                    <a:srgbClr val="007BD3"/>
                  </a:gs>
                  <a:gs pos="100000">
                    <a:srgbClr val="034373"/>
                  </a:gs>
                </a:gsLst>
                <a:lin scaled="0"/>
              </a:gradFill>
              <a:latin typeface="宋体" panose="02010600030101010101" pitchFamily="2" charset="-122"/>
              <a:ea typeface="宋体" panose="02010600030101010101" pitchFamily="2" charset="-122"/>
            </a:endParaRPr>
          </a:p>
          <a:p>
            <a:pPr indent="0"/>
            <a:endParaRPr lang="zh-CN" sz="1000" b="0">
              <a:latin typeface="宋体" panose="02010600030101010101" pitchFamily="2" charset="-122"/>
              <a:ea typeface="宋体" panose="02010600030101010101" pitchFamily="2" charset="-122"/>
            </a:endParaRPr>
          </a:p>
          <a:p>
            <a:pPr indent="0"/>
            <a:r>
              <a:rPr lang="zh-CN" sz="2800" b="0">
                <a:latin typeface="宋体" panose="02010600030101010101" pitchFamily="2" charset="-122"/>
                <a:ea typeface="宋体" panose="02010600030101010101" pitchFamily="2" charset="-122"/>
              </a:rPr>
              <a:t>（</a:t>
            </a:r>
            <a:r>
              <a:rPr lang="en-US" sz="2800" b="0">
                <a:latin typeface="宋体" panose="02010600030101010101" pitchFamily="2" charset="-122"/>
                <a:ea typeface="宋体" panose="02010600030101010101" pitchFamily="2" charset="-122"/>
              </a:rPr>
              <a:t>1</a:t>
            </a:r>
            <a:r>
              <a:rPr lang="zh-CN" sz="2800" b="0">
                <a:latin typeface="宋体" panose="02010600030101010101" pitchFamily="2" charset="-122"/>
                <a:ea typeface="宋体" panose="02010600030101010101" pitchFamily="2" charset="-122"/>
              </a:rPr>
              <a:t>）工业文明的摇篮：</a:t>
            </a:r>
            <a:r>
              <a:rPr lang="zh-CN" sz="2800" b="0">
                <a:solidFill>
                  <a:srgbClr val="FF0000"/>
                </a:solidFill>
                <a:latin typeface="宋体" panose="02010600030101010101" pitchFamily="2" charset="-122"/>
                <a:ea typeface="宋体" panose="02010600030101010101" pitchFamily="2" charset="-122"/>
              </a:rPr>
              <a:t>欧洲西部是工业革命的发源地</a:t>
            </a:r>
            <a:r>
              <a:rPr lang="zh-CN" sz="2800" b="0">
                <a:latin typeface="宋体" panose="02010600030101010101" pitchFamily="2" charset="-122"/>
                <a:ea typeface="宋体" panose="02010600030101010101" pitchFamily="2" charset="-122"/>
              </a:rPr>
              <a:t>。早期的工业中心多靠近煤、铁产地，如英国的伯明翰、德国的鲁尔区。</a:t>
            </a:r>
          </a:p>
          <a:p>
            <a:pPr indent="0"/>
            <a:r>
              <a:rPr lang="zh-CN" sz="2800" b="0">
                <a:latin typeface="宋体" panose="02010600030101010101" pitchFamily="2" charset="-122"/>
                <a:ea typeface="宋体" panose="02010600030101010101" pitchFamily="2" charset="-122"/>
              </a:rPr>
              <a:t>（</a:t>
            </a:r>
            <a:r>
              <a:rPr lang="en-US" sz="2800" b="0">
                <a:latin typeface="宋体" panose="02010600030101010101" pitchFamily="2" charset="-122"/>
                <a:ea typeface="宋体" panose="02010600030101010101" pitchFamily="2" charset="-122"/>
              </a:rPr>
              <a:t>2</a:t>
            </a:r>
            <a:r>
              <a:rPr lang="zh-CN" sz="2800" b="0">
                <a:latin typeface="宋体" panose="02010600030101010101" pitchFamily="2" charset="-122"/>
                <a:ea typeface="宋体" panose="02010600030101010101" pitchFamily="2" charset="-122"/>
              </a:rPr>
              <a:t>）欧洲西部是当今世界上工业最发达的地区之一，</a:t>
            </a:r>
            <a:r>
              <a:rPr lang="zh-CN" sz="2800" b="0">
                <a:solidFill>
                  <a:srgbClr val="FF0000"/>
                </a:solidFill>
                <a:latin typeface="宋体" panose="02010600030101010101" pitchFamily="2" charset="-122"/>
                <a:ea typeface="宋体" panose="02010600030101010101" pitchFamily="2" charset="-122"/>
              </a:rPr>
              <a:t>德国、法国、英国、意大利都是世界工业大国。</a:t>
            </a:r>
          </a:p>
          <a:p>
            <a:pPr indent="0"/>
            <a:endParaRPr lang="zh-CN" sz="1000" b="0">
              <a:latin typeface="宋体" panose="02010600030101010101" pitchFamily="2" charset="-122"/>
              <a:ea typeface="宋体" panose="02010600030101010101" pitchFamily="2" charset="-122"/>
            </a:endParaRPr>
          </a:p>
          <a:p>
            <a:pPr algn="l">
              <a:buClrTx/>
              <a:buSzTx/>
              <a:buFontTx/>
            </a:pPr>
            <a:r>
              <a:rPr lang="en-US" sz="2800" b="1">
                <a:gradFill>
                  <a:gsLst>
                    <a:gs pos="0">
                      <a:srgbClr val="007BD3"/>
                    </a:gs>
                    <a:gs pos="100000">
                      <a:srgbClr val="034373"/>
                    </a:gs>
                  </a:gsLst>
                  <a:lin scaled="0"/>
                </a:gradFill>
                <a:latin typeface="宋体" panose="02010600030101010101" pitchFamily="2" charset="-122"/>
                <a:ea typeface="宋体" panose="02010600030101010101" pitchFamily="2" charset="-122"/>
              </a:rPr>
              <a:t>4.旅游业：欧洲西部是国际旅游业最发达的地区。</a:t>
            </a:r>
            <a:endParaRPr lang="en-US" sz="2800" b="1">
              <a:gradFill>
                <a:gsLst>
                  <a:gs pos="0">
                    <a:srgbClr val="007BD3"/>
                  </a:gs>
                  <a:gs pos="100000">
                    <a:srgbClr val="034373"/>
                  </a:gs>
                </a:gsLst>
                <a:lin scaled="0"/>
              </a:gradFill>
              <a:latin typeface="宋体" panose="02010600030101010101" pitchFamily="2" charset="-122"/>
              <a:ea typeface="宋体" panose="02010600030101010101" pitchFamily="2" charset="-122"/>
            </a:endParaRPr>
          </a:p>
          <a:p>
            <a:pPr indent="0"/>
            <a:r>
              <a:rPr lang="zh-CN" sz="2400" b="0">
                <a:latin typeface="宋体" panose="02010600030101010101" pitchFamily="2" charset="-122"/>
                <a:ea typeface="宋体" panose="02010600030101010101" pitchFamily="2" charset="-122"/>
              </a:rPr>
              <a:t>（</a:t>
            </a:r>
            <a:r>
              <a:rPr lang="en-US" sz="2400" b="0">
                <a:latin typeface="宋体" panose="02010600030101010101" pitchFamily="2" charset="-122"/>
                <a:ea typeface="宋体" panose="02010600030101010101" pitchFamily="2" charset="-122"/>
              </a:rPr>
              <a:t>1</a:t>
            </a:r>
            <a:r>
              <a:rPr lang="zh-CN" sz="2400" b="0">
                <a:latin typeface="宋体" panose="02010600030101010101" pitchFamily="2" charset="-122"/>
                <a:ea typeface="宋体" panose="02010600030101010101" pitchFamily="2" charset="-122"/>
              </a:rPr>
              <a:t>）英国伦敦——塔桥；（</a:t>
            </a:r>
            <a:r>
              <a:rPr lang="en-US" sz="2400" b="0">
                <a:latin typeface="宋体" panose="02010600030101010101" pitchFamily="2" charset="-122"/>
                <a:ea typeface="宋体" panose="02010600030101010101" pitchFamily="2" charset="-122"/>
              </a:rPr>
              <a:t>2</a:t>
            </a:r>
            <a:r>
              <a:rPr lang="zh-CN" sz="2400" b="0">
                <a:latin typeface="宋体" panose="02010600030101010101" pitchFamily="2" charset="-122"/>
                <a:ea typeface="宋体" panose="02010600030101010101" pitchFamily="2" charset="-122"/>
              </a:rPr>
              <a:t>）荷兰——风车；（</a:t>
            </a:r>
            <a:r>
              <a:rPr lang="en-US" sz="2400" b="0">
                <a:latin typeface="宋体" panose="02010600030101010101" pitchFamily="2" charset="-122"/>
                <a:ea typeface="宋体" panose="02010600030101010101" pitchFamily="2" charset="-122"/>
              </a:rPr>
              <a:t>3</a:t>
            </a:r>
            <a:r>
              <a:rPr lang="zh-CN" sz="2400" b="0">
                <a:latin typeface="宋体" panose="02010600030101010101" pitchFamily="2" charset="-122"/>
                <a:ea typeface="宋体" panose="02010600030101010101" pitchFamily="2" charset="-122"/>
              </a:rPr>
              <a:t>）挪威——峡湾风光；</a:t>
            </a:r>
          </a:p>
          <a:p>
            <a:pPr indent="0"/>
            <a:r>
              <a:rPr lang="zh-CN" sz="2400" b="0">
                <a:latin typeface="宋体" panose="02010600030101010101" pitchFamily="2" charset="-122"/>
                <a:ea typeface="宋体" panose="02010600030101010101" pitchFamily="2" charset="-122"/>
              </a:rPr>
              <a:t>（</a:t>
            </a:r>
            <a:r>
              <a:rPr lang="en-US" sz="2400" b="0">
                <a:latin typeface="宋体" panose="02010600030101010101" pitchFamily="2" charset="-122"/>
                <a:ea typeface="宋体" panose="02010600030101010101" pitchFamily="2" charset="-122"/>
              </a:rPr>
              <a:t>4</a:t>
            </a:r>
            <a:r>
              <a:rPr lang="zh-CN" sz="2400" b="0">
                <a:latin typeface="宋体" panose="02010600030101010101" pitchFamily="2" charset="-122"/>
                <a:ea typeface="宋体" panose="02010600030101010101" pitchFamily="2" charset="-122"/>
              </a:rPr>
              <a:t>）瑞士——阿尔卑斯山滑雪；（</a:t>
            </a:r>
            <a:r>
              <a:rPr lang="en-US" sz="2400" b="0">
                <a:latin typeface="宋体" panose="02010600030101010101" pitchFamily="2" charset="-122"/>
                <a:ea typeface="宋体" panose="02010600030101010101" pitchFamily="2" charset="-122"/>
              </a:rPr>
              <a:t>5</a:t>
            </a:r>
            <a:r>
              <a:rPr lang="zh-CN" sz="2400" b="0">
                <a:latin typeface="宋体" panose="02010600030101010101" pitchFamily="2" charset="-122"/>
                <a:ea typeface="宋体" panose="02010600030101010101" pitchFamily="2" charset="-122"/>
              </a:rPr>
              <a:t>）意大利——水城威尼斯；</a:t>
            </a:r>
          </a:p>
          <a:p>
            <a:pPr indent="0"/>
            <a:r>
              <a:rPr lang="zh-CN" sz="2400" b="0">
                <a:latin typeface="宋体" panose="02010600030101010101" pitchFamily="2" charset="-122"/>
                <a:ea typeface="宋体" panose="02010600030101010101" pitchFamily="2" charset="-122"/>
              </a:rPr>
              <a:t>（</a:t>
            </a:r>
            <a:r>
              <a:rPr lang="en-US" sz="2400" b="0">
                <a:latin typeface="宋体" panose="02010600030101010101" pitchFamily="2" charset="-122"/>
                <a:ea typeface="宋体" panose="02010600030101010101" pitchFamily="2" charset="-122"/>
              </a:rPr>
              <a:t>6</a:t>
            </a:r>
            <a:r>
              <a:rPr lang="zh-CN" sz="2400" b="0">
                <a:latin typeface="宋体" panose="02010600030101010101" pitchFamily="2" charset="-122"/>
                <a:ea typeface="宋体" panose="02010600030101010101" pitchFamily="2" charset="-122"/>
              </a:rPr>
              <a:t>）意大利——古罗马斗兽场；（</a:t>
            </a:r>
            <a:r>
              <a:rPr lang="en-US" sz="2400" b="0">
                <a:latin typeface="宋体" panose="02010600030101010101" pitchFamily="2" charset="-122"/>
                <a:ea typeface="宋体" panose="02010600030101010101" pitchFamily="2" charset="-122"/>
              </a:rPr>
              <a:t>7</a:t>
            </a:r>
            <a:r>
              <a:rPr lang="zh-CN" sz="2400" b="0">
                <a:latin typeface="宋体" panose="02010600030101010101" pitchFamily="2" charset="-122"/>
                <a:ea typeface="宋体" panose="02010600030101010101" pitchFamily="2" charset="-122"/>
              </a:rPr>
              <a:t>）地中海——海滨沙滩；</a:t>
            </a:r>
          </a:p>
          <a:p>
            <a:pPr indent="0"/>
            <a:r>
              <a:rPr lang="zh-CN" sz="2400" b="0">
                <a:latin typeface="宋体" panose="02010600030101010101" pitchFamily="2" charset="-122"/>
                <a:ea typeface="宋体" panose="02010600030101010101" pitchFamily="2" charset="-122"/>
              </a:rPr>
              <a:t>（</a:t>
            </a:r>
            <a:r>
              <a:rPr lang="en-US" sz="2400" b="0">
                <a:latin typeface="宋体" panose="02010600030101010101" pitchFamily="2" charset="-122"/>
                <a:ea typeface="宋体" panose="02010600030101010101" pitchFamily="2" charset="-122"/>
              </a:rPr>
              <a:t>8</a:t>
            </a:r>
            <a:r>
              <a:rPr lang="zh-CN" sz="2400" b="0">
                <a:latin typeface="宋体" panose="02010600030101010101" pitchFamily="2" charset="-122"/>
                <a:ea typeface="宋体" panose="02010600030101010101" pitchFamily="2" charset="-122"/>
              </a:rPr>
              <a:t>）西班牙——斗牛；</a:t>
            </a:r>
          </a:p>
          <a:p>
            <a:pPr indent="0"/>
            <a:r>
              <a:rPr lang="zh-CN" sz="2400" b="0">
                <a:latin typeface="宋体" panose="02010600030101010101" pitchFamily="2" charset="-122"/>
                <a:ea typeface="宋体" panose="02010600030101010101" pitchFamily="2" charset="-122"/>
              </a:rPr>
              <a:t>（</a:t>
            </a:r>
            <a:r>
              <a:rPr lang="en-US" sz="2400" b="0">
                <a:latin typeface="宋体" panose="02010600030101010101" pitchFamily="2" charset="-122"/>
                <a:ea typeface="宋体" panose="02010600030101010101" pitchFamily="2" charset="-122"/>
              </a:rPr>
              <a:t>9</a:t>
            </a:r>
            <a:r>
              <a:rPr lang="zh-CN" sz="2400" b="0">
                <a:latin typeface="宋体" panose="02010600030101010101" pitchFamily="2" charset="-122"/>
                <a:ea typeface="宋体" panose="02010600030101010101" pitchFamily="2" charset="-122"/>
              </a:rPr>
              <a:t>）法国巴黎——埃菲尔铁塔，凯旋门；</a:t>
            </a:r>
            <a:r>
              <a:rPr lang="en-US" sz="2400" b="0">
                <a:latin typeface="宋体" panose="02010600030101010101" pitchFamily="2" charset="-122"/>
                <a:ea typeface="宋体" panose="02010600030101010101" pitchFamily="2" charset="-122"/>
              </a:rPr>
              <a:t>(10)</a:t>
            </a:r>
            <a:r>
              <a:rPr lang="zh-CN" sz="2400" b="0">
                <a:latin typeface="宋体" panose="02010600030101010101" pitchFamily="2" charset="-122"/>
                <a:ea typeface="宋体" panose="02010600030101010101" pitchFamily="2" charset="-122"/>
              </a:rPr>
              <a:t>奥地利维也纳——音乐之都。</a:t>
            </a:r>
          </a:p>
          <a:p>
            <a:pPr indent="0"/>
            <a:endParaRPr lang="zh-CN" sz="1000" b="0">
              <a:latin typeface="宋体" panose="02010600030101010101" pitchFamily="2" charset="-122"/>
              <a:ea typeface="宋体" panose="02010600030101010101" pitchFamily="2" charset="-122"/>
            </a:endParaRPr>
          </a:p>
          <a:p>
            <a:pPr algn="l">
              <a:buClrTx/>
              <a:buSzTx/>
              <a:buFontTx/>
            </a:pPr>
            <a:r>
              <a:rPr lang="en-US" sz="2800" b="1">
                <a:gradFill>
                  <a:gsLst>
                    <a:gs pos="0">
                      <a:srgbClr val="007BD3"/>
                    </a:gs>
                    <a:gs pos="100000">
                      <a:srgbClr val="034373"/>
                    </a:gs>
                  </a:gsLst>
                  <a:lin scaled="0"/>
                </a:gradFill>
                <a:latin typeface="宋体" panose="02010600030101010101" pitchFamily="2" charset="-122"/>
                <a:ea typeface="宋体" panose="02010600030101010101" pitchFamily="2" charset="-122"/>
              </a:rPr>
              <a:t>5.欧洲联盟——高度一体化的区域性组织，使用的货币称为欧元。</a:t>
            </a:r>
            <a:endParaRPr lang="en-US" sz="2800" b="1">
              <a:gradFill>
                <a:gsLst>
                  <a:gs pos="0">
                    <a:srgbClr val="007BD3"/>
                  </a:gs>
                  <a:gs pos="100000">
                    <a:srgbClr val="034373"/>
                  </a:gs>
                </a:gsLst>
                <a:lin scaled="0"/>
              </a:gradFill>
              <a:latin typeface="宋体" panose="02010600030101010101" pitchFamily="2" charset="-122"/>
              <a:ea typeface="宋体" panose="02010600030101010101" pitchFamily="2" charset="-122"/>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timing/>
</p:sld>
</file>

<file path=ppt/slides/slide1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100" name="文本框 99"/>
          <p:cNvSpPr txBox="1"/>
          <p:nvPr/>
        </p:nvSpPr>
        <p:spPr>
          <a:xfrm>
            <a:off x="372745" y="1443990"/>
            <a:ext cx="11447145" cy="4123055"/>
          </a:xfrm>
          <a:prstGeom prst="rect">
            <a:avLst/>
          </a:prstGeom>
          <a:noFill/>
          <a:ln w="9525">
            <a:noFill/>
          </a:ln>
        </p:spPr>
        <p:txBody>
          <a:bodyPr wrap="square">
            <a:spAutoFit/>
          </a:bodyPr>
          <a:lstStyle>
            <a:defPPr>
              <a:defRPr lang="zh-CN"/>
            </a:defPPr>
          </a:lstStyle>
          <a:p>
            <a:pPr indent="0"/>
            <a:r>
              <a:rPr lang="en-US" sz="2800" b="1">
                <a:gradFill>
                  <a:gsLst>
                    <a:gs pos="0">
                      <a:srgbClr val="007BD3"/>
                    </a:gs>
                    <a:gs pos="100000">
                      <a:srgbClr val="034373"/>
                    </a:gs>
                  </a:gsLst>
                  <a:lin scaled="0"/>
                </a:gradFill>
                <a:latin typeface="宋体" panose="02010600030101010101" pitchFamily="2" charset="-122"/>
                <a:ea typeface="宋体" panose="02010600030101010101" pitchFamily="2" charset="-122"/>
              </a:rPr>
              <a:t>1</a:t>
            </a:r>
            <a:r>
              <a:rPr lang="en-US" altLang="zh-CN" sz="2800" b="1">
                <a:gradFill>
                  <a:gsLst>
                    <a:gs pos="0">
                      <a:srgbClr val="007BD3"/>
                    </a:gs>
                    <a:gs pos="100000">
                      <a:srgbClr val="034373"/>
                    </a:gs>
                  </a:gsLst>
                  <a:lin scaled="0"/>
                </a:gradFill>
                <a:latin typeface="宋体" panose="02010600030101010101" pitchFamily="2" charset="-122"/>
                <a:ea typeface="宋体" panose="02010600030101010101" pitchFamily="2" charset="-122"/>
              </a:rPr>
              <a:t>.</a:t>
            </a:r>
            <a:r>
              <a:rPr lang="zh-CN" sz="2800" b="1">
                <a:gradFill>
                  <a:gsLst>
                    <a:gs pos="0">
                      <a:srgbClr val="007BD3"/>
                    </a:gs>
                    <a:gs pos="100000">
                      <a:srgbClr val="034373"/>
                    </a:gs>
                  </a:gsLst>
                  <a:lin scaled="0"/>
                </a:gradFill>
                <a:latin typeface="宋体" panose="02010600030101010101" pitchFamily="2" charset="-122"/>
                <a:ea typeface="宋体" panose="02010600030101010101" pitchFamily="2" charset="-122"/>
              </a:rPr>
              <a:t>地理位置。</a:t>
            </a:r>
            <a:endParaRPr lang="zh-CN" sz="2800" b="1">
              <a:gradFill>
                <a:gsLst>
                  <a:gs pos="0">
                    <a:srgbClr val="007BD3"/>
                  </a:gs>
                  <a:gs pos="100000">
                    <a:srgbClr val="034373"/>
                  </a:gs>
                </a:gsLst>
                <a:lin scaled="0"/>
              </a:gradFill>
              <a:latin typeface="宋体" panose="02010600030101010101" pitchFamily="2" charset="-122"/>
              <a:ea typeface="宋体" panose="02010600030101010101" pitchFamily="2" charset="-122"/>
            </a:endParaRPr>
          </a:p>
          <a:p>
            <a:pPr indent="0"/>
            <a:endParaRPr lang="zh-CN" sz="1000" b="0">
              <a:latin typeface="宋体" panose="02010600030101010101" pitchFamily="2" charset="-122"/>
              <a:ea typeface="宋体" panose="02010600030101010101" pitchFamily="2" charset="-122"/>
            </a:endParaRPr>
          </a:p>
          <a:p>
            <a:pPr indent="0"/>
            <a:r>
              <a:rPr lang="zh-CN" sz="2800" b="0">
                <a:latin typeface="宋体" panose="02010600030101010101" pitchFamily="2" charset="-122"/>
                <a:ea typeface="宋体" panose="02010600030101010101" pitchFamily="2" charset="-122"/>
              </a:rPr>
              <a:t>（</a:t>
            </a:r>
            <a:r>
              <a:rPr lang="en-US" sz="2800" b="0">
                <a:latin typeface="宋体" panose="02010600030101010101" pitchFamily="2" charset="-122"/>
                <a:ea typeface="宋体" panose="02010600030101010101" pitchFamily="2" charset="-122"/>
              </a:rPr>
              <a:t>1</a:t>
            </a:r>
            <a:r>
              <a:rPr lang="zh-CN" sz="2800" b="0">
                <a:latin typeface="宋体" panose="02010600030101010101" pitchFamily="2" charset="-122"/>
                <a:ea typeface="宋体" panose="02010600030101010101" pitchFamily="2" charset="-122"/>
              </a:rPr>
              <a:t>）南极地区：南纬</a:t>
            </a:r>
            <a:r>
              <a:rPr lang="en-US" sz="2800" b="0">
                <a:latin typeface="宋体" panose="02010600030101010101" pitchFamily="2" charset="-122"/>
                <a:ea typeface="宋体" panose="02010600030101010101" pitchFamily="2" charset="-122"/>
              </a:rPr>
              <a:t>66</a:t>
            </a:r>
            <a:r>
              <a:rPr lang="en-US" altLang="zh-CN" sz="2800" b="0">
                <a:latin typeface="宋体" panose="02010600030101010101" pitchFamily="2" charset="-122"/>
                <a:ea typeface="宋体" panose="02010600030101010101" pitchFamily="2" charset="-122"/>
              </a:rPr>
              <a:t>.</a:t>
            </a:r>
            <a:r>
              <a:rPr lang="en-US" sz="2800" b="0">
                <a:latin typeface="宋体" panose="02010600030101010101" pitchFamily="2" charset="-122"/>
                <a:ea typeface="宋体" panose="02010600030101010101" pitchFamily="2" charset="-122"/>
              </a:rPr>
              <a:t>5°(</a:t>
            </a:r>
            <a:r>
              <a:rPr lang="zh-CN" sz="2800" b="0">
                <a:latin typeface="宋体" panose="02010600030101010101" pitchFamily="2" charset="-122"/>
                <a:ea typeface="宋体" panose="02010600030101010101" pitchFamily="2" charset="-122"/>
              </a:rPr>
              <a:t>南极圈</a:t>
            </a:r>
            <a:r>
              <a:rPr lang="en-US" sz="2800" b="0">
                <a:latin typeface="宋体" panose="02010600030101010101" pitchFamily="2" charset="-122"/>
                <a:ea typeface="宋体" panose="02010600030101010101" pitchFamily="2" charset="-122"/>
              </a:rPr>
              <a:t>)</a:t>
            </a:r>
            <a:r>
              <a:rPr lang="zh-CN" sz="2800" b="0">
                <a:latin typeface="宋体" panose="02010600030101010101" pitchFamily="2" charset="-122"/>
                <a:ea typeface="宋体" panose="02010600030101010101" pitchFamily="2" charset="-122"/>
              </a:rPr>
              <a:t>以南的广大区域，包括南极大陆以及周围的海洋。</a:t>
            </a:r>
            <a:r>
              <a:rPr lang="zh-CN" sz="2800" b="0">
                <a:solidFill>
                  <a:srgbClr val="FF0000"/>
                </a:solidFill>
                <a:latin typeface="宋体" panose="02010600030101010101" pitchFamily="2" charset="-122"/>
                <a:ea typeface="宋体" panose="02010600030101010101" pitchFamily="2" charset="-122"/>
              </a:rPr>
              <a:t>南极洲</a:t>
            </a:r>
            <a:r>
              <a:rPr lang="zh-CN" sz="2800" b="0">
                <a:latin typeface="宋体" panose="02010600030101010101" pitchFamily="2" charset="-122"/>
                <a:ea typeface="宋体" panose="02010600030101010101" pitchFamily="2" charset="-122"/>
              </a:rPr>
              <a:t>位于地球的最南端，跨经度</a:t>
            </a:r>
            <a:r>
              <a:rPr lang="en-US" sz="2800" b="0">
                <a:latin typeface="宋体" panose="02010600030101010101" pitchFamily="2" charset="-122"/>
                <a:ea typeface="宋体" panose="02010600030101010101" pitchFamily="2" charset="-122"/>
              </a:rPr>
              <a:t>360</a:t>
            </a:r>
            <a:r>
              <a:rPr lang="zh-CN" sz="2800" b="0">
                <a:latin typeface="宋体" panose="02010600030101010101" pitchFamily="2" charset="-122"/>
                <a:ea typeface="宋体" panose="02010600030101010101" pitchFamily="2" charset="-122"/>
              </a:rPr>
              <a:t>°，</a:t>
            </a:r>
            <a:r>
              <a:rPr lang="zh-CN" sz="2800" b="0">
                <a:solidFill>
                  <a:srgbClr val="FF0000"/>
                </a:solidFill>
                <a:latin typeface="宋体" panose="02010600030101010101" pitchFamily="2" charset="-122"/>
                <a:ea typeface="宋体" panose="02010600030101010101" pitchFamily="2" charset="-122"/>
              </a:rPr>
              <a:t>是纬度最高的大洲和跨经度最广的大洲</a:t>
            </a:r>
            <a:r>
              <a:rPr lang="zh-CN" sz="2800" b="0">
                <a:latin typeface="宋体" panose="02010600030101010101" pitchFamily="2" charset="-122"/>
                <a:ea typeface="宋体" panose="02010600030101010101" pitchFamily="2" charset="-122"/>
              </a:rPr>
              <a:t>。南极洲被三大洋环绕，按顺时针方向即由西向东南的方向是：印度洋、太平洋和大西洋。南极洲与南美洲、非洲、大洋洲三大洲隔海相望，</a:t>
            </a:r>
            <a:r>
              <a:rPr lang="zh-CN" sz="2800" b="0">
                <a:solidFill>
                  <a:srgbClr val="FF0000"/>
                </a:solidFill>
                <a:latin typeface="宋体" panose="02010600030101010101" pitchFamily="2" charset="-122"/>
                <a:ea typeface="宋体" panose="02010600030101010101" pitchFamily="2" charset="-122"/>
              </a:rPr>
              <a:t>其中，南极大陆距南美洲最近</a:t>
            </a:r>
            <a:r>
              <a:rPr lang="zh-CN" sz="2800" b="0">
                <a:latin typeface="宋体" panose="02010600030101010101" pitchFamily="2" charset="-122"/>
                <a:ea typeface="宋体" panose="02010600030101010101" pitchFamily="2" charset="-122"/>
              </a:rPr>
              <a:t>。</a:t>
            </a:r>
          </a:p>
          <a:p>
            <a:pPr indent="0"/>
            <a:r>
              <a:rPr lang="zh-CN" sz="2800" b="0">
                <a:latin typeface="宋体" panose="02010600030101010101" pitchFamily="2" charset="-122"/>
                <a:ea typeface="宋体" panose="02010600030101010101" pitchFamily="2" charset="-122"/>
              </a:rPr>
              <a:t>（</a:t>
            </a:r>
            <a:r>
              <a:rPr lang="en-US" sz="2800" b="0">
                <a:latin typeface="宋体" panose="02010600030101010101" pitchFamily="2" charset="-122"/>
                <a:ea typeface="宋体" panose="02010600030101010101" pitchFamily="2" charset="-122"/>
              </a:rPr>
              <a:t>2</a:t>
            </a:r>
            <a:r>
              <a:rPr lang="zh-CN" sz="2800" b="0">
                <a:latin typeface="宋体" panose="02010600030101010101" pitchFamily="2" charset="-122"/>
                <a:ea typeface="宋体" panose="02010600030101010101" pitchFamily="2" charset="-122"/>
              </a:rPr>
              <a:t>）北极地区：北纬</a:t>
            </a:r>
            <a:r>
              <a:rPr lang="en-US" sz="2800" b="0">
                <a:latin typeface="宋体" panose="02010600030101010101" pitchFamily="2" charset="-122"/>
                <a:ea typeface="宋体" panose="02010600030101010101" pitchFamily="2" charset="-122"/>
              </a:rPr>
              <a:t>66</a:t>
            </a:r>
            <a:r>
              <a:rPr lang="en-US" altLang="zh-CN" sz="2800" b="0">
                <a:latin typeface="宋体" panose="02010600030101010101" pitchFamily="2" charset="-122"/>
                <a:ea typeface="宋体" panose="02010600030101010101" pitchFamily="2" charset="-122"/>
              </a:rPr>
              <a:t>.</a:t>
            </a:r>
            <a:r>
              <a:rPr lang="en-US" sz="2800" b="0">
                <a:latin typeface="宋体" panose="02010600030101010101" pitchFamily="2" charset="-122"/>
                <a:ea typeface="宋体" panose="02010600030101010101" pitchFamily="2" charset="-122"/>
              </a:rPr>
              <a:t>5°(</a:t>
            </a:r>
            <a:r>
              <a:rPr lang="zh-CN" sz="2800" b="0">
                <a:latin typeface="宋体" panose="02010600030101010101" pitchFamily="2" charset="-122"/>
                <a:ea typeface="宋体" panose="02010600030101010101" pitchFamily="2" charset="-122"/>
              </a:rPr>
              <a:t>北极圈</a:t>
            </a:r>
            <a:r>
              <a:rPr lang="en-US" sz="2800" b="0">
                <a:latin typeface="宋体" panose="02010600030101010101" pitchFamily="2" charset="-122"/>
                <a:ea typeface="宋体" panose="02010600030101010101" pitchFamily="2" charset="-122"/>
              </a:rPr>
              <a:t>)</a:t>
            </a:r>
            <a:r>
              <a:rPr lang="zh-CN" sz="2800" b="0">
                <a:latin typeface="宋体" panose="02010600030101010101" pitchFamily="2" charset="-122"/>
                <a:ea typeface="宋体" panose="02010600030101010101" pitchFamily="2" charset="-122"/>
              </a:rPr>
              <a:t>以北的广大区域</a:t>
            </a:r>
            <a:r>
              <a:rPr lang="en-US" sz="2800" b="0">
                <a:latin typeface="宋体" panose="02010600030101010101" pitchFamily="2" charset="-122"/>
                <a:ea typeface="宋体" panose="02010600030101010101" pitchFamily="2" charset="-122"/>
              </a:rPr>
              <a:t>,</a:t>
            </a:r>
            <a:r>
              <a:rPr lang="zh-CN" sz="2800" b="0">
                <a:latin typeface="宋体" panose="02010600030101010101" pitchFamily="2" charset="-122"/>
                <a:ea typeface="宋体" panose="02010600030101010101" pitchFamily="2" charset="-122"/>
              </a:rPr>
              <a:t>包括北冰洋的大部分</a:t>
            </a:r>
            <a:r>
              <a:rPr lang="en-US" sz="2800" b="0">
                <a:latin typeface="宋体" panose="02010600030101010101" pitchFamily="2" charset="-122"/>
                <a:ea typeface="宋体" panose="02010600030101010101" pitchFamily="2" charset="-122"/>
              </a:rPr>
              <a:t>,</a:t>
            </a:r>
            <a:r>
              <a:rPr lang="zh-CN" sz="2800" b="0">
                <a:latin typeface="宋体" panose="02010600030101010101" pitchFamily="2" charset="-122"/>
                <a:ea typeface="宋体" panose="02010600030101010101" pitchFamily="2" charset="-122"/>
              </a:rPr>
              <a:t>以及沿岸的亚、欧、北美三洲的陆地和岛屿。北冰洋是世界上纬度最高、跨经度最广的大洋。</a:t>
            </a:r>
            <a:endParaRPr lang="zh-CN" altLang="en-US" sz="2800">
              <a:latin typeface="宋体" panose="02010600030101010101" pitchFamily="2" charset="-122"/>
            </a:endParaRPr>
          </a:p>
        </p:txBody>
      </p:sp>
      <p:sp>
        <p:nvSpPr>
          <p:cNvPr id="2" name="文本框 1"/>
          <p:cNvSpPr txBox="1"/>
          <p:nvPr/>
        </p:nvSpPr>
        <p:spPr>
          <a:xfrm>
            <a:off x="543560" y="647065"/>
            <a:ext cx="3411220" cy="645160"/>
          </a:xfrm>
          <a:prstGeom prst="rect">
            <a:avLst/>
          </a:prstGeom>
          <a:noFill/>
        </p:spPr>
        <p:txBody>
          <a:bodyPr wrap="square" rtlCol="0">
            <a:spAutoFit/>
          </a:bodyPr>
          <a:lstStyle>
            <a:defPPr>
              <a:defRPr lang="zh-CN"/>
            </a:defPPr>
          </a:lstStyle>
          <a:p>
            <a:pPr algn="l"/>
            <a:r>
              <a:rPr lang="zh-CN" sz="3600" b="1">
                <a:latin typeface="宋体" panose="02010600030101010101" pitchFamily="2" charset="-122"/>
                <a:ea typeface="宋体" panose="02010600030101010101" pitchFamily="2" charset="-122"/>
                <a:sym typeface="+mn-ea"/>
              </a:rPr>
              <a:t>六、两极地区</a:t>
            </a:r>
            <a:endParaRPr lang="zh-CN" altLang="en-US" sz="3600" b="1">
              <a:latin typeface="宋体" panose="02010600030101010101" pitchFamily="2" charset="-122"/>
              <a:ea typeface="宋体" panose="02010600030101010101" pitchFamily="2" charset="-122"/>
              <a:sym typeface="+mn-ea"/>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timing/>
</p:sld>
</file>

<file path=ppt/slides/slide2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100" name="文本框 99"/>
          <p:cNvSpPr txBox="1"/>
          <p:nvPr/>
        </p:nvSpPr>
        <p:spPr>
          <a:xfrm>
            <a:off x="316865" y="879475"/>
            <a:ext cx="11487785" cy="4984750"/>
          </a:xfrm>
          <a:prstGeom prst="rect">
            <a:avLst/>
          </a:prstGeom>
          <a:noFill/>
          <a:ln w="9525">
            <a:noFill/>
          </a:ln>
        </p:spPr>
        <p:txBody>
          <a:bodyPr wrap="square">
            <a:spAutoFit/>
          </a:bodyPr>
          <a:lstStyle>
            <a:defPPr>
              <a:defRPr lang="zh-CN"/>
            </a:defPPr>
          </a:lstStyle>
          <a:p>
            <a:pPr indent="0"/>
            <a:r>
              <a:rPr lang="en-US" sz="2800" b="1">
                <a:gradFill>
                  <a:gsLst>
                    <a:gs pos="0">
                      <a:srgbClr val="007BD3"/>
                    </a:gs>
                    <a:gs pos="100000">
                      <a:srgbClr val="034373"/>
                    </a:gs>
                  </a:gsLst>
                  <a:lin scaled="0"/>
                </a:gradFill>
                <a:latin typeface="宋体" panose="02010600030101010101" pitchFamily="2" charset="-122"/>
                <a:ea typeface="宋体" panose="02010600030101010101" pitchFamily="2" charset="-122"/>
              </a:rPr>
              <a:t>2</a:t>
            </a:r>
            <a:r>
              <a:rPr lang="en-US" altLang="zh-CN" sz="2800" b="1">
                <a:gradFill>
                  <a:gsLst>
                    <a:gs pos="0">
                      <a:srgbClr val="007BD3"/>
                    </a:gs>
                    <a:gs pos="100000">
                      <a:srgbClr val="034373"/>
                    </a:gs>
                  </a:gsLst>
                  <a:lin scaled="0"/>
                </a:gradFill>
                <a:latin typeface="宋体" panose="02010600030101010101" pitchFamily="2" charset="-122"/>
                <a:ea typeface="宋体" panose="02010600030101010101" pitchFamily="2" charset="-122"/>
              </a:rPr>
              <a:t>.</a:t>
            </a:r>
            <a:r>
              <a:rPr lang="zh-CN" sz="2800" b="1">
                <a:gradFill>
                  <a:gsLst>
                    <a:gs pos="0">
                      <a:srgbClr val="007BD3"/>
                    </a:gs>
                    <a:gs pos="100000">
                      <a:srgbClr val="034373"/>
                    </a:gs>
                  </a:gsLst>
                  <a:lin scaled="0"/>
                </a:gradFill>
                <a:latin typeface="宋体" panose="02010600030101010101" pitchFamily="2" charset="-122"/>
                <a:ea typeface="宋体" panose="02010600030101010101" pitchFamily="2" charset="-122"/>
              </a:rPr>
              <a:t>气候。</a:t>
            </a:r>
            <a:endParaRPr lang="zh-CN" sz="2800" b="1">
              <a:gradFill>
                <a:gsLst>
                  <a:gs pos="0">
                    <a:srgbClr val="007BD3"/>
                  </a:gs>
                  <a:gs pos="100000">
                    <a:srgbClr val="034373"/>
                  </a:gs>
                </a:gsLst>
                <a:lin scaled="0"/>
              </a:gradFill>
              <a:latin typeface="宋体" panose="02010600030101010101" pitchFamily="2" charset="-122"/>
              <a:ea typeface="宋体" panose="02010600030101010101" pitchFamily="2" charset="-122"/>
            </a:endParaRPr>
          </a:p>
          <a:p>
            <a:pPr indent="0"/>
            <a:endParaRPr lang="zh-CN" sz="1000" b="1">
              <a:gradFill>
                <a:gsLst>
                  <a:gs pos="0">
                    <a:srgbClr val="007BD3"/>
                  </a:gs>
                  <a:gs pos="100000">
                    <a:srgbClr val="034373"/>
                  </a:gs>
                </a:gsLst>
                <a:lin scaled="0"/>
              </a:gradFill>
              <a:latin typeface="宋体" panose="02010600030101010101" pitchFamily="2" charset="-122"/>
              <a:ea typeface="宋体" panose="02010600030101010101" pitchFamily="2" charset="-122"/>
            </a:endParaRPr>
          </a:p>
          <a:p>
            <a:pPr indent="0"/>
            <a:r>
              <a:rPr lang="zh-CN" sz="2800" b="0">
                <a:latin typeface="宋体" panose="02010600030101010101" pitchFamily="2" charset="-122"/>
                <a:ea typeface="宋体" panose="02010600030101010101" pitchFamily="2" charset="-122"/>
              </a:rPr>
              <a:t>（</a:t>
            </a:r>
            <a:r>
              <a:rPr lang="en-US" sz="2800" b="0">
                <a:latin typeface="宋体" panose="02010600030101010101" pitchFamily="2" charset="-122"/>
                <a:ea typeface="宋体" panose="02010600030101010101" pitchFamily="2" charset="-122"/>
              </a:rPr>
              <a:t>1</a:t>
            </a:r>
            <a:r>
              <a:rPr lang="zh-CN" sz="2800" b="0">
                <a:latin typeface="宋体" panose="02010600030101010101" pitchFamily="2" charset="-122"/>
                <a:ea typeface="宋体" panose="02010600030101010101" pitchFamily="2" charset="-122"/>
              </a:rPr>
              <a:t>）南极地区气候特征：酷寒、干燥、烈风。原因：南极地区处在高纬度地区，阳光微弱，一年之内地面接收的太阳光很少；海拔高，地表被白雪覆盖，反射了部分太阳辐射；低温使南极大陆形成了强大的高压中心，降水稀少而风力很强。南极地区素有“冰雪高原”之称，储存着世界上最丰富的固体淡水资源。南极地区还被称为</a:t>
            </a:r>
            <a:r>
              <a:rPr lang="zh-CN" sz="2800" b="0">
                <a:solidFill>
                  <a:srgbClr val="FF0000"/>
                </a:solidFill>
                <a:latin typeface="宋体" panose="02010600030101010101" pitchFamily="2" charset="-122"/>
                <a:ea typeface="宋体" panose="02010600030101010101" pitchFamily="2" charset="-122"/>
              </a:rPr>
              <a:t>“白色沙漠”和“风库”</a:t>
            </a:r>
            <a:r>
              <a:rPr lang="zh-CN" sz="2800" b="0">
                <a:latin typeface="宋体" panose="02010600030101010101" pitchFamily="2" charset="-122"/>
                <a:ea typeface="宋体" panose="02010600030101010101" pitchFamily="2" charset="-122"/>
              </a:rPr>
              <a:t>，是世界上</a:t>
            </a:r>
            <a:r>
              <a:rPr lang="zh-CN" sz="2800" b="0" u="sng">
                <a:solidFill>
                  <a:srgbClr val="FF0000"/>
                </a:solidFill>
                <a:latin typeface="宋体" panose="02010600030101010101" pitchFamily="2" charset="-122"/>
                <a:ea typeface="宋体" panose="02010600030101010101" pitchFamily="2" charset="-122"/>
              </a:rPr>
              <a:t>降水最少</a:t>
            </a:r>
            <a:r>
              <a:rPr lang="zh-CN" sz="2800" b="0">
                <a:latin typeface="宋体" panose="02010600030101010101" pitchFamily="2" charset="-122"/>
                <a:ea typeface="宋体" panose="02010600030101010101" pitchFamily="2" charset="-122"/>
              </a:rPr>
              <a:t>的地区和</a:t>
            </a:r>
            <a:r>
              <a:rPr lang="zh-CN" sz="2800" b="0" u="sng">
                <a:solidFill>
                  <a:srgbClr val="FF0000"/>
                </a:solidFill>
                <a:latin typeface="宋体" panose="02010600030101010101" pitchFamily="2" charset="-122"/>
                <a:ea typeface="宋体" panose="02010600030101010101" pitchFamily="2" charset="-122"/>
              </a:rPr>
              <a:t>风速最大</a:t>
            </a:r>
            <a:r>
              <a:rPr lang="zh-CN" sz="2800" b="0">
                <a:latin typeface="宋体" panose="02010600030101010101" pitchFamily="2" charset="-122"/>
                <a:ea typeface="宋体" panose="02010600030101010101" pitchFamily="2" charset="-122"/>
              </a:rPr>
              <a:t>的地区。每年的</a:t>
            </a:r>
            <a:r>
              <a:rPr lang="en-US" sz="2800" b="0">
                <a:latin typeface="宋体" panose="02010600030101010101" pitchFamily="2" charset="-122"/>
                <a:ea typeface="宋体" panose="02010600030101010101" pitchFamily="2" charset="-122"/>
              </a:rPr>
              <a:t>11</a:t>
            </a:r>
            <a:r>
              <a:rPr lang="zh-CN" sz="2800" b="0">
                <a:latin typeface="宋体" panose="02010600030101010101" pitchFamily="2" charset="-122"/>
                <a:ea typeface="宋体" panose="02010600030101010101" pitchFamily="2" charset="-122"/>
              </a:rPr>
              <a:t>月至次年</a:t>
            </a:r>
            <a:r>
              <a:rPr lang="en-US" sz="2800" b="0">
                <a:latin typeface="宋体" panose="02010600030101010101" pitchFamily="2" charset="-122"/>
                <a:ea typeface="宋体" panose="02010600030101010101" pitchFamily="2" charset="-122"/>
              </a:rPr>
              <a:t>3</a:t>
            </a:r>
            <a:r>
              <a:rPr lang="zh-CN" sz="2800" b="0">
                <a:latin typeface="宋体" panose="02010600030101010101" pitchFamily="2" charset="-122"/>
                <a:ea typeface="宋体" panose="02010600030101010101" pitchFamily="2" charset="-122"/>
              </a:rPr>
              <a:t>月是南极洲的暖季，是南极科学考察的最佳时间。我国在南极建立的三个科考站——长城站、中山站、昆仑站。</a:t>
            </a:r>
          </a:p>
          <a:p>
            <a:pPr indent="0"/>
            <a:r>
              <a:rPr lang="zh-CN" sz="2800" b="0">
                <a:latin typeface="宋体" panose="02010600030101010101" pitchFamily="2" charset="-122"/>
                <a:ea typeface="宋体" panose="02010600030101010101" pitchFamily="2" charset="-122"/>
              </a:rPr>
              <a:t>（</a:t>
            </a:r>
            <a:r>
              <a:rPr lang="en-US" sz="2800" b="0">
                <a:latin typeface="宋体" panose="02010600030101010101" pitchFamily="2" charset="-122"/>
                <a:ea typeface="宋体" panose="02010600030101010101" pitchFamily="2" charset="-122"/>
              </a:rPr>
              <a:t>2</a:t>
            </a:r>
            <a:r>
              <a:rPr lang="zh-CN" sz="2800" b="0">
                <a:latin typeface="宋体" panose="02010600030101010101" pitchFamily="2" charset="-122"/>
                <a:ea typeface="宋体" panose="02010600030101010101" pitchFamily="2" charset="-122"/>
              </a:rPr>
              <a:t>）北极地区气候特征：北极地区绝大部分为大洋，因此气温不像南极那么寒冷，降水量比南极地区多，风速比南极地区小。</a:t>
            </a:r>
            <a:endParaRPr lang="zh-CN" altLang="en-US" sz="2800">
              <a:latin typeface="宋体" panose="02010600030101010101" pitchFamily="2" charset="-122"/>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timing/>
</p:sld>
</file>

<file path=ppt/slides/slide2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100" name="文本框 99"/>
          <p:cNvSpPr txBox="1"/>
          <p:nvPr/>
        </p:nvSpPr>
        <p:spPr>
          <a:xfrm>
            <a:off x="352425" y="643890"/>
            <a:ext cx="11326495" cy="5569585"/>
          </a:xfrm>
          <a:prstGeom prst="rect">
            <a:avLst/>
          </a:prstGeom>
          <a:noFill/>
          <a:ln w="9525">
            <a:noFill/>
          </a:ln>
        </p:spPr>
        <p:txBody>
          <a:bodyPr wrap="square">
            <a:spAutoFit/>
          </a:bodyPr>
          <a:lstStyle>
            <a:defPPr>
              <a:defRPr lang="zh-CN"/>
            </a:defPPr>
          </a:lstStyle>
          <a:p>
            <a:pPr indent="0"/>
            <a:r>
              <a:rPr lang="en-US" sz="2800" b="1">
                <a:gradFill>
                  <a:gsLst>
                    <a:gs pos="0">
                      <a:srgbClr val="007BD3"/>
                    </a:gs>
                    <a:gs pos="100000">
                      <a:srgbClr val="034373"/>
                    </a:gs>
                  </a:gsLst>
                  <a:lin scaled="0"/>
                </a:gradFill>
                <a:latin typeface="宋体" panose="02010600030101010101" pitchFamily="2" charset="-122"/>
                <a:ea typeface="宋体" panose="02010600030101010101" pitchFamily="2" charset="-122"/>
              </a:rPr>
              <a:t>3</a:t>
            </a:r>
            <a:r>
              <a:rPr lang="en-US" altLang="zh-CN" sz="2800" b="1">
                <a:gradFill>
                  <a:gsLst>
                    <a:gs pos="0">
                      <a:srgbClr val="007BD3"/>
                    </a:gs>
                    <a:gs pos="100000">
                      <a:srgbClr val="034373"/>
                    </a:gs>
                  </a:gsLst>
                  <a:lin scaled="0"/>
                </a:gradFill>
                <a:latin typeface="宋体" panose="02010600030101010101" pitchFamily="2" charset="-122"/>
                <a:ea typeface="宋体" panose="02010600030101010101" pitchFamily="2" charset="-122"/>
              </a:rPr>
              <a:t>.</a:t>
            </a:r>
            <a:r>
              <a:rPr lang="zh-CN" sz="2800" b="1">
                <a:gradFill>
                  <a:gsLst>
                    <a:gs pos="0">
                      <a:srgbClr val="007BD3"/>
                    </a:gs>
                    <a:gs pos="100000">
                      <a:srgbClr val="034373"/>
                    </a:gs>
                  </a:gsLst>
                  <a:lin scaled="0"/>
                </a:gradFill>
                <a:latin typeface="宋体" panose="02010600030101010101" pitchFamily="2" charset="-122"/>
                <a:ea typeface="宋体" panose="02010600030101010101" pitchFamily="2" charset="-122"/>
              </a:rPr>
              <a:t>方向：</a:t>
            </a:r>
            <a:r>
              <a:rPr lang="zh-CN" sz="2800" b="0">
                <a:latin typeface="宋体" panose="02010600030101010101" pitchFamily="2" charset="-122"/>
                <a:ea typeface="宋体" panose="02010600030101010101" pitchFamily="2" charset="-122"/>
              </a:rPr>
              <a:t>在南极点，每一个方向都指向北方；在北极点，每一个方向都指向南方。</a:t>
            </a:r>
          </a:p>
          <a:p>
            <a:pPr indent="0"/>
            <a:endParaRPr lang="zh-CN" sz="1000" b="0">
              <a:latin typeface="宋体" panose="02010600030101010101" pitchFamily="2" charset="-122"/>
              <a:ea typeface="宋体" panose="02010600030101010101" pitchFamily="2" charset="-122"/>
            </a:endParaRPr>
          </a:p>
          <a:p>
            <a:pPr indent="0"/>
            <a:r>
              <a:rPr lang="en-US" sz="2800" b="1">
                <a:gradFill>
                  <a:gsLst>
                    <a:gs pos="0">
                      <a:srgbClr val="007BD3"/>
                    </a:gs>
                    <a:gs pos="100000">
                      <a:srgbClr val="034373"/>
                    </a:gs>
                  </a:gsLst>
                  <a:lin scaled="0"/>
                </a:gradFill>
                <a:latin typeface="宋体" panose="02010600030101010101" pitchFamily="2" charset="-122"/>
                <a:ea typeface="宋体" panose="02010600030101010101" pitchFamily="2" charset="-122"/>
              </a:rPr>
              <a:t>4.代表性动物：</a:t>
            </a:r>
            <a:r>
              <a:rPr lang="zh-CN" sz="2800" b="0">
                <a:latin typeface="宋体" panose="02010600030101010101" pitchFamily="2" charset="-122"/>
                <a:ea typeface="宋体" panose="02010600030101010101" pitchFamily="2" charset="-122"/>
              </a:rPr>
              <a:t>南极地区的代表性动物是</a:t>
            </a:r>
            <a:r>
              <a:rPr lang="zh-CN" sz="2800" b="0" u="sng">
                <a:solidFill>
                  <a:srgbClr val="FF0000"/>
                </a:solidFill>
                <a:latin typeface="宋体" panose="02010600030101010101" pitchFamily="2" charset="-122"/>
                <a:ea typeface="宋体" panose="02010600030101010101" pitchFamily="2" charset="-122"/>
              </a:rPr>
              <a:t>企鹅</a:t>
            </a:r>
            <a:r>
              <a:rPr lang="zh-CN" sz="2800" b="0">
                <a:latin typeface="宋体" panose="02010600030101010101" pitchFamily="2" charset="-122"/>
                <a:ea typeface="宋体" panose="02010600030101010101" pitchFamily="2" charset="-122"/>
              </a:rPr>
              <a:t>，北极地区的代表性动物是</a:t>
            </a:r>
            <a:r>
              <a:rPr lang="zh-CN" sz="2800" b="0" u="sng">
                <a:solidFill>
                  <a:srgbClr val="FF0000"/>
                </a:solidFill>
                <a:latin typeface="宋体" panose="02010600030101010101" pitchFamily="2" charset="-122"/>
                <a:ea typeface="宋体" panose="02010600030101010101" pitchFamily="2" charset="-122"/>
              </a:rPr>
              <a:t>北极熊</a:t>
            </a:r>
            <a:r>
              <a:rPr lang="zh-CN" sz="2800" b="0">
                <a:latin typeface="宋体" panose="02010600030101010101" pitchFamily="2" charset="-122"/>
                <a:ea typeface="宋体" panose="02010600030101010101" pitchFamily="2" charset="-122"/>
              </a:rPr>
              <a:t>。</a:t>
            </a:r>
          </a:p>
          <a:p>
            <a:pPr indent="0"/>
            <a:endParaRPr lang="zh-CN" sz="1000" b="0">
              <a:latin typeface="宋体" panose="02010600030101010101" pitchFamily="2" charset="-122"/>
              <a:ea typeface="宋体" panose="02010600030101010101" pitchFamily="2" charset="-122"/>
            </a:endParaRPr>
          </a:p>
          <a:p>
            <a:pPr indent="0"/>
            <a:r>
              <a:rPr lang="en-US" sz="2800" b="1">
                <a:gradFill>
                  <a:gsLst>
                    <a:gs pos="0">
                      <a:srgbClr val="007BD3"/>
                    </a:gs>
                    <a:gs pos="100000">
                      <a:srgbClr val="034373"/>
                    </a:gs>
                  </a:gsLst>
                  <a:lin scaled="0"/>
                </a:gradFill>
                <a:latin typeface="宋体" panose="02010600030101010101" pitchFamily="2" charset="-122"/>
                <a:ea typeface="宋体" panose="02010600030101010101" pitchFamily="2" charset="-122"/>
              </a:rPr>
              <a:t>5.科学考察的宝地。</a:t>
            </a:r>
            <a:endParaRPr lang="en-US" sz="2800" b="1">
              <a:gradFill>
                <a:gsLst>
                  <a:gs pos="0">
                    <a:srgbClr val="007BD3"/>
                  </a:gs>
                  <a:gs pos="100000">
                    <a:srgbClr val="034373"/>
                  </a:gs>
                </a:gsLst>
                <a:lin scaled="0"/>
              </a:gradFill>
              <a:latin typeface="宋体" panose="02010600030101010101" pitchFamily="2" charset="-122"/>
              <a:ea typeface="宋体" panose="02010600030101010101" pitchFamily="2" charset="-122"/>
            </a:endParaRPr>
          </a:p>
          <a:p>
            <a:pPr indent="0"/>
            <a:r>
              <a:rPr lang="zh-CN" sz="2800" b="0">
                <a:latin typeface="宋体" panose="02010600030101010101" pitchFamily="2" charset="-122"/>
                <a:ea typeface="宋体" panose="02010600030101010101" pitchFamily="2" charset="-122"/>
              </a:rPr>
              <a:t>（</a:t>
            </a:r>
            <a:r>
              <a:rPr lang="en-US" sz="2800" b="0">
                <a:latin typeface="宋体" panose="02010600030101010101" pitchFamily="2" charset="-122"/>
                <a:ea typeface="宋体" panose="02010600030101010101" pitchFamily="2" charset="-122"/>
              </a:rPr>
              <a:t>1</a:t>
            </a:r>
            <a:r>
              <a:rPr lang="zh-CN" sz="2800" b="0">
                <a:latin typeface="宋体" panose="02010600030101010101" pitchFamily="2" charset="-122"/>
                <a:ea typeface="宋体" panose="02010600030101010101" pitchFamily="2" charset="-122"/>
              </a:rPr>
              <a:t>）我国建立的科考站。</a:t>
            </a:r>
          </a:p>
          <a:p>
            <a:pPr indent="0"/>
            <a:r>
              <a:rPr lang="zh-CN" sz="2800" b="0">
                <a:latin typeface="宋体" panose="02010600030101010101" pitchFamily="2" charset="-122"/>
                <a:ea typeface="宋体" panose="02010600030101010101" pitchFamily="2" charset="-122"/>
              </a:rPr>
              <a:t>①</a:t>
            </a:r>
            <a:r>
              <a:rPr lang="en-US" sz="2800" b="0">
                <a:latin typeface="宋体" panose="02010600030101010101" pitchFamily="2" charset="-122"/>
                <a:ea typeface="宋体" panose="02010600030101010101" pitchFamily="2" charset="-122"/>
              </a:rPr>
              <a:t>1985</a:t>
            </a:r>
            <a:r>
              <a:rPr lang="zh-CN" sz="2800" b="0">
                <a:latin typeface="宋体" panose="02010600030101010101" pitchFamily="2" charset="-122"/>
                <a:ea typeface="宋体" panose="02010600030101010101" pitchFamily="2" charset="-122"/>
              </a:rPr>
              <a:t>年</a:t>
            </a:r>
            <a:r>
              <a:rPr lang="en-US" sz="2800" b="0">
                <a:latin typeface="宋体" panose="02010600030101010101" pitchFamily="2" charset="-122"/>
                <a:ea typeface="宋体" panose="02010600030101010101" pitchFamily="2" charset="-122"/>
              </a:rPr>
              <a:t>2</a:t>
            </a:r>
            <a:r>
              <a:rPr lang="zh-CN" sz="2800" b="0">
                <a:latin typeface="宋体" panose="02010600030101010101" pitchFamily="2" charset="-122"/>
                <a:ea typeface="宋体" panose="02010600030101010101" pitchFamily="2" charset="-122"/>
              </a:rPr>
              <a:t>月，我国第一个南极考察站——长城站在南极洲乔治王岛建成。</a:t>
            </a:r>
          </a:p>
          <a:p>
            <a:pPr indent="0"/>
            <a:r>
              <a:rPr lang="zh-CN" sz="2800" b="0">
                <a:latin typeface="宋体" panose="02010600030101010101" pitchFamily="2" charset="-122"/>
                <a:ea typeface="宋体" panose="02010600030101010101" pitchFamily="2" charset="-122"/>
              </a:rPr>
              <a:t>②</a:t>
            </a:r>
            <a:r>
              <a:rPr lang="en-US" sz="2800" b="0">
                <a:latin typeface="宋体" panose="02010600030101010101" pitchFamily="2" charset="-122"/>
                <a:ea typeface="宋体" panose="02010600030101010101" pitchFamily="2" charset="-122"/>
              </a:rPr>
              <a:t>1989</a:t>
            </a:r>
            <a:r>
              <a:rPr lang="zh-CN" sz="2800" b="0">
                <a:latin typeface="宋体" panose="02010600030101010101" pitchFamily="2" charset="-122"/>
                <a:ea typeface="宋体" panose="02010600030101010101" pitchFamily="2" charset="-122"/>
              </a:rPr>
              <a:t>年</a:t>
            </a:r>
            <a:r>
              <a:rPr lang="en-US" sz="2800" b="0">
                <a:latin typeface="宋体" panose="02010600030101010101" pitchFamily="2" charset="-122"/>
                <a:ea typeface="宋体" panose="02010600030101010101" pitchFamily="2" charset="-122"/>
              </a:rPr>
              <a:t>2</a:t>
            </a:r>
            <a:r>
              <a:rPr lang="zh-CN" sz="2800" b="0">
                <a:latin typeface="宋体" panose="02010600030101010101" pitchFamily="2" charset="-122"/>
                <a:ea typeface="宋体" panose="02010600030101010101" pitchFamily="2" charset="-122"/>
              </a:rPr>
              <a:t>月，中山站建立。</a:t>
            </a:r>
          </a:p>
          <a:p>
            <a:pPr indent="0"/>
            <a:r>
              <a:rPr lang="zh-CN" sz="2800" b="0">
                <a:latin typeface="宋体" panose="02010600030101010101" pitchFamily="2" charset="-122"/>
                <a:ea typeface="宋体" panose="02010600030101010101" pitchFamily="2" charset="-122"/>
              </a:rPr>
              <a:t>③</a:t>
            </a:r>
            <a:r>
              <a:rPr lang="en-US" sz="2800" b="0">
                <a:latin typeface="宋体" panose="02010600030101010101" pitchFamily="2" charset="-122"/>
                <a:ea typeface="宋体" panose="02010600030101010101" pitchFamily="2" charset="-122"/>
              </a:rPr>
              <a:t>2009</a:t>
            </a:r>
            <a:r>
              <a:rPr lang="zh-CN" sz="2800" b="0">
                <a:latin typeface="宋体" panose="02010600030101010101" pitchFamily="2" charset="-122"/>
                <a:ea typeface="宋体" panose="02010600030101010101" pitchFamily="2" charset="-122"/>
              </a:rPr>
              <a:t>年</a:t>
            </a:r>
            <a:r>
              <a:rPr lang="en-US" sz="2800" b="0">
                <a:latin typeface="宋体" panose="02010600030101010101" pitchFamily="2" charset="-122"/>
                <a:ea typeface="宋体" panose="02010600030101010101" pitchFamily="2" charset="-122"/>
              </a:rPr>
              <a:t>1</a:t>
            </a:r>
            <a:r>
              <a:rPr lang="zh-CN" sz="2800" b="0">
                <a:latin typeface="宋体" panose="02010600030101010101" pitchFamily="2" charset="-122"/>
                <a:ea typeface="宋体" panose="02010600030101010101" pitchFamily="2" charset="-122"/>
              </a:rPr>
              <a:t>月</a:t>
            </a:r>
            <a:r>
              <a:rPr lang="en-US" sz="2800" b="0">
                <a:latin typeface="宋体" panose="02010600030101010101" pitchFamily="2" charset="-122"/>
                <a:ea typeface="宋体" panose="02010600030101010101" pitchFamily="2" charset="-122"/>
              </a:rPr>
              <a:t>27</a:t>
            </a:r>
            <a:r>
              <a:rPr lang="zh-CN" sz="2800" b="0">
                <a:latin typeface="宋体" panose="02010600030101010101" pitchFamily="2" charset="-122"/>
                <a:ea typeface="宋体" panose="02010600030101010101" pitchFamily="2" charset="-122"/>
              </a:rPr>
              <a:t>日，昆仑站建成</a:t>
            </a:r>
            <a:r>
              <a:rPr lang="en-US" sz="2800" b="0">
                <a:latin typeface="宋体" panose="02010600030101010101" pitchFamily="2" charset="-122"/>
                <a:ea typeface="宋体" panose="02010600030101010101" pitchFamily="2" charset="-122"/>
              </a:rPr>
              <a:t>,</a:t>
            </a:r>
            <a:r>
              <a:rPr lang="zh-CN" sz="2800" b="0">
                <a:latin typeface="宋体" panose="02010600030101010101" pitchFamily="2" charset="-122"/>
                <a:ea typeface="宋体" panose="02010600030101010101" pitchFamily="2" charset="-122"/>
              </a:rPr>
              <a:t>它是我国第三个南极科考站，也是我国在南极内陆冰盖的最高点——冰穹</a:t>
            </a:r>
            <a:r>
              <a:rPr lang="en-US" sz="2800" b="0">
                <a:latin typeface="宋体" panose="02010600030101010101" pitchFamily="2" charset="-122"/>
                <a:ea typeface="宋体" panose="02010600030101010101" pitchFamily="2" charset="-122"/>
              </a:rPr>
              <a:t>A</a:t>
            </a:r>
            <a:r>
              <a:rPr lang="zh-CN" sz="2800" b="0">
                <a:latin typeface="宋体" panose="02010600030101010101" pitchFamily="2" charset="-122"/>
                <a:ea typeface="宋体" panose="02010600030101010101" pitchFamily="2" charset="-122"/>
              </a:rPr>
              <a:t>地区建立的第一个南极内陆科考站。</a:t>
            </a:r>
          </a:p>
          <a:p>
            <a:pPr indent="0"/>
            <a:r>
              <a:rPr lang="zh-CN" sz="2800" b="0">
                <a:latin typeface="宋体" panose="02010600030101010101" pitchFamily="2" charset="-122"/>
                <a:ea typeface="宋体" panose="02010600030101010101" pitchFamily="2" charset="-122"/>
              </a:rPr>
              <a:t>④中国首个北极科考站——黄河站，成立于</a:t>
            </a:r>
            <a:r>
              <a:rPr lang="en-US" sz="2800" b="0">
                <a:latin typeface="宋体" panose="02010600030101010101" pitchFamily="2" charset="-122"/>
                <a:ea typeface="宋体" panose="02010600030101010101" pitchFamily="2" charset="-122"/>
              </a:rPr>
              <a:t>2004</a:t>
            </a:r>
            <a:r>
              <a:rPr lang="zh-CN" sz="2800" b="0">
                <a:latin typeface="宋体" panose="02010600030101010101" pitchFamily="2" charset="-122"/>
                <a:ea typeface="宋体" panose="02010600030101010101" pitchFamily="2" charset="-122"/>
              </a:rPr>
              <a:t>年</a:t>
            </a:r>
            <a:r>
              <a:rPr lang="en-US" sz="2800" b="0">
                <a:latin typeface="宋体" panose="02010600030101010101" pitchFamily="2" charset="-122"/>
                <a:ea typeface="宋体" panose="02010600030101010101" pitchFamily="2" charset="-122"/>
              </a:rPr>
              <a:t>7</a:t>
            </a:r>
            <a:r>
              <a:rPr lang="zh-CN" sz="2800" b="0">
                <a:latin typeface="宋体" panose="02010600030101010101" pitchFamily="2" charset="-122"/>
                <a:ea typeface="宋体" panose="02010600030101010101" pitchFamily="2" charset="-122"/>
              </a:rPr>
              <a:t>月</a:t>
            </a:r>
            <a:r>
              <a:rPr lang="en-US" sz="2800" b="0">
                <a:latin typeface="宋体" panose="02010600030101010101" pitchFamily="2" charset="-122"/>
                <a:ea typeface="宋体" panose="02010600030101010101" pitchFamily="2" charset="-122"/>
              </a:rPr>
              <a:t>28</a:t>
            </a:r>
            <a:r>
              <a:rPr lang="zh-CN" sz="2800" b="0">
                <a:latin typeface="宋体" panose="02010600030101010101" pitchFamily="2" charset="-122"/>
                <a:ea typeface="宋体" panose="02010600030101010101" pitchFamily="2" charset="-122"/>
              </a:rPr>
              <a:t>日。</a:t>
            </a:r>
            <a:endParaRPr lang="zh-CN" altLang="en-US" sz="2800">
              <a:latin typeface="宋体" panose="02010600030101010101" pitchFamily="2" charset="-122"/>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timing/>
</p:sld>
</file>

<file path=ppt/slides/slide2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100" name="文本框 99"/>
          <p:cNvSpPr txBox="1"/>
          <p:nvPr/>
        </p:nvSpPr>
        <p:spPr>
          <a:xfrm>
            <a:off x="340360" y="2652395"/>
            <a:ext cx="11511280" cy="3538220"/>
          </a:xfrm>
          <a:prstGeom prst="rect">
            <a:avLst/>
          </a:prstGeom>
          <a:noFill/>
          <a:ln w="9525">
            <a:noFill/>
          </a:ln>
        </p:spPr>
        <p:txBody>
          <a:bodyPr wrap="square">
            <a:spAutoFit/>
          </a:bodyPr>
          <a:lstStyle>
            <a:defPPr>
              <a:defRPr lang="zh-CN"/>
            </a:defPPr>
          </a:lstStyle>
          <a:p>
            <a:pPr indent="0"/>
            <a:r>
              <a:rPr lang="en-US" sz="2800" b="1">
                <a:gradFill>
                  <a:gsLst>
                    <a:gs pos="0">
                      <a:srgbClr val="007BD3"/>
                    </a:gs>
                    <a:gs pos="100000">
                      <a:srgbClr val="034373"/>
                    </a:gs>
                  </a:gsLst>
                  <a:lin scaled="0"/>
                </a:gradFill>
                <a:latin typeface="宋体" panose="02010600030101010101" pitchFamily="2" charset="-122"/>
                <a:ea typeface="宋体" panose="02010600030101010101" pitchFamily="2" charset="-122"/>
              </a:rPr>
              <a:t>6</a:t>
            </a:r>
            <a:r>
              <a:rPr lang="en-US" altLang="zh-CN" sz="2800" b="1">
                <a:gradFill>
                  <a:gsLst>
                    <a:gs pos="0">
                      <a:srgbClr val="007BD3"/>
                    </a:gs>
                    <a:gs pos="100000">
                      <a:srgbClr val="034373"/>
                    </a:gs>
                  </a:gsLst>
                  <a:lin scaled="0"/>
                </a:gradFill>
                <a:latin typeface="宋体" panose="02010600030101010101" pitchFamily="2" charset="-122"/>
                <a:ea typeface="宋体" panose="02010600030101010101" pitchFamily="2" charset="-122"/>
              </a:rPr>
              <a:t>.</a:t>
            </a:r>
            <a:r>
              <a:rPr lang="zh-CN" sz="2800" b="1">
                <a:gradFill>
                  <a:gsLst>
                    <a:gs pos="0">
                      <a:srgbClr val="007BD3"/>
                    </a:gs>
                    <a:gs pos="100000">
                      <a:srgbClr val="034373"/>
                    </a:gs>
                  </a:gsLst>
                  <a:lin scaled="0"/>
                </a:gradFill>
                <a:latin typeface="宋体" panose="02010600030101010101" pitchFamily="2" charset="-122"/>
                <a:ea typeface="宋体" panose="02010600030101010101" pitchFamily="2" charset="-122"/>
              </a:rPr>
              <a:t>极地的保护和利用。</a:t>
            </a:r>
            <a:endParaRPr lang="zh-CN" sz="2800" b="1">
              <a:gradFill>
                <a:gsLst>
                  <a:gs pos="0">
                    <a:srgbClr val="007BD3"/>
                  </a:gs>
                  <a:gs pos="100000">
                    <a:srgbClr val="034373"/>
                  </a:gs>
                </a:gsLst>
                <a:lin scaled="0"/>
              </a:gradFill>
              <a:latin typeface="宋体" panose="02010600030101010101" pitchFamily="2" charset="-122"/>
              <a:ea typeface="宋体" panose="02010600030101010101" pitchFamily="2" charset="-122"/>
            </a:endParaRPr>
          </a:p>
          <a:p>
            <a:pPr indent="0"/>
            <a:r>
              <a:rPr lang="zh-CN" sz="2800" b="0">
                <a:latin typeface="宋体" panose="02010600030101010101" pitchFamily="2" charset="-122"/>
                <a:ea typeface="宋体" panose="02010600030101010101" pitchFamily="2" charset="-122"/>
              </a:rPr>
              <a:t>（</a:t>
            </a:r>
            <a:r>
              <a:rPr lang="en-US" sz="2800" b="0">
                <a:latin typeface="宋体" panose="02010600030101010101" pitchFamily="2" charset="-122"/>
                <a:ea typeface="宋体" panose="02010600030101010101" pitchFamily="2" charset="-122"/>
              </a:rPr>
              <a:t>1</a:t>
            </a:r>
            <a:r>
              <a:rPr lang="zh-CN" sz="2800" b="0">
                <a:latin typeface="宋体" panose="02010600030101010101" pitchFamily="2" charset="-122"/>
                <a:ea typeface="宋体" panose="02010600030101010101" pitchFamily="2" charset="-122"/>
              </a:rPr>
              <a:t>）南极洲无定居居民，仅有一些来自其他大陆的科学考察人员和捕鲸队。</a:t>
            </a:r>
          </a:p>
          <a:p>
            <a:pPr indent="0"/>
            <a:r>
              <a:rPr lang="zh-CN" sz="2800" b="0">
                <a:latin typeface="宋体" panose="02010600030101010101" pitchFamily="2" charset="-122"/>
                <a:ea typeface="宋体" panose="02010600030101010101" pitchFamily="2" charset="-122"/>
              </a:rPr>
              <a:t>（</a:t>
            </a:r>
            <a:r>
              <a:rPr lang="en-US" sz="2800" b="0">
                <a:latin typeface="宋体" panose="02010600030101010101" pitchFamily="2" charset="-122"/>
                <a:ea typeface="宋体" panose="02010600030101010101" pitchFamily="2" charset="-122"/>
              </a:rPr>
              <a:t>2</a:t>
            </a:r>
            <a:r>
              <a:rPr lang="zh-CN" sz="2800" b="0">
                <a:latin typeface="宋体" panose="02010600030101010101" pitchFamily="2" charset="-122"/>
                <a:ea typeface="宋体" panose="02010600030101010101" pitchFamily="2" charset="-122"/>
              </a:rPr>
              <a:t>）</a:t>
            </a:r>
            <a:r>
              <a:rPr lang="en-US" sz="2800" b="0">
                <a:latin typeface="宋体" panose="02010600030101010101" pitchFamily="2" charset="-122"/>
                <a:ea typeface="宋体" panose="02010600030101010101" pitchFamily="2" charset="-122"/>
              </a:rPr>
              <a:t>1959</a:t>
            </a:r>
            <a:r>
              <a:rPr lang="zh-CN" sz="2800" b="0">
                <a:latin typeface="宋体" panose="02010600030101010101" pitchFamily="2" charset="-122"/>
                <a:ea typeface="宋体" panose="02010600030101010101" pitchFamily="2" charset="-122"/>
              </a:rPr>
              <a:t>年</a:t>
            </a:r>
            <a:r>
              <a:rPr lang="en-US" sz="2800" b="0">
                <a:latin typeface="宋体" panose="02010600030101010101" pitchFamily="2" charset="-122"/>
                <a:ea typeface="宋体" panose="02010600030101010101" pitchFamily="2" charset="-122"/>
              </a:rPr>
              <a:t>12</a:t>
            </a:r>
            <a:r>
              <a:rPr lang="zh-CN" sz="2800" b="0">
                <a:latin typeface="宋体" panose="02010600030101010101" pitchFamily="2" charset="-122"/>
                <a:ea typeface="宋体" panose="02010600030101010101" pitchFamily="2" charset="-122"/>
              </a:rPr>
              <a:t>月，澳大利亚、阿根廷等</a:t>
            </a:r>
            <a:r>
              <a:rPr lang="en-US" sz="2800" b="0">
                <a:latin typeface="宋体" panose="02010600030101010101" pitchFamily="2" charset="-122"/>
                <a:ea typeface="宋体" panose="02010600030101010101" pitchFamily="2" charset="-122"/>
              </a:rPr>
              <a:t>12</a:t>
            </a:r>
            <a:r>
              <a:rPr lang="zh-CN" sz="2800" b="0">
                <a:latin typeface="宋体" panose="02010600030101010101" pitchFamily="2" charset="-122"/>
                <a:ea typeface="宋体" panose="02010600030101010101" pitchFamily="2" charset="-122"/>
              </a:rPr>
              <a:t>个国家签订了《南极条约》。其重要内容是：南极洲仅用于和平目的，保证在南极进行科学考察的自由，促进科学考察中的国际合作；禁止进行一切具有军事性质的活动和任何核爆炸或处理放射性废物等。</a:t>
            </a:r>
          </a:p>
          <a:p>
            <a:pPr indent="0"/>
            <a:r>
              <a:rPr lang="zh-CN" sz="2800" b="0">
                <a:latin typeface="宋体" panose="02010600030101010101" pitchFamily="2" charset="-122"/>
                <a:ea typeface="宋体" panose="02010600030101010101" pitchFamily="2" charset="-122"/>
              </a:rPr>
              <a:t>（</a:t>
            </a:r>
            <a:r>
              <a:rPr lang="en-US" sz="2800" b="0">
                <a:latin typeface="宋体" panose="02010600030101010101" pitchFamily="2" charset="-122"/>
                <a:ea typeface="宋体" panose="02010600030101010101" pitchFamily="2" charset="-122"/>
              </a:rPr>
              <a:t>3</a:t>
            </a:r>
            <a:r>
              <a:rPr lang="zh-CN" sz="2800" b="0">
                <a:latin typeface="宋体" panose="02010600030101010101" pitchFamily="2" charset="-122"/>
                <a:ea typeface="宋体" panose="02010600030101010101" pitchFamily="2" charset="-122"/>
              </a:rPr>
              <a:t>）我国于</a:t>
            </a:r>
            <a:r>
              <a:rPr lang="en-US" sz="2800" b="0">
                <a:latin typeface="宋体" panose="02010600030101010101" pitchFamily="2" charset="-122"/>
                <a:ea typeface="宋体" panose="02010600030101010101" pitchFamily="2" charset="-122"/>
              </a:rPr>
              <a:t>1983</a:t>
            </a:r>
            <a:r>
              <a:rPr lang="zh-CN" sz="2800" b="0">
                <a:latin typeface="宋体" panose="02010600030101010101" pitchFamily="2" charset="-122"/>
                <a:ea typeface="宋体" panose="02010600030101010101" pitchFamily="2" charset="-122"/>
              </a:rPr>
              <a:t>年正式加入《南极条约》。</a:t>
            </a:r>
            <a:endParaRPr lang="zh-CN" altLang="en-US" sz="2800">
              <a:latin typeface="宋体" panose="02010600030101010101" pitchFamily="2" charset="-122"/>
            </a:endParaRPr>
          </a:p>
        </p:txBody>
      </p:sp>
      <p:sp>
        <p:nvSpPr>
          <p:cNvPr id="2" name="文本框 1"/>
          <p:cNvSpPr txBox="1"/>
          <p:nvPr/>
        </p:nvSpPr>
        <p:spPr>
          <a:xfrm>
            <a:off x="340360" y="1915160"/>
            <a:ext cx="8183880" cy="521970"/>
          </a:xfrm>
          <a:prstGeom prst="rect">
            <a:avLst/>
          </a:prstGeom>
          <a:noFill/>
        </p:spPr>
        <p:txBody>
          <a:bodyPr wrap="none" rtlCol="0">
            <a:spAutoFit/>
          </a:bodyPr>
          <a:lstStyle>
            <a:defPPr>
              <a:defRPr lang="zh-CN"/>
            </a:defPPr>
          </a:lstStyle>
          <a:p>
            <a:pPr algn="l"/>
            <a:r>
              <a:rPr lang="zh-CN" sz="2800">
                <a:latin typeface="宋体" panose="02010600030101010101" pitchFamily="2" charset="-122"/>
                <a:ea typeface="宋体" panose="02010600030101010101" pitchFamily="2" charset="-122"/>
                <a:sym typeface="+mn-ea"/>
              </a:rPr>
              <a:t>（</a:t>
            </a:r>
            <a:r>
              <a:rPr lang="en-US" sz="2800">
                <a:latin typeface="宋体" panose="02010600030101010101" pitchFamily="2" charset="-122"/>
                <a:ea typeface="宋体" panose="02010600030101010101" pitchFamily="2" charset="-122"/>
                <a:sym typeface="+mn-ea"/>
              </a:rPr>
              <a:t>3</a:t>
            </a:r>
            <a:r>
              <a:rPr lang="zh-CN" sz="2800">
                <a:latin typeface="宋体" panose="02010600030101010101" pitchFamily="2" charset="-122"/>
                <a:ea typeface="宋体" panose="02010600030101010101" pitchFamily="2" charset="-122"/>
                <a:sym typeface="+mn-ea"/>
              </a:rPr>
              <a:t>）目前，已有</a:t>
            </a:r>
            <a:r>
              <a:rPr lang="en-US" sz="2800">
                <a:latin typeface="宋体" panose="02010600030101010101" pitchFamily="2" charset="-122"/>
                <a:ea typeface="宋体" panose="02010600030101010101" pitchFamily="2" charset="-122"/>
                <a:sym typeface="+mn-ea"/>
              </a:rPr>
              <a:t>20</a:t>
            </a:r>
            <a:r>
              <a:rPr lang="zh-CN" sz="2800">
                <a:latin typeface="宋体" panose="02010600030101010101" pitchFamily="2" charset="-122"/>
                <a:ea typeface="宋体" panose="02010600030101010101" pitchFamily="2" charset="-122"/>
                <a:sym typeface="+mn-ea"/>
              </a:rPr>
              <a:t>多个国家在南极建立了科考站。</a:t>
            </a:r>
            <a:endParaRPr lang="zh-CN" altLang="en-US" sz="2800">
              <a:latin typeface="宋体" panose="02010600030101010101" pitchFamily="2" charset="-122"/>
            </a:endParaRPr>
          </a:p>
        </p:txBody>
      </p:sp>
      <p:sp>
        <p:nvSpPr>
          <p:cNvPr id="3" name="文本框 2"/>
          <p:cNvSpPr txBox="1"/>
          <p:nvPr/>
        </p:nvSpPr>
        <p:spPr>
          <a:xfrm>
            <a:off x="340360" y="857885"/>
            <a:ext cx="11168380" cy="953135"/>
          </a:xfrm>
          <a:prstGeom prst="rect">
            <a:avLst/>
          </a:prstGeom>
          <a:noFill/>
        </p:spPr>
        <p:txBody>
          <a:bodyPr wrap="square" rtlCol="0">
            <a:spAutoFit/>
          </a:bodyPr>
          <a:lstStyle>
            <a:defPPr>
              <a:defRPr lang="zh-CN"/>
            </a:defPPr>
          </a:lstStyle>
          <a:p>
            <a:pPr indent="0" algn="l"/>
            <a:r>
              <a:rPr lang="zh-CN" sz="2800">
                <a:latin typeface="宋体" panose="02010600030101010101" pitchFamily="2" charset="-122"/>
                <a:ea typeface="宋体" panose="02010600030101010101" pitchFamily="2" charset="-122"/>
                <a:sym typeface="+mn-ea"/>
              </a:rPr>
              <a:t>（</a:t>
            </a:r>
            <a:r>
              <a:rPr lang="en-US" sz="2800">
                <a:latin typeface="宋体" panose="02010600030101010101" pitchFamily="2" charset="-122"/>
                <a:ea typeface="宋体" panose="02010600030101010101" pitchFamily="2" charset="-122"/>
                <a:sym typeface="+mn-ea"/>
              </a:rPr>
              <a:t>2</a:t>
            </a:r>
            <a:r>
              <a:rPr lang="zh-CN" sz="2800">
                <a:latin typeface="宋体" panose="02010600030101010101" pitchFamily="2" charset="-122"/>
                <a:ea typeface="宋体" panose="02010600030101010101" pitchFamily="2" charset="-122"/>
                <a:sym typeface="+mn-ea"/>
              </a:rPr>
              <a:t>）南极资源。矿产资源：煤、铁、锰、石油、铜等；淡水资源：</a:t>
            </a:r>
            <a:r>
              <a:rPr lang="zh-CN" sz="2800">
                <a:solidFill>
                  <a:srgbClr val="FF0000"/>
                </a:solidFill>
                <a:latin typeface="宋体" panose="02010600030101010101" pitchFamily="2" charset="-122"/>
                <a:ea typeface="宋体" panose="02010600030101010101" pitchFamily="2" charset="-122"/>
                <a:sym typeface="+mn-ea"/>
              </a:rPr>
              <a:t>“固体淡水库”</a:t>
            </a:r>
            <a:r>
              <a:rPr lang="zh-CN" sz="2800">
                <a:latin typeface="宋体" panose="02010600030101010101" pitchFamily="2" charset="-122"/>
                <a:ea typeface="宋体" panose="02010600030101010101" pitchFamily="2" charset="-122"/>
                <a:sym typeface="+mn-ea"/>
              </a:rPr>
              <a:t>。</a:t>
            </a:r>
            <a:endParaRPr lang="zh-CN" altLang="en-US" sz="2800" b="0">
              <a:latin typeface="宋体" panose="02010600030101010101" pitchFamily="2" charset="-122"/>
              <a:ea typeface="宋体" panose="02010600030101010101" pitchFamily="2" charset="-122"/>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timing/>
</p:sld>
</file>

<file path=ppt/slides/slide2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占位符 1"/>
          <p:cNvSpPr>
            <a:spLocks noGrp="1"/>
          </p:cNvSpPr>
          <p:nvPr>
            <p:ph type="body" idx="1"/>
          </p:nvPr>
        </p:nvSpPr>
        <p:spPr/>
        <p:txBody>
          <a:bodyPr/>
          <a:lstStyle/>
          <a:p>
            <a:r>
              <a:rPr lang="en-US" altLang="zh-CN"/>
              <a:t>02</a:t>
            </a:r>
          </a:p>
        </p:txBody>
      </p:sp>
      <p:sp>
        <p:nvSpPr>
          <p:cNvPr id="3" name="标题 2"/>
          <p:cNvSpPr>
            <a:spLocks noGrp="1"/>
          </p:cNvSpPr>
          <p:nvPr>
            <p:ph type="title"/>
          </p:nvPr>
        </p:nvSpPr>
        <p:spPr/>
        <p:txBody>
          <a:bodyPr/>
          <a:lstStyle/>
          <a:p>
            <a:r>
              <a:rPr lang="zh-CN" altLang="en-US" sz="4800"/>
              <a:t>高频考点</a:t>
            </a:r>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timing/>
</p:sld>
</file>

<file path=ppt/slides/slide2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2" name="图片 1"/>
          <p:cNvPicPr>
            <a:picLocks noChangeAspect="1"/>
          </p:cNvPicPr>
          <p:nvPr/>
        </p:nvPicPr>
        <p:blipFill>
          <a:blip r:embed="rId2">
            <a:clrChange>
              <a:clrFrom>
                <a:srgbClr val="FFFFFF">
                  <a:alpha val="100000"/>
                </a:srgbClr>
              </a:clrFrom>
              <a:clrTo>
                <a:srgbClr val="FFFFFF">
                  <a:alpha val="100000"/>
                  <a:alpha val="0"/>
                </a:srgbClr>
              </a:clrTo>
            </a:clrChange>
          </a:blip>
          <a:stretch>
            <a:fillRect/>
          </a:stretch>
        </p:blipFill>
        <p:spPr>
          <a:xfrm>
            <a:off x="313690" y="1362710"/>
            <a:ext cx="11565255" cy="3425190"/>
          </a:xfrm>
          <a:prstGeom prst="rect">
            <a:avLst/>
          </a:prstGeom>
        </p:spPr>
      </p:pic>
    </p:spTree>
    <p:custDataLst>
      <p:tags r:id="rId3"/>
    </p:custDataLst>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timing/>
</p:sld>
</file>

<file path=ppt/slides/slide2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2" name="图片 1"/>
          <p:cNvPicPr>
            <a:picLocks noChangeAspect="1"/>
          </p:cNvPicPr>
          <p:nvPr/>
        </p:nvPicPr>
        <p:blipFill>
          <a:blip r:embed="rId2">
            <a:clrChange>
              <a:clrFrom>
                <a:srgbClr val="FFFFFF">
                  <a:alpha val="100000"/>
                </a:srgbClr>
              </a:clrFrom>
              <a:clrTo>
                <a:srgbClr val="FFFFFF">
                  <a:alpha val="100000"/>
                  <a:alpha val="0"/>
                </a:srgbClr>
              </a:clrTo>
            </a:clrChange>
          </a:blip>
          <a:stretch>
            <a:fillRect/>
          </a:stretch>
        </p:blipFill>
        <p:spPr>
          <a:xfrm>
            <a:off x="659130" y="112395"/>
            <a:ext cx="10699115" cy="6456045"/>
          </a:xfrm>
          <a:prstGeom prst="rect">
            <a:avLst/>
          </a:prstGeom>
        </p:spPr>
      </p:pic>
    </p:spTree>
    <p:custDataLst>
      <p:tags r:id="rId3"/>
    </p:custDataLst>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timing/>
</p:sld>
</file>

<file path=ppt/slides/slide2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占位符 1"/>
          <p:cNvSpPr>
            <a:spLocks noGrp="1"/>
          </p:cNvSpPr>
          <p:nvPr>
            <p:ph type="body" idx="1"/>
          </p:nvPr>
        </p:nvSpPr>
        <p:spPr/>
        <p:txBody>
          <a:bodyPr/>
          <a:lstStyle/>
          <a:p>
            <a:r>
              <a:rPr lang="en-US" altLang="zh-CN"/>
              <a:t>03</a:t>
            </a:r>
          </a:p>
        </p:txBody>
      </p:sp>
      <p:sp>
        <p:nvSpPr>
          <p:cNvPr id="3" name="标题 2"/>
          <p:cNvSpPr>
            <a:spLocks noGrp="1"/>
          </p:cNvSpPr>
          <p:nvPr>
            <p:ph type="title"/>
          </p:nvPr>
        </p:nvSpPr>
        <p:spPr/>
        <p:txBody>
          <a:bodyPr/>
          <a:lstStyle/>
          <a:p>
            <a:r>
              <a:rPr lang="zh-CN" altLang="en-US" sz="4800"/>
              <a:t>零失误训练</a:t>
            </a:r>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timing/>
</p:sld>
</file>

<file path=ppt/slides/slide2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100" name="文本框 99"/>
          <p:cNvSpPr txBox="1"/>
          <p:nvPr/>
        </p:nvSpPr>
        <p:spPr>
          <a:xfrm>
            <a:off x="351790" y="873442"/>
            <a:ext cx="5080000" cy="521970"/>
          </a:xfrm>
          <a:prstGeom prst="rect">
            <a:avLst/>
          </a:prstGeom>
          <a:noFill/>
          <a:ln w="9525">
            <a:noFill/>
          </a:ln>
        </p:spPr>
        <p:txBody>
          <a:bodyPr>
            <a:spAutoFit/>
          </a:bodyPr>
          <a:lstStyle>
            <a:defPPr>
              <a:defRPr lang="zh-CN"/>
            </a:defPPr>
          </a:lstStyle>
          <a:p>
            <a:pPr indent="0"/>
            <a:r>
              <a:rPr lang="zh-CN" sz="2800" b="1">
                <a:latin typeface="宋体" panose="02010600030101010101" pitchFamily="2" charset="-122"/>
                <a:ea typeface="宋体" panose="02010600030101010101" pitchFamily="2" charset="-122"/>
              </a:rPr>
              <a:t>一、单项选择题</a:t>
            </a:r>
            <a:endParaRPr lang="zh-CN" altLang="en-US" sz="2800" b="1">
              <a:latin typeface="宋体" panose="02010600030101010101" pitchFamily="2" charset="-122"/>
              <a:ea typeface="宋体" panose="02010600030101010101" pitchFamily="2" charset="-122"/>
            </a:endParaRPr>
          </a:p>
        </p:txBody>
      </p:sp>
      <p:sp>
        <p:nvSpPr>
          <p:cNvPr id="2" name="文本框 1"/>
          <p:cNvSpPr txBox="1"/>
          <p:nvPr/>
        </p:nvSpPr>
        <p:spPr>
          <a:xfrm>
            <a:off x="351790" y="1557655"/>
            <a:ext cx="11337925" cy="4399915"/>
          </a:xfrm>
          <a:prstGeom prst="rect">
            <a:avLst/>
          </a:prstGeom>
          <a:noFill/>
          <a:ln w="9525">
            <a:noFill/>
          </a:ln>
        </p:spPr>
        <p:txBody>
          <a:bodyPr wrap="square">
            <a:spAutoFit/>
          </a:bodyPr>
          <a:lstStyle>
            <a:defPPr>
              <a:defRPr lang="zh-CN"/>
            </a:defPPr>
          </a:lstStyle>
          <a:p>
            <a:pPr indent="0"/>
            <a:r>
              <a:rPr lang="en-US" sz="2800" b="0">
                <a:latin typeface="宋体" panose="02010600030101010101" pitchFamily="2" charset="-122"/>
                <a:ea typeface="宋体" panose="02010600030101010101" pitchFamily="2" charset="-122"/>
              </a:rPr>
              <a:t>1</a:t>
            </a:r>
            <a:r>
              <a:rPr lang="en-US" altLang="zh-CN" sz="2800" b="0">
                <a:latin typeface="宋体" panose="02010600030101010101" pitchFamily="2" charset="-122"/>
                <a:ea typeface="宋体" panose="02010600030101010101" pitchFamily="2" charset="-122"/>
              </a:rPr>
              <a:t>.</a:t>
            </a:r>
            <a:r>
              <a:rPr lang="zh-CN" sz="2800" b="0">
                <a:latin typeface="宋体" panose="02010600030101010101" pitchFamily="2" charset="-122"/>
                <a:ea typeface="宋体" panose="02010600030101010101" pitchFamily="2" charset="-122"/>
              </a:rPr>
              <a:t>“我住江之头，君住江之尾，……山山皆向北，条条南流水”，描述的地理特征是（</a:t>
            </a:r>
            <a:r>
              <a:rPr lang="en-US" altLang="zh-CN" sz="2800" b="0">
                <a:latin typeface="宋体" panose="02010600030101010101" pitchFamily="2" charset="-122"/>
                <a:ea typeface="宋体" panose="02010600030101010101" pitchFamily="2" charset="-122"/>
              </a:rPr>
              <a:t>    </a:t>
            </a:r>
            <a:r>
              <a:rPr lang="zh-CN" sz="2800" b="0">
                <a:latin typeface="宋体" panose="02010600030101010101" pitchFamily="2" charset="-122"/>
                <a:ea typeface="宋体" panose="02010600030101010101" pitchFamily="2" charset="-122"/>
              </a:rPr>
              <a:t>）</a:t>
            </a:r>
          </a:p>
          <a:p>
            <a:pPr indent="0"/>
            <a:r>
              <a:rPr lang="en-US" sz="2800" b="0">
                <a:latin typeface="宋体" panose="02010600030101010101" pitchFamily="2" charset="-122"/>
                <a:ea typeface="宋体" panose="02010600030101010101" pitchFamily="2" charset="-122"/>
              </a:rPr>
              <a:t>A</a:t>
            </a:r>
            <a:r>
              <a:rPr lang="en-US" altLang="zh-CN" sz="2800" b="0">
                <a:latin typeface="宋体" panose="02010600030101010101" pitchFamily="2" charset="-122"/>
                <a:ea typeface="宋体" panose="02010600030101010101" pitchFamily="2" charset="-122"/>
              </a:rPr>
              <a:t>.</a:t>
            </a:r>
            <a:r>
              <a:rPr lang="zh-CN" sz="2800" b="0">
                <a:latin typeface="宋体" panose="02010600030101010101" pitchFamily="2" charset="-122"/>
                <a:ea typeface="宋体" panose="02010600030101010101" pitchFamily="2" charset="-122"/>
              </a:rPr>
              <a:t>山河相间，纵列分布</a:t>
            </a:r>
            <a:r>
              <a:rPr lang="en-US" altLang="zh-CN" sz="2800" b="0">
                <a:latin typeface="宋体" panose="02010600030101010101" pitchFamily="2" charset="-122"/>
                <a:ea typeface="宋体" panose="02010600030101010101" pitchFamily="2" charset="-122"/>
              </a:rPr>
              <a:t>       </a:t>
            </a:r>
            <a:r>
              <a:rPr lang="en-US" sz="2800" b="0">
                <a:latin typeface="宋体" panose="02010600030101010101" pitchFamily="2" charset="-122"/>
                <a:ea typeface="宋体" panose="02010600030101010101" pitchFamily="2" charset="-122"/>
              </a:rPr>
              <a:t>B</a:t>
            </a:r>
            <a:r>
              <a:rPr lang="en-US" altLang="zh-CN" sz="2800" b="0">
                <a:latin typeface="宋体" panose="02010600030101010101" pitchFamily="2" charset="-122"/>
                <a:ea typeface="宋体" panose="02010600030101010101" pitchFamily="2" charset="-122"/>
              </a:rPr>
              <a:t>.</a:t>
            </a:r>
            <a:r>
              <a:rPr lang="zh-CN" sz="2800" b="0">
                <a:latin typeface="宋体" panose="02010600030101010101" pitchFamily="2" charset="-122"/>
                <a:ea typeface="宋体" panose="02010600030101010101" pitchFamily="2" charset="-122"/>
              </a:rPr>
              <a:t>大江东去，千沟万壑</a:t>
            </a:r>
          </a:p>
          <a:p>
            <a:pPr indent="0"/>
            <a:r>
              <a:rPr lang="en-US" sz="2800" b="0">
                <a:latin typeface="宋体" panose="02010600030101010101" pitchFamily="2" charset="-122"/>
                <a:ea typeface="宋体" panose="02010600030101010101" pitchFamily="2" charset="-122"/>
              </a:rPr>
              <a:t>C</a:t>
            </a:r>
            <a:r>
              <a:rPr lang="en-US" altLang="zh-CN" sz="2800" b="0">
                <a:latin typeface="宋体" panose="02010600030101010101" pitchFamily="2" charset="-122"/>
                <a:ea typeface="宋体" panose="02010600030101010101" pitchFamily="2" charset="-122"/>
              </a:rPr>
              <a:t>.</a:t>
            </a:r>
            <a:r>
              <a:rPr lang="zh-CN" sz="2800" b="0">
                <a:latin typeface="宋体" panose="02010600030101010101" pitchFamily="2" charset="-122"/>
                <a:ea typeface="宋体" panose="02010600030101010101" pitchFamily="2" charset="-122"/>
              </a:rPr>
              <a:t>水流平缓，一望无际</a:t>
            </a:r>
            <a:r>
              <a:rPr lang="en-US" altLang="zh-CN" sz="2800" b="0">
                <a:latin typeface="宋体" panose="02010600030101010101" pitchFamily="2" charset="-122"/>
                <a:ea typeface="宋体" panose="02010600030101010101" pitchFamily="2" charset="-122"/>
              </a:rPr>
              <a:t>       </a:t>
            </a:r>
            <a:r>
              <a:rPr lang="en-US" sz="2800" b="0">
                <a:latin typeface="宋体" panose="02010600030101010101" pitchFamily="2" charset="-122"/>
                <a:ea typeface="宋体" panose="02010600030101010101" pitchFamily="2" charset="-122"/>
              </a:rPr>
              <a:t>D</a:t>
            </a:r>
            <a:r>
              <a:rPr lang="en-US" altLang="zh-CN" sz="2800" b="0">
                <a:latin typeface="宋体" panose="02010600030101010101" pitchFamily="2" charset="-122"/>
                <a:ea typeface="宋体" panose="02010600030101010101" pitchFamily="2" charset="-122"/>
              </a:rPr>
              <a:t>.</a:t>
            </a:r>
            <a:r>
              <a:rPr lang="zh-CN" sz="2800" b="0">
                <a:latin typeface="宋体" panose="02010600030101010101" pitchFamily="2" charset="-122"/>
                <a:ea typeface="宋体" panose="02010600030101010101" pitchFamily="2" charset="-122"/>
              </a:rPr>
              <a:t>九曲回肠，林海雪原</a:t>
            </a:r>
          </a:p>
          <a:p>
            <a:pPr indent="0"/>
            <a:endParaRPr lang="zh-CN" sz="2800" b="0">
              <a:latin typeface="宋体" panose="02010600030101010101" pitchFamily="2" charset="-122"/>
              <a:ea typeface="宋体" panose="02010600030101010101" pitchFamily="2" charset="-122"/>
            </a:endParaRPr>
          </a:p>
          <a:p>
            <a:pPr indent="0"/>
            <a:r>
              <a:rPr lang="en-US" sz="2800" b="0">
                <a:latin typeface="宋体" panose="02010600030101010101" pitchFamily="2" charset="-122"/>
                <a:ea typeface="宋体" panose="02010600030101010101" pitchFamily="2" charset="-122"/>
              </a:rPr>
              <a:t>2</a:t>
            </a:r>
            <a:r>
              <a:rPr lang="en-US" altLang="zh-CN" sz="2800" b="0">
                <a:latin typeface="宋体" panose="02010600030101010101" pitchFamily="2" charset="-122"/>
                <a:ea typeface="宋体" panose="02010600030101010101" pitchFamily="2" charset="-122"/>
              </a:rPr>
              <a:t>.</a:t>
            </a:r>
            <a:r>
              <a:rPr lang="zh-CN" sz="2800" b="0">
                <a:latin typeface="宋体" panose="02010600030101010101" pitchFamily="2" charset="-122"/>
                <a:ea typeface="宋体" panose="02010600030101010101" pitchFamily="2" charset="-122"/>
              </a:rPr>
              <a:t>电影《湄公河行动》根据“</a:t>
            </a:r>
            <a:r>
              <a:rPr lang="en-US" sz="2800" b="0">
                <a:latin typeface="宋体" panose="02010600030101010101" pitchFamily="2" charset="-122"/>
                <a:ea typeface="宋体" panose="02010600030101010101" pitchFamily="2" charset="-122"/>
              </a:rPr>
              <a:t>10·5</a:t>
            </a:r>
            <a:r>
              <a:rPr lang="zh-CN" sz="2800" b="0">
                <a:latin typeface="宋体" panose="02010600030101010101" pitchFamily="2" charset="-122"/>
                <a:ea typeface="宋体" panose="02010600030101010101" pitchFamily="2" charset="-122"/>
              </a:rPr>
              <a:t>中国船员金三角遇害事件”改编，讲述了一支行动小组为解开中国商船船员遇难所隐藏的阴谋，企图揪出运毒案件幕后黑手的故事，体现了我国对打击“金三角”毒品及维护相关地区稳定的决心。请问“金三角”位于哪个半岛上？（</a:t>
            </a:r>
            <a:r>
              <a:rPr lang="en-US" altLang="zh-CN" sz="2800" b="0">
                <a:latin typeface="宋体" panose="02010600030101010101" pitchFamily="2" charset="-122"/>
                <a:ea typeface="宋体" panose="02010600030101010101" pitchFamily="2" charset="-122"/>
              </a:rPr>
              <a:t>     </a:t>
            </a:r>
            <a:r>
              <a:rPr lang="zh-CN" sz="2800" b="0">
                <a:latin typeface="宋体" panose="02010600030101010101" pitchFamily="2" charset="-122"/>
                <a:ea typeface="宋体" panose="02010600030101010101" pitchFamily="2" charset="-122"/>
              </a:rPr>
              <a:t>）</a:t>
            </a:r>
          </a:p>
          <a:p>
            <a:pPr indent="0"/>
            <a:r>
              <a:rPr lang="en-US" sz="2800" b="0">
                <a:latin typeface="宋体" panose="02010600030101010101" pitchFamily="2" charset="-122"/>
                <a:ea typeface="宋体" panose="02010600030101010101" pitchFamily="2" charset="-122"/>
              </a:rPr>
              <a:t>A</a:t>
            </a:r>
            <a:r>
              <a:rPr lang="en-US" altLang="zh-CN" sz="2800" b="0">
                <a:latin typeface="宋体" panose="02010600030101010101" pitchFamily="2" charset="-122"/>
                <a:ea typeface="宋体" panose="02010600030101010101" pitchFamily="2" charset="-122"/>
              </a:rPr>
              <a:t>.</a:t>
            </a:r>
            <a:r>
              <a:rPr lang="zh-CN" sz="2800" b="0">
                <a:latin typeface="宋体" panose="02010600030101010101" pitchFamily="2" charset="-122"/>
                <a:ea typeface="宋体" panose="02010600030101010101" pitchFamily="2" charset="-122"/>
              </a:rPr>
              <a:t>朝鲜半岛</a:t>
            </a:r>
            <a:r>
              <a:rPr lang="en-US" altLang="zh-CN" sz="2800" b="0">
                <a:latin typeface="宋体" panose="02010600030101010101" pitchFamily="2" charset="-122"/>
                <a:ea typeface="宋体" panose="02010600030101010101" pitchFamily="2" charset="-122"/>
              </a:rPr>
              <a:t>    </a:t>
            </a:r>
            <a:r>
              <a:rPr lang="en-US" sz="2800" b="0">
                <a:latin typeface="宋体" panose="02010600030101010101" pitchFamily="2" charset="-122"/>
                <a:ea typeface="宋体" panose="02010600030101010101" pitchFamily="2" charset="-122"/>
              </a:rPr>
              <a:t>B</a:t>
            </a:r>
            <a:r>
              <a:rPr lang="en-US" altLang="zh-CN" sz="2800" b="0">
                <a:latin typeface="宋体" panose="02010600030101010101" pitchFamily="2" charset="-122"/>
                <a:ea typeface="宋体" panose="02010600030101010101" pitchFamily="2" charset="-122"/>
              </a:rPr>
              <a:t>.</a:t>
            </a:r>
            <a:r>
              <a:rPr lang="zh-CN" sz="2800" b="0">
                <a:latin typeface="宋体" panose="02010600030101010101" pitchFamily="2" charset="-122"/>
                <a:ea typeface="宋体" panose="02010600030101010101" pitchFamily="2" charset="-122"/>
              </a:rPr>
              <a:t>马来半岛</a:t>
            </a:r>
            <a:r>
              <a:rPr lang="en-US" altLang="zh-CN" sz="2800" b="0">
                <a:latin typeface="宋体" panose="02010600030101010101" pitchFamily="2" charset="-122"/>
                <a:ea typeface="宋体" panose="02010600030101010101" pitchFamily="2" charset="-122"/>
              </a:rPr>
              <a:t>    </a:t>
            </a:r>
            <a:r>
              <a:rPr lang="en-US" sz="2800" b="0">
                <a:latin typeface="宋体" panose="02010600030101010101" pitchFamily="2" charset="-122"/>
                <a:ea typeface="宋体" panose="02010600030101010101" pitchFamily="2" charset="-122"/>
              </a:rPr>
              <a:t>C</a:t>
            </a:r>
            <a:r>
              <a:rPr lang="en-US" altLang="zh-CN" sz="2800" b="0">
                <a:latin typeface="宋体" panose="02010600030101010101" pitchFamily="2" charset="-122"/>
                <a:ea typeface="宋体" panose="02010600030101010101" pitchFamily="2" charset="-122"/>
              </a:rPr>
              <a:t>.</a:t>
            </a:r>
            <a:r>
              <a:rPr lang="zh-CN" sz="2800" b="0">
                <a:latin typeface="宋体" panose="02010600030101010101" pitchFamily="2" charset="-122"/>
                <a:ea typeface="宋体" panose="02010600030101010101" pitchFamily="2" charset="-122"/>
              </a:rPr>
              <a:t>印度半岛</a:t>
            </a:r>
            <a:r>
              <a:rPr lang="en-US" altLang="zh-CN" sz="2800" b="0">
                <a:latin typeface="宋体" panose="02010600030101010101" pitchFamily="2" charset="-122"/>
                <a:ea typeface="宋体" panose="02010600030101010101" pitchFamily="2" charset="-122"/>
              </a:rPr>
              <a:t>    </a:t>
            </a:r>
            <a:r>
              <a:rPr lang="en-US" sz="2800" b="0">
                <a:latin typeface="宋体" panose="02010600030101010101" pitchFamily="2" charset="-122"/>
                <a:ea typeface="宋体" panose="02010600030101010101" pitchFamily="2" charset="-122"/>
              </a:rPr>
              <a:t>D</a:t>
            </a:r>
            <a:r>
              <a:rPr lang="en-US" altLang="zh-CN" sz="2800" b="0">
                <a:latin typeface="宋体" panose="02010600030101010101" pitchFamily="2" charset="-122"/>
                <a:ea typeface="宋体" panose="02010600030101010101" pitchFamily="2" charset="-122"/>
              </a:rPr>
              <a:t>.</a:t>
            </a:r>
            <a:r>
              <a:rPr lang="zh-CN" sz="2800" b="0">
                <a:latin typeface="宋体" panose="02010600030101010101" pitchFamily="2" charset="-122"/>
                <a:ea typeface="宋体" panose="02010600030101010101" pitchFamily="2" charset="-122"/>
              </a:rPr>
              <a:t>中南半岛</a:t>
            </a:r>
            <a:endParaRPr lang="zh-CN" altLang="en-US" sz="2800">
              <a:latin typeface="宋体" panose="02010600030101010101" pitchFamily="2" charset="-122"/>
            </a:endParaRPr>
          </a:p>
        </p:txBody>
      </p:sp>
      <p:sp>
        <p:nvSpPr>
          <p:cNvPr id="3" name="文本框 2"/>
          <p:cNvSpPr txBox="1"/>
          <p:nvPr/>
        </p:nvSpPr>
        <p:spPr>
          <a:xfrm>
            <a:off x="3079115" y="1955165"/>
            <a:ext cx="1080135" cy="521970"/>
          </a:xfrm>
          <a:prstGeom prst="rect">
            <a:avLst/>
          </a:prstGeom>
          <a:noFill/>
        </p:spPr>
        <p:txBody>
          <a:bodyPr wrap="square" rtlCol="0">
            <a:spAutoFit/>
          </a:bodyPr>
          <a:lstStyle>
            <a:defPPr>
              <a:defRPr lang="zh-CN"/>
            </a:defPPr>
          </a:lstStyle>
          <a:p>
            <a:r>
              <a:rPr lang="en-US" altLang="zh-CN" sz="2800">
                <a:solidFill>
                  <a:srgbClr val="FF0000"/>
                </a:solidFill>
                <a:latin typeface="宋体" panose="02010600030101010101" pitchFamily="2" charset="-122"/>
                <a:ea typeface="宋体" panose="02010600030101010101" pitchFamily="2" charset="-122"/>
              </a:rPr>
              <a:t>A</a:t>
            </a:r>
          </a:p>
        </p:txBody>
      </p:sp>
      <p:sp>
        <p:nvSpPr>
          <p:cNvPr id="4" name="文本框 3"/>
          <p:cNvSpPr txBox="1"/>
          <p:nvPr/>
        </p:nvSpPr>
        <p:spPr>
          <a:xfrm>
            <a:off x="9569450" y="4965065"/>
            <a:ext cx="1080135" cy="521970"/>
          </a:xfrm>
          <a:prstGeom prst="rect">
            <a:avLst/>
          </a:prstGeom>
          <a:noFill/>
        </p:spPr>
        <p:txBody>
          <a:bodyPr wrap="square" rtlCol="0">
            <a:spAutoFit/>
          </a:bodyPr>
          <a:lstStyle>
            <a:defPPr>
              <a:defRPr lang="zh-CN"/>
            </a:defPPr>
          </a:lstStyle>
          <a:p>
            <a:r>
              <a:rPr lang="en-US" altLang="zh-CN" sz="2800">
                <a:solidFill>
                  <a:srgbClr val="FF0000"/>
                </a:solidFill>
                <a:latin typeface="宋体" panose="02010600030101010101" pitchFamily="2" charset="-122"/>
                <a:ea typeface="宋体" panose="02010600030101010101" pitchFamily="2" charset="-122"/>
              </a:rPr>
              <a:t>D</a:t>
            </a:r>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9" presetClass="entr" presetSubtype="0" fill="hold"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Effect transition="in" filter="dissolve">
                                      <p:cBhvr>
                                        <p:cTn id="13"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100" name="文本框 99"/>
          <p:cNvSpPr txBox="1"/>
          <p:nvPr/>
        </p:nvSpPr>
        <p:spPr>
          <a:xfrm>
            <a:off x="381000" y="767080"/>
            <a:ext cx="11430635" cy="3107690"/>
          </a:xfrm>
          <a:prstGeom prst="rect">
            <a:avLst/>
          </a:prstGeom>
          <a:noFill/>
          <a:ln w="9525">
            <a:noFill/>
          </a:ln>
        </p:spPr>
        <p:txBody>
          <a:bodyPr wrap="square">
            <a:spAutoFit/>
          </a:bodyPr>
          <a:lstStyle>
            <a:defPPr>
              <a:defRPr lang="zh-CN"/>
            </a:defPPr>
          </a:lstStyle>
          <a:p>
            <a:pPr indent="0"/>
            <a:r>
              <a:rPr lang="en-US" sz="2800" b="0">
                <a:latin typeface="宋体" panose="02010600030101010101" pitchFamily="2" charset="-122"/>
                <a:ea typeface="宋体" panose="02010600030101010101" pitchFamily="2" charset="-122"/>
              </a:rPr>
              <a:t>3</a:t>
            </a:r>
            <a:r>
              <a:rPr lang="en-US" altLang="zh-CN" sz="2800" b="0">
                <a:latin typeface="宋体" panose="02010600030101010101" pitchFamily="2" charset="-122"/>
                <a:ea typeface="宋体" panose="02010600030101010101" pitchFamily="2" charset="-122"/>
              </a:rPr>
              <a:t>.</a:t>
            </a:r>
            <a:r>
              <a:rPr lang="zh-CN" sz="2800" b="0">
                <a:latin typeface="宋体" panose="02010600030101010101" pitchFamily="2" charset="-122"/>
                <a:ea typeface="宋体" panose="02010600030101010101" pitchFamily="2" charset="-122"/>
              </a:rPr>
              <a:t>小明在泰国的某港口游览时，看到一艘货船正在装船外运，所装的货物最有可能是（</a:t>
            </a:r>
            <a:r>
              <a:rPr lang="en-US" altLang="zh-CN" sz="2800" b="0">
                <a:latin typeface="宋体" panose="02010600030101010101" pitchFamily="2" charset="-122"/>
                <a:ea typeface="宋体" panose="02010600030101010101" pitchFamily="2" charset="-122"/>
              </a:rPr>
              <a:t>    </a:t>
            </a:r>
            <a:r>
              <a:rPr lang="zh-CN" sz="2800" b="0">
                <a:latin typeface="宋体" panose="02010600030101010101" pitchFamily="2" charset="-122"/>
                <a:ea typeface="宋体" panose="02010600030101010101" pitchFamily="2" charset="-122"/>
              </a:rPr>
              <a:t>）</a:t>
            </a:r>
          </a:p>
          <a:p>
            <a:pPr indent="0"/>
            <a:r>
              <a:rPr lang="en-US" sz="2800" b="0">
                <a:latin typeface="宋体" panose="02010600030101010101" pitchFamily="2" charset="-122"/>
                <a:ea typeface="宋体" panose="02010600030101010101" pitchFamily="2" charset="-122"/>
              </a:rPr>
              <a:t>  A</a:t>
            </a:r>
            <a:r>
              <a:rPr lang="en-US" altLang="zh-CN" sz="2800" b="0">
                <a:latin typeface="宋体" panose="02010600030101010101" pitchFamily="2" charset="-122"/>
                <a:ea typeface="宋体" panose="02010600030101010101" pitchFamily="2" charset="-122"/>
              </a:rPr>
              <a:t>.</a:t>
            </a:r>
            <a:r>
              <a:rPr lang="zh-CN" sz="2800" b="0">
                <a:latin typeface="宋体" panose="02010600030101010101" pitchFamily="2" charset="-122"/>
                <a:ea typeface="宋体" panose="02010600030101010101" pitchFamily="2" charset="-122"/>
              </a:rPr>
              <a:t>小麦</a:t>
            </a:r>
            <a:r>
              <a:rPr lang="en-US" altLang="zh-CN" sz="2800" b="0">
                <a:latin typeface="宋体" panose="02010600030101010101" pitchFamily="2" charset="-122"/>
                <a:ea typeface="宋体" panose="02010600030101010101" pitchFamily="2" charset="-122"/>
              </a:rPr>
              <a:t>    </a:t>
            </a:r>
            <a:r>
              <a:rPr lang="en-US" sz="2800" b="0">
                <a:latin typeface="宋体" panose="02010600030101010101" pitchFamily="2" charset="-122"/>
                <a:ea typeface="宋体" panose="02010600030101010101" pitchFamily="2" charset="-122"/>
              </a:rPr>
              <a:t>B</a:t>
            </a:r>
            <a:r>
              <a:rPr lang="en-US" altLang="zh-CN" sz="2800" b="0">
                <a:latin typeface="宋体" panose="02010600030101010101" pitchFamily="2" charset="-122"/>
                <a:ea typeface="宋体" panose="02010600030101010101" pitchFamily="2" charset="-122"/>
              </a:rPr>
              <a:t>.</a:t>
            </a:r>
            <a:r>
              <a:rPr lang="zh-CN" sz="2800" b="0">
                <a:latin typeface="宋体" panose="02010600030101010101" pitchFamily="2" charset="-122"/>
                <a:ea typeface="宋体" panose="02010600030101010101" pitchFamily="2" charset="-122"/>
              </a:rPr>
              <a:t>稻米</a:t>
            </a:r>
            <a:r>
              <a:rPr lang="en-US" altLang="zh-CN" sz="2800" b="0">
                <a:latin typeface="宋体" panose="02010600030101010101" pitchFamily="2" charset="-122"/>
                <a:ea typeface="宋体" panose="02010600030101010101" pitchFamily="2" charset="-122"/>
              </a:rPr>
              <a:t>     </a:t>
            </a:r>
            <a:r>
              <a:rPr lang="en-US" sz="2800" b="0">
                <a:latin typeface="宋体" panose="02010600030101010101" pitchFamily="2" charset="-122"/>
                <a:ea typeface="宋体" panose="02010600030101010101" pitchFamily="2" charset="-122"/>
              </a:rPr>
              <a:t>C</a:t>
            </a:r>
            <a:r>
              <a:rPr lang="en-US" altLang="zh-CN" sz="2800" b="0">
                <a:latin typeface="宋体" panose="02010600030101010101" pitchFamily="2" charset="-122"/>
                <a:ea typeface="宋体" panose="02010600030101010101" pitchFamily="2" charset="-122"/>
              </a:rPr>
              <a:t>.</a:t>
            </a:r>
            <a:r>
              <a:rPr lang="zh-CN" sz="2800" b="0">
                <a:latin typeface="宋体" panose="02010600030101010101" pitchFamily="2" charset="-122"/>
                <a:ea typeface="宋体" panose="02010600030101010101" pitchFamily="2" charset="-122"/>
              </a:rPr>
              <a:t>石油</a:t>
            </a:r>
            <a:r>
              <a:rPr lang="en-US" altLang="zh-CN" sz="2800" b="0">
                <a:latin typeface="宋体" panose="02010600030101010101" pitchFamily="2" charset="-122"/>
                <a:ea typeface="宋体" panose="02010600030101010101" pitchFamily="2" charset="-122"/>
              </a:rPr>
              <a:t>    </a:t>
            </a:r>
            <a:r>
              <a:rPr lang="en-US" sz="2800" b="0">
                <a:latin typeface="宋体" panose="02010600030101010101" pitchFamily="2" charset="-122"/>
                <a:ea typeface="宋体" panose="02010600030101010101" pitchFamily="2" charset="-122"/>
              </a:rPr>
              <a:t>D</a:t>
            </a:r>
            <a:r>
              <a:rPr lang="en-US" altLang="zh-CN" sz="2800" b="0">
                <a:latin typeface="宋体" panose="02010600030101010101" pitchFamily="2" charset="-122"/>
                <a:ea typeface="宋体" panose="02010600030101010101" pitchFamily="2" charset="-122"/>
              </a:rPr>
              <a:t>.</a:t>
            </a:r>
            <a:r>
              <a:rPr lang="zh-CN" sz="2800" b="0">
                <a:latin typeface="宋体" panose="02010600030101010101" pitchFamily="2" charset="-122"/>
                <a:ea typeface="宋体" panose="02010600030101010101" pitchFamily="2" charset="-122"/>
              </a:rPr>
              <a:t>煤</a:t>
            </a:r>
          </a:p>
          <a:p>
            <a:pPr indent="0"/>
            <a:r>
              <a:rPr lang="en-US" sz="2800" b="0">
                <a:latin typeface="宋体" panose="02010600030101010101" pitchFamily="2" charset="-122"/>
                <a:ea typeface="宋体" panose="02010600030101010101" pitchFamily="2" charset="-122"/>
              </a:rPr>
              <a:t>4</a:t>
            </a:r>
            <a:r>
              <a:rPr lang="en-US" altLang="zh-CN" sz="2800" b="0">
                <a:latin typeface="宋体" panose="02010600030101010101" pitchFamily="2" charset="-122"/>
                <a:ea typeface="宋体" panose="02010600030101010101" pitchFamily="2" charset="-122"/>
              </a:rPr>
              <a:t>.</a:t>
            </a:r>
            <a:r>
              <a:rPr lang="zh-CN" sz="2800" b="0">
                <a:latin typeface="宋体" panose="02010600030101010101" pitchFamily="2" charset="-122"/>
                <a:ea typeface="宋体" panose="02010600030101010101" pitchFamily="2" charset="-122"/>
              </a:rPr>
              <a:t>被基督教、犹太教和伊斯兰教视为圣城的是（</a:t>
            </a:r>
            <a:r>
              <a:rPr lang="en-US" altLang="zh-CN" sz="2800" b="0">
                <a:latin typeface="宋体" panose="02010600030101010101" pitchFamily="2" charset="-122"/>
                <a:ea typeface="宋体" panose="02010600030101010101" pitchFamily="2" charset="-122"/>
              </a:rPr>
              <a:t>    </a:t>
            </a:r>
            <a:r>
              <a:rPr lang="zh-CN" sz="2800" b="0">
                <a:latin typeface="宋体" panose="02010600030101010101" pitchFamily="2" charset="-122"/>
                <a:ea typeface="宋体" panose="02010600030101010101" pitchFamily="2" charset="-122"/>
              </a:rPr>
              <a:t>）</a:t>
            </a:r>
          </a:p>
          <a:p>
            <a:pPr indent="0"/>
            <a:r>
              <a:rPr lang="en-US" sz="2800" b="0">
                <a:latin typeface="宋体" panose="02010600030101010101" pitchFamily="2" charset="-122"/>
                <a:ea typeface="宋体" panose="02010600030101010101" pitchFamily="2" charset="-122"/>
              </a:rPr>
              <a:t>  A</a:t>
            </a:r>
            <a:r>
              <a:rPr lang="en-US" altLang="zh-CN" sz="2800" b="0">
                <a:latin typeface="宋体" panose="02010600030101010101" pitchFamily="2" charset="-122"/>
                <a:ea typeface="宋体" panose="02010600030101010101" pitchFamily="2" charset="-122"/>
              </a:rPr>
              <a:t>.</a:t>
            </a:r>
            <a:r>
              <a:rPr lang="zh-CN" sz="2800" b="0">
                <a:latin typeface="宋体" panose="02010600030101010101" pitchFamily="2" charset="-122"/>
                <a:ea typeface="宋体" panose="02010600030101010101" pitchFamily="2" charset="-122"/>
              </a:rPr>
              <a:t>麦加</a:t>
            </a:r>
            <a:r>
              <a:rPr lang="en-US" altLang="zh-CN" sz="2800" b="0">
                <a:latin typeface="宋体" panose="02010600030101010101" pitchFamily="2" charset="-122"/>
                <a:ea typeface="宋体" panose="02010600030101010101" pitchFamily="2" charset="-122"/>
              </a:rPr>
              <a:t>    </a:t>
            </a:r>
            <a:r>
              <a:rPr lang="en-US" sz="2800" b="0">
                <a:latin typeface="宋体" panose="02010600030101010101" pitchFamily="2" charset="-122"/>
                <a:ea typeface="宋体" panose="02010600030101010101" pitchFamily="2" charset="-122"/>
              </a:rPr>
              <a:t>B</a:t>
            </a:r>
            <a:r>
              <a:rPr lang="en-US" altLang="zh-CN" sz="2800" b="0">
                <a:latin typeface="宋体" panose="02010600030101010101" pitchFamily="2" charset="-122"/>
                <a:ea typeface="宋体" panose="02010600030101010101" pitchFamily="2" charset="-122"/>
              </a:rPr>
              <a:t>.</a:t>
            </a:r>
            <a:r>
              <a:rPr lang="zh-CN" sz="2800" b="0">
                <a:latin typeface="宋体" panose="02010600030101010101" pitchFamily="2" charset="-122"/>
                <a:ea typeface="宋体" panose="02010600030101010101" pitchFamily="2" charset="-122"/>
              </a:rPr>
              <a:t>德黑兰</a:t>
            </a:r>
            <a:r>
              <a:rPr lang="en-US" altLang="zh-CN" sz="2800" b="0">
                <a:latin typeface="宋体" panose="02010600030101010101" pitchFamily="2" charset="-122"/>
                <a:ea typeface="宋体" panose="02010600030101010101" pitchFamily="2" charset="-122"/>
              </a:rPr>
              <a:t>   </a:t>
            </a:r>
            <a:r>
              <a:rPr lang="en-US" sz="2800" b="0">
                <a:latin typeface="宋体" panose="02010600030101010101" pitchFamily="2" charset="-122"/>
                <a:ea typeface="宋体" panose="02010600030101010101" pitchFamily="2" charset="-122"/>
              </a:rPr>
              <a:t>C</a:t>
            </a:r>
            <a:r>
              <a:rPr lang="en-US" altLang="zh-CN" sz="2800" b="0">
                <a:latin typeface="宋体" panose="02010600030101010101" pitchFamily="2" charset="-122"/>
                <a:ea typeface="宋体" panose="02010600030101010101" pitchFamily="2" charset="-122"/>
              </a:rPr>
              <a:t>.</a:t>
            </a:r>
            <a:r>
              <a:rPr lang="zh-CN" sz="2800" b="0">
                <a:latin typeface="宋体" panose="02010600030101010101" pitchFamily="2" charset="-122"/>
                <a:ea typeface="宋体" panose="02010600030101010101" pitchFamily="2" charset="-122"/>
              </a:rPr>
              <a:t>巴格达</a:t>
            </a:r>
            <a:r>
              <a:rPr lang="en-US" altLang="zh-CN" sz="2800" b="0">
                <a:latin typeface="宋体" panose="02010600030101010101" pitchFamily="2" charset="-122"/>
                <a:ea typeface="宋体" panose="02010600030101010101" pitchFamily="2" charset="-122"/>
              </a:rPr>
              <a:t>  </a:t>
            </a:r>
            <a:r>
              <a:rPr lang="en-US" sz="2800" b="0">
                <a:latin typeface="宋体" panose="02010600030101010101" pitchFamily="2" charset="-122"/>
                <a:ea typeface="宋体" panose="02010600030101010101" pitchFamily="2" charset="-122"/>
              </a:rPr>
              <a:t>D</a:t>
            </a:r>
            <a:r>
              <a:rPr lang="en-US" altLang="zh-CN" sz="2800" b="0">
                <a:latin typeface="宋体" panose="02010600030101010101" pitchFamily="2" charset="-122"/>
                <a:ea typeface="宋体" panose="02010600030101010101" pitchFamily="2" charset="-122"/>
              </a:rPr>
              <a:t>.</a:t>
            </a:r>
            <a:r>
              <a:rPr lang="zh-CN" sz="2800" b="0">
                <a:latin typeface="宋体" panose="02010600030101010101" pitchFamily="2" charset="-122"/>
                <a:ea typeface="宋体" panose="02010600030101010101" pitchFamily="2" charset="-122"/>
              </a:rPr>
              <a:t>耶路撒冷</a:t>
            </a:r>
          </a:p>
          <a:p>
            <a:pPr indent="0"/>
            <a:r>
              <a:rPr lang="en-US" sz="2800" b="0">
                <a:latin typeface="宋体" panose="02010600030101010101" pitchFamily="2" charset="-122"/>
                <a:ea typeface="宋体" panose="02010600030101010101" pitchFamily="2" charset="-122"/>
              </a:rPr>
              <a:t>5</a:t>
            </a:r>
            <a:r>
              <a:rPr lang="en-US" altLang="zh-CN" sz="2800" b="0">
                <a:latin typeface="宋体" panose="02010600030101010101" pitchFamily="2" charset="-122"/>
                <a:ea typeface="宋体" panose="02010600030101010101" pitchFamily="2" charset="-122"/>
              </a:rPr>
              <a:t>.</a:t>
            </a:r>
            <a:r>
              <a:rPr lang="zh-CN" sz="2800" b="0">
                <a:latin typeface="宋体" panose="02010600030101010101" pitchFamily="2" charset="-122"/>
                <a:ea typeface="宋体" panose="02010600030101010101" pitchFamily="2" charset="-122"/>
              </a:rPr>
              <a:t>下图是世界主要石油运输路线示意图。目前，石油储量、生产量最大，且输出最多的地区是（</a:t>
            </a:r>
            <a:r>
              <a:rPr lang="en-US" altLang="zh-CN" sz="2800" b="0">
                <a:latin typeface="宋体" panose="02010600030101010101" pitchFamily="2" charset="-122"/>
                <a:ea typeface="宋体" panose="02010600030101010101" pitchFamily="2" charset="-122"/>
              </a:rPr>
              <a:t>    </a:t>
            </a:r>
            <a:r>
              <a:rPr lang="zh-CN" sz="2800" b="0">
                <a:latin typeface="宋体" panose="02010600030101010101" pitchFamily="2" charset="-122"/>
                <a:ea typeface="宋体" panose="02010600030101010101" pitchFamily="2" charset="-122"/>
              </a:rPr>
              <a:t>）</a:t>
            </a:r>
            <a:endParaRPr lang="zh-CN" altLang="en-US" sz="2800">
              <a:latin typeface="宋体" panose="02010600030101010101" pitchFamily="2" charset="-122"/>
            </a:endParaRPr>
          </a:p>
        </p:txBody>
      </p:sp>
      <p:sp>
        <p:nvSpPr>
          <p:cNvPr id="2" name="文本框 1"/>
          <p:cNvSpPr txBox="1"/>
          <p:nvPr/>
        </p:nvSpPr>
        <p:spPr>
          <a:xfrm>
            <a:off x="907415" y="5735955"/>
            <a:ext cx="6761480" cy="521970"/>
          </a:xfrm>
          <a:prstGeom prst="rect">
            <a:avLst/>
          </a:prstGeom>
          <a:noFill/>
        </p:spPr>
        <p:txBody>
          <a:bodyPr wrap="none" rtlCol="0">
            <a:spAutoFit/>
          </a:bodyPr>
          <a:lstStyle>
            <a:defPPr>
              <a:defRPr lang="zh-CN"/>
            </a:defPPr>
          </a:lstStyle>
          <a:p>
            <a:pPr algn="l"/>
            <a:r>
              <a:rPr lang="en-US" sz="2800">
                <a:latin typeface="宋体" panose="02010600030101010101" pitchFamily="2" charset="-122"/>
                <a:ea typeface="宋体" panose="02010600030101010101" pitchFamily="2" charset="-122"/>
                <a:sym typeface="+mn-ea"/>
              </a:rPr>
              <a:t>A</a:t>
            </a:r>
            <a:r>
              <a:rPr lang="en-US" altLang="zh-CN" sz="2800">
                <a:latin typeface="宋体" panose="02010600030101010101" pitchFamily="2" charset="-122"/>
                <a:ea typeface="宋体" panose="02010600030101010101" pitchFamily="2" charset="-122"/>
                <a:sym typeface="+mn-ea"/>
              </a:rPr>
              <a:t>.</a:t>
            </a:r>
            <a:r>
              <a:rPr lang="zh-CN" sz="2800">
                <a:latin typeface="宋体" panose="02010600030101010101" pitchFamily="2" charset="-122"/>
                <a:ea typeface="宋体" panose="02010600030101010101" pitchFamily="2" charset="-122"/>
                <a:sym typeface="+mn-ea"/>
              </a:rPr>
              <a:t>东南亚</a:t>
            </a:r>
            <a:r>
              <a:rPr lang="en-US" altLang="zh-CN" sz="2800">
                <a:latin typeface="宋体" panose="02010600030101010101" pitchFamily="2" charset="-122"/>
                <a:ea typeface="宋体" panose="02010600030101010101" pitchFamily="2" charset="-122"/>
                <a:sym typeface="+mn-ea"/>
              </a:rPr>
              <a:t>  </a:t>
            </a:r>
            <a:r>
              <a:rPr lang="en-US" sz="2800">
                <a:latin typeface="宋体" panose="02010600030101010101" pitchFamily="2" charset="-122"/>
                <a:ea typeface="宋体" panose="02010600030101010101" pitchFamily="2" charset="-122"/>
                <a:sym typeface="+mn-ea"/>
              </a:rPr>
              <a:t>B</a:t>
            </a:r>
            <a:r>
              <a:rPr lang="en-US" altLang="zh-CN" sz="2800">
                <a:latin typeface="宋体" panose="02010600030101010101" pitchFamily="2" charset="-122"/>
                <a:ea typeface="宋体" panose="02010600030101010101" pitchFamily="2" charset="-122"/>
                <a:sym typeface="+mn-ea"/>
              </a:rPr>
              <a:t>.</a:t>
            </a:r>
            <a:r>
              <a:rPr lang="zh-CN" sz="2800">
                <a:latin typeface="宋体" panose="02010600030101010101" pitchFamily="2" charset="-122"/>
                <a:ea typeface="宋体" panose="02010600030101010101" pitchFamily="2" charset="-122"/>
                <a:sym typeface="+mn-ea"/>
              </a:rPr>
              <a:t>西欧</a:t>
            </a:r>
            <a:r>
              <a:rPr lang="en-US" altLang="zh-CN" sz="2800">
                <a:latin typeface="宋体" panose="02010600030101010101" pitchFamily="2" charset="-122"/>
                <a:ea typeface="宋体" panose="02010600030101010101" pitchFamily="2" charset="-122"/>
                <a:sym typeface="+mn-ea"/>
              </a:rPr>
              <a:t>     </a:t>
            </a:r>
            <a:r>
              <a:rPr lang="en-US" sz="2800">
                <a:latin typeface="宋体" panose="02010600030101010101" pitchFamily="2" charset="-122"/>
                <a:ea typeface="宋体" panose="02010600030101010101" pitchFamily="2" charset="-122"/>
                <a:sym typeface="+mn-ea"/>
              </a:rPr>
              <a:t>C</a:t>
            </a:r>
            <a:r>
              <a:rPr lang="en-US" altLang="zh-CN" sz="2800">
                <a:latin typeface="宋体" panose="02010600030101010101" pitchFamily="2" charset="-122"/>
                <a:ea typeface="宋体" panose="02010600030101010101" pitchFamily="2" charset="-122"/>
                <a:sym typeface="+mn-ea"/>
              </a:rPr>
              <a:t>.</a:t>
            </a:r>
            <a:r>
              <a:rPr lang="zh-CN" sz="2800">
                <a:latin typeface="宋体" panose="02010600030101010101" pitchFamily="2" charset="-122"/>
                <a:ea typeface="宋体" panose="02010600030101010101" pitchFamily="2" charset="-122"/>
                <a:sym typeface="+mn-ea"/>
              </a:rPr>
              <a:t>北美</a:t>
            </a:r>
            <a:r>
              <a:rPr lang="en-US" altLang="zh-CN" sz="2800">
                <a:latin typeface="宋体" panose="02010600030101010101" pitchFamily="2" charset="-122"/>
                <a:ea typeface="宋体" panose="02010600030101010101" pitchFamily="2" charset="-122"/>
                <a:sym typeface="+mn-ea"/>
              </a:rPr>
              <a:t>    </a:t>
            </a:r>
            <a:r>
              <a:rPr lang="en-US" sz="2800">
                <a:latin typeface="宋体" panose="02010600030101010101" pitchFamily="2" charset="-122"/>
                <a:ea typeface="宋体" panose="02010600030101010101" pitchFamily="2" charset="-122"/>
                <a:sym typeface="+mn-ea"/>
              </a:rPr>
              <a:t>D</a:t>
            </a:r>
            <a:r>
              <a:rPr lang="en-US" altLang="zh-CN" sz="2800">
                <a:latin typeface="宋体" panose="02010600030101010101" pitchFamily="2" charset="-122"/>
                <a:ea typeface="宋体" panose="02010600030101010101" pitchFamily="2" charset="-122"/>
                <a:sym typeface="+mn-ea"/>
              </a:rPr>
              <a:t>.</a:t>
            </a:r>
            <a:r>
              <a:rPr lang="zh-CN" sz="2800">
                <a:latin typeface="宋体" panose="02010600030101010101" pitchFamily="2" charset="-122"/>
                <a:ea typeface="宋体" panose="02010600030101010101" pitchFamily="2" charset="-122"/>
                <a:sym typeface="+mn-ea"/>
              </a:rPr>
              <a:t>中东</a:t>
            </a:r>
            <a:endParaRPr lang="zh-CN" altLang="en-US" sz="2800">
              <a:latin typeface="宋体" panose="02010600030101010101" pitchFamily="2" charset="-122"/>
            </a:endParaRPr>
          </a:p>
        </p:txBody>
      </p:sp>
      <p:pic>
        <p:nvPicPr>
          <p:cNvPr id="3" name="图片 2"/>
          <p:cNvPicPr>
            <a:picLocks noChangeAspect="1"/>
          </p:cNvPicPr>
          <p:nvPr>
            <p:custDataLst>
              <p:tags r:id="rId3"/>
            </p:custDataLst>
          </p:nvPr>
        </p:nvPicPr>
        <p:blipFill>
          <a:blip r:embed="rId2">
            <a:clrChange>
              <a:clrFrom>
                <a:srgbClr val="FFFFFF">
                  <a:alpha val="100000"/>
                </a:srgbClr>
              </a:clrFrom>
              <a:clrTo>
                <a:srgbClr val="FFFFFF">
                  <a:alpha val="100000"/>
                  <a:alpha val="0"/>
                </a:srgbClr>
              </a:clrTo>
            </a:clrChange>
          </a:blip>
          <a:stretch>
            <a:fillRect/>
          </a:stretch>
        </p:blipFill>
        <p:spPr>
          <a:xfrm>
            <a:off x="5659755" y="3573780"/>
            <a:ext cx="3652520" cy="2162175"/>
          </a:xfrm>
          <a:prstGeom prst="rect">
            <a:avLst/>
          </a:prstGeom>
        </p:spPr>
      </p:pic>
      <p:sp>
        <p:nvSpPr>
          <p:cNvPr id="4" name="文本框 3"/>
          <p:cNvSpPr txBox="1"/>
          <p:nvPr/>
        </p:nvSpPr>
        <p:spPr>
          <a:xfrm>
            <a:off x="3053715" y="1167130"/>
            <a:ext cx="1080135" cy="521970"/>
          </a:xfrm>
          <a:prstGeom prst="rect">
            <a:avLst/>
          </a:prstGeom>
          <a:noFill/>
        </p:spPr>
        <p:txBody>
          <a:bodyPr wrap="square" rtlCol="0">
            <a:spAutoFit/>
          </a:bodyPr>
          <a:lstStyle>
            <a:defPPr>
              <a:defRPr lang="zh-CN"/>
            </a:defPPr>
          </a:lstStyle>
          <a:p>
            <a:r>
              <a:rPr lang="en-US" altLang="zh-CN" sz="2800">
                <a:solidFill>
                  <a:srgbClr val="FF0000"/>
                </a:solidFill>
                <a:latin typeface="宋体" panose="02010600030101010101" pitchFamily="2" charset="-122"/>
                <a:ea typeface="宋体" panose="02010600030101010101" pitchFamily="2" charset="-122"/>
              </a:rPr>
              <a:t>B</a:t>
            </a:r>
          </a:p>
        </p:txBody>
      </p:sp>
      <p:sp>
        <p:nvSpPr>
          <p:cNvPr id="5" name="文本框 4"/>
          <p:cNvSpPr txBox="1"/>
          <p:nvPr/>
        </p:nvSpPr>
        <p:spPr>
          <a:xfrm>
            <a:off x="8108315" y="2059940"/>
            <a:ext cx="1080135" cy="521970"/>
          </a:xfrm>
          <a:prstGeom prst="rect">
            <a:avLst/>
          </a:prstGeom>
          <a:noFill/>
        </p:spPr>
        <p:txBody>
          <a:bodyPr wrap="square" rtlCol="0">
            <a:spAutoFit/>
          </a:bodyPr>
          <a:lstStyle>
            <a:defPPr>
              <a:defRPr lang="zh-CN"/>
            </a:defPPr>
          </a:lstStyle>
          <a:p>
            <a:r>
              <a:rPr lang="en-US" altLang="zh-CN" sz="2800">
                <a:solidFill>
                  <a:srgbClr val="FF0000"/>
                </a:solidFill>
                <a:latin typeface="宋体" panose="02010600030101010101" pitchFamily="2" charset="-122"/>
                <a:ea typeface="宋体" panose="02010600030101010101" pitchFamily="2" charset="-122"/>
              </a:rPr>
              <a:t>D</a:t>
            </a:r>
          </a:p>
        </p:txBody>
      </p:sp>
      <p:sp>
        <p:nvSpPr>
          <p:cNvPr id="6" name="文本框 5"/>
          <p:cNvSpPr txBox="1"/>
          <p:nvPr/>
        </p:nvSpPr>
        <p:spPr>
          <a:xfrm>
            <a:off x="4133850" y="3352800"/>
            <a:ext cx="1080135" cy="521970"/>
          </a:xfrm>
          <a:prstGeom prst="rect">
            <a:avLst/>
          </a:prstGeom>
          <a:noFill/>
        </p:spPr>
        <p:txBody>
          <a:bodyPr wrap="square" rtlCol="0">
            <a:spAutoFit/>
          </a:bodyPr>
          <a:lstStyle>
            <a:defPPr>
              <a:defRPr lang="zh-CN"/>
            </a:defPPr>
          </a:lstStyle>
          <a:p>
            <a:r>
              <a:rPr lang="en-US" altLang="zh-CN" sz="2800">
                <a:solidFill>
                  <a:srgbClr val="FF0000"/>
                </a:solidFill>
                <a:latin typeface="宋体" panose="02010600030101010101" pitchFamily="2" charset="-122"/>
                <a:ea typeface="宋体" panose="02010600030101010101" pitchFamily="2" charset="-122"/>
              </a:rPr>
              <a:t>D</a:t>
            </a:r>
          </a:p>
        </p:txBody>
      </p:sp>
    </p:spTree>
    <p:custDataLst>
      <p:tags r:id="rId4"/>
    </p:custDataLst>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9"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dissolve">
                                      <p:cBhvr>
                                        <p:cTn id="7" dur="500"/>
                                        <p:tgtEl>
                                          <p:spTgt spid="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9" presetClass="entr" presetSubtype="0" fill="hold"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Effect transition="in" filter="dissolve">
                                      <p:cBhvr>
                                        <p:cTn id="13" dur="500"/>
                                        <p:tgtEl>
                                          <p:spTgt spid="5">
                                            <p:txEl>
                                              <p:pRg st="0" end="0"/>
                                            </p:txEl>
                                          </p:spTgt>
                                        </p:tgtEl>
                                      </p:cBhvr>
                                    </p:animEffec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9" presetClass="entr" presetSubtype="0" fill="hold" nodeType="click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animEffect transition="in" filter="dissolve">
                                      <p:cBhvr>
                                        <p:cTn id="19"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100" name="文本框 99"/>
          <p:cNvSpPr txBox="1"/>
          <p:nvPr/>
        </p:nvSpPr>
        <p:spPr>
          <a:xfrm>
            <a:off x="439420" y="798195"/>
            <a:ext cx="11313795" cy="5262245"/>
          </a:xfrm>
          <a:prstGeom prst="rect">
            <a:avLst/>
          </a:prstGeom>
          <a:noFill/>
          <a:ln w="9525">
            <a:noFill/>
          </a:ln>
        </p:spPr>
        <p:txBody>
          <a:bodyPr wrap="square">
            <a:spAutoFit/>
          </a:bodyPr>
          <a:lstStyle>
            <a:defPPr>
              <a:defRPr lang="zh-CN"/>
            </a:defPPr>
          </a:lstStyle>
          <a:p>
            <a:pPr indent="0"/>
            <a:r>
              <a:rPr lang="en-US" sz="2800" b="0">
                <a:latin typeface="宋体" panose="02010600030101010101" pitchFamily="2" charset="-122"/>
                <a:ea typeface="宋体" panose="02010600030101010101" pitchFamily="2" charset="-122"/>
              </a:rPr>
              <a:t>6</a:t>
            </a:r>
            <a:r>
              <a:rPr lang="en-US" altLang="zh-CN" sz="2800" b="0">
                <a:latin typeface="宋体" panose="02010600030101010101" pitchFamily="2" charset="-122"/>
                <a:ea typeface="宋体" panose="02010600030101010101" pitchFamily="2" charset="-122"/>
              </a:rPr>
              <a:t>.</a:t>
            </a:r>
            <a:r>
              <a:rPr lang="zh-CN" sz="2800" b="0">
                <a:latin typeface="宋体" panose="02010600030101010101" pitchFamily="2" charset="-122"/>
                <a:ea typeface="宋体" panose="02010600030101010101" pitchFamily="2" charset="-122"/>
              </a:rPr>
              <a:t>下列有关东南亚的说法正确的是（</a:t>
            </a:r>
            <a:r>
              <a:rPr lang="en-US" altLang="zh-CN" sz="2800" b="0">
                <a:latin typeface="宋体" panose="02010600030101010101" pitchFamily="2" charset="-122"/>
                <a:ea typeface="宋体" panose="02010600030101010101" pitchFamily="2" charset="-122"/>
              </a:rPr>
              <a:t>    </a:t>
            </a:r>
            <a:r>
              <a:rPr lang="zh-CN" sz="2800" b="0">
                <a:latin typeface="宋体" panose="02010600030101010101" pitchFamily="2" charset="-122"/>
                <a:ea typeface="宋体" panose="02010600030101010101" pitchFamily="2" charset="-122"/>
              </a:rPr>
              <a:t>）</a:t>
            </a:r>
          </a:p>
          <a:p>
            <a:pPr indent="0"/>
            <a:r>
              <a:rPr lang="en-US" sz="2800" b="0">
                <a:latin typeface="宋体" panose="02010600030101010101" pitchFamily="2" charset="-122"/>
                <a:ea typeface="宋体" panose="02010600030101010101" pitchFamily="2" charset="-122"/>
              </a:rPr>
              <a:t>A</a:t>
            </a:r>
            <a:r>
              <a:rPr lang="en-US" altLang="zh-CN" sz="2800" b="0">
                <a:latin typeface="宋体" panose="02010600030101010101" pitchFamily="2" charset="-122"/>
                <a:ea typeface="宋体" panose="02010600030101010101" pitchFamily="2" charset="-122"/>
              </a:rPr>
              <a:t>.</a:t>
            </a:r>
            <a:r>
              <a:rPr lang="zh-CN" sz="2800" b="0">
                <a:latin typeface="宋体" panose="02010600030101010101" pitchFamily="2" charset="-122"/>
                <a:ea typeface="宋体" panose="02010600030101010101" pitchFamily="2" charset="-122"/>
              </a:rPr>
              <a:t>地处亚洲与非洲、印度洋与太平洋的“十字路口”位置</a:t>
            </a:r>
          </a:p>
          <a:p>
            <a:pPr indent="0"/>
            <a:r>
              <a:rPr lang="en-US" sz="2800" b="0">
                <a:latin typeface="宋体" panose="02010600030101010101" pitchFamily="2" charset="-122"/>
                <a:ea typeface="宋体" panose="02010600030101010101" pitchFamily="2" charset="-122"/>
              </a:rPr>
              <a:t>B</a:t>
            </a:r>
            <a:r>
              <a:rPr lang="en-US" altLang="zh-CN" sz="2800" b="0">
                <a:latin typeface="宋体" panose="02010600030101010101" pitchFamily="2" charset="-122"/>
                <a:ea typeface="宋体" panose="02010600030101010101" pitchFamily="2" charset="-122"/>
              </a:rPr>
              <a:t>.</a:t>
            </a:r>
            <a:r>
              <a:rPr lang="zh-CN" sz="2800" b="0">
                <a:latin typeface="宋体" panose="02010600030101010101" pitchFamily="2" charset="-122"/>
                <a:ea typeface="宋体" panose="02010600030101010101" pitchFamily="2" charset="-122"/>
              </a:rPr>
              <a:t>中南半岛的地形特点是平原面积广阔，平原、山脉相间分布</a:t>
            </a:r>
          </a:p>
          <a:p>
            <a:pPr indent="0"/>
            <a:r>
              <a:rPr lang="en-US" sz="2800" b="0">
                <a:latin typeface="宋体" panose="02010600030101010101" pitchFamily="2" charset="-122"/>
                <a:ea typeface="宋体" panose="02010600030101010101" pitchFamily="2" charset="-122"/>
              </a:rPr>
              <a:t>C</a:t>
            </a:r>
            <a:r>
              <a:rPr lang="en-US" altLang="zh-CN" sz="2800" b="0">
                <a:latin typeface="宋体" panose="02010600030101010101" pitchFamily="2" charset="-122"/>
                <a:ea typeface="宋体" panose="02010600030101010101" pitchFamily="2" charset="-122"/>
              </a:rPr>
              <a:t>.</a:t>
            </a:r>
            <a:r>
              <a:rPr lang="zh-CN" sz="2800" b="0">
                <a:latin typeface="宋体" panose="02010600030101010101" pitchFamily="2" charset="-122"/>
                <a:ea typeface="宋体" panose="02010600030101010101" pitchFamily="2" charset="-122"/>
              </a:rPr>
              <a:t>世界上咖啡、油棕、椰子、蕉麻的最大产地</a:t>
            </a:r>
          </a:p>
          <a:p>
            <a:pPr indent="0"/>
            <a:r>
              <a:rPr lang="en-US" sz="2800" b="0">
                <a:latin typeface="宋体" panose="02010600030101010101" pitchFamily="2" charset="-122"/>
                <a:ea typeface="宋体" panose="02010600030101010101" pitchFamily="2" charset="-122"/>
              </a:rPr>
              <a:t>D</a:t>
            </a:r>
            <a:r>
              <a:rPr lang="en-US" altLang="zh-CN" sz="2800" b="0">
                <a:latin typeface="宋体" panose="02010600030101010101" pitchFamily="2" charset="-122"/>
                <a:ea typeface="宋体" panose="02010600030101010101" pitchFamily="2" charset="-122"/>
              </a:rPr>
              <a:t>.</a:t>
            </a:r>
            <a:r>
              <a:rPr lang="zh-CN" sz="2800" b="0">
                <a:latin typeface="宋体" panose="02010600030101010101" pitchFamily="2" charset="-122"/>
                <a:ea typeface="宋体" panose="02010600030101010101" pitchFamily="2" charset="-122"/>
              </a:rPr>
              <a:t>世界上华人、华侨分布最集中的地区</a:t>
            </a:r>
          </a:p>
          <a:p>
            <a:pPr indent="0"/>
            <a:r>
              <a:rPr lang="en-US" sz="2800" b="0">
                <a:latin typeface="宋体" panose="02010600030101010101" pitchFamily="2" charset="-122"/>
                <a:ea typeface="宋体" panose="02010600030101010101" pitchFamily="2" charset="-122"/>
              </a:rPr>
              <a:t>7</a:t>
            </a:r>
            <a:r>
              <a:rPr lang="en-US" altLang="zh-CN" sz="2800" b="0">
                <a:latin typeface="宋体" panose="02010600030101010101" pitchFamily="2" charset="-122"/>
                <a:ea typeface="宋体" panose="02010600030101010101" pitchFamily="2" charset="-122"/>
              </a:rPr>
              <a:t>.</a:t>
            </a:r>
            <a:r>
              <a:rPr lang="zh-CN" sz="2800" b="0">
                <a:latin typeface="宋体" panose="02010600030101010101" pitchFamily="2" charset="-122"/>
                <a:ea typeface="宋体" panose="02010600030101010101" pitchFamily="2" charset="-122"/>
              </a:rPr>
              <a:t>近期的叙利亚局势持续动荡，不仅给叙利亚人民乃至中东人民带来了深重的灾难，同时也使中东再次成为世界关注的热点地区。中东地区位于（</a:t>
            </a:r>
            <a:r>
              <a:rPr lang="en-US" altLang="zh-CN" sz="2800" b="0">
                <a:latin typeface="宋体" panose="02010600030101010101" pitchFamily="2" charset="-122"/>
                <a:ea typeface="宋体" panose="02010600030101010101" pitchFamily="2" charset="-122"/>
              </a:rPr>
              <a:t>    </a:t>
            </a:r>
            <a:r>
              <a:rPr lang="zh-CN" sz="2800" b="0">
                <a:latin typeface="宋体" panose="02010600030101010101" pitchFamily="2" charset="-122"/>
                <a:ea typeface="宋体" panose="02010600030101010101" pitchFamily="2" charset="-122"/>
              </a:rPr>
              <a:t>）</a:t>
            </a:r>
          </a:p>
          <a:p>
            <a:pPr indent="0"/>
            <a:r>
              <a:rPr lang="en-US" sz="2800" b="0">
                <a:latin typeface="宋体" panose="02010600030101010101" pitchFamily="2" charset="-122"/>
                <a:ea typeface="宋体" panose="02010600030101010101" pitchFamily="2" charset="-122"/>
              </a:rPr>
              <a:t>A</a:t>
            </a:r>
            <a:r>
              <a:rPr lang="en-US" altLang="zh-CN" sz="2800" b="0">
                <a:latin typeface="宋体" panose="02010600030101010101" pitchFamily="2" charset="-122"/>
                <a:ea typeface="宋体" panose="02010600030101010101" pitchFamily="2" charset="-122"/>
              </a:rPr>
              <a:t>.</a:t>
            </a:r>
            <a:r>
              <a:rPr lang="zh-CN" sz="2800" b="0">
                <a:latin typeface="宋体" panose="02010600030101010101" pitchFamily="2" charset="-122"/>
                <a:ea typeface="宋体" panose="02010600030101010101" pitchFamily="2" charset="-122"/>
              </a:rPr>
              <a:t>亚洲西南部和非洲东北部</a:t>
            </a:r>
            <a:r>
              <a:rPr lang="en-US" altLang="zh-CN" sz="2800" b="0">
                <a:latin typeface="宋体" panose="02010600030101010101" pitchFamily="2" charset="-122"/>
                <a:ea typeface="宋体" panose="02010600030101010101" pitchFamily="2" charset="-122"/>
              </a:rPr>
              <a:t>     </a:t>
            </a:r>
            <a:r>
              <a:rPr lang="en-US" sz="2800" b="0">
                <a:latin typeface="宋体" panose="02010600030101010101" pitchFamily="2" charset="-122"/>
                <a:ea typeface="宋体" panose="02010600030101010101" pitchFamily="2" charset="-122"/>
              </a:rPr>
              <a:t>B</a:t>
            </a:r>
            <a:r>
              <a:rPr lang="en-US" altLang="zh-CN" sz="2800" b="0">
                <a:latin typeface="宋体" panose="02010600030101010101" pitchFamily="2" charset="-122"/>
                <a:ea typeface="宋体" panose="02010600030101010101" pitchFamily="2" charset="-122"/>
              </a:rPr>
              <a:t>.</a:t>
            </a:r>
            <a:r>
              <a:rPr lang="zh-CN" sz="2800" b="0">
                <a:latin typeface="宋体" panose="02010600030101010101" pitchFamily="2" charset="-122"/>
                <a:ea typeface="宋体" panose="02010600030101010101" pitchFamily="2" charset="-122"/>
              </a:rPr>
              <a:t>亚洲东北部和非洲西南部</a:t>
            </a:r>
          </a:p>
          <a:p>
            <a:pPr indent="0"/>
            <a:r>
              <a:rPr lang="en-US" sz="2800" b="0">
                <a:latin typeface="宋体" panose="02010600030101010101" pitchFamily="2" charset="-122"/>
                <a:ea typeface="宋体" panose="02010600030101010101" pitchFamily="2" charset="-122"/>
              </a:rPr>
              <a:t>C</a:t>
            </a:r>
            <a:r>
              <a:rPr lang="en-US" altLang="zh-CN" sz="2800" b="0">
                <a:latin typeface="宋体" panose="02010600030101010101" pitchFamily="2" charset="-122"/>
                <a:ea typeface="宋体" panose="02010600030101010101" pitchFamily="2" charset="-122"/>
              </a:rPr>
              <a:t>.</a:t>
            </a:r>
            <a:r>
              <a:rPr lang="zh-CN" sz="2800" b="0">
                <a:latin typeface="宋体" panose="02010600030101010101" pitchFamily="2" charset="-122"/>
                <a:ea typeface="宋体" panose="02010600030101010101" pitchFamily="2" charset="-122"/>
              </a:rPr>
              <a:t>欧洲东南部和非洲东北部</a:t>
            </a:r>
            <a:r>
              <a:rPr lang="en-US" altLang="zh-CN" sz="2800" b="0">
                <a:latin typeface="宋体" panose="02010600030101010101" pitchFamily="2" charset="-122"/>
                <a:ea typeface="宋体" panose="02010600030101010101" pitchFamily="2" charset="-122"/>
              </a:rPr>
              <a:t>     </a:t>
            </a:r>
            <a:r>
              <a:rPr lang="en-US" sz="2800" b="0">
                <a:latin typeface="宋体" panose="02010600030101010101" pitchFamily="2" charset="-122"/>
                <a:ea typeface="宋体" panose="02010600030101010101" pitchFamily="2" charset="-122"/>
              </a:rPr>
              <a:t>D</a:t>
            </a:r>
            <a:r>
              <a:rPr lang="en-US" altLang="zh-CN" sz="2800" b="0">
                <a:latin typeface="宋体" panose="02010600030101010101" pitchFamily="2" charset="-122"/>
                <a:ea typeface="宋体" panose="02010600030101010101" pitchFamily="2" charset="-122"/>
              </a:rPr>
              <a:t>.</a:t>
            </a:r>
            <a:r>
              <a:rPr lang="zh-CN" sz="2800" b="0">
                <a:latin typeface="宋体" panose="02010600030101010101" pitchFamily="2" charset="-122"/>
                <a:ea typeface="宋体" panose="02010600030101010101" pitchFamily="2" charset="-122"/>
              </a:rPr>
              <a:t>亚洲东北部和欧洲东部</a:t>
            </a:r>
          </a:p>
          <a:p>
            <a:pPr indent="0"/>
            <a:r>
              <a:rPr lang="en-US" sz="2800" b="0">
                <a:latin typeface="宋体" panose="02010600030101010101" pitchFamily="2" charset="-122"/>
                <a:ea typeface="宋体" panose="02010600030101010101" pitchFamily="2" charset="-122"/>
              </a:rPr>
              <a:t>8</a:t>
            </a:r>
            <a:r>
              <a:rPr lang="en-US" altLang="zh-CN" sz="2800" b="0">
                <a:latin typeface="宋体" panose="02010600030101010101" pitchFamily="2" charset="-122"/>
                <a:ea typeface="宋体" panose="02010600030101010101" pitchFamily="2" charset="-122"/>
              </a:rPr>
              <a:t>.</a:t>
            </a:r>
            <a:r>
              <a:rPr lang="zh-CN" sz="2800" b="0">
                <a:latin typeface="宋体" panose="02010600030101010101" pitchFamily="2" charset="-122"/>
                <a:ea typeface="宋体" panose="02010600030101010101" pitchFamily="2" charset="-122"/>
              </a:rPr>
              <a:t>东南亚华侨与华人的祖籍主要是（</a:t>
            </a:r>
            <a:r>
              <a:rPr lang="en-US" altLang="zh-CN" sz="2800" b="0">
                <a:latin typeface="宋体" panose="02010600030101010101" pitchFamily="2" charset="-122"/>
                <a:ea typeface="宋体" panose="02010600030101010101" pitchFamily="2" charset="-122"/>
              </a:rPr>
              <a:t>    </a:t>
            </a:r>
            <a:r>
              <a:rPr lang="zh-CN" sz="2800" b="0">
                <a:latin typeface="宋体" panose="02010600030101010101" pitchFamily="2" charset="-122"/>
                <a:ea typeface="宋体" panose="02010600030101010101" pitchFamily="2" charset="-122"/>
              </a:rPr>
              <a:t>）</a:t>
            </a:r>
          </a:p>
          <a:p>
            <a:pPr indent="0"/>
            <a:r>
              <a:rPr lang="en-US" sz="2800" b="0">
                <a:latin typeface="宋体" panose="02010600030101010101" pitchFamily="2" charset="-122"/>
                <a:ea typeface="宋体" panose="02010600030101010101" pitchFamily="2" charset="-122"/>
              </a:rPr>
              <a:t>A</a:t>
            </a:r>
            <a:r>
              <a:rPr lang="en-US" altLang="zh-CN" sz="2800" b="0">
                <a:latin typeface="宋体" panose="02010600030101010101" pitchFamily="2" charset="-122"/>
                <a:ea typeface="宋体" panose="02010600030101010101" pitchFamily="2" charset="-122"/>
              </a:rPr>
              <a:t>.</a:t>
            </a:r>
            <a:r>
              <a:rPr lang="zh-CN" sz="2800" b="0">
                <a:latin typeface="宋体" panose="02010600030101010101" pitchFamily="2" charset="-122"/>
                <a:ea typeface="宋体" panose="02010600030101010101" pitchFamily="2" charset="-122"/>
              </a:rPr>
              <a:t>广东、广西</a:t>
            </a:r>
            <a:r>
              <a:rPr lang="en-US" altLang="zh-CN" sz="2800" b="0">
                <a:latin typeface="宋体" panose="02010600030101010101" pitchFamily="2" charset="-122"/>
                <a:ea typeface="宋体" panose="02010600030101010101" pitchFamily="2" charset="-122"/>
              </a:rPr>
              <a:t>  </a:t>
            </a:r>
            <a:r>
              <a:rPr lang="en-US" sz="2800" b="0">
                <a:latin typeface="宋体" panose="02010600030101010101" pitchFamily="2" charset="-122"/>
                <a:ea typeface="宋体" panose="02010600030101010101" pitchFamily="2" charset="-122"/>
              </a:rPr>
              <a:t>B</a:t>
            </a:r>
            <a:r>
              <a:rPr lang="en-US" altLang="zh-CN" sz="2800" b="0">
                <a:latin typeface="宋体" panose="02010600030101010101" pitchFamily="2" charset="-122"/>
                <a:ea typeface="宋体" panose="02010600030101010101" pitchFamily="2" charset="-122"/>
              </a:rPr>
              <a:t>.</a:t>
            </a:r>
            <a:r>
              <a:rPr lang="zh-CN" sz="2800" b="0">
                <a:latin typeface="宋体" panose="02010600030101010101" pitchFamily="2" charset="-122"/>
                <a:ea typeface="宋体" panose="02010600030101010101" pitchFamily="2" charset="-122"/>
              </a:rPr>
              <a:t>广东、福建</a:t>
            </a:r>
            <a:r>
              <a:rPr lang="en-US" altLang="zh-CN" sz="2800" b="0">
                <a:latin typeface="宋体" panose="02010600030101010101" pitchFamily="2" charset="-122"/>
                <a:ea typeface="宋体" panose="02010600030101010101" pitchFamily="2" charset="-122"/>
              </a:rPr>
              <a:t>   </a:t>
            </a:r>
            <a:r>
              <a:rPr lang="en-US" sz="2800" b="0">
                <a:latin typeface="宋体" panose="02010600030101010101" pitchFamily="2" charset="-122"/>
                <a:ea typeface="宋体" panose="02010600030101010101" pitchFamily="2" charset="-122"/>
              </a:rPr>
              <a:t>C</a:t>
            </a:r>
            <a:r>
              <a:rPr lang="en-US" altLang="zh-CN" sz="2800" b="0">
                <a:latin typeface="宋体" panose="02010600030101010101" pitchFamily="2" charset="-122"/>
                <a:ea typeface="宋体" panose="02010600030101010101" pitchFamily="2" charset="-122"/>
              </a:rPr>
              <a:t>.</a:t>
            </a:r>
            <a:r>
              <a:rPr lang="zh-CN" sz="2800" b="0">
                <a:latin typeface="宋体" panose="02010600030101010101" pitchFamily="2" charset="-122"/>
                <a:ea typeface="宋体" panose="02010600030101010101" pitchFamily="2" charset="-122"/>
              </a:rPr>
              <a:t>江苏、浙江</a:t>
            </a:r>
            <a:r>
              <a:rPr lang="en-US" altLang="zh-CN" sz="2800" b="0">
                <a:latin typeface="宋体" panose="02010600030101010101" pitchFamily="2" charset="-122"/>
                <a:ea typeface="宋体" panose="02010600030101010101" pitchFamily="2" charset="-122"/>
              </a:rPr>
              <a:t>   </a:t>
            </a:r>
            <a:r>
              <a:rPr lang="en-US" sz="2800" b="0">
                <a:latin typeface="宋体" panose="02010600030101010101" pitchFamily="2" charset="-122"/>
                <a:ea typeface="宋体" panose="02010600030101010101" pitchFamily="2" charset="-122"/>
              </a:rPr>
              <a:t>D</a:t>
            </a:r>
            <a:r>
              <a:rPr lang="en-US" altLang="zh-CN" sz="2800" b="0">
                <a:latin typeface="宋体" panose="02010600030101010101" pitchFamily="2" charset="-122"/>
                <a:ea typeface="宋体" panose="02010600030101010101" pitchFamily="2" charset="-122"/>
              </a:rPr>
              <a:t>.</a:t>
            </a:r>
            <a:r>
              <a:rPr lang="zh-CN" sz="2800" b="0">
                <a:latin typeface="宋体" panose="02010600030101010101" pitchFamily="2" charset="-122"/>
                <a:ea typeface="宋体" panose="02010600030101010101" pitchFamily="2" charset="-122"/>
              </a:rPr>
              <a:t>海南、台湾</a:t>
            </a:r>
            <a:endParaRPr lang="zh-CN" altLang="en-US" sz="2800">
              <a:latin typeface="宋体" panose="02010600030101010101" pitchFamily="2" charset="-122"/>
            </a:endParaRPr>
          </a:p>
        </p:txBody>
      </p:sp>
      <p:sp>
        <p:nvSpPr>
          <p:cNvPr id="4" name="文本框 3"/>
          <p:cNvSpPr txBox="1"/>
          <p:nvPr/>
        </p:nvSpPr>
        <p:spPr>
          <a:xfrm>
            <a:off x="6369050" y="798195"/>
            <a:ext cx="1080135" cy="521970"/>
          </a:xfrm>
          <a:prstGeom prst="rect">
            <a:avLst/>
          </a:prstGeom>
          <a:noFill/>
        </p:spPr>
        <p:txBody>
          <a:bodyPr wrap="square" rtlCol="0">
            <a:spAutoFit/>
          </a:bodyPr>
          <a:lstStyle>
            <a:defPPr>
              <a:defRPr lang="zh-CN"/>
            </a:defPPr>
          </a:lstStyle>
          <a:p>
            <a:r>
              <a:rPr lang="en-US" altLang="zh-CN" sz="2800">
                <a:solidFill>
                  <a:srgbClr val="FF0000"/>
                </a:solidFill>
                <a:latin typeface="宋体" panose="02010600030101010101" pitchFamily="2" charset="-122"/>
                <a:ea typeface="宋体" panose="02010600030101010101" pitchFamily="2" charset="-122"/>
              </a:rPr>
              <a:t>D</a:t>
            </a:r>
          </a:p>
        </p:txBody>
      </p:sp>
      <p:sp>
        <p:nvSpPr>
          <p:cNvPr id="2" name="文本框 1"/>
          <p:cNvSpPr txBox="1"/>
          <p:nvPr/>
        </p:nvSpPr>
        <p:spPr>
          <a:xfrm>
            <a:off x="1377315" y="3796665"/>
            <a:ext cx="1080135" cy="521970"/>
          </a:xfrm>
          <a:prstGeom prst="rect">
            <a:avLst/>
          </a:prstGeom>
          <a:noFill/>
        </p:spPr>
        <p:txBody>
          <a:bodyPr wrap="square" rtlCol="0">
            <a:spAutoFit/>
          </a:bodyPr>
          <a:lstStyle>
            <a:defPPr>
              <a:defRPr lang="zh-CN"/>
            </a:defPPr>
          </a:lstStyle>
          <a:p>
            <a:r>
              <a:rPr lang="en-US" altLang="zh-CN" sz="2800">
                <a:solidFill>
                  <a:srgbClr val="FF0000"/>
                </a:solidFill>
                <a:latin typeface="宋体" panose="02010600030101010101" pitchFamily="2" charset="-122"/>
                <a:ea typeface="宋体" panose="02010600030101010101" pitchFamily="2" charset="-122"/>
              </a:rPr>
              <a:t>A</a:t>
            </a:r>
          </a:p>
        </p:txBody>
      </p:sp>
      <p:sp>
        <p:nvSpPr>
          <p:cNvPr id="3" name="文本框 2"/>
          <p:cNvSpPr txBox="1"/>
          <p:nvPr/>
        </p:nvSpPr>
        <p:spPr>
          <a:xfrm>
            <a:off x="6369050" y="5041265"/>
            <a:ext cx="1080135" cy="521970"/>
          </a:xfrm>
          <a:prstGeom prst="rect">
            <a:avLst/>
          </a:prstGeom>
          <a:noFill/>
        </p:spPr>
        <p:txBody>
          <a:bodyPr wrap="square" rtlCol="0">
            <a:spAutoFit/>
          </a:bodyPr>
          <a:lstStyle>
            <a:defPPr>
              <a:defRPr lang="zh-CN"/>
            </a:defPPr>
          </a:lstStyle>
          <a:p>
            <a:r>
              <a:rPr lang="en-US" altLang="zh-CN" sz="2800">
                <a:solidFill>
                  <a:srgbClr val="FF0000"/>
                </a:solidFill>
                <a:latin typeface="宋体" panose="02010600030101010101" pitchFamily="2" charset="-122"/>
                <a:ea typeface="宋体" panose="02010600030101010101" pitchFamily="2" charset="-122"/>
              </a:rPr>
              <a:t>B</a:t>
            </a:r>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9"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dissolve">
                                      <p:cBhvr>
                                        <p:cTn id="7" dur="500"/>
                                        <p:tgtEl>
                                          <p:spTgt spid="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9" presetClass="entr" presetSubtype="0" fill="hold" nodeType="clickEffect">
                                  <p:stCondLst>
                                    <p:cond delay="0"/>
                                  </p:stCondLst>
                                  <p:childTnLst>
                                    <p:set>
                                      <p:cBhvr>
                                        <p:cTn id="12" dur="1" fill="hold">
                                          <p:stCondLst>
                                            <p:cond delay="0"/>
                                          </p:stCondLst>
                                        </p:cTn>
                                        <p:tgtEl>
                                          <p:spTgt spid="2">
                                            <p:txEl>
                                              <p:pRg st="0" end="0"/>
                                            </p:txEl>
                                          </p:spTgt>
                                        </p:tgtEl>
                                        <p:attrNameLst>
                                          <p:attrName>style.visibility</p:attrName>
                                        </p:attrNameLst>
                                      </p:cBhvr>
                                      <p:to>
                                        <p:strVal val="visible"/>
                                      </p:to>
                                    </p:set>
                                    <p:animEffect transition="in" filter="dissolve">
                                      <p:cBhvr>
                                        <p:cTn id="13" dur="500"/>
                                        <p:tgtEl>
                                          <p:spTgt spid="2">
                                            <p:txEl>
                                              <p:pRg st="0" end="0"/>
                                            </p:txEl>
                                          </p:spTgt>
                                        </p:tgtEl>
                                      </p:cBhvr>
                                    </p:animEffec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9" presetClass="entr" presetSubtype="0" fill="hold"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dissolve">
                                      <p:cBhvr>
                                        <p:cTn id="19"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100" name="文本框 99"/>
          <p:cNvSpPr txBox="1"/>
          <p:nvPr/>
        </p:nvSpPr>
        <p:spPr>
          <a:xfrm>
            <a:off x="352425" y="1087755"/>
            <a:ext cx="11487150" cy="4707890"/>
          </a:xfrm>
          <a:prstGeom prst="rect">
            <a:avLst/>
          </a:prstGeom>
          <a:noFill/>
          <a:ln w="9525">
            <a:noFill/>
          </a:ln>
        </p:spPr>
        <p:txBody>
          <a:bodyPr wrap="square">
            <a:spAutoFit/>
          </a:bodyPr>
          <a:lstStyle>
            <a:defPPr>
              <a:defRPr lang="zh-CN"/>
            </a:defPPr>
          </a:lstStyle>
          <a:p>
            <a:pPr indent="0"/>
            <a:r>
              <a:rPr lang="en-US" sz="2800" b="0">
                <a:latin typeface="宋体" panose="02010600030101010101" pitchFamily="2" charset="-122"/>
                <a:ea typeface="宋体" panose="02010600030101010101" pitchFamily="2" charset="-122"/>
              </a:rPr>
              <a:t>9</a:t>
            </a:r>
            <a:r>
              <a:rPr lang="en-US" altLang="zh-CN" sz="2800" b="0">
                <a:latin typeface="宋体" panose="02010600030101010101" pitchFamily="2" charset="-122"/>
                <a:ea typeface="宋体" panose="02010600030101010101" pitchFamily="2" charset="-122"/>
              </a:rPr>
              <a:t>.</a:t>
            </a:r>
            <a:r>
              <a:rPr lang="zh-CN" sz="2800" b="0">
                <a:latin typeface="宋体" panose="02010600030101010101" pitchFamily="2" charset="-122"/>
                <a:ea typeface="宋体" panose="02010600030101010101" pitchFamily="2" charset="-122"/>
              </a:rPr>
              <a:t>泰国黑米、香米以优良的品质赢得了消费者的喜爱。该国适合水稻生长的有利条件是（</a:t>
            </a:r>
            <a:r>
              <a:rPr lang="en-US" altLang="zh-CN" sz="2800" b="0">
                <a:latin typeface="宋体" panose="02010600030101010101" pitchFamily="2" charset="-122"/>
                <a:ea typeface="宋体" panose="02010600030101010101" pitchFamily="2" charset="-122"/>
              </a:rPr>
              <a:t>    </a:t>
            </a:r>
            <a:r>
              <a:rPr lang="zh-CN" sz="2800" b="0">
                <a:latin typeface="宋体" panose="02010600030101010101" pitchFamily="2" charset="-122"/>
                <a:ea typeface="宋体" panose="02010600030101010101" pitchFamily="2" charset="-122"/>
              </a:rPr>
              <a:t>）</a:t>
            </a:r>
          </a:p>
          <a:p>
            <a:pPr indent="0"/>
            <a:r>
              <a:rPr lang="en-US" sz="2800" b="0">
                <a:latin typeface="宋体" panose="02010600030101010101" pitchFamily="2" charset="-122"/>
                <a:ea typeface="宋体" panose="02010600030101010101" pitchFamily="2" charset="-122"/>
              </a:rPr>
              <a:t>A</a:t>
            </a:r>
            <a:r>
              <a:rPr lang="en-US" altLang="zh-CN" sz="2800" b="0">
                <a:latin typeface="宋体" panose="02010600030101010101" pitchFamily="2" charset="-122"/>
                <a:ea typeface="宋体" panose="02010600030101010101" pitchFamily="2" charset="-122"/>
              </a:rPr>
              <a:t>.</a:t>
            </a:r>
            <a:r>
              <a:rPr lang="zh-CN" sz="2800" b="0">
                <a:latin typeface="宋体" panose="02010600030101010101" pitchFamily="2" charset="-122"/>
                <a:ea typeface="宋体" panose="02010600030101010101" pitchFamily="2" charset="-122"/>
              </a:rPr>
              <a:t>湿热的气候条件</a:t>
            </a:r>
            <a:r>
              <a:rPr lang="en-US" altLang="zh-CN" sz="2800" b="0">
                <a:latin typeface="宋体" panose="02010600030101010101" pitchFamily="2" charset="-122"/>
                <a:ea typeface="宋体" panose="02010600030101010101" pitchFamily="2" charset="-122"/>
              </a:rPr>
              <a:t>       </a:t>
            </a:r>
            <a:r>
              <a:rPr lang="en-US" sz="2800" b="0">
                <a:latin typeface="宋体" panose="02010600030101010101" pitchFamily="2" charset="-122"/>
                <a:ea typeface="宋体" panose="02010600030101010101" pitchFamily="2" charset="-122"/>
              </a:rPr>
              <a:t>B</a:t>
            </a:r>
            <a:r>
              <a:rPr lang="en-US" altLang="zh-CN" sz="2800" b="0">
                <a:latin typeface="宋体" panose="02010600030101010101" pitchFamily="2" charset="-122"/>
                <a:ea typeface="宋体" panose="02010600030101010101" pitchFamily="2" charset="-122"/>
              </a:rPr>
              <a:t>.</a:t>
            </a:r>
            <a:r>
              <a:rPr lang="zh-CN" sz="2800" b="0">
                <a:latin typeface="宋体" panose="02010600030101010101" pitchFamily="2" charset="-122"/>
                <a:ea typeface="宋体" panose="02010600030101010101" pitchFamily="2" charset="-122"/>
              </a:rPr>
              <a:t>炎热干燥的气候</a:t>
            </a:r>
            <a:r>
              <a:rPr lang="en-US" altLang="zh-CN" sz="2800" b="0">
                <a:latin typeface="宋体" panose="02010600030101010101" pitchFamily="2" charset="-122"/>
                <a:ea typeface="宋体" panose="02010600030101010101" pitchFamily="2" charset="-122"/>
              </a:rPr>
              <a:t>  </a:t>
            </a:r>
          </a:p>
          <a:p>
            <a:pPr indent="0"/>
            <a:r>
              <a:rPr lang="en-US" sz="2800" b="0">
                <a:latin typeface="宋体" panose="02010600030101010101" pitchFamily="2" charset="-122"/>
                <a:ea typeface="宋体" panose="02010600030101010101" pitchFamily="2" charset="-122"/>
              </a:rPr>
              <a:t>C</a:t>
            </a:r>
            <a:r>
              <a:rPr lang="en-US" altLang="zh-CN" sz="2800" b="0">
                <a:latin typeface="宋体" panose="02010600030101010101" pitchFamily="2" charset="-122"/>
                <a:ea typeface="宋体" panose="02010600030101010101" pitchFamily="2" charset="-122"/>
              </a:rPr>
              <a:t>.</a:t>
            </a:r>
            <a:r>
              <a:rPr lang="zh-CN" sz="2800" b="0">
                <a:latin typeface="宋体" panose="02010600030101010101" pitchFamily="2" charset="-122"/>
                <a:ea typeface="宋体" panose="02010600030101010101" pitchFamily="2" charset="-122"/>
              </a:rPr>
              <a:t>温和多雨的气候</a:t>
            </a:r>
            <a:r>
              <a:rPr lang="en-US" altLang="zh-CN" sz="2800" b="0">
                <a:latin typeface="宋体" panose="02010600030101010101" pitchFamily="2" charset="-122"/>
                <a:ea typeface="宋体" panose="02010600030101010101" pitchFamily="2" charset="-122"/>
              </a:rPr>
              <a:t>       </a:t>
            </a:r>
            <a:r>
              <a:rPr lang="en-US" sz="2800" b="0">
                <a:latin typeface="宋体" panose="02010600030101010101" pitchFamily="2" charset="-122"/>
                <a:ea typeface="宋体" panose="02010600030101010101" pitchFamily="2" charset="-122"/>
              </a:rPr>
              <a:t>D</a:t>
            </a:r>
            <a:r>
              <a:rPr lang="en-US" altLang="zh-CN" sz="2800" b="0">
                <a:latin typeface="宋体" panose="02010600030101010101" pitchFamily="2" charset="-122"/>
                <a:ea typeface="宋体" panose="02010600030101010101" pitchFamily="2" charset="-122"/>
              </a:rPr>
              <a:t>.</a:t>
            </a:r>
            <a:r>
              <a:rPr lang="zh-CN" sz="2800" b="0">
                <a:latin typeface="宋体" panose="02010600030101010101" pitchFamily="2" charset="-122"/>
                <a:ea typeface="宋体" panose="02010600030101010101" pitchFamily="2" charset="-122"/>
              </a:rPr>
              <a:t>有明显的干湿两季</a:t>
            </a:r>
          </a:p>
          <a:p>
            <a:pPr indent="0"/>
            <a:endParaRPr lang="zh-CN" sz="2800" b="0">
              <a:latin typeface="宋体" panose="02010600030101010101" pitchFamily="2" charset="-122"/>
              <a:ea typeface="宋体" panose="02010600030101010101" pitchFamily="2" charset="-122"/>
            </a:endParaRPr>
          </a:p>
          <a:p>
            <a:pPr indent="0"/>
            <a:endParaRPr lang="zh-CN" sz="1000" b="0">
              <a:latin typeface="宋体" panose="02010600030101010101" pitchFamily="2" charset="-122"/>
              <a:ea typeface="宋体" panose="02010600030101010101" pitchFamily="2" charset="-122"/>
            </a:endParaRPr>
          </a:p>
          <a:p>
            <a:pPr indent="0"/>
            <a:r>
              <a:rPr lang="en-US" sz="2800" b="0">
                <a:latin typeface="宋体" panose="02010600030101010101" pitchFamily="2" charset="-122"/>
                <a:ea typeface="宋体" panose="02010600030101010101" pitchFamily="2" charset="-122"/>
              </a:rPr>
              <a:t>10</a:t>
            </a:r>
            <a:r>
              <a:rPr lang="en-US" altLang="zh-CN" sz="2800" b="0">
                <a:latin typeface="宋体" panose="02010600030101010101" pitchFamily="2" charset="-122"/>
                <a:ea typeface="宋体" panose="02010600030101010101" pitchFamily="2" charset="-122"/>
              </a:rPr>
              <a:t>.</a:t>
            </a:r>
            <a:r>
              <a:rPr lang="zh-CN" sz="2800" b="0">
                <a:latin typeface="宋体" panose="02010600030101010101" pitchFamily="2" charset="-122"/>
                <a:ea typeface="宋体" panose="02010600030101010101" pitchFamily="2" charset="-122"/>
              </a:rPr>
              <a:t>小明为结交外国朋友，特意制作了一张精美的个人资料卡片，装进一只漂流瓶中，然后丢进了澜沧江，最有可能捡到漂流瓶的人所在的城市是（</a:t>
            </a:r>
            <a:r>
              <a:rPr lang="en-US" altLang="zh-CN" sz="2800" b="0">
                <a:latin typeface="宋体" panose="02010600030101010101" pitchFamily="2" charset="-122"/>
                <a:ea typeface="宋体" panose="02010600030101010101" pitchFamily="2" charset="-122"/>
              </a:rPr>
              <a:t>    </a:t>
            </a:r>
            <a:r>
              <a:rPr lang="zh-CN" sz="2800" b="0">
                <a:latin typeface="宋体" panose="02010600030101010101" pitchFamily="2" charset="-122"/>
                <a:ea typeface="宋体" panose="02010600030101010101" pitchFamily="2" charset="-122"/>
              </a:rPr>
              <a:t>）</a:t>
            </a:r>
          </a:p>
          <a:p>
            <a:pPr indent="0"/>
            <a:r>
              <a:rPr lang="en-US" sz="2800" b="0">
                <a:latin typeface="宋体" panose="02010600030101010101" pitchFamily="2" charset="-122"/>
                <a:ea typeface="宋体" panose="02010600030101010101" pitchFamily="2" charset="-122"/>
              </a:rPr>
              <a:t>A</a:t>
            </a:r>
            <a:r>
              <a:rPr lang="en-US" altLang="zh-CN" sz="2800" b="0">
                <a:latin typeface="宋体" panose="02010600030101010101" pitchFamily="2" charset="-122"/>
                <a:ea typeface="宋体" panose="02010600030101010101" pitchFamily="2" charset="-122"/>
              </a:rPr>
              <a:t>.</a:t>
            </a:r>
            <a:r>
              <a:rPr lang="zh-CN" sz="2800" b="0">
                <a:latin typeface="宋体" panose="02010600030101010101" pitchFamily="2" charset="-122"/>
                <a:ea typeface="宋体" panose="02010600030101010101" pitchFamily="2" charset="-122"/>
              </a:rPr>
              <a:t>万象或金边</a:t>
            </a:r>
            <a:r>
              <a:rPr lang="en-US" altLang="zh-CN" sz="2800" b="0">
                <a:latin typeface="宋体" panose="02010600030101010101" pitchFamily="2" charset="-122"/>
                <a:ea typeface="宋体" panose="02010600030101010101" pitchFamily="2" charset="-122"/>
              </a:rPr>
              <a:t>    </a:t>
            </a:r>
            <a:r>
              <a:rPr lang="en-US" sz="2800" b="0">
                <a:latin typeface="宋体" panose="02010600030101010101" pitchFamily="2" charset="-122"/>
                <a:ea typeface="宋体" panose="02010600030101010101" pitchFamily="2" charset="-122"/>
              </a:rPr>
              <a:t>B</a:t>
            </a:r>
            <a:r>
              <a:rPr lang="en-US" altLang="zh-CN" sz="2800" b="0">
                <a:latin typeface="宋体" panose="02010600030101010101" pitchFamily="2" charset="-122"/>
                <a:ea typeface="宋体" panose="02010600030101010101" pitchFamily="2" charset="-122"/>
              </a:rPr>
              <a:t>.</a:t>
            </a:r>
            <a:r>
              <a:rPr lang="zh-CN" sz="2800" b="0">
                <a:latin typeface="宋体" panose="02010600030101010101" pitchFamily="2" charset="-122"/>
                <a:ea typeface="宋体" panose="02010600030101010101" pitchFamily="2" charset="-122"/>
              </a:rPr>
              <a:t>仰光</a:t>
            </a:r>
            <a:r>
              <a:rPr lang="en-US" altLang="zh-CN" sz="2800" b="0">
                <a:latin typeface="宋体" panose="02010600030101010101" pitchFamily="2" charset="-122"/>
                <a:ea typeface="宋体" panose="02010600030101010101" pitchFamily="2" charset="-122"/>
              </a:rPr>
              <a:t>    </a:t>
            </a:r>
            <a:r>
              <a:rPr lang="en-US" sz="2800" b="0">
                <a:latin typeface="宋体" panose="02010600030101010101" pitchFamily="2" charset="-122"/>
                <a:ea typeface="宋体" panose="02010600030101010101" pitchFamily="2" charset="-122"/>
              </a:rPr>
              <a:t>C</a:t>
            </a:r>
            <a:r>
              <a:rPr lang="en-US" altLang="zh-CN" sz="2800" b="0">
                <a:latin typeface="宋体" panose="02010600030101010101" pitchFamily="2" charset="-122"/>
                <a:ea typeface="宋体" panose="02010600030101010101" pitchFamily="2" charset="-122"/>
              </a:rPr>
              <a:t>.</a:t>
            </a:r>
            <a:r>
              <a:rPr lang="zh-CN" sz="2800" b="0">
                <a:latin typeface="宋体" panose="02010600030101010101" pitchFamily="2" charset="-122"/>
                <a:ea typeface="宋体" panose="02010600030101010101" pitchFamily="2" charset="-122"/>
              </a:rPr>
              <a:t>曼谷</a:t>
            </a:r>
            <a:r>
              <a:rPr lang="en-US" altLang="zh-CN" sz="2800" b="0">
                <a:latin typeface="宋体" panose="02010600030101010101" pitchFamily="2" charset="-122"/>
                <a:ea typeface="宋体" panose="02010600030101010101" pitchFamily="2" charset="-122"/>
              </a:rPr>
              <a:t>    </a:t>
            </a:r>
            <a:r>
              <a:rPr lang="en-US" sz="2800" b="0">
                <a:latin typeface="宋体" panose="02010600030101010101" pitchFamily="2" charset="-122"/>
                <a:ea typeface="宋体" panose="02010600030101010101" pitchFamily="2" charset="-122"/>
              </a:rPr>
              <a:t>D</a:t>
            </a:r>
            <a:r>
              <a:rPr lang="en-US" altLang="zh-CN" sz="2800" b="0">
                <a:latin typeface="宋体" panose="02010600030101010101" pitchFamily="2" charset="-122"/>
                <a:ea typeface="宋体" panose="02010600030101010101" pitchFamily="2" charset="-122"/>
              </a:rPr>
              <a:t>.</a:t>
            </a:r>
            <a:r>
              <a:rPr lang="zh-CN" sz="2800" b="0">
                <a:latin typeface="宋体" panose="02010600030101010101" pitchFamily="2" charset="-122"/>
                <a:ea typeface="宋体" panose="02010600030101010101" pitchFamily="2" charset="-122"/>
              </a:rPr>
              <a:t>河内</a:t>
            </a:r>
          </a:p>
          <a:p>
            <a:pPr indent="0"/>
            <a:endParaRPr lang="zh-CN" sz="1000" b="0">
              <a:latin typeface="宋体" panose="02010600030101010101" pitchFamily="2" charset="-122"/>
              <a:ea typeface="宋体" panose="02010600030101010101" pitchFamily="2" charset="-122"/>
            </a:endParaRPr>
          </a:p>
          <a:p>
            <a:pPr indent="0"/>
            <a:endParaRPr lang="zh-CN" altLang="en-US" sz="2800">
              <a:latin typeface="宋体" panose="02010600030101010101" pitchFamily="2" charset="-122"/>
            </a:endParaRPr>
          </a:p>
        </p:txBody>
      </p:sp>
      <p:sp>
        <p:nvSpPr>
          <p:cNvPr id="4" name="文本框 3"/>
          <p:cNvSpPr txBox="1"/>
          <p:nvPr/>
        </p:nvSpPr>
        <p:spPr>
          <a:xfrm>
            <a:off x="3409315" y="1523365"/>
            <a:ext cx="1080135" cy="521970"/>
          </a:xfrm>
          <a:prstGeom prst="rect">
            <a:avLst/>
          </a:prstGeom>
          <a:noFill/>
        </p:spPr>
        <p:txBody>
          <a:bodyPr wrap="square" rtlCol="0">
            <a:spAutoFit/>
          </a:bodyPr>
          <a:lstStyle>
            <a:defPPr>
              <a:defRPr lang="zh-CN"/>
            </a:defPPr>
          </a:lstStyle>
          <a:p>
            <a:r>
              <a:rPr lang="en-US" altLang="zh-CN" sz="2800">
                <a:solidFill>
                  <a:srgbClr val="FF0000"/>
                </a:solidFill>
                <a:latin typeface="宋体" panose="02010600030101010101" pitchFamily="2" charset="-122"/>
                <a:ea typeface="宋体" panose="02010600030101010101" pitchFamily="2" charset="-122"/>
              </a:rPr>
              <a:t>A</a:t>
            </a:r>
          </a:p>
        </p:txBody>
      </p:sp>
      <p:sp>
        <p:nvSpPr>
          <p:cNvPr id="3" name="文本框 2"/>
          <p:cNvSpPr txBox="1"/>
          <p:nvPr/>
        </p:nvSpPr>
        <p:spPr>
          <a:xfrm>
            <a:off x="1288415" y="4190365"/>
            <a:ext cx="1080135" cy="521970"/>
          </a:xfrm>
          <a:prstGeom prst="rect">
            <a:avLst/>
          </a:prstGeom>
          <a:noFill/>
        </p:spPr>
        <p:txBody>
          <a:bodyPr wrap="square" rtlCol="0">
            <a:spAutoFit/>
          </a:bodyPr>
          <a:lstStyle>
            <a:defPPr>
              <a:defRPr lang="zh-CN"/>
            </a:defPPr>
          </a:lstStyle>
          <a:p>
            <a:r>
              <a:rPr lang="en-US" altLang="zh-CN" sz="2800">
                <a:solidFill>
                  <a:srgbClr val="FF0000"/>
                </a:solidFill>
                <a:latin typeface="宋体" panose="02010600030101010101" pitchFamily="2" charset="-122"/>
                <a:ea typeface="宋体" panose="02010600030101010101" pitchFamily="2" charset="-122"/>
              </a:rPr>
              <a:t>A</a:t>
            </a:r>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9"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dissolve">
                                      <p:cBhvr>
                                        <p:cTn id="7" dur="500"/>
                                        <p:tgtEl>
                                          <p:spTgt spid="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9" presetClass="entr" presetSubtype="0"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dissolve">
                                      <p:cBhvr>
                                        <p:cTn id="13"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框 1"/>
          <p:cNvSpPr txBox="1"/>
          <p:nvPr/>
        </p:nvSpPr>
        <p:spPr>
          <a:xfrm>
            <a:off x="670560" y="692785"/>
            <a:ext cx="10850880" cy="953135"/>
          </a:xfrm>
          <a:prstGeom prst="rect">
            <a:avLst/>
          </a:prstGeom>
          <a:noFill/>
        </p:spPr>
        <p:txBody>
          <a:bodyPr wrap="none" rtlCol="0">
            <a:spAutoFit/>
          </a:bodyPr>
          <a:lstStyle>
            <a:defPPr>
              <a:defRPr lang="zh-CN"/>
            </a:defPPr>
          </a:lstStyle>
          <a:p>
            <a:pPr indent="0" algn="l"/>
            <a:r>
              <a:rPr lang="en-US" sz="2800">
                <a:latin typeface="宋体" panose="02010600030101010101" pitchFamily="2" charset="-122"/>
                <a:ea typeface="宋体" panose="02010600030101010101" pitchFamily="2" charset="-122"/>
                <a:sym typeface="+mn-ea"/>
              </a:rPr>
              <a:t>11</a:t>
            </a:r>
            <a:r>
              <a:rPr lang="en-US" altLang="zh-CN" sz="2800">
                <a:latin typeface="宋体" panose="02010600030101010101" pitchFamily="2" charset="-122"/>
                <a:ea typeface="宋体" panose="02010600030101010101" pitchFamily="2" charset="-122"/>
                <a:sym typeface="+mn-ea"/>
              </a:rPr>
              <a:t>.</a:t>
            </a:r>
            <a:r>
              <a:rPr lang="zh-CN" sz="2800">
                <a:latin typeface="宋体" panose="02010600030101010101" pitchFamily="2" charset="-122"/>
                <a:ea typeface="宋体" panose="02010600030101010101" pitchFamily="2" charset="-122"/>
                <a:sym typeface="+mn-ea"/>
              </a:rPr>
              <a:t>下图中的</a:t>
            </a:r>
            <a:r>
              <a:rPr lang="en-US" sz="2800">
                <a:latin typeface="宋体" panose="02010600030101010101" pitchFamily="2" charset="-122"/>
                <a:ea typeface="宋体" panose="02010600030101010101" pitchFamily="2" charset="-122"/>
                <a:sym typeface="+mn-ea"/>
              </a:rPr>
              <a:t>M</a:t>
            </a:r>
            <a:r>
              <a:rPr lang="zh-CN" sz="2800">
                <a:latin typeface="宋体" panose="02010600030101010101" pitchFamily="2" charset="-122"/>
                <a:ea typeface="宋体" panose="02010600030101010101" pitchFamily="2" charset="-122"/>
                <a:sym typeface="+mn-ea"/>
              </a:rPr>
              <a:t>是世界海上运输最繁忙的著名海峡，该海峡是（</a:t>
            </a:r>
            <a:r>
              <a:rPr lang="en-US" altLang="zh-CN" sz="2800">
                <a:latin typeface="宋体" panose="02010600030101010101" pitchFamily="2" charset="-122"/>
                <a:ea typeface="宋体" panose="02010600030101010101" pitchFamily="2" charset="-122"/>
                <a:sym typeface="+mn-ea"/>
              </a:rPr>
              <a:t>    </a:t>
            </a:r>
            <a:r>
              <a:rPr lang="zh-CN" sz="2800">
                <a:latin typeface="宋体" panose="02010600030101010101" pitchFamily="2" charset="-122"/>
                <a:ea typeface="宋体" panose="02010600030101010101" pitchFamily="2" charset="-122"/>
                <a:sym typeface="+mn-ea"/>
              </a:rPr>
              <a:t>）</a:t>
            </a:r>
            <a:endParaRPr lang="zh-CN" sz="2800" b="0">
              <a:latin typeface="宋体" panose="02010600030101010101" pitchFamily="2" charset="-122"/>
              <a:ea typeface="宋体" panose="02010600030101010101" pitchFamily="2" charset="-122"/>
            </a:endParaRPr>
          </a:p>
          <a:p>
            <a:pPr indent="0" algn="l"/>
            <a:endParaRPr lang="zh-CN" altLang="en-US" sz="2800" b="0">
              <a:latin typeface="宋体" panose="02010600030101010101" pitchFamily="2" charset="-122"/>
              <a:ea typeface="宋体" panose="02010600030101010101" pitchFamily="2" charset="-122"/>
            </a:endParaRPr>
          </a:p>
        </p:txBody>
      </p:sp>
      <p:sp>
        <p:nvSpPr>
          <p:cNvPr id="3" name="文本框 2"/>
          <p:cNvSpPr txBox="1"/>
          <p:nvPr/>
        </p:nvSpPr>
        <p:spPr>
          <a:xfrm>
            <a:off x="848360" y="3618865"/>
            <a:ext cx="10495280" cy="521970"/>
          </a:xfrm>
          <a:prstGeom prst="rect">
            <a:avLst/>
          </a:prstGeom>
          <a:noFill/>
        </p:spPr>
        <p:txBody>
          <a:bodyPr wrap="none" rtlCol="0">
            <a:spAutoFit/>
          </a:bodyPr>
          <a:lstStyle>
            <a:defPPr>
              <a:defRPr lang="zh-CN"/>
            </a:defPPr>
          </a:lstStyle>
          <a:p>
            <a:pPr algn="l"/>
            <a:r>
              <a:rPr lang="en-US" sz="2800">
                <a:latin typeface="宋体" panose="02010600030101010101" pitchFamily="2" charset="-122"/>
                <a:ea typeface="宋体" panose="02010600030101010101" pitchFamily="2" charset="-122"/>
                <a:sym typeface="+mn-ea"/>
              </a:rPr>
              <a:t>A</a:t>
            </a:r>
            <a:r>
              <a:rPr lang="en-US" altLang="zh-CN" sz="2800">
                <a:latin typeface="宋体" panose="02010600030101010101" pitchFamily="2" charset="-122"/>
                <a:ea typeface="宋体" panose="02010600030101010101" pitchFamily="2" charset="-122"/>
                <a:sym typeface="+mn-ea"/>
              </a:rPr>
              <a:t>.</a:t>
            </a:r>
            <a:r>
              <a:rPr lang="zh-CN" sz="2800">
                <a:latin typeface="宋体" panose="02010600030101010101" pitchFamily="2" charset="-122"/>
                <a:ea typeface="宋体" panose="02010600030101010101" pitchFamily="2" charset="-122"/>
                <a:sym typeface="+mn-ea"/>
              </a:rPr>
              <a:t>直布罗陀海峡</a:t>
            </a:r>
            <a:r>
              <a:rPr lang="en-US" altLang="zh-CN" sz="2800">
                <a:latin typeface="宋体" panose="02010600030101010101" pitchFamily="2" charset="-122"/>
                <a:ea typeface="宋体" panose="02010600030101010101" pitchFamily="2" charset="-122"/>
                <a:sym typeface="+mn-ea"/>
              </a:rPr>
              <a:t>  </a:t>
            </a:r>
            <a:r>
              <a:rPr lang="en-US" sz="2800">
                <a:latin typeface="宋体" panose="02010600030101010101" pitchFamily="2" charset="-122"/>
                <a:ea typeface="宋体" panose="02010600030101010101" pitchFamily="2" charset="-122"/>
                <a:sym typeface="+mn-ea"/>
              </a:rPr>
              <a:t>B</a:t>
            </a:r>
            <a:r>
              <a:rPr lang="en-US" altLang="zh-CN" sz="2800">
                <a:latin typeface="宋体" panose="02010600030101010101" pitchFamily="2" charset="-122"/>
                <a:ea typeface="宋体" panose="02010600030101010101" pitchFamily="2" charset="-122"/>
                <a:sym typeface="+mn-ea"/>
              </a:rPr>
              <a:t>.</a:t>
            </a:r>
            <a:r>
              <a:rPr lang="zh-CN" sz="2800">
                <a:latin typeface="宋体" panose="02010600030101010101" pitchFamily="2" charset="-122"/>
                <a:ea typeface="宋体" panose="02010600030101010101" pitchFamily="2" charset="-122"/>
                <a:sym typeface="+mn-ea"/>
              </a:rPr>
              <a:t>土耳其海峡</a:t>
            </a:r>
            <a:r>
              <a:rPr lang="en-US" altLang="zh-CN" sz="2800">
                <a:latin typeface="宋体" panose="02010600030101010101" pitchFamily="2" charset="-122"/>
                <a:ea typeface="宋体" panose="02010600030101010101" pitchFamily="2" charset="-122"/>
                <a:sym typeface="+mn-ea"/>
              </a:rPr>
              <a:t>  </a:t>
            </a:r>
            <a:r>
              <a:rPr lang="en-US" sz="2800">
                <a:latin typeface="宋体" panose="02010600030101010101" pitchFamily="2" charset="-122"/>
                <a:ea typeface="宋体" panose="02010600030101010101" pitchFamily="2" charset="-122"/>
                <a:sym typeface="+mn-ea"/>
              </a:rPr>
              <a:t>C</a:t>
            </a:r>
            <a:r>
              <a:rPr lang="en-US" altLang="zh-CN" sz="2800">
                <a:latin typeface="宋体" panose="02010600030101010101" pitchFamily="2" charset="-122"/>
                <a:ea typeface="宋体" panose="02010600030101010101" pitchFamily="2" charset="-122"/>
                <a:sym typeface="+mn-ea"/>
              </a:rPr>
              <a:t>.</a:t>
            </a:r>
            <a:r>
              <a:rPr lang="zh-CN" sz="2800">
                <a:latin typeface="宋体" panose="02010600030101010101" pitchFamily="2" charset="-122"/>
                <a:ea typeface="宋体" panose="02010600030101010101" pitchFamily="2" charset="-122"/>
                <a:sym typeface="+mn-ea"/>
              </a:rPr>
              <a:t>霍尔木兹海峡</a:t>
            </a:r>
            <a:r>
              <a:rPr lang="en-US" altLang="zh-CN" sz="2800">
                <a:latin typeface="宋体" panose="02010600030101010101" pitchFamily="2" charset="-122"/>
                <a:ea typeface="宋体" panose="02010600030101010101" pitchFamily="2" charset="-122"/>
                <a:sym typeface="+mn-ea"/>
              </a:rPr>
              <a:t>  </a:t>
            </a:r>
            <a:r>
              <a:rPr lang="en-US" sz="2800">
                <a:latin typeface="宋体" panose="02010600030101010101" pitchFamily="2" charset="-122"/>
                <a:ea typeface="宋体" panose="02010600030101010101" pitchFamily="2" charset="-122"/>
                <a:sym typeface="+mn-ea"/>
              </a:rPr>
              <a:t>D</a:t>
            </a:r>
            <a:r>
              <a:rPr lang="en-US" altLang="zh-CN" sz="2800">
                <a:latin typeface="宋体" panose="02010600030101010101" pitchFamily="2" charset="-122"/>
                <a:ea typeface="宋体" panose="02010600030101010101" pitchFamily="2" charset="-122"/>
                <a:sym typeface="+mn-ea"/>
              </a:rPr>
              <a:t>.</a:t>
            </a:r>
            <a:r>
              <a:rPr lang="zh-CN" sz="2800">
                <a:latin typeface="宋体" panose="02010600030101010101" pitchFamily="2" charset="-122"/>
                <a:ea typeface="宋体" panose="02010600030101010101" pitchFamily="2" charset="-122"/>
                <a:sym typeface="+mn-ea"/>
              </a:rPr>
              <a:t>马六甲海峡</a:t>
            </a:r>
            <a:endParaRPr lang="zh-CN" altLang="en-US" sz="2800" b="0">
              <a:latin typeface="宋体" panose="02010600030101010101" pitchFamily="2" charset="-122"/>
              <a:ea typeface="宋体" panose="02010600030101010101" pitchFamily="2" charset="-122"/>
            </a:endParaRPr>
          </a:p>
        </p:txBody>
      </p:sp>
      <p:pic>
        <p:nvPicPr>
          <p:cNvPr id="5" name="图片 4"/>
          <p:cNvPicPr>
            <a:picLocks noChangeAspect="1"/>
          </p:cNvPicPr>
          <p:nvPr/>
        </p:nvPicPr>
        <p:blipFill>
          <a:blip r:embed="rId2"/>
          <a:stretch>
            <a:fillRect/>
          </a:stretch>
        </p:blipFill>
        <p:spPr>
          <a:xfrm>
            <a:off x="3491230" y="1203325"/>
            <a:ext cx="4122420" cy="2415540"/>
          </a:xfrm>
          <a:prstGeom prst="rect">
            <a:avLst/>
          </a:prstGeom>
        </p:spPr>
      </p:pic>
      <p:sp>
        <p:nvSpPr>
          <p:cNvPr id="6" name="文本框 5"/>
          <p:cNvSpPr txBox="1"/>
          <p:nvPr/>
        </p:nvSpPr>
        <p:spPr>
          <a:xfrm>
            <a:off x="670560" y="4938395"/>
            <a:ext cx="8895080" cy="1106805"/>
          </a:xfrm>
          <a:prstGeom prst="rect">
            <a:avLst/>
          </a:prstGeom>
          <a:noFill/>
        </p:spPr>
        <p:txBody>
          <a:bodyPr wrap="none" rtlCol="0">
            <a:spAutoFit/>
          </a:bodyPr>
          <a:lstStyle>
            <a:defPPr>
              <a:defRPr lang="zh-CN"/>
            </a:defPPr>
          </a:lstStyle>
          <a:p>
            <a:pPr indent="0" algn="l"/>
            <a:r>
              <a:rPr lang="en-US" sz="2800">
                <a:latin typeface="宋体" panose="02010600030101010101" pitchFamily="2" charset="-122"/>
                <a:ea typeface="宋体" panose="02010600030101010101" pitchFamily="2" charset="-122"/>
                <a:sym typeface="+mn-ea"/>
              </a:rPr>
              <a:t>12</a:t>
            </a:r>
            <a:r>
              <a:rPr lang="en-US" altLang="zh-CN" sz="2800">
                <a:latin typeface="宋体" panose="02010600030101010101" pitchFamily="2" charset="-122"/>
                <a:ea typeface="宋体" panose="02010600030101010101" pitchFamily="2" charset="-122"/>
                <a:sym typeface="+mn-ea"/>
              </a:rPr>
              <a:t>.</a:t>
            </a:r>
            <a:r>
              <a:rPr lang="zh-CN" sz="2800">
                <a:latin typeface="宋体" panose="02010600030101010101" pitchFamily="2" charset="-122"/>
                <a:ea typeface="宋体" panose="02010600030101010101" pitchFamily="2" charset="-122"/>
                <a:sym typeface="+mn-ea"/>
              </a:rPr>
              <a:t>中东所产石油主要销往（</a:t>
            </a:r>
            <a:r>
              <a:rPr lang="en-US" altLang="zh-CN" sz="2800">
                <a:latin typeface="宋体" panose="02010600030101010101" pitchFamily="2" charset="-122"/>
                <a:ea typeface="宋体" panose="02010600030101010101" pitchFamily="2" charset="-122"/>
                <a:sym typeface="+mn-ea"/>
              </a:rPr>
              <a:t>    </a:t>
            </a:r>
            <a:r>
              <a:rPr lang="zh-CN" sz="2800">
                <a:latin typeface="宋体" panose="02010600030101010101" pitchFamily="2" charset="-122"/>
                <a:ea typeface="宋体" panose="02010600030101010101" pitchFamily="2" charset="-122"/>
                <a:sym typeface="+mn-ea"/>
              </a:rPr>
              <a:t>）</a:t>
            </a:r>
          </a:p>
          <a:p>
            <a:pPr indent="0" algn="l"/>
            <a:endParaRPr lang="zh-CN" sz="1000" b="0">
              <a:latin typeface="宋体" panose="02010600030101010101" pitchFamily="2" charset="-122"/>
              <a:ea typeface="宋体" panose="02010600030101010101" pitchFamily="2" charset="-122"/>
            </a:endParaRPr>
          </a:p>
          <a:p>
            <a:pPr indent="0" algn="l"/>
            <a:r>
              <a:rPr lang="en-US" sz="2800">
                <a:latin typeface="宋体" panose="02010600030101010101" pitchFamily="2" charset="-122"/>
                <a:ea typeface="宋体" panose="02010600030101010101" pitchFamily="2" charset="-122"/>
                <a:sym typeface="+mn-ea"/>
              </a:rPr>
              <a:t> A</a:t>
            </a:r>
            <a:r>
              <a:rPr lang="en-US" altLang="zh-CN" sz="2800">
                <a:latin typeface="宋体" panose="02010600030101010101" pitchFamily="2" charset="-122"/>
                <a:ea typeface="宋体" panose="02010600030101010101" pitchFamily="2" charset="-122"/>
                <a:sym typeface="+mn-ea"/>
              </a:rPr>
              <a:t>.</a:t>
            </a:r>
            <a:r>
              <a:rPr lang="zh-CN" sz="2800">
                <a:latin typeface="宋体" panose="02010600030101010101" pitchFamily="2" charset="-122"/>
                <a:ea typeface="宋体" panose="02010600030101010101" pitchFamily="2" charset="-122"/>
                <a:sym typeface="+mn-ea"/>
              </a:rPr>
              <a:t>俄罗斯</a:t>
            </a:r>
            <a:r>
              <a:rPr lang="en-US" altLang="zh-CN" sz="2800">
                <a:latin typeface="宋体" panose="02010600030101010101" pitchFamily="2" charset="-122"/>
                <a:ea typeface="宋体" panose="02010600030101010101" pitchFamily="2" charset="-122"/>
                <a:sym typeface="+mn-ea"/>
              </a:rPr>
              <a:t>    </a:t>
            </a:r>
            <a:r>
              <a:rPr lang="en-US" sz="2800">
                <a:latin typeface="宋体" panose="02010600030101010101" pitchFamily="2" charset="-122"/>
                <a:ea typeface="宋体" panose="02010600030101010101" pitchFamily="2" charset="-122"/>
                <a:sym typeface="+mn-ea"/>
              </a:rPr>
              <a:t>B</a:t>
            </a:r>
            <a:r>
              <a:rPr lang="en-US" altLang="zh-CN" sz="2800">
                <a:latin typeface="宋体" panose="02010600030101010101" pitchFamily="2" charset="-122"/>
                <a:ea typeface="宋体" panose="02010600030101010101" pitchFamily="2" charset="-122"/>
                <a:sym typeface="+mn-ea"/>
              </a:rPr>
              <a:t>.</a:t>
            </a:r>
            <a:r>
              <a:rPr lang="zh-CN" sz="2800">
                <a:latin typeface="宋体" panose="02010600030101010101" pitchFamily="2" charset="-122"/>
                <a:ea typeface="宋体" panose="02010600030101010101" pitchFamily="2" charset="-122"/>
                <a:sym typeface="+mn-ea"/>
              </a:rPr>
              <a:t>南非</a:t>
            </a:r>
            <a:r>
              <a:rPr lang="en-US" altLang="zh-CN" sz="2800">
                <a:latin typeface="宋体" panose="02010600030101010101" pitchFamily="2" charset="-122"/>
                <a:ea typeface="宋体" panose="02010600030101010101" pitchFamily="2" charset="-122"/>
                <a:sym typeface="+mn-ea"/>
              </a:rPr>
              <a:t>    </a:t>
            </a:r>
            <a:r>
              <a:rPr lang="en-US" sz="2800">
                <a:latin typeface="宋体" panose="02010600030101010101" pitchFamily="2" charset="-122"/>
                <a:ea typeface="宋体" panose="02010600030101010101" pitchFamily="2" charset="-122"/>
                <a:sym typeface="+mn-ea"/>
              </a:rPr>
              <a:t>C</a:t>
            </a:r>
            <a:r>
              <a:rPr lang="en-US" altLang="zh-CN" sz="2800">
                <a:latin typeface="宋体" panose="02010600030101010101" pitchFamily="2" charset="-122"/>
                <a:ea typeface="宋体" panose="02010600030101010101" pitchFamily="2" charset="-122"/>
                <a:sym typeface="+mn-ea"/>
              </a:rPr>
              <a:t>.</a:t>
            </a:r>
            <a:r>
              <a:rPr lang="zh-CN" sz="2800">
                <a:latin typeface="宋体" panose="02010600030101010101" pitchFamily="2" charset="-122"/>
                <a:ea typeface="宋体" panose="02010600030101010101" pitchFamily="2" charset="-122"/>
                <a:sym typeface="+mn-ea"/>
              </a:rPr>
              <a:t>委内瑞拉</a:t>
            </a:r>
            <a:r>
              <a:rPr lang="en-US" altLang="zh-CN" sz="2800">
                <a:latin typeface="宋体" panose="02010600030101010101" pitchFamily="2" charset="-122"/>
                <a:ea typeface="宋体" panose="02010600030101010101" pitchFamily="2" charset="-122"/>
                <a:sym typeface="+mn-ea"/>
              </a:rPr>
              <a:t>    </a:t>
            </a:r>
            <a:r>
              <a:rPr lang="en-US" sz="2800">
                <a:latin typeface="宋体" panose="02010600030101010101" pitchFamily="2" charset="-122"/>
                <a:ea typeface="宋体" panose="02010600030101010101" pitchFamily="2" charset="-122"/>
                <a:sym typeface="+mn-ea"/>
              </a:rPr>
              <a:t>D</a:t>
            </a:r>
            <a:r>
              <a:rPr lang="en-US" altLang="zh-CN" sz="2800">
                <a:latin typeface="宋体" panose="02010600030101010101" pitchFamily="2" charset="-122"/>
                <a:ea typeface="宋体" panose="02010600030101010101" pitchFamily="2" charset="-122"/>
                <a:sym typeface="+mn-ea"/>
              </a:rPr>
              <a:t>.</a:t>
            </a:r>
            <a:r>
              <a:rPr lang="zh-CN" sz="2800">
                <a:latin typeface="宋体" panose="02010600030101010101" pitchFamily="2" charset="-122"/>
                <a:ea typeface="宋体" panose="02010600030101010101" pitchFamily="2" charset="-122"/>
                <a:sym typeface="+mn-ea"/>
              </a:rPr>
              <a:t>西欧和美国</a:t>
            </a:r>
            <a:endParaRPr lang="zh-CN" altLang="en-US" sz="2800" b="0">
              <a:latin typeface="宋体" panose="02010600030101010101" pitchFamily="2" charset="-122"/>
              <a:ea typeface="宋体" panose="02010600030101010101" pitchFamily="2" charset="-122"/>
            </a:endParaRPr>
          </a:p>
        </p:txBody>
      </p:sp>
      <p:sp>
        <p:nvSpPr>
          <p:cNvPr id="7" name="文本框 6"/>
          <p:cNvSpPr txBox="1"/>
          <p:nvPr/>
        </p:nvSpPr>
        <p:spPr>
          <a:xfrm>
            <a:off x="10441305" y="692785"/>
            <a:ext cx="1080135" cy="521970"/>
          </a:xfrm>
          <a:prstGeom prst="rect">
            <a:avLst/>
          </a:prstGeom>
          <a:noFill/>
        </p:spPr>
        <p:txBody>
          <a:bodyPr wrap="square" rtlCol="0">
            <a:spAutoFit/>
          </a:bodyPr>
          <a:lstStyle>
            <a:defPPr>
              <a:defRPr lang="zh-CN"/>
            </a:defPPr>
          </a:lstStyle>
          <a:p>
            <a:r>
              <a:rPr lang="en-US" altLang="zh-CN" sz="2800">
                <a:solidFill>
                  <a:srgbClr val="FF0000"/>
                </a:solidFill>
                <a:latin typeface="宋体" panose="02010600030101010101" pitchFamily="2" charset="-122"/>
                <a:ea typeface="宋体" panose="02010600030101010101" pitchFamily="2" charset="-122"/>
              </a:rPr>
              <a:t>D</a:t>
            </a:r>
          </a:p>
        </p:txBody>
      </p:sp>
      <p:sp>
        <p:nvSpPr>
          <p:cNvPr id="8" name="文本框 7"/>
          <p:cNvSpPr txBox="1"/>
          <p:nvPr/>
        </p:nvSpPr>
        <p:spPr>
          <a:xfrm>
            <a:off x="5327650" y="4938395"/>
            <a:ext cx="1080135" cy="521970"/>
          </a:xfrm>
          <a:prstGeom prst="rect">
            <a:avLst/>
          </a:prstGeom>
          <a:noFill/>
        </p:spPr>
        <p:txBody>
          <a:bodyPr wrap="square" rtlCol="0">
            <a:spAutoFit/>
          </a:bodyPr>
          <a:lstStyle>
            <a:defPPr>
              <a:defRPr lang="zh-CN"/>
            </a:defPPr>
          </a:lstStyle>
          <a:p>
            <a:r>
              <a:rPr lang="en-US" altLang="zh-CN" sz="2800">
                <a:solidFill>
                  <a:srgbClr val="FF0000"/>
                </a:solidFill>
                <a:latin typeface="宋体" panose="02010600030101010101" pitchFamily="2" charset="-122"/>
                <a:ea typeface="宋体" panose="02010600030101010101" pitchFamily="2" charset="-122"/>
              </a:rPr>
              <a:t>D</a:t>
            </a:r>
          </a:p>
        </p:txBody>
      </p:sp>
    </p:spTree>
    <p:custDataLst>
      <p:tags r:id="rId3"/>
    </p:custDataLst>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9"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dissolve">
                                      <p:cBhvr>
                                        <p:cTn id="7" dur="500"/>
                                        <p:tgtEl>
                                          <p:spTgt spid="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9" presetClass="entr" presetSubtype="0" fill="hold" nodeType="clickEffect">
                                  <p:stCondLst>
                                    <p:cond delay="0"/>
                                  </p:stCondLst>
                                  <p:childTnLst>
                                    <p:set>
                                      <p:cBhvr>
                                        <p:cTn id="12" dur="1" fill="hold">
                                          <p:stCondLst>
                                            <p:cond delay="0"/>
                                          </p:stCondLst>
                                        </p:cTn>
                                        <p:tgtEl>
                                          <p:spTgt spid="8">
                                            <p:txEl>
                                              <p:pRg st="0" end="0"/>
                                            </p:txEl>
                                          </p:spTgt>
                                        </p:tgtEl>
                                        <p:attrNameLst>
                                          <p:attrName>style.visibility</p:attrName>
                                        </p:attrNameLst>
                                      </p:cBhvr>
                                      <p:to>
                                        <p:strVal val="visible"/>
                                      </p:to>
                                    </p:set>
                                    <p:animEffect transition="in" filter="dissolve">
                                      <p:cBhvr>
                                        <p:cTn id="13"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100" name="文本框 99"/>
          <p:cNvSpPr txBox="1"/>
          <p:nvPr/>
        </p:nvSpPr>
        <p:spPr>
          <a:xfrm>
            <a:off x="358140" y="782955"/>
            <a:ext cx="11476355" cy="5292725"/>
          </a:xfrm>
          <a:prstGeom prst="rect">
            <a:avLst/>
          </a:prstGeom>
          <a:noFill/>
          <a:ln w="9525">
            <a:noFill/>
          </a:ln>
        </p:spPr>
        <p:txBody>
          <a:bodyPr wrap="square">
            <a:spAutoFit/>
          </a:bodyPr>
          <a:lstStyle>
            <a:defPPr>
              <a:defRPr lang="zh-CN"/>
            </a:defPPr>
          </a:lstStyle>
          <a:p>
            <a:pPr indent="0"/>
            <a:endParaRPr lang="zh-CN" sz="1000" b="0">
              <a:latin typeface="宋体" panose="02010600030101010101" pitchFamily="2" charset="-122"/>
              <a:ea typeface="宋体" panose="02010600030101010101" pitchFamily="2" charset="-122"/>
            </a:endParaRPr>
          </a:p>
          <a:p>
            <a:pPr indent="0"/>
            <a:r>
              <a:rPr lang="en-US" sz="2800" b="0">
                <a:latin typeface="宋体" panose="02010600030101010101" pitchFamily="2" charset="-122"/>
                <a:ea typeface="宋体" panose="02010600030101010101" pitchFamily="2" charset="-122"/>
              </a:rPr>
              <a:t>13</a:t>
            </a:r>
            <a:r>
              <a:rPr lang="en-US" altLang="zh-CN" sz="2800" b="0">
                <a:latin typeface="宋体" panose="02010600030101010101" pitchFamily="2" charset="-122"/>
                <a:ea typeface="宋体" panose="02010600030101010101" pitchFamily="2" charset="-122"/>
              </a:rPr>
              <a:t>.</a:t>
            </a:r>
            <a:r>
              <a:rPr lang="zh-CN" sz="2800" b="0">
                <a:latin typeface="宋体" panose="02010600030101010101" pitchFamily="2" charset="-122"/>
                <a:ea typeface="宋体" panose="02010600030101010101" pitchFamily="2" charset="-122"/>
              </a:rPr>
              <a:t>中东许多国家过去比较贫穷，现在不少国家一跃成为世界上的富裕国家，其致富原因是充分利用了当地丰富的（</a:t>
            </a:r>
            <a:r>
              <a:rPr lang="en-US" altLang="zh-CN" sz="2800" b="0">
                <a:latin typeface="宋体" panose="02010600030101010101" pitchFamily="2" charset="-122"/>
                <a:ea typeface="宋体" panose="02010600030101010101" pitchFamily="2" charset="-122"/>
              </a:rPr>
              <a:t>    </a:t>
            </a:r>
            <a:r>
              <a:rPr lang="zh-CN" sz="2800" b="0">
                <a:latin typeface="宋体" panose="02010600030101010101" pitchFamily="2" charset="-122"/>
                <a:ea typeface="宋体" panose="02010600030101010101" pitchFamily="2" charset="-122"/>
              </a:rPr>
              <a:t>）</a:t>
            </a:r>
          </a:p>
          <a:p>
            <a:pPr indent="0"/>
            <a:r>
              <a:rPr lang="en-US" sz="2800" b="0">
                <a:latin typeface="宋体" panose="02010600030101010101" pitchFamily="2" charset="-122"/>
                <a:ea typeface="宋体" panose="02010600030101010101" pitchFamily="2" charset="-122"/>
              </a:rPr>
              <a:t>A</a:t>
            </a:r>
            <a:r>
              <a:rPr lang="en-US" altLang="zh-CN" sz="2800" b="0">
                <a:latin typeface="宋体" panose="02010600030101010101" pitchFamily="2" charset="-122"/>
                <a:ea typeface="宋体" panose="02010600030101010101" pitchFamily="2" charset="-122"/>
              </a:rPr>
              <a:t>.</a:t>
            </a:r>
            <a:r>
              <a:rPr lang="zh-CN" sz="2800" b="0">
                <a:latin typeface="宋体" panose="02010600030101010101" pitchFamily="2" charset="-122"/>
                <a:ea typeface="宋体" panose="02010600030101010101" pitchFamily="2" charset="-122"/>
              </a:rPr>
              <a:t>森林资源</a:t>
            </a:r>
            <a:r>
              <a:rPr lang="en-US" altLang="zh-CN" sz="2800" b="0">
                <a:latin typeface="宋体" panose="02010600030101010101" pitchFamily="2" charset="-122"/>
                <a:ea typeface="宋体" panose="02010600030101010101" pitchFamily="2" charset="-122"/>
              </a:rPr>
              <a:t>   </a:t>
            </a:r>
            <a:r>
              <a:rPr lang="en-US" sz="2800" b="0">
                <a:latin typeface="宋体" panose="02010600030101010101" pitchFamily="2" charset="-122"/>
                <a:ea typeface="宋体" panose="02010600030101010101" pitchFamily="2" charset="-122"/>
              </a:rPr>
              <a:t>B</a:t>
            </a:r>
            <a:r>
              <a:rPr lang="en-US" altLang="zh-CN" sz="2800" b="0">
                <a:latin typeface="宋体" panose="02010600030101010101" pitchFamily="2" charset="-122"/>
                <a:ea typeface="宋体" panose="02010600030101010101" pitchFamily="2" charset="-122"/>
              </a:rPr>
              <a:t>.</a:t>
            </a:r>
            <a:r>
              <a:rPr lang="zh-CN" sz="2800" b="0">
                <a:latin typeface="宋体" panose="02010600030101010101" pitchFamily="2" charset="-122"/>
                <a:ea typeface="宋体" panose="02010600030101010101" pitchFamily="2" charset="-122"/>
              </a:rPr>
              <a:t>金属矿产资源</a:t>
            </a:r>
            <a:r>
              <a:rPr lang="en-US" altLang="zh-CN" sz="2800" b="0">
                <a:latin typeface="宋体" panose="02010600030101010101" pitchFamily="2" charset="-122"/>
                <a:ea typeface="宋体" panose="02010600030101010101" pitchFamily="2" charset="-122"/>
              </a:rPr>
              <a:t>   </a:t>
            </a:r>
            <a:r>
              <a:rPr lang="en-US" sz="2800" b="0">
                <a:latin typeface="宋体" panose="02010600030101010101" pitchFamily="2" charset="-122"/>
                <a:ea typeface="宋体" panose="02010600030101010101" pitchFamily="2" charset="-122"/>
              </a:rPr>
              <a:t>C</a:t>
            </a:r>
            <a:r>
              <a:rPr lang="en-US" altLang="zh-CN" sz="2800" b="0">
                <a:latin typeface="宋体" panose="02010600030101010101" pitchFamily="2" charset="-122"/>
                <a:ea typeface="宋体" panose="02010600030101010101" pitchFamily="2" charset="-122"/>
              </a:rPr>
              <a:t>.</a:t>
            </a:r>
            <a:r>
              <a:rPr lang="zh-CN" sz="2800" b="0">
                <a:latin typeface="宋体" panose="02010600030101010101" pitchFamily="2" charset="-122"/>
                <a:ea typeface="宋体" panose="02010600030101010101" pitchFamily="2" charset="-122"/>
              </a:rPr>
              <a:t>煤炭资源</a:t>
            </a:r>
            <a:r>
              <a:rPr lang="en-US" altLang="zh-CN" sz="2800" b="0">
                <a:latin typeface="宋体" panose="02010600030101010101" pitchFamily="2" charset="-122"/>
                <a:ea typeface="宋体" panose="02010600030101010101" pitchFamily="2" charset="-122"/>
              </a:rPr>
              <a:t>   </a:t>
            </a:r>
            <a:r>
              <a:rPr lang="en-US" sz="2800" b="0">
                <a:latin typeface="宋体" panose="02010600030101010101" pitchFamily="2" charset="-122"/>
                <a:ea typeface="宋体" panose="02010600030101010101" pitchFamily="2" charset="-122"/>
              </a:rPr>
              <a:t>D</a:t>
            </a:r>
            <a:r>
              <a:rPr lang="en-US" altLang="zh-CN" sz="2800" b="0">
                <a:latin typeface="宋体" panose="02010600030101010101" pitchFamily="2" charset="-122"/>
                <a:ea typeface="宋体" panose="02010600030101010101" pitchFamily="2" charset="-122"/>
              </a:rPr>
              <a:t>.</a:t>
            </a:r>
            <a:r>
              <a:rPr lang="zh-CN" sz="2800" b="0">
                <a:latin typeface="宋体" panose="02010600030101010101" pitchFamily="2" charset="-122"/>
                <a:ea typeface="宋体" panose="02010600030101010101" pitchFamily="2" charset="-122"/>
              </a:rPr>
              <a:t>石油资源</a:t>
            </a:r>
          </a:p>
          <a:p>
            <a:pPr indent="0"/>
            <a:endParaRPr lang="zh-CN" sz="2800" b="0">
              <a:latin typeface="宋体" panose="02010600030101010101" pitchFamily="2" charset="-122"/>
              <a:ea typeface="宋体" panose="02010600030101010101" pitchFamily="2" charset="-122"/>
            </a:endParaRPr>
          </a:p>
          <a:p>
            <a:pPr indent="0"/>
            <a:endParaRPr lang="zh-CN" sz="1000" b="0">
              <a:latin typeface="宋体" panose="02010600030101010101" pitchFamily="2" charset="-122"/>
              <a:ea typeface="宋体" panose="02010600030101010101" pitchFamily="2" charset="-122"/>
            </a:endParaRPr>
          </a:p>
          <a:p>
            <a:pPr indent="0"/>
            <a:r>
              <a:rPr lang="en-US" sz="2800" b="0">
                <a:latin typeface="宋体" panose="02010600030101010101" pitchFamily="2" charset="-122"/>
                <a:ea typeface="宋体" panose="02010600030101010101" pitchFamily="2" charset="-122"/>
              </a:rPr>
              <a:t>14</a:t>
            </a:r>
            <a:r>
              <a:rPr lang="en-US" altLang="zh-CN" sz="2800" b="0">
                <a:latin typeface="宋体" panose="02010600030101010101" pitchFamily="2" charset="-122"/>
                <a:ea typeface="宋体" panose="02010600030101010101" pitchFamily="2" charset="-122"/>
              </a:rPr>
              <a:t>.</a:t>
            </a:r>
            <a:r>
              <a:rPr lang="zh-CN" sz="2800" b="0">
                <a:latin typeface="宋体" panose="02010600030101010101" pitchFamily="2" charset="-122"/>
                <a:ea typeface="宋体" panose="02010600030101010101" pitchFamily="2" charset="-122"/>
              </a:rPr>
              <a:t>羚羊在狂奔；长颈鹿伸着脖子吃树梢上的嫩枝绿叶；成群的斑马正在向水草地迁移，凶猛的狮子和豹紧追其后，想抓住落后的斑马饱餐一顿。这种景观出现在撒哈拉以南非洲的（</a:t>
            </a:r>
            <a:r>
              <a:rPr lang="en-US" altLang="zh-CN" sz="2800" b="0">
                <a:latin typeface="宋体" panose="02010600030101010101" pitchFamily="2" charset="-122"/>
                <a:ea typeface="宋体" panose="02010600030101010101" pitchFamily="2" charset="-122"/>
              </a:rPr>
              <a:t>    </a:t>
            </a:r>
            <a:r>
              <a:rPr lang="zh-CN" sz="2800" b="0">
                <a:latin typeface="宋体" panose="02010600030101010101" pitchFamily="2" charset="-122"/>
                <a:ea typeface="宋体" panose="02010600030101010101" pitchFamily="2" charset="-122"/>
              </a:rPr>
              <a:t>）</a:t>
            </a:r>
          </a:p>
          <a:p>
            <a:pPr indent="0"/>
            <a:r>
              <a:rPr lang="en-US" sz="2800" b="0">
                <a:latin typeface="宋体" panose="02010600030101010101" pitchFamily="2" charset="-122"/>
                <a:ea typeface="宋体" panose="02010600030101010101" pitchFamily="2" charset="-122"/>
              </a:rPr>
              <a:t>A</a:t>
            </a:r>
            <a:r>
              <a:rPr lang="en-US" altLang="zh-CN" sz="2800" b="0">
                <a:latin typeface="宋体" panose="02010600030101010101" pitchFamily="2" charset="-122"/>
                <a:ea typeface="宋体" panose="02010600030101010101" pitchFamily="2" charset="-122"/>
              </a:rPr>
              <a:t>.</a:t>
            </a:r>
            <a:r>
              <a:rPr lang="zh-CN" sz="2800" b="0">
                <a:latin typeface="宋体" panose="02010600030101010101" pitchFamily="2" charset="-122"/>
                <a:ea typeface="宋体" panose="02010600030101010101" pitchFamily="2" charset="-122"/>
              </a:rPr>
              <a:t>热带沙漠中</a:t>
            </a:r>
            <a:r>
              <a:rPr lang="en-US" altLang="zh-CN" sz="2800" b="0">
                <a:latin typeface="宋体" panose="02010600030101010101" pitchFamily="2" charset="-122"/>
                <a:ea typeface="宋体" panose="02010600030101010101" pitchFamily="2" charset="-122"/>
              </a:rPr>
              <a:t>   </a:t>
            </a:r>
            <a:r>
              <a:rPr lang="en-US" sz="2800" b="0">
                <a:latin typeface="宋体" panose="02010600030101010101" pitchFamily="2" charset="-122"/>
                <a:ea typeface="宋体" panose="02010600030101010101" pitchFamily="2" charset="-122"/>
              </a:rPr>
              <a:t>B</a:t>
            </a:r>
            <a:r>
              <a:rPr lang="en-US" altLang="zh-CN" sz="2800" b="0">
                <a:latin typeface="宋体" panose="02010600030101010101" pitchFamily="2" charset="-122"/>
                <a:ea typeface="宋体" panose="02010600030101010101" pitchFamily="2" charset="-122"/>
              </a:rPr>
              <a:t>.</a:t>
            </a:r>
            <a:r>
              <a:rPr lang="zh-CN" sz="2800" b="0">
                <a:latin typeface="宋体" panose="02010600030101010101" pitchFamily="2" charset="-122"/>
                <a:ea typeface="宋体" panose="02010600030101010101" pitchFamily="2" charset="-122"/>
              </a:rPr>
              <a:t>热带草原上</a:t>
            </a:r>
            <a:r>
              <a:rPr lang="en-US" altLang="zh-CN" sz="2800" b="0">
                <a:latin typeface="宋体" panose="02010600030101010101" pitchFamily="2" charset="-122"/>
                <a:ea typeface="宋体" panose="02010600030101010101" pitchFamily="2" charset="-122"/>
              </a:rPr>
              <a:t>   </a:t>
            </a:r>
            <a:r>
              <a:rPr lang="en-US" sz="2800" b="0">
                <a:latin typeface="宋体" panose="02010600030101010101" pitchFamily="2" charset="-122"/>
                <a:ea typeface="宋体" panose="02010600030101010101" pitchFamily="2" charset="-122"/>
              </a:rPr>
              <a:t>C</a:t>
            </a:r>
            <a:r>
              <a:rPr lang="en-US" altLang="zh-CN" sz="2800" b="0">
                <a:latin typeface="宋体" panose="02010600030101010101" pitchFamily="2" charset="-122"/>
                <a:ea typeface="宋体" panose="02010600030101010101" pitchFamily="2" charset="-122"/>
              </a:rPr>
              <a:t>.</a:t>
            </a:r>
            <a:r>
              <a:rPr lang="zh-CN" sz="2800" b="0">
                <a:latin typeface="宋体" panose="02010600030101010101" pitchFamily="2" charset="-122"/>
                <a:ea typeface="宋体" panose="02010600030101010101" pitchFamily="2" charset="-122"/>
              </a:rPr>
              <a:t>热带雨林中</a:t>
            </a:r>
            <a:r>
              <a:rPr lang="en-US" altLang="zh-CN" sz="2800" b="0">
                <a:latin typeface="宋体" panose="02010600030101010101" pitchFamily="2" charset="-122"/>
                <a:ea typeface="宋体" panose="02010600030101010101" pitchFamily="2" charset="-122"/>
              </a:rPr>
              <a:t>   </a:t>
            </a:r>
            <a:r>
              <a:rPr lang="en-US" sz="2800" b="0">
                <a:latin typeface="宋体" panose="02010600030101010101" pitchFamily="2" charset="-122"/>
                <a:ea typeface="宋体" panose="02010600030101010101" pitchFamily="2" charset="-122"/>
              </a:rPr>
              <a:t>D</a:t>
            </a:r>
            <a:r>
              <a:rPr lang="en-US" altLang="zh-CN" sz="2800" b="0">
                <a:latin typeface="宋体" panose="02010600030101010101" pitchFamily="2" charset="-122"/>
                <a:ea typeface="宋体" panose="02010600030101010101" pitchFamily="2" charset="-122"/>
              </a:rPr>
              <a:t>.</a:t>
            </a:r>
            <a:r>
              <a:rPr lang="zh-CN" sz="2800" b="0">
                <a:latin typeface="宋体" panose="02010600030101010101" pitchFamily="2" charset="-122"/>
                <a:ea typeface="宋体" panose="02010600030101010101" pitchFamily="2" charset="-122"/>
              </a:rPr>
              <a:t>温带草原上</a:t>
            </a:r>
          </a:p>
          <a:p>
            <a:pPr indent="0"/>
            <a:endParaRPr lang="zh-CN" sz="2800" b="0">
              <a:latin typeface="宋体" panose="02010600030101010101" pitchFamily="2" charset="-122"/>
              <a:ea typeface="宋体" panose="02010600030101010101" pitchFamily="2" charset="-122"/>
            </a:endParaRPr>
          </a:p>
          <a:p>
            <a:pPr indent="0"/>
            <a:endParaRPr lang="zh-CN" sz="1000" b="0">
              <a:latin typeface="宋体" panose="02010600030101010101" pitchFamily="2" charset="-122"/>
              <a:ea typeface="宋体" panose="02010600030101010101" pitchFamily="2" charset="-122"/>
            </a:endParaRPr>
          </a:p>
          <a:p>
            <a:pPr indent="0"/>
            <a:r>
              <a:rPr lang="en-US" sz="2800" b="0">
                <a:latin typeface="宋体" panose="02010600030101010101" pitchFamily="2" charset="-122"/>
                <a:ea typeface="宋体" panose="02010600030101010101" pitchFamily="2" charset="-122"/>
              </a:rPr>
              <a:t>15</a:t>
            </a:r>
            <a:r>
              <a:rPr lang="en-US" altLang="zh-CN" sz="2800" b="0">
                <a:latin typeface="宋体" panose="02010600030101010101" pitchFamily="2" charset="-122"/>
                <a:ea typeface="宋体" panose="02010600030101010101" pitchFamily="2" charset="-122"/>
              </a:rPr>
              <a:t>.</a:t>
            </a:r>
            <a:r>
              <a:rPr lang="zh-CN" sz="2800" b="0">
                <a:latin typeface="宋体" panose="02010600030101010101" pitchFamily="2" charset="-122"/>
                <a:ea typeface="宋体" panose="02010600030101010101" pitchFamily="2" charset="-122"/>
              </a:rPr>
              <a:t>下列描述与非洲实际不相符的是（</a:t>
            </a:r>
            <a:r>
              <a:rPr lang="en-US" altLang="zh-CN" sz="2800" b="0">
                <a:latin typeface="宋体" panose="02010600030101010101" pitchFamily="2" charset="-122"/>
                <a:ea typeface="宋体" panose="02010600030101010101" pitchFamily="2" charset="-122"/>
              </a:rPr>
              <a:t>    </a:t>
            </a:r>
            <a:r>
              <a:rPr lang="zh-CN" sz="2800" b="0">
                <a:latin typeface="宋体" panose="02010600030101010101" pitchFamily="2" charset="-122"/>
                <a:ea typeface="宋体" panose="02010600030101010101" pitchFamily="2" charset="-122"/>
              </a:rPr>
              <a:t>）</a:t>
            </a:r>
          </a:p>
          <a:p>
            <a:pPr indent="0"/>
            <a:r>
              <a:rPr lang="en-US" sz="2800" b="0">
                <a:latin typeface="宋体" panose="02010600030101010101" pitchFamily="2" charset="-122"/>
                <a:ea typeface="宋体" panose="02010600030101010101" pitchFamily="2" charset="-122"/>
              </a:rPr>
              <a:t>A.</a:t>
            </a:r>
            <a:r>
              <a:rPr lang="zh-CN" sz="2800" b="0">
                <a:latin typeface="宋体" panose="02010600030101010101" pitchFamily="2" charset="-122"/>
                <a:ea typeface="宋体" panose="02010600030101010101" pitchFamily="2" charset="-122"/>
              </a:rPr>
              <a:t>富饶大陆</a:t>
            </a:r>
            <a:r>
              <a:rPr lang="en-US" altLang="zh-CN" sz="2800" b="0">
                <a:latin typeface="宋体" panose="02010600030101010101" pitchFamily="2" charset="-122"/>
                <a:ea typeface="宋体" panose="02010600030101010101" pitchFamily="2" charset="-122"/>
              </a:rPr>
              <a:t>     </a:t>
            </a:r>
            <a:r>
              <a:rPr lang="en-US" sz="2800" b="0">
                <a:latin typeface="宋体" panose="02010600030101010101" pitchFamily="2" charset="-122"/>
                <a:ea typeface="宋体" panose="02010600030101010101" pitchFamily="2" charset="-122"/>
              </a:rPr>
              <a:t>B</a:t>
            </a:r>
            <a:r>
              <a:rPr lang="en-US" altLang="zh-CN" sz="2800" b="0">
                <a:latin typeface="宋体" panose="02010600030101010101" pitchFamily="2" charset="-122"/>
                <a:ea typeface="宋体" panose="02010600030101010101" pitchFamily="2" charset="-122"/>
              </a:rPr>
              <a:t>.</a:t>
            </a:r>
            <a:r>
              <a:rPr lang="zh-CN" sz="2800" b="0">
                <a:latin typeface="宋体" panose="02010600030101010101" pitchFamily="2" charset="-122"/>
                <a:ea typeface="宋体" panose="02010600030101010101" pitchFamily="2" charset="-122"/>
              </a:rPr>
              <a:t>热带大陆</a:t>
            </a:r>
            <a:r>
              <a:rPr lang="en-US" altLang="zh-CN" sz="2800" b="0">
                <a:latin typeface="宋体" panose="02010600030101010101" pitchFamily="2" charset="-122"/>
                <a:ea typeface="宋体" panose="02010600030101010101" pitchFamily="2" charset="-122"/>
              </a:rPr>
              <a:t>     </a:t>
            </a:r>
            <a:r>
              <a:rPr lang="en-US" sz="2800" b="0">
                <a:latin typeface="宋体" panose="02010600030101010101" pitchFamily="2" charset="-122"/>
                <a:ea typeface="宋体" panose="02010600030101010101" pitchFamily="2" charset="-122"/>
              </a:rPr>
              <a:t>C</a:t>
            </a:r>
            <a:r>
              <a:rPr lang="en-US" altLang="zh-CN" sz="2800" b="0">
                <a:latin typeface="宋体" panose="02010600030101010101" pitchFamily="2" charset="-122"/>
                <a:ea typeface="宋体" panose="02010600030101010101" pitchFamily="2" charset="-122"/>
              </a:rPr>
              <a:t>.</a:t>
            </a:r>
            <a:r>
              <a:rPr lang="zh-CN" sz="2800" b="0">
                <a:latin typeface="宋体" panose="02010600030101010101" pitchFamily="2" charset="-122"/>
                <a:ea typeface="宋体" panose="02010600030101010101" pitchFamily="2" charset="-122"/>
              </a:rPr>
              <a:t>高原大陆</a:t>
            </a:r>
            <a:r>
              <a:rPr lang="en-US" altLang="zh-CN" sz="2800" b="0">
                <a:latin typeface="宋体" panose="02010600030101010101" pitchFamily="2" charset="-122"/>
                <a:ea typeface="宋体" panose="02010600030101010101" pitchFamily="2" charset="-122"/>
              </a:rPr>
              <a:t>     </a:t>
            </a:r>
            <a:r>
              <a:rPr lang="en-US" sz="2800" b="0">
                <a:latin typeface="宋体" panose="02010600030101010101" pitchFamily="2" charset="-122"/>
                <a:ea typeface="宋体" panose="02010600030101010101" pitchFamily="2" charset="-122"/>
              </a:rPr>
              <a:t>D</a:t>
            </a:r>
            <a:r>
              <a:rPr lang="en-US" altLang="zh-CN" sz="2800" b="0">
                <a:latin typeface="宋体" panose="02010600030101010101" pitchFamily="2" charset="-122"/>
                <a:ea typeface="宋体" panose="02010600030101010101" pitchFamily="2" charset="-122"/>
              </a:rPr>
              <a:t>.</a:t>
            </a:r>
            <a:r>
              <a:rPr lang="zh-CN" sz="2800" b="0">
                <a:latin typeface="宋体" panose="02010600030101010101" pitchFamily="2" charset="-122"/>
                <a:ea typeface="宋体" panose="02010600030101010101" pitchFamily="2" charset="-122"/>
              </a:rPr>
              <a:t>冰雪高原大陆</a:t>
            </a:r>
            <a:endParaRPr lang="zh-CN" altLang="en-US" sz="2800">
              <a:latin typeface="宋体" panose="02010600030101010101" pitchFamily="2" charset="-122"/>
            </a:endParaRPr>
          </a:p>
        </p:txBody>
      </p:sp>
      <p:sp>
        <p:nvSpPr>
          <p:cNvPr id="4" name="文本框 3"/>
          <p:cNvSpPr txBox="1"/>
          <p:nvPr/>
        </p:nvSpPr>
        <p:spPr>
          <a:xfrm>
            <a:off x="7333615" y="1396365"/>
            <a:ext cx="1080135" cy="521970"/>
          </a:xfrm>
          <a:prstGeom prst="rect">
            <a:avLst/>
          </a:prstGeom>
          <a:noFill/>
        </p:spPr>
        <p:txBody>
          <a:bodyPr wrap="square" rtlCol="0">
            <a:spAutoFit/>
          </a:bodyPr>
          <a:lstStyle>
            <a:defPPr>
              <a:defRPr lang="zh-CN"/>
            </a:defPPr>
          </a:lstStyle>
          <a:p>
            <a:r>
              <a:rPr lang="en-US" altLang="zh-CN" sz="2800">
                <a:solidFill>
                  <a:srgbClr val="FF0000"/>
                </a:solidFill>
                <a:latin typeface="宋体" panose="02010600030101010101" pitchFamily="2" charset="-122"/>
                <a:ea typeface="宋体" panose="02010600030101010101" pitchFamily="2" charset="-122"/>
              </a:rPr>
              <a:t>D</a:t>
            </a:r>
          </a:p>
        </p:txBody>
      </p:sp>
      <p:sp>
        <p:nvSpPr>
          <p:cNvPr id="3" name="文本框 2"/>
          <p:cNvSpPr txBox="1"/>
          <p:nvPr/>
        </p:nvSpPr>
        <p:spPr>
          <a:xfrm>
            <a:off x="6253480" y="3669030"/>
            <a:ext cx="1080135" cy="521970"/>
          </a:xfrm>
          <a:prstGeom prst="rect">
            <a:avLst/>
          </a:prstGeom>
          <a:noFill/>
        </p:spPr>
        <p:txBody>
          <a:bodyPr wrap="square" rtlCol="0">
            <a:spAutoFit/>
          </a:bodyPr>
          <a:lstStyle>
            <a:defPPr>
              <a:defRPr lang="zh-CN"/>
            </a:defPPr>
          </a:lstStyle>
          <a:p>
            <a:r>
              <a:rPr lang="en-US" altLang="zh-CN" sz="2800">
                <a:solidFill>
                  <a:srgbClr val="FF0000"/>
                </a:solidFill>
                <a:latin typeface="宋体" panose="02010600030101010101" pitchFamily="2" charset="-122"/>
                <a:ea typeface="宋体" panose="02010600030101010101" pitchFamily="2" charset="-122"/>
              </a:rPr>
              <a:t>B</a:t>
            </a:r>
          </a:p>
        </p:txBody>
      </p:sp>
      <p:sp>
        <p:nvSpPr>
          <p:cNvPr id="5" name="文本框 4"/>
          <p:cNvSpPr txBox="1"/>
          <p:nvPr/>
        </p:nvSpPr>
        <p:spPr>
          <a:xfrm>
            <a:off x="6432550" y="5104765"/>
            <a:ext cx="1080135" cy="521970"/>
          </a:xfrm>
          <a:prstGeom prst="rect">
            <a:avLst/>
          </a:prstGeom>
          <a:noFill/>
        </p:spPr>
        <p:txBody>
          <a:bodyPr wrap="square" rtlCol="0">
            <a:spAutoFit/>
          </a:bodyPr>
          <a:lstStyle>
            <a:defPPr>
              <a:defRPr lang="zh-CN"/>
            </a:defPPr>
          </a:lstStyle>
          <a:p>
            <a:r>
              <a:rPr lang="en-US" altLang="zh-CN" sz="2800">
                <a:solidFill>
                  <a:srgbClr val="FF0000"/>
                </a:solidFill>
                <a:latin typeface="宋体" panose="02010600030101010101" pitchFamily="2" charset="-122"/>
                <a:ea typeface="宋体" panose="02010600030101010101" pitchFamily="2" charset="-122"/>
              </a:rPr>
              <a:t>D</a:t>
            </a:r>
          </a:p>
        </p:txBody>
      </p:sp>
    </p:spTree>
    <p:custDataLst>
      <p:tags r:id="rId3"/>
    </p:custDataLst>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9"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dissolve">
                                      <p:cBhvr>
                                        <p:cTn id="7" dur="500"/>
                                        <p:tgtEl>
                                          <p:spTgt spid="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9" presetClass="entr" presetSubtype="0"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dissolve">
                                      <p:cBhvr>
                                        <p:cTn id="13" dur="500"/>
                                        <p:tgtEl>
                                          <p:spTgt spid="3">
                                            <p:txEl>
                                              <p:pRg st="0" end="0"/>
                                            </p:txEl>
                                          </p:spTgt>
                                        </p:tgtEl>
                                      </p:cBhvr>
                                    </p:animEffec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9" presetClass="entr" presetSubtype="0" fill="hold" nodeType="click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animEffect transition="in" filter="dissolve">
                                      <p:cBhvr>
                                        <p:cTn id="19"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100" name="文本框 99"/>
          <p:cNvSpPr txBox="1"/>
          <p:nvPr/>
        </p:nvSpPr>
        <p:spPr>
          <a:xfrm>
            <a:off x="335280" y="940435"/>
            <a:ext cx="11522075" cy="5292725"/>
          </a:xfrm>
          <a:prstGeom prst="rect">
            <a:avLst/>
          </a:prstGeom>
          <a:noFill/>
          <a:ln w="9525">
            <a:noFill/>
          </a:ln>
        </p:spPr>
        <p:txBody>
          <a:bodyPr wrap="square">
            <a:spAutoFit/>
          </a:bodyPr>
          <a:lstStyle>
            <a:defPPr>
              <a:defRPr lang="zh-CN"/>
            </a:defPPr>
          </a:lstStyle>
          <a:p>
            <a:pPr indent="0"/>
            <a:r>
              <a:rPr lang="en-US" sz="2800" b="0">
                <a:latin typeface="宋体" panose="02010600030101010101" pitchFamily="2" charset="-122"/>
                <a:ea typeface="宋体" panose="02010600030101010101" pitchFamily="2" charset="-122"/>
              </a:rPr>
              <a:t>16</a:t>
            </a:r>
            <a:r>
              <a:rPr lang="en-US" altLang="zh-CN" sz="2800" b="0">
                <a:latin typeface="宋体" panose="02010600030101010101" pitchFamily="2" charset="-122"/>
                <a:ea typeface="宋体" panose="02010600030101010101" pitchFamily="2" charset="-122"/>
              </a:rPr>
              <a:t>.</a:t>
            </a:r>
            <a:r>
              <a:rPr lang="zh-CN" sz="2800" b="0">
                <a:latin typeface="宋体" panose="02010600030101010101" pitchFamily="2" charset="-122"/>
                <a:ea typeface="宋体" panose="02010600030101010101" pitchFamily="2" charset="-122"/>
              </a:rPr>
              <a:t>非洲的一些国家为改变“单一商品经济”的局面，可采取的合理措施是（</a:t>
            </a:r>
            <a:r>
              <a:rPr lang="en-US" altLang="zh-CN" sz="2800" b="0">
                <a:latin typeface="宋体" panose="02010600030101010101" pitchFamily="2" charset="-122"/>
                <a:ea typeface="宋体" panose="02010600030101010101" pitchFamily="2" charset="-122"/>
              </a:rPr>
              <a:t>    </a:t>
            </a:r>
            <a:r>
              <a:rPr lang="zh-CN" sz="2800" b="0">
                <a:latin typeface="宋体" panose="02010600030101010101" pitchFamily="2" charset="-122"/>
                <a:ea typeface="宋体" panose="02010600030101010101" pitchFamily="2" charset="-122"/>
              </a:rPr>
              <a:t>）</a:t>
            </a:r>
          </a:p>
          <a:p>
            <a:pPr indent="0"/>
            <a:r>
              <a:rPr lang="en-US" sz="2800" b="0">
                <a:latin typeface="宋体" panose="02010600030101010101" pitchFamily="2" charset="-122"/>
                <a:ea typeface="宋体" panose="02010600030101010101" pitchFamily="2" charset="-122"/>
              </a:rPr>
              <a:t>A</a:t>
            </a:r>
            <a:r>
              <a:rPr lang="en-US" altLang="zh-CN" sz="2800" b="0">
                <a:latin typeface="宋体" panose="02010600030101010101" pitchFamily="2" charset="-122"/>
                <a:ea typeface="宋体" panose="02010600030101010101" pitchFamily="2" charset="-122"/>
              </a:rPr>
              <a:t>.</a:t>
            </a:r>
            <a:r>
              <a:rPr lang="zh-CN" sz="2800" b="0">
                <a:latin typeface="宋体" panose="02010600030101010101" pitchFamily="2" charset="-122"/>
                <a:ea typeface="宋体" panose="02010600030101010101" pitchFamily="2" charset="-122"/>
              </a:rPr>
              <a:t>扩大初级产品的生产</a:t>
            </a:r>
            <a:r>
              <a:rPr lang="en-US" altLang="zh-CN" sz="2800" b="0">
                <a:latin typeface="宋体" panose="02010600030101010101" pitchFamily="2" charset="-122"/>
                <a:ea typeface="宋体" panose="02010600030101010101" pitchFamily="2" charset="-122"/>
              </a:rPr>
              <a:t>        </a:t>
            </a:r>
            <a:r>
              <a:rPr lang="en-US" sz="2800" b="0">
                <a:latin typeface="宋体" panose="02010600030101010101" pitchFamily="2" charset="-122"/>
                <a:ea typeface="宋体" panose="02010600030101010101" pitchFamily="2" charset="-122"/>
              </a:rPr>
              <a:t>B</a:t>
            </a:r>
            <a:r>
              <a:rPr lang="en-US" altLang="zh-CN" sz="2800" b="0">
                <a:latin typeface="宋体" panose="02010600030101010101" pitchFamily="2" charset="-122"/>
                <a:ea typeface="宋体" panose="02010600030101010101" pitchFamily="2" charset="-122"/>
              </a:rPr>
              <a:t>.</a:t>
            </a:r>
            <a:r>
              <a:rPr lang="zh-CN" sz="2800" b="0">
                <a:latin typeface="宋体" panose="02010600030101010101" pitchFamily="2" charset="-122"/>
                <a:ea typeface="宋体" panose="02010600030101010101" pitchFamily="2" charset="-122"/>
              </a:rPr>
              <a:t>努力发展民族工业</a:t>
            </a:r>
          </a:p>
          <a:p>
            <a:pPr indent="0"/>
            <a:r>
              <a:rPr lang="en-US" sz="2800" b="0">
                <a:latin typeface="宋体" panose="02010600030101010101" pitchFamily="2" charset="-122"/>
                <a:ea typeface="宋体" panose="02010600030101010101" pitchFamily="2" charset="-122"/>
              </a:rPr>
              <a:t>C</a:t>
            </a:r>
            <a:r>
              <a:rPr lang="en-US" altLang="zh-CN" sz="2800" b="0">
                <a:latin typeface="宋体" panose="02010600030101010101" pitchFamily="2" charset="-122"/>
                <a:ea typeface="宋体" panose="02010600030101010101" pitchFamily="2" charset="-122"/>
              </a:rPr>
              <a:t>.</a:t>
            </a:r>
            <a:r>
              <a:rPr lang="zh-CN" sz="2800" b="0">
                <a:latin typeface="宋体" panose="02010600030101010101" pitchFamily="2" charset="-122"/>
                <a:ea typeface="宋体" panose="02010600030101010101" pitchFamily="2" charset="-122"/>
              </a:rPr>
              <a:t>提高初级产品的出口价格</a:t>
            </a:r>
            <a:r>
              <a:rPr lang="en-US" altLang="zh-CN" sz="2800" b="0">
                <a:latin typeface="宋体" panose="02010600030101010101" pitchFamily="2" charset="-122"/>
                <a:ea typeface="宋体" panose="02010600030101010101" pitchFamily="2" charset="-122"/>
              </a:rPr>
              <a:t>    </a:t>
            </a:r>
            <a:r>
              <a:rPr lang="en-US" sz="2800" b="0">
                <a:latin typeface="宋体" panose="02010600030101010101" pitchFamily="2" charset="-122"/>
                <a:ea typeface="宋体" panose="02010600030101010101" pitchFamily="2" charset="-122"/>
              </a:rPr>
              <a:t>D</a:t>
            </a:r>
            <a:r>
              <a:rPr lang="en-US" altLang="zh-CN" sz="2800" b="0">
                <a:latin typeface="宋体" panose="02010600030101010101" pitchFamily="2" charset="-122"/>
                <a:ea typeface="宋体" panose="02010600030101010101" pitchFamily="2" charset="-122"/>
              </a:rPr>
              <a:t>.</a:t>
            </a:r>
            <a:r>
              <a:rPr lang="zh-CN" sz="2800" b="0">
                <a:latin typeface="宋体" panose="02010600030101010101" pitchFamily="2" charset="-122"/>
                <a:ea typeface="宋体" panose="02010600030101010101" pitchFamily="2" charset="-122"/>
              </a:rPr>
              <a:t>大力推销国外的产品</a:t>
            </a:r>
          </a:p>
          <a:p>
            <a:pPr indent="0"/>
            <a:endParaRPr lang="zh-CN" sz="2800" b="0">
              <a:latin typeface="宋体" panose="02010600030101010101" pitchFamily="2" charset="-122"/>
              <a:ea typeface="宋体" panose="02010600030101010101" pitchFamily="2" charset="-122"/>
            </a:endParaRPr>
          </a:p>
          <a:p>
            <a:pPr indent="0"/>
            <a:endParaRPr lang="zh-CN" sz="1000" b="0">
              <a:latin typeface="宋体" panose="02010600030101010101" pitchFamily="2" charset="-122"/>
              <a:ea typeface="宋体" panose="02010600030101010101" pitchFamily="2" charset="-122"/>
            </a:endParaRPr>
          </a:p>
          <a:p>
            <a:pPr indent="0"/>
            <a:r>
              <a:rPr lang="en-US" sz="2800" b="0">
                <a:latin typeface="宋体" panose="02010600030101010101" pitchFamily="2" charset="-122"/>
                <a:ea typeface="宋体" panose="02010600030101010101" pitchFamily="2" charset="-122"/>
              </a:rPr>
              <a:t>17</a:t>
            </a:r>
            <a:r>
              <a:rPr lang="en-US" altLang="zh-CN" sz="2800" b="0">
                <a:latin typeface="宋体" panose="02010600030101010101" pitchFamily="2" charset="-122"/>
                <a:ea typeface="宋体" panose="02010600030101010101" pitchFamily="2" charset="-122"/>
              </a:rPr>
              <a:t>.</a:t>
            </a:r>
            <a:r>
              <a:rPr lang="zh-CN" sz="2800" b="0">
                <a:latin typeface="宋体" panose="02010600030101010101" pitchFamily="2" charset="-122"/>
                <a:ea typeface="宋体" panose="02010600030101010101" pitchFamily="2" charset="-122"/>
              </a:rPr>
              <a:t>（</a:t>
            </a:r>
            <a:r>
              <a:rPr lang="en-US" sz="2800" b="0">
                <a:latin typeface="宋体" panose="02010600030101010101" pitchFamily="2" charset="-122"/>
                <a:ea typeface="宋体" panose="02010600030101010101" pitchFamily="2" charset="-122"/>
              </a:rPr>
              <a:t>2020</a:t>
            </a:r>
            <a:r>
              <a:rPr lang="zh-CN" sz="2800" b="0">
                <a:latin typeface="宋体" panose="02010600030101010101" pitchFamily="2" charset="-122"/>
                <a:ea typeface="宋体" panose="02010600030101010101" pitchFamily="2" charset="-122"/>
              </a:rPr>
              <a:t>年贵港会考）东南亚各国居民的主食是（</a:t>
            </a:r>
            <a:r>
              <a:rPr lang="en-US" altLang="zh-CN" sz="2800" b="0">
                <a:latin typeface="宋体" panose="02010600030101010101" pitchFamily="2" charset="-122"/>
                <a:ea typeface="宋体" panose="02010600030101010101" pitchFamily="2" charset="-122"/>
              </a:rPr>
              <a:t>    </a:t>
            </a:r>
            <a:r>
              <a:rPr lang="zh-CN" sz="2800" b="0">
                <a:latin typeface="宋体" panose="02010600030101010101" pitchFamily="2" charset="-122"/>
                <a:ea typeface="宋体" panose="02010600030101010101" pitchFamily="2" charset="-122"/>
              </a:rPr>
              <a:t>）</a:t>
            </a:r>
          </a:p>
          <a:p>
            <a:pPr indent="0"/>
            <a:r>
              <a:rPr lang="en-US" sz="2800" b="0">
                <a:latin typeface="宋体" panose="02010600030101010101" pitchFamily="2" charset="-122"/>
                <a:ea typeface="宋体" panose="02010600030101010101" pitchFamily="2" charset="-122"/>
              </a:rPr>
              <a:t>A</a:t>
            </a:r>
            <a:r>
              <a:rPr lang="en-US" altLang="zh-CN" sz="2800" b="0">
                <a:latin typeface="宋体" panose="02010600030101010101" pitchFamily="2" charset="-122"/>
                <a:ea typeface="宋体" panose="02010600030101010101" pitchFamily="2" charset="-122"/>
              </a:rPr>
              <a:t>.</a:t>
            </a:r>
            <a:r>
              <a:rPr lang="zh-CN" sz="2800" b="0">
                <a:latin typeface="宋体" panose="02010600030101010101" pitchFamily="2" charset="-122"/>
                <a:ea typeface="宋体" panose="02010600030101010101" pitchFamily="2" charset="-122"/>
              </a:rPr>
              <a:t>牛排和奶酪</a:t>
            </a:r>
            <a:r>
              <a:rPr lang="en-US" altLang="zh-CN" sz="2800" b="0">
                <a:latin typeface="宋体" panose="02010600030101010101" pitchFamily="2" charset="-122"/>
                <a:ea typeface="宋体" panose="02010600030101010101" pitchFamily="2" charset="-122"/>
              </a:rPr>
              <a:t>    </a:t>
            </a:r>
            <a:r>
              <a:rPr lang="en-US" sz="2800" b="0">
                <a:latin typeface="宋体" panose="02010600030101010101" pitchFamily="2" charset="-122"/>
                <a:ea typeface="宋体" panose="02010600030101010101" pitchFamily="2" charset="-122"/>
              </a:rPr>
              <a:t>B</a:t>
            </a:r>
            <a:r>
              <a:rPr lang="en-US" altLang="zh-CN" sz="2800" b="0">
                <a:latin typeface="宋体" panose="02010600030101010101" pitchFamily="2" charset="-122"/>
                <a:ea typeface="宋体" panose="02010600030101010101" pitchFamily="2" charset="-122"/>
              </a:rPr>
              <a:t>.</a:t>
            </a:r>
            <a:r>
              <a:rPr lang="zh-CN" sz="2800" b="0">
                <a:latin typeface="宋体" panose="02010600030101010101" pitchFamily="2" charset="-122"/>
                <a:ea typeface="宋体" panose="02010600030101010101" pitchFamily="2" charset="-122"/>
              </a:rPr>
              <a:t>糌粑</a:t>
            </a:r>
            <a:r>
              <a:rPr lang="en-US" altLang="zh-CN" sz="2800" b="0">
                <a:latin typeface="宋体" panose="02010600030101010101" pitchFamily="2" charset="-122"/>
                <a:ea typeface="宋体" panose="02010600030101010101" pitchFamily="2" charset="-122"/>
              </a:rPr>
              <a:t>     </a:t>
            </a:r>
            <a:r>
              <a:rPr lang="en-US" sz="2800" b="0">
                <a:latin typeface="宋体" panose="02010600030101010101" pitchFamily="2" charset="-122"/>
                <a:ea typeface="宋体" panose="02010600030101010101" pitchFamily="2" charset="-122"/>
              </a:rPr>
              <a:t>C</a:t>
            </a:r>
            <a:r>
              <a:rPr lang="en-US" altLang="zh-CN" sz="2800" b="0">
                <a:latin typeface="宋体" panose="02010600030101010101" pitchFamily="2" charset="-122"/>
                <a:ea typeface="宋体" panose="02010600030101010101" pitchFamily="2" charset="-122"/>
              </a:rPr>
              <a:t>.</a:t>
            </a:r>
            <a:r>
              <a:rPr lang="zh-CN" sz="2800" b="0">
                <a:latin typeface="宋体" panose="02010600030101010101" pitchFamily="2" charset="-122"/>
                <a:ea typeface="宋体" panose="02010600030101010101" pitchFamily="2" charset="-122"/>
              </a:rPr>
              <a:t>面食</a:t>
            </a:r>
            <a:r>
              <a:rPr lang="en-US" altLang="zh-CN" sz="2800" b="0">
                <a:latin typeface="宋体" panose="02010600030101010101" pitchFamily="2" charset="-122"/>
                <a:ea typeface="宋体" panose="02010600030101010101" pitchFamily="2" charset="-122"/>
              </a:rPr>
              <a:t>    </a:t>
            </a:r>
            <a:r>
              <a:rPr lang="en-US" sz="2800" b="0">
                <a:latin typeface="宋体" panose="02010600030101010101" pitchFamily="2" charset="-122"/>
                <a:ea typeface="宋体" panose="02010600030101010101" pitchFamily="2" charset="-122"/>
              </a:rPr>
              <a:t>D</a:t>
            </a:r>
            <a:r>
              <a:rPr lang="en-US" altLang="zh-CN" sz="2800" b="0">
                <a:latin typeface="宋体" panose="02010600030101010101" pitchFamily="2" charset="-122"/>
                <a:ea typeface="宋体" panose="02010600030101010101" pitchFamily="2" charset="-122"/>
              </a:rPr>
              <a:t>.</a:t>
            </a:r>
            <a:r>
              <a:rPr lang="zh-CN" sz="2800" b="0">
                <a:latin typeface="宋体" panose="02010600030101010101" pitchFamily="2" charset="-122"/>
                <a:ea typeface="宋体" panose="02010600030101010101" pitchFamily="2" charset="-122"/>
              </a:rPr>
              <a:t>米饭</a:t>
            </a:r>
          </a:p>
          <a:p>
            <a:pPr indent="0"/>
            <a:endParaRPr lang="zh-CN" sz="2800" b="0">
              <a:latin typeface="宋体" panose="02010600030101010101" pitchFamily="2" charset="-122"/>
              <a:ea typeface="宋体" panose="02010600030101010101" pitchFamily="2" charset="-122"/>
            </a:endParaRPr>
          </a:p>
          <a:p>
            <a:pPr indent="0"/>
            <a:endParaRPr lang="zh-CN" sz="1000" b="0">
              <a:latin typeface="宋体" panose="02010600030101010101" pitchFamily="2" charset="-122"/>
              <a:ea typeface="宋体" panose="02010600030101010101" pitchFamily="2" charset="-122"/>
            </a:endParaRPr>
          </a:p>
          <a:p>
            <a:pPr indent="0"/>
            <a:r>
              <a:rPr lang="en-US" sz="2800" b="0">
                <a:latin typeface="宋体" panose="02010600030101010101" pitchFamily="2" charset="-122"/>
                <a:ea typeface="宋体" panose="02010600030101010101" pitchFamily="2" charset="-122"/>
              </a:rPr>
              <a:t>18</a:t>
            </a:r>
            <a:r>
              <a:rPr lang="en-US" altLang="zh-CN" sz="2800" b="0">
                <a:latin typeface="宋体" panose="02010600030101010101" pitchFamily="2" charset="-122"/>
                <a:ea typeface="宋体" panose="02010600030101010101" pitchFamily="2" charset="-122"/>
              </a:rPr>
              <a:t>.</a:t>
            </a:r>
            <a:r>
              <a:rPr lang="zh-CN" sz="2800" b="0">
                <a:latin typeface="宋体" panose="02010600030101010101" pitchFamily="2" charset="-122"/>
                <a:ea typeface="宋体" panose="02010600030101010101" pitchFamily="2" charset="-122"/>
              </a:rPr>
              <a:t>世界上最大的平原是（</a:t>
            </a:r>
            <a:r>
              <a:rPr lang="en-US" altLang="zh-CN" sz="2800" b="0">
                <a:latin typeface="宋体" panose="02010600030101010101" pitchFamily="2" charset="-122"/>
                <a:ea typeface="宋体" panose="02010600030101010101" pitchFamily="2" charset="-122"/>
              </a:rPr>
              <a:t>    </a:t>
            </a:r>
            <a:r>
              <a:rPr lang="zh-CN" sz="2800" b="0">
                <a:latin typeface="宋体" panose="02010600030101010101" pitchFamily="2" charset="-122"/>
                <a:ea typeface="宋体" panose="02010600030101010101" pitchFamily="2" charset="-122"/>
              </a:rPr>
              <a:t>）</a:t>
            </a:r>
          </a:p>
          <a:p>
            <a:pPr indent="0"/>
            <a:r>
              <a:rPr lang="en-US" sz="2800" b="0">
                <a:latin typeface="宋体" panose="02010600030101010101" pitchFamily="2" charset="-122"/>
                <a:ea typeface="宋体" panose="02010600030101010101" pitchFamily="2" charset="-122"/>
              </a:rPr>
              <a:t>A</a:t>
            </a:r>
            <a:r>
              <a:rPr lang="en-US" altLang="zh-CN" sz="2800" b="0">
                <a:latin typeface="宋体" panose="02010600030101010101" pitchFamily="2" charset="-122"/>
                <a:ea typeface="宋体" panose="02010600030101010101" pitchFamily="2" charset="-122"/>
              </a:rPr>
              <a:t>.</a:t>
            </a:r>
            <a:r>
              <a:rPr lang="zh-CN" sz="2800" b="0">
                <a:latin typeface="宋体" panose="02010600030101010101" pitchFamily="2" charset="-122"/>
                <a:ea typeface="宋体" panose="02010600030101010101" pitchFamily="2" charset="-122"/>
              </a:rPr>
              <a:t>华北平原</a:t>
            </a:r>
            <a:r>
              <a:rPr lang="en-US" altLang="zh-CN" sz="2800" b="0">
                <a:latin typeface="宋体" panose="02010600030101010101" pitchFamily="2" charset="-122"/>
                <a:ea typeface="宋体" panose="02010600030101010101" pitchFamily="2" charset="-122"/>
              </a:rPr>
              <a:t>     </a:t>
            </a:r>
            <a:r>
              <a:rPr lang="en-US" sz="2800" b="0">
                <a:latin typeface="宋体" panose="02010600030101010101" pitchFamily="2" charset="-122"/>
                <a:ea typeface="宋体" panose="02010600030101010101" pitchFamily="2" charset="-122"/>
              </a:rPr>
              <a:t>B</a:t>
            </a:r>
            <a:r>
              <a:rPr lang="en-US" altLang="zh-CN" sz="2800" b="0">
                <a:latin typeface="宋体" panose="02010600030101010101" pitchFamily="2" charset="-122"/>
                <a:ea typeface="宋体" panose="02010600030101010101" pitchFamily="2" charset="-122"/>
              </a:rPr>
              <a:t>.</a:t>
            </a:r>
            <a:r>
              <a:rPr lang="zh-CN" sz="2800" b="0">
                <a:latin typeface="宋体" panose="02010600030101010101" pitchFamily="2" charset="-122"/>
                <a:ea typeface="宋体" panose="02010600030101010101" pitchFamily="2" charset="-122"/>
              </a:rPr>
              <a:t>亚马孙平原</a:t>
            </a:r>
            <a:r>
              <a:rPr lang="en-US" altLang="zh-CN" sz="2800" b="0">
                <a:latin typeface="宋体" panose="02010600030101010101" pitchFamily="2" charset="-122"/>
                <a:ea typeface="宋体" panose="02010600030101010101" pitchFamily="2" charset="-122"/>
              </a:rPr>
              <a:t>    </a:t>
            </a:r>
            <a:r>
              <a:rPr lang="en-US" sz="2800" b="0">
                <a:latin typeface="宋体" panose="02010600030101010101" pitchFamily="2" charset="-122"/>
                <a:ea typeface="宋体" panose="02010600030101010101" pitchFamily="2" charset="-122"/>
              </a:rPr>
              <a:t>C</a:t>
            </a:r>
            <a:r>
              <a:rPr lang="en-US" altLang="zh-CN" sz="2800" b="0">
                <a:latin typeface="宋体" panose="02010600030101010101" pitchFamily="2" charset="-122"/>
                <a:ea typeface="宋体" panose="02010600030101010101" pitchFamily="2" charset="-122"/>
              </a:rPr>
              <a:t>.</a:t>
            </a:r>
            <a:r>
              <a:rPr lang="zh-CN" sz="2800" b="0">
                <a:latin typeface="宋体" panose="02010600030101010101" pitchFamily="2" charset="-122"/>
                <a:ea typeface="宋体" panose="02010600030101010101" pitchFamily="2" charset="-122"/>
              </a:rPr>
              <a:t>东欧平原</a:t>
            </a:r>
            <a:r>
              <a:rPr lang="en-US" altLang="zh-CN" sz="2800" b="0">
                <a:latin typeface="宋体" panose="02010600030101010101" pitchFamily="2" charset="-122"/>
                <a:ea typeface="宋体" panose="02010600030101010101" pitchFamily="2" charset="-122"/>
              </a:rPr>
              <a:t>    </a:t>
            </a:r>
            <a:r>
              <a:rPr lang="en-US" sz="2800" b="0">
                <a:latin typeface="宋体" panose="02010600030101010101" pitchFamily="2" charset="-122"/>
                <a:ea typeface="宋体" panose="02010600030101010101" pitchFamily="2" charset="-122"/>
              </a:rPr>
              <a:t>D</a:t>
            </a:r>
            <a:r>
              <a:rPr lang="en-US" altLang="zh-CN" sz="2800" b="0">
                <a:latin typeface="宋体" panose="02010600030101010101" pitchFamily="2" charset="-122"/>
                <a:ea typeface="宋体" panose="02010600030101010101" pitchFamily="2" charset="-122"/>
              </a:rPr>
              <a:t>.</a:t>
            </a:r>
            <a:r>
              <a:rPr lang="zh-CN" sz="2800" b="0">
                <a:latin typeface="宋体" panose="02010600030101010101" pitchFamily="2" charset="-122"/>
                <a:ea typeface="宋体" panose="02010600030101010101" pitchFamily="2" charset="-122"/>
              </a:rPr>
              <a:t>西西伯利亚平原</a:t>
            </a:r>
          </a:p>
          <a:p>
            <a:pPr indent="0"/>
            <a:endParaRPr lang="zh-CN" sz="1000" b="0">
              <a:latin typeface="宋体" panose="02010600030101010101" pitchFamily="2" charset="-122"/>
              <a:ea typeface="宋体" panose="02010600030101010101" pitchFamily="2" charset="-122"/>
            </a:endParaRPr>
          </a:p>
          <a:p>
            <a:pPr indent="0"/>
            <a:endParaRPr lang="zh-CN" altLang="en-US" sz="2800">
              <a:latin typeface="宋体" panose="02010600030101010101" pitchFamily="2" charset="-122"/>
            </a:endParaRPr>
          </a:p>
        </p:txBody>
      </p:sp>
      <p:sp>
        <p:nvSpPr>
          <p:cNvPr id="4" name="文本框 3"/>
          <p:cNvSpPr txBox="1"/>
          <p:nvPr/>
        </p:nvSpPr>
        <p:spPr>
          <a:xfrm>
            <a:off x="1212215" y="1320165"/>
            <a:ext cx="1080135" cy="521970"/>
          </a:xfrm>
          <a:prstGeom prst="rect">
            <a:avLst/>
          </a:prstGeom>
          <a:noFill/>
        </p:spPr>
        <p:txBody>
          <a:bodyPr wrap="square" rtlCol="0">
            <a:spAutoFit/>
          </a:bodyPr>
          <a:lstStyle>
            <a:defPPr>
              <a:defRPr lang="zh-CN"/>
            </a:defPPr>
          </a:lstStyle>
          <a:p>
            <a:r>
              <a:rPr lang="en-US" altLang="zh-CN" sz="2800">
                <a:solidFill>
                  <a:srgbClr val="FF0000"/>
                </a:solidFill>
                <a:latin typeface="宋体" panose="02010600030101010101" pitchFamily="2" charset="-122"/>
                <a:ea typeface="宋体" panose="02010600030101010101" pitchFamily="2" charset="-122"/>
              </a:rPr>
              <a:t>B</a:t>
            </a:r>
          </a:p>
        </p:txBody>
      </p:sp>
      <p:sp>
        <p:nvSpPr>
          <p:cNvPr id="3" name="文本框 2"/>
          <p:cNvSpPr txBox="1"/>
          <p:nvPr/>
        </p:nvSpPr>
        <p:spPr>
          <a:xfrm>
            <a:off x="8629015" y="3168015"/>
            <a:ext cx="1080135" cy="521970"/>
          </a:xfrm>
          <a:prstGeom prst="rect">
            <a:avLst/>
          </a:prstGeom>
          <a:noFill/>
        </p:spPr>
        <p:txBody>
          <a:bodyPr wrap="square" rtlCol="0">
            <a:spAutoFit/>
          </a:bodyPr>
          <a:lstStyle>
            <a:defPPr>
              <a:defRPr lang="zh-CN"/>
            </a:defPPr>
          </a:lstStyle>
          <a:p>
            <a:r>
              <a:rPr lang="en-US" altLang="zh-CN" sz="2800">
                <a:solidFill>
                  <a:srgbClr val="FF0000"/>
                </a:solidFill>
                <a:latin typeface="宋体" panose="02010600030101010101" pitchFamily="2" charset="-122"/>
                <a:ea typeface="宋体" panose="02010600030101010101" pitchFamily="2" charset="-122"/>
              </a:rPr>
              <a:t>D</a:t>
            </a:r>
          </a:p>
        </p:txBody>
      </p:sp>
      <p:sp>
        <p:nvSpPr>
          <p:cNvPr id="5" name="文本框 4"/>
          <p:cNvSpPr txBox="1"/>
          <p:nvPr/>
        </p:nvSpPr>
        <p:spPr>
          <a:xfrm>
            <a:off x="4591050" y="4634865"/>
            <a:ext cx="1080135" cy="521970"/>
          </a:xfrm>
          <a:prstGeom prst="rect">
            <a:avLst/>
          </a:prstGeom>
          <a:noFill/>
        </p:spPr>
        <p:txBody>
          <a:bodyPr wrap="square" rtlCol="0">
            <a:spAutoFit/>
          </a:bodyPr>
          <a:lstStyle>
            <a:defPPr>
              <a:defRPr lang="zh-CN"/>
            </a:defPPr>
          </a:lstStyle>
          <a:p>
            <a:r>
              <a:rPr lang="en-US" altLang="zh-CN" sz="2800">
                <a:solidFill>
                  <a:srgbClr val="FF0000"/>
                </a:solidFill>
                <a:latin typeface="宋体" panose="02010600030101010101" pitchFamily="2" charset="-122"/>
                <a:ea typeface="宋体" panose="02010600030101010101" pitchFamily="2" charset="-122"/>
              </a:rPr>
              <a:t>B</a:t>
            </a:r>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9"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dissolve">
                                      <p:cBhvr>
                                        <p:cTn id="7" dur="500"/>
                                        <p:tgtEl>
                                          <p:spTgt spid="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9" presetClass="entr" presetSubtype="0"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dissolve">
                                      <p:cBhvr>
                                        <p:cTn id="13" dur="500"/>
                                        <p:tgtEl>
                                          <p:spTgt spid="3">
                                            <p:txEl>
                                              <p:pRg st="0" end="0"/>
                                            </p:txEl>
                                          </p:spTgt>
                                        </p:tgtEl>
                                      </p:cBhvr>
                                    </p:animEffec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9" presetClass="entr" presetSubtype="0" fill="hold" nodeType="click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animEffect transition="in" filter="dissolve">
                                      <p:cBhvr>
                                        <p:cTn id="19"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100" name="文本框 99"/>
          <p:cNvSpPr txBox="1"/>
          <p:nvPr/>
        </p:nvSpPr>
        <p:spPr>
          <a:xfrm>
            <a:off x="427355" y="2463165"/>
            <a:ext cx="11337290" cy="3538220"/>
          </a:xfrm>
          <a:prstGeom prst="rect">
            <a:avLst/>
          </a:prstGeom>
          <a:noFill/>
          <a:ln w="9525">
            <a:noFill/>
          </a:ln>
        </p:spPr>
        <p:txBody>
          <a:bodyPr wrap="square">
            <a:spAutoFit/>
          </a:bodyPr>
          <a:lstStyle>
            <a:defPPr>
              <a:defRPr lang="zh-CN"/>
            </a:defPPr>
          </a:lstStyle>
          <a:p>
            <a:pPr indent="0"/>
            <a:r>
              <a:rPr lang="en-US" sz="2800" b="0">
                <a:latin typeface="宋体" panose="02010600030101010101" pitchFamily="2" charset="-122"/>
                <a:ea typeface="宋体" panose="02010600030101010101" pitchFamily="2" charset="-122"/>
              </a:rPr>
              <a:t>20</a:t>
            </a:r>
            <a:r>
              <a:rPr lang="en-US" altLang="zh-CN" sz="2800" b="0">
                <a:latin typeface="宋体" panose="02010600030101010101" pitchFamily="2" charset="-122"/>
                <a:ea typeface="宋体" panose="02010600030101010101" pitchFamily="2" charset="-122"/>
              </a:rPr>
              <a:t>.</a:t>
            </a:r>
            <a:r>
              <a:rPr lang="zh-CN" sz="2800" b="0">
                <a:latin typeface="宋体" panose="02010600030101010101" pitchFamily="2" charset="-122"/>
                <a:ea typeface="宋体" panose="02010600030101010101" pitchFamily="2" charset="-122"/>
              </a:rPr>
              <a:t>欧洲河网稠密，水流平缓的主要原因是（</a:t>
            </a:r>
            <a:r>
              <a:rPr lang="en-US" altLang="zh-CN" sz="2800" b="0">
                <a:latin typeface="宋体" panose="02010600030101010101" pitchFamily="2" charset="-122"/>
                <a:ea typeface="宋体" panose="02010600030101010101" pitchFamily="2" charset="-122"/>
              </a:rPr>
              <a:t>    </a:t>
            </a:r>
            <a:r>
              <a:rPr lang="zh-CN" sz="2800" b="0">
                <a:latin typeface="宋体" panose="02010600030101010101" pitchFamily="2" charset="-122"/>
                <a:ea typeface="宋体" panose="02010600030101010101" pitchFamily="2" charset="-122"/>
              </a:rPr>
              <a:t>）</a:t>
            </a:r>
          </a:p>
          <a:p>
            <a:pPr indent="0"/>
            <a:r>
              <a:rPr lang="en-US" sz="2800" b="0">
                <a:latin typeface="宋体" panose="02010600030101010101" pitchFamily="2" charset="-122"/>
                <a:ea typeface="宋体" panose="02010600030101010101" pitchFamily="2" charset="-122"/>
              </a:rPr>
              <a:t>A</a:t>
            </a:r>
            <a:r>
              <a:rPr lang="en-US" altLang="zh-CN" sz="2800" b="0">
                <a:latin typeface="宋体" panose="02010600030101010101" pitchFamily="2" charset="-122"/>
                <a:ea typeface="宋体" panose="02010600030101010101" pitchFamily="2" charset="-122"/>
              </a:rPr>
              <a:t>.</a:t>
            </a:r>
            <a:r>
              <a:rPr lang="zh-CN" sz="2800" b="0">
                <a:latin typeface="宋体" panose="02010600030101010101" pitchFamily="2" charset="-122"/>
                <a:ea typeface="宋体" panose="02010600030101010101" pitchFamily="2" charset="-122"/>
              </a:rPr>
              <a:t>大部分位于北温带，盛行西风</a:t>
            </a:r>
          </a:p>
          <a:p>
            <a:pPr indent="0"/>
            <a:r>
              <a:rPr lang="en-US" sz="2800" b="0">
                <a:latin typeface="宋体" panose="02010600030101010101" pitchFamily="2" charset="-122"/>
                <a:ea typeface="宋体" panose="02010600030101010101" pitchFamily="2" charset="-122"/>
              </a:rPr>
              <a:t>B</a:t>
            </a:r>
            <a:r>
              <a:rPr lang="en-US" altLang="zh-CN" sz="2800" b="0">
                <a:latin typeface="宋体" panose="02010600030101010101" pitchFamily="2" charset="-122"/>
                <a:ea typeface="宋体" panose="02010600030101010101" pitchFamily="2" charset="-122"/>
              </a:rPr>
              <a:t>.</a:t>
            </a:r>
            <a:r>
              <a:rPr lang="zh-CN" sz="2800" b="0">
                <a:latin typeface="宋体" panose="02010600030101010101" pitchFamily="2" charset="-122"/>
                <a:ea typeface="宋体" panose="02010600030101010101" pitchFamily="2" charset="-122"/>
              </a:rPr>
              <a:t>面向大西洋，受北大西洋暖流影响</a:t>
            </a:r>
          </a:p>
          <a:p>
            <a:pPr indent="0"/>
            <a:r>
              <a:rPr lang="en-US" sz="2800" b="0">
                <a:latin typeface="宋体" panose="02010600030101010101" pitchFamily="2" charset="-122"/>
                <a:ea typeface="宋体" panose="02010600030101010101" pitchFamily="2" charset="-122"/>
              </a:rPr>
              <a:t>C</a:t>
            </a:r>
            <a:r>
              <a:rPr lang="en-US" altLang="zh-CN" sz="2800" b="0">
                <a:latin typeface="宋体" panose="02010600030101010101" pitchFamily="2" charset="-122"/>
                <a:ea typeface="宋体" panose="02010600030101010101" pitchFamily="2" charset="-122"/>
              </a:rPr>
              <a:t>.</a:t>
            </a:r>
            <a:r>
              <a:rPr lang="zh-CN" sz="2800" b="0">
                <a:latin typeface="宋体" panose="02010600030101010101" pitchFamily="2" charset="-122"/>
                <a:ea typeface="宋体" panose="02010600030101010101" pitchFamily="2" charset="-122"/>
              </a:rPr>
              <a:t>地形以平原为主，气候湿润</a:t>
            </a:r>
          </a:p>
          <a:p>
            <a:pPr indent="0"/>
            <a:r>
              <a:rPr lang="en-US" sz="2800" b="0">
                <a:latin typeface="宋体" panose="02010600030101010101" pitchFamily="2" charset="-122"/>
                <a:ea typeface="宋体" panose="02010600030101010101" pitchFamily="2" charset="-122"/>
              </a:rPr>
              <a:t>D</a:t>
            </a:r>
            <a:r>
              <a:rPr lang="en-US" altLang="zh-CN" sz="2800" b="0">
                <a:latin typeface="宋体" panose="02010600030101010101" pitchFamily="2" charset="-122"/>
                <a:ea typeface="宋体" panose="02010600030101010101" pitchFamily="2" charset="-122"/>
              </a:rPr>
              <a:t>.</a:t>
            </a:r>
            <a:r>
              <a:rPr lang="zh-CN" sz="2800" b="0">
                <a:latin typeface="宋体" panose="02010600030101010101" pitchFamily="2" charset="-122"/>
                <a:ea typeface="宋体" panose="02010600030101010101" pitchFamily="2" charset="-122"/>
              </a:rPr>
              <a:t>地形以高原、山地为主，降水很少</a:t>
            </a:r>
          </a:p>
          <a:p>
            <a:pPr indent="0"/>
            <a:endParaRPr lang="en-US" sz="2800" b="0">
              <a:latin typeface="宋体" panose="02010600030101010101" pitchFamily="2" charset="-122"/>
              <a:ea typeface="宋体" panose="02010600030101010101" pitchFamily="2" charset="-122"/>
            </a:endParaRPr>
          </a:p>
          <a:p>
            <a:pPr indent="0"/>
            <a:r>
              <a:rPr lang="en-US" sz="2800" b="0">
                <a:latin typeface="宋体" panose="02010600030101010101" pitchFamily="2" charset="-122"/>
                <a:ea typeface="宋体" panose="02010600030101010101" pitchFamily="2" charset="-122"/>
              </a:rPr>
              <a:t>21</a:t>
            </a:r>
            <a:r>
              <a:rPr lang="en-US" altLang="zh-CN" sz="2800" b="0">
                <a:latin typeface="宋体" panose="02010600030101010101" pitchFamily="2" charset="-122"/>
                <a:ea typeface="宋体" panose="02010600030101010101" pitchFamily="2" charset="-122"/>
              </a:rPr>
              <a:t>.</a:t>
            </a:r>
            <a:r>
              <a:rPr lang="zh-CN" sz="2800" b="0">
                <a:latin typeface="宋体" panose="02010600030101010101" pitchFamily="2" charset="-122"/>
                <a:ea typeface="宋体" panose="02010600030101010101" pitchFamily="2" charset="-122"/>
              </a:rPr>
              <a:t>两极地区最丰富的资源是（</a:t>
            </a:r>
            <a:r>
              <a:rPr lang="en-US" altLang="zh-CN" sz="2800" b="0">
                <a:latin typeface="宋体" panose="02010600030101010101" pitchFamily="2" charset="-122"/>
                <a:ea typeface="宋体" panose="02010600030101010101" pitchFamily="2" charset="-122"/>
              </a:rPr>
              <a:t>    </a:t>
            </a:r>
            <a:r>
              <a:rPr lang="zh-CN" sz="2800" b="0">
                <a:latin typeface="宋体" panose="02010600030101010101" pitchFamily="2" charset="-122"/>
                <a:ea typeface="宋体" panose="02010600030101010101" pitchFamily="2" charset="-122"/>
              </a:rPr>
              <a:t>）</a:t>
            </a:r>
          </a:p>
          <a:p>
            <a:pPr indent="0"/>
            <a:r>
              <a:rPr lang="en-US" sz="2800" b="0">
                <a:latin typeface="宋体" panose="02010600030101010101" pitchFamily="2" charset="-122"/>
                <a:ea typeface="宋体" panose="02010600030101010101" pitchFamily="2" charset="-122"/>
              </a:rPr>
              <a:t>A</a:t>
            </a:r>
            <a:r>
              <a:rPr lang="en-US" altLang="zh-CN" sz="2800" b="0">
                <a:latin typeface="宋体" panose="02010600030101010101" pitchFamily="2" charset="-122"/>
                <a:ea typeface="宋体" panose="02010600030101010101" pitchFamily="2" charset="-122"/>
              </a:rPr>
              <a:t>.</a:t>
            </a:r>
            <a:r>
              <a:rPr lang="zh-CN" sz="2800" b="0">
                <a:latin typeface="宋体" panose="02010600030101010101" pitchFamily="2" charset="-122"/>
                <a:ea typeface="宋体" panose="02010600030101010101" pitchFamily="2" charset="-122"/>
              </a:rPr>
              <a:t>铁矿</a:t>
            </a:r>
            <a:r>
              <a:rPr lang="en-US" altLang="zh-CN" sz="2800" b="0">
                <a:latin typeface="宋体" panose="02010600030101010101" pitchFamily="2" charset="-122"/>
                <a:ea typeface="宋体" panose="02010600030101010101" pitchFamily="2" charset="-122"/>
              </a:rPr>
              <a:t>    </a:t>
            </a:r>
            <a:r>
              <a:rPr lang="en-US" sz="2800" b="0">
                <a:latin typeface="宋体" panose="02010600030101010101" pitchFamily="2" charset="-122"/>
                <a:ea typeface="宋体" panose="02010600030101010101" pitchFamily="2" charset="-122"/>
              </a:rPr>
              <a:t>B</a:t>
            </a:r>
            <a:r>
              <a:rPr lang="en-US" altLang="zh-CN" sz="2800" b="0">
                <a:latin typeface="宋体" panose="02010600030101010101" pitchFamily="2" charset="-122"/>
                <a:ea typeface="宋体" panose="02010600030101010101" pitchFamily="2" charset="-122"/>
              </a:rPr>
              <a:t>.</a:t>
            </a:r>
            <a:r>
              <a:rPr lang="zh-CN" sz="2800" b="0">
                <a:latin typeface="宋体" panose="02010600030101010101" pitchFamily="2" charset="-122"/>
                <a:ea typeface="宋体" panose="02010600030101010101" pitchFamily="2" charset="-122"/>
              </a:rPr>
              <a:t>石油</a:t>
            </a:r>
            <a:r>
              <a:rPr lang="en-US" altLang="zh-CN" sz="2800" b="0">
                <a:latin typeface="宋体" panose="02010600030101010101" pitchFamily="2" charset="-122"/>
                <a:ea typeface="宋体" panose="02010600030101010101" pitchFamily="2" charset="-122"/>
              </a:rPr>
              <a:t>     </a:t>
            </a:r>
            <a:r>
              <a:rPr lang="en-US" sz="2800" b="0">
                <a:latin typeface="宋体" panose="02010600030101010101" pitchFamily="2" charset="-122"/>
                <a:ea typeface="宋体" panose="02010600030101010101" pitchFamily="2" charset="-122"/>
              </a:rPr>
              <a:t>C</a:t>
            </a:r>
            <a:r>
              <a:rPr lang="en-US" altLang="zh-CN" sz="2800" b="0">
                <a:latin typeface="宋体" panose="02010600030101010101" pitchFamily="2" charset="-122"/>
                <a:ea typeface="宋体" panose="02010600030101010101" pitchFamily="2" charset="-122"/>
              </a:rPr>
              <a:t>.</a:t>
            </a:r>
            <a:r>
              <a:rPr lang="zh-CN" sz="2800" b="0">
                <a:latin typeface="宋体" panose="02010600030101010101" pitchFamily="2" charset="-122"/>
                <a:ea typeface="宋体" panose="02010600030101010101" pitchFamily="2" charset="-122"/>
              </a:rPr>
              <a:t>煤炭资源</a:t>
            </a:r>
            <a:r>
              <a:rPr lang="en-US" altLang="zh-CN" sz="2800" b="0">
                <a:latin typeface="宋体" panose="02010600030101010101" pitchFamily="2" charset="-122"/>
                <a:ea typeface="宋体" panose="02010600030101010101" pitchFamily="2" charset="-122"/>
              </a:rPr>
              <a:t>     </a:t>
            </a:r>
            <a:r>
              <a:rPr lang="en-US" sz="2800" b="0">
                <a:latin typeface="宋体" panose="02010600030101010101" pitchFamily="2" charset="-122"/>
                <a:ea typeface="宋体" panose="02010600030101010101" pitchFamily="2" charset="-122"/>
              </a:rPr>
              <a:t>D</a:t>
            </a:r>
            <a:r>
              <a:rPr lang="en-US" altLang="zh-CN" sz="2800" b="0">
                <a:latin typeface="宋体" panose="02010600030101010101" pitchFamily="2" charset="-122"/>
                <a:ea typeface="宋体" panose="02010600030101010101" pitchFamily="2" charset="-122"/>
              </a:rPr>
              <a:t>. </a:t>
            </a:r>
            <a:r>
              <a:rPr lang="zh-CN" sz="2800" b="0">
                <a:latin typeface="宋体" panose="02010600030101010101" pitchFamily="2" charset="-122"/>
                <a:ea typeface="宋体" panose="02010600030101010101" pitchFamily="2" charset="-122"/>
              </a:rPr>
              <a:t>淡水资源</a:t>
            </a:r>
            <a:endParaRPr lang="zh-CN" altLang="en-US" sz="2800">
              <a:latin typeface="宋体" panose="02010600030101010101" pitchFamily="2" charset="-122"/>
            </a:endParaRPr>
          </a:p>
        </p:txBody>
      </p:sp>
      <p:sp>
        <p:nvSpPr>
          <p:cNvPr id="2" name="文本框 1"/>
          <p:cNvSpPr txBox="1"/>
          <p:nvPr/>
        </p:nvSpPr>
        <p:spPr>
          <a:xfrm>
            <a:off x="427355" y="1062990"/>
            <a:ext cx="9784080" cy="953135"/>
          </a:xfrm>
          <a:prstGeom prst="rect">
            <a:avLst/>
          </a:prstGeom>
          <a:noFill/>
        </p:spPr>
        <p:txBody>
          <a:bodyPr wrap="none" rtlCol="0">
            <a:spAutoFit/>
          </a:bodyPr>
          <a:lstStyle>
            <a:defPPr>
              <a:defRPr lang="zh-CN"/>
            </a:defPPr>
          </a:lstStyle>
          <a:p>
            <a:pPr indent="0" algn="l"/>
            <a:r>
              <a:rPr lang="en-US" sz="2800">
                <a:latin typeface="宋体" panose="02010600030101010101" pitchFamily="2" charset="-122"/>
                <a:ea typeface="宋体" panose="02010600030101010101" pitchFamily="2" charset="-122"/>
                <a:sym typeface="+mn-ea"/>
              </a:rPr>
              <a:t>19</a:t>
            </a:r>
            <a:r>
              <a:rPr lang="en-US" altLang="zh-CN" sz="2800">
                <a:latin typeface="宋体" panose="02010600030101010101" pitchFamily="2" charset="-122"/>
                <a:ea typeface="宋体" panose="02010600030101010101" pitchFamily="2" charset="-122"/>
                <a:sym typeface="+mn-ea"/>
              </a:rPr>
              <a:t>.</a:t>
            </a:r>
            <a:r>
              <a:rPr lang="zh-CN" sz="2800">
                <a:latin typeface="宋体" panose="02010600030101010101" pitchFamily="2" charset="-122"/>
                <a:ea typeface="宋体" panose="02010600030101010101" pitchFamily="2" charset="-122"/>
                <a:sym typeface="+mn-ea"/>
              </a:rPr>
              <a:t>到南极地区科学考察的最佳时间是（</a:t>
            </a:r>
            <a:r>
              <a:rPr lang="en-US" altLang="zh-CN" sz="2800">
                <a:latin typeface="宋体" panose="02010600030101010101" pitchFamily="2" charset="-122"/>
                <a:ea typeface="宋体" panose="02010600030101010101" pitchFamily="2" charset="-122"/>
                <a:sym typeface="+mn-ea"/>
              </a:rPr>
              <a:t>    </a:t>
            </a:r>
            <a:r>
              <a:rPr lang="zh-CN" sz="2800">
                <a:latin typeface="宋体" panose="02010600030101010101" pitchFamily="2" charset="-122"/>
                <a:ea typeface="宋体" panose="02010600030101010101" pitchFamily="2" charset="-122"/>
                <a:sym typeface="+mn-ea"/>
              </a:rPr>
              <a:t>）</a:t>
            </a:r>
            <a:endParaRPr lang="zh-CN" sz="2800" b="0">
              <a:latin typeface="宋体" panose="02010600030101010101" pitchFamily="2" charset="-122"/>
              <a:ea typeface="宋体" panose="02010600030101010101" pitchFamily="2" charset="-122"/>
            </a:endParaRPr>
          </a:p>
          <a:p>
            <a:pPr indent="0" algn="l"/>
            <a:r>
              <a:rPr lang="en-US" sz="2800">
                <a:latin typeface="宋体" panose="02010600030101010101" pitchFamily="2" charset="-122"/>
                <a:ea typeface="宋体" panose="02010600030101010101" pitchFamily="2" charset="-122"/>
                <a:sym typeface="+mn-ea"/>
              </a:rPr>
              <a:t>A</a:t>
            </a:r>
            <a:r>
              <a:rPr lang="en-US" altLang="zh-CN" sz="2800">
                <a:latin typeface="宋体" panose="02010600030101010101" pitchFamily="2" charset="-122"/>
                <a:ea typeface="宋体" panose="02010600030101010101" pitchFamily="2" charset="-122"/>
                <a:sym typeface="+mn-ea"/>
              </a:rPr>
              <a:t>.</a:t>
            </a:r>
            <a:r>
              <a:rPr lang="en-US" sz="2800">
                <a:latin typeface="宋体" panose="02010600030101010101" pitchFamily="2" charset="-122"/>
                <a:ea typeface="宋体" panose="02010600030101010101" pitchFamily="2" charset="-122"/>
                <a:sym typeface="+mn-ea"/>
              </a:rPr>
              <a:t>5</a:t>
            </a:r>
            <a:r>
              <a:rPr lang="zh-CN" sz="2800">
                <a:latin typeface="宋体" panose="02010600030101010101" pitchFamily="2" charset="-122"/>
                <a:ea typeface="宋体" panose="02010600030101010101" pitchFamily="2" charset="-122"/>
                <a:sym typeface="+mn-ea"/>
              </a:rPr>
              <a:t>至</a:t>
            </a:r>
            <a:r>
              <a:rPr lang="en-US" sz="2800">
                <a:latin typeface="宋体" panose="02010600030101010101" pitchFamily="2" charset="-122"/>
                <a:ea typeface="宋体" panose="02010600030101010101" pitchFamily="2" charset="-122"/>
                <a:sym typeface="+mn-ea"/>
              </a:rPr>
              <a:t>9</a:t>
            </a:r>
            <a:r>
              <a:rPr lang="zh-CN" sz="2800">
                <a:latin typeface="宋体" panose="02010600030101010101" pitchFamily="2" charset="-122"/>
                <a:ea typeface="宋体" panose="02010600030101010101" pitchFamily="2" charset="-122"/>
                <a:sym typeface="+mn-ea"/>
              </a:rPr>
              <a:t>月</a:t>
            </a:r>
            <a:r>
              <a:rPr lang="en-US" altLang="zh-CN" sz="2800">
                <a:latin typeface="宋体" panose="02010600030101010101" pitchFamily="2" charset="-122"/>
                <a:ea typeface="宋体" panose="02010600030101010101" pitchFamily="2" charset="-122"/>
                <a:sym typeface="+mn-ea"/>
              </a:rPr>
              <a:t>    </a:t>
            </a:r>
            <a:r>
              <a:rPr lang="en-US" sz="2800">
                <a:latin typeface="宋体" panose="02010600030101010101" pitchFamily="2" charset="-122"/>
                <a:ea typeface="宋体" panose="02010600030101010101" pitchFamily="2" charset="-122"/>
                <a:sym typeface="+mn-ea"/>
              </a:rPr>
              <a:t>B</a:t>
            </a:r>
            <a:r>
              <a:rPr lang="en-US" altLang="zh-CN" sz="2800">
                <a:latin typeface="宋体" panose="02010600030101010101" pitchFamily="2" charset="-122"/>
                <a:ea typeface="宋体" panose="02010600030101010101" pitchFamily="2" charset="-122"/>
                <a:sym typeface="+mn-ea"/>
              </a:rPr>
              <a:t>.</a:t>
            </a:r>
            <a:r>
              <a:rPr lang="en-US" sz="2800">
                <a:latin typeface="宋体" panose="02010600030101010101" pitchFamily="2" charset="-122"/>
                <a:ea typeface="宋体" panose="02010600030101010101" pitchFamily="2" charset="-122"/>
                <a:sym typeface="+mn-ea"/>
              </a:rPr>
              <a:t>11</a:t>
            </a:r>
            <a:r>
              <a:rPr lang="zh-CN" sz="2800">
                <a:latin typeface="宋体" panose="02010600030101010101" pitchFamily="2" charset="-122"/>
                <a:ea typeface="宋体" panose="02010600030101010101" pitchFamily="2" charset="-122"/>
                <a:sym typeface="+mn-ea"/>
              </a:rPr>
              <a:t>月至次年</a:t>
            </a:r>
            <a:r>
              <a:rPr lang="en-US" sz="2800">
                <a:latin typeface="宋体" panose="02010600030101010101" pitchFamily="2" charset="-122"/>
                <a:ea typeface="宋体" panose="02010600030101010101" pitchFamily="2" charset="-122"/>
                <a:sym typeface="+mn-ea"/>
              </a:rPr>
              <a:t>3</a:t>
            </a:r>
            <a:r>
              <a:rPr lang="zh-CN" sz="2800">
                <a:latin typeface="宋体" panose="02010600030101010101" pitchFamily="2" charset="-122"/>
                <a:ea typeface="宋体" panose="02010600030101010101" pitchFamily="2" charset="-122"/>
                <a:sym typeface="+mn-ea"/>
              </a:rPr>
              <a:t>月</a:t>
            </a:r>
            <a:r>
              <a:rPr lang="en-US" altLang="zh-CN" sz="2800">
                <a:latin typeface="宋体" panose="02010600030101010101" pitchFamily="2" charset="-122"/>
                <a:ea typeface="宋体" panose="02010600030101010101" pitchFamily="2" charset="-122"/>
                <a:sym typeface="+mn-ea"/>
              </a:rPr>
              <a:t>    </a:t>
            </a:r>
            <a:r>
              <a:rPr lang="en-US" sz="2800">
                <a:latin typeface="宋体" panose="02010600030101010101" pitchFamily="2" charset="-122"/>
                <a:ea typeface="宋体" panose="02010600030101010101" pitchFamily="2" charset="-122"/>
                <a:sym typeface="+mn-ea"/>
              </a:rPr>
              <a:t>C</a:t>
            </a:r>
            <a:r>
              <a:rPr lang="en-US" altLang="zh-CN" sz="2800">
                <a:latin typeface="宋体" panose="02010600030101010101" pitchFamily="2" charset="-122"/>
                <a:ea typeface="宋体" panose="02010600030101010101" pitchFamily="2" charset="-122"/>
                <a:sym typeface="+mn-ea"/>
              </a:rPr>
              <a:t>.</a:t>
            </a:r>
            <a:r>
              <a:rPr lang="en-US" sz="2800">
                <a:latin typeface="宋体" panose="02010600030101010101" pitchFamily="2" charset="-122"/>
                <a:ea typeface="宋体" panose="02010600030101010101" pitchFamily="2" charset="-122"/>
                <a:sym typeface="+mn-ea"/>
              </a:rPr>
              <a:t>6</a:t>
            </a:r>
            <a:r>
              <a:rPr lang="zh-CN" sz="2800">
                <a:latin typeface="宋体" panose="02010600030101010101" pitchFamily="2" charset="-122"/>
                <a:ea typeface="宋体" panose="02010600030101010101" pitchFamily="2" charset="-122"/>
                <a:sym typeface="+mn-ea"/>
              </a:rPr>
              <a:t>至</a:t>
            </a:r>
            <a:r>
              <a:rPr lang="en-US" sz="2800">
                <a:latin typeface="宋体" panose="02010600030101010101" pitchFamily="2" charset="-122"/>
                <a:ea typeface="宋体" panose="02010600030101010101" pitchFamily="2" charset="-122"/>
                <a:sym typeface="+mn-ea"/>
              </a:rPr>
              <a:t>9</a:t>
            </a:r>
            <a:r>
              <a:rPr lang="zh-CN" sz="2800">
                <a:latin typeface="宋体" panose="02010600030101010101" pitchFamily="2" charset="-122"/>
                <a:ea typeface="宋体" panose="02010600030101010101" pitchFamily="2" charset="-122"/>
                <a:sym typeface="+mn-ea"/>
              </a:rPr>
              <a:t>月</a:t>
            </a:r>
            <a:r>
              <a:rPr lang="en-US" altLang="zh-CN" sz="2800">
                <a:latin typeface="宋体" panose="02010600030101010101" pitchFamily="2" charset="-122"/>
                <a:ea typeface="宋体" panose="02010600030101010101" pitchFamily="2" charset="-122"/>
                <a:sym typeface="+mn-ea"/>
              </a:rPr>
              <a:t>     </a:t>
            </a:r>
            <a:r>
              <a:rPr lang="en-US" sz="2800">
                <a:latin typeface="宋体" panose="02010600030101010101" pitchFamily="2" charset="-122"/>
                <a:ea typeface="宋体" panose="02010600030101010101" pitchFamily="2" charset="-122"/>
                <a:sym typeface="+mn-ea"/>
              </a:rPr>
              <a:t>D</a:t>
            </a:r>
            <a:r>
              <a:rPr lang="en-US" altLang="zh-CN" sz="2800">
                <a:latin typeface="宋体" panose="02010600030101010101" pitchFamily="2" charset="-122"/>
                <a:ea typeface="宋体" panose="02010600030101010101" pitchFamily="2" charset="-122"/>
                <a:sym typeface="+mn-ea"/>
              </a:rPr>
              <a:t>.</a:t>
            </a:r>
            <a:r>
              <a:rPr lang="en-US" sz="2800">
                <a:latin typeface="宋体" panose="02010600030101010101" pitchFamily="2" charset="-122"/>
                <a:ea typeface="宋体" panose="02010600030101010101" pitchFamily="2" charset="-122"/>
                <a:sym typeface="+mn-ea"/>
              </a:rPr>
              <a:t>10</a:t>
            </a:r>
            <a:r>
              <a:rPr lang="zh-CN" sz="2800">
                <a:latin typeface="宋体" panose="02010600030101010101" pitchFamily="2" charset="-122"/>
                <a:ea typeface="宋体" panose="02010600030101010101" pitchFamily="2" charset="-122"/>
                <a:sym typeface="+mn-ea"/>
              </a:rPr>
              <a:t>至</a:t>
            </a:r>
            <a:r>
              <a:rPr lang="en-US" sz="2800">
                <a:latin typeface="宋体" panose="02010600030101010101" pitchFamily="2" charset="-122"/>
                <a:ea typeface="宋体" panose="02010600030101010101" pitchFamily="2" charset="-122"/>
                <a:sym typeface="+mn-ea"/>
              </a:rPr>
              <a:t>12</a:t>
            </a:r>
            <a:r>
              <a:rPr lang="zh-CN" sz="2800">
                <a:latin typeface="宋体" panose="02010600030101010101" pitchFamily="2" charset="-122"/>
                <a:ea typeface="宋体" panose="02010600030101010101" pitchFamily="2" charset="-122"/>
                <a:sym typeface="+mn-ea"/>
              </a:rPr>
              <a:t>月</a:t>
            </a:r>
            <a:endParaRPr lang="zh-CN" altLang="en-US" sz="2800" b="0">
              <a:latin typeface="宋体" panose="02010600030101010101" pitchFamily="2" charset="-122"/>
              <a:ea typeface="宋体" panose="02010600030101010101" pitchFamily="2" charset="-122"/>
            </a:endParaRPr>
          </a:p>
        </p:txBody>
      </p:sp>
      <p:sp>
        <p:nvSpPr>
          <p:cNvPr id="4" name="文本框 3"/>
          <p:cNvSpPr txBox="1"/>
          <p:nvPr/>
        </p:nvSpPr>
        <p:spPr>
          <a:xfrm>
            <a:off x="6875780" y="1062990"/>
            <a:ext cx="1080135" cy="521970"/>
          </a:xfrm>
          <a:prstGeom prst="rect">
            <a:avLst/>
          </a:prstGeom>
          <a:noFill/>
        </p:spPr>
        <p:txBody>
          <a:bodyPr wrap="square" rtlCol="0">
            <a:spAutoFit/>
          </a:bodyPr>
          <a:lstStyle>
            <a:defPPr>
              <a:defRPr lang="zh-CN"/>
            </a:defPPr>
          </a:lstStyle>
          <a:p>
            <a:r>
              <a:rPr lang="en-US" altLang="zh-CN" sz="2800">
                <a:solidFill>
                  <a:srgbClr val="FF0000"/>
                </a:solidFill>
                <a:latin typeface="宋体" panose="02010600030101010101" pitchFamily="2" charset="-122"/>
                <a:ea typeface="宋体" panose="02010600030101010101" pitchFamily="2" charset="-122"/>
              </a:rPr>
              <a:t>B</a:t>
            </a:r>
          </a:p>
        </p:txBody>
      </p:sp>
      <p:sp>
        <p:nvSpPr>
          <p:cNvPr id="3" name="文本框 2"/>
          <p:cNvSpPr txBox="1"/>
          <p:nvPr/>
        </p:nvSpPr>
        <p:spPr>
          <a:xfrm>
            <a:off x="7562215" y="2463165"/>
            <a:ext cx="1080135" cy="521970"/>
          </a:xfrm>
          <a:prstGeom prst="rect">
            <a:avLst/>
          </a:prstGeom>
          <a:noFill/>
        </p:spPr>
        <p:txBody>
          <a:bodyPr wrap="square" rtlCol="0">
            <a:spAutoFit/>
          </a:bodyPr>
          <a:lstStyle>
            <a:defPPr>
              <a:defRPr lang="zh-CN"/>
            </a:defPPr>
          </a:lstStyle>
          <a:p>
            <a:r>
              <a:rPr lang="en-US" altLang="zh-CN" sz="2800">
                <a:solidFill>
                  <a:srgbClr val="FF0000"/>
                </a:solidFill>
                <a:latin typeface="宋体" panose="02010600030101010101" pitchFamily="2" charset="-122"/>
                <a:ea typeface="宋体" panose="02010600030101010101" pitchFamily="2" charset="-122"/>
              </a:rPr>
              <a:t>C</a:t>
            </a:r>
          </a:p>
        </p:txBody>
      </p:sp>
      <p:sp>
        <p:nvSpPr>
          <p:cNvPr id="5" name="文本框 4"/>
          <p:cNvSpPr txBox="1"/>
          <p:nvPr/>
        </p:nvSpPr>
        <p:spPr>
          <a:xfrm>
            <a:off x="5441950" y="4977765"/>
            <a:ext cx="1080135" cy="521970"/>
          </a:xfrm>
          <a:prstGeom prst="rect">
            <a:avLst/>
          </a:prstGeom>
          <a:noFill/>
        </p:spPr>
        <p:txBody>
          <a:bodyPr wrap="square" rtlCol="0">
            <a:spAutoFit/>
          </a:bodyPr>
          <a:lstStyle>
            <a:defPPr>
              <a:defRPr lang="zh-CN"/>
            </a:defPPr>
          </a:lstStyle>
          <a:p>
            <a:r>
              <a:rPr lang="en-US" altLang="zh-CN" sz="2800">
                <a:solidFill>
                  <a:srgbClr val="FF0000"/>
                </a:solidFill>
                <a:latin typeface="宋体" panose="02010600030101010101" pitchFamily="2" charset="-122"/>
                <a:ea typeface="宋体" panose="02010600030101010101" pitchFamily="2" charset="-122"/>
              </a:rPr>
              <a:t>D</a:t>
            </a:r>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9"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dissolve">
                                      <p:cBhvr>
                                        <p:cTn id="7" dur="500"/>
                                        <p:tgtEl>
                                          <p:spTgt spid="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9" presetClass="entr" presetSubtype="0"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dissolve">
                                      <p:cBhvr>
                                        <p:cTn id="13" dur="500"/>
                                        <p:tgtEl>
                                          <p:spTgt spid="3">
                                            <p:txEl>
                                              <p:pRg st="0" end="0"/>
                                            </p:txEl>
                                          </p:spTgt>
                                        </p:tgtEl>
                                      </p:cBhvr>
                                    </p:animEffec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9" presetClass="entr" presetSubtype="0" fill="hold" nodeType="click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animEffect transition="in" filter="dissolve">
                                      <p:cBhvr>
                                        <p:cTn id="19"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100" name="文本框 99"/>
          <p:cNvSpPr txBox="1"/>
          <p:nvPr/>
        </p:nvSpPr>
        <p:spPr>
          <a:xfrm>
            <a:off x="433070" y="935990"/>
            <a:ext cx="11325860" cy="5139055"/>
          </a:xfrm>
          <a:prstGeom prst="rect">
            <a:avLst/>
          </a:prstGeom>
          <a:noFill/>
          <a:ln w="9525">
            <a:noFill/>
          </a:ln>
        </p:spPr>
        <p:txBody>
          <a:bodyPr wrap="square">
            <a:spAutoFit/>
          </a:bodyPr>
          <a:lstStyle>
            <a:defPPr>
              <a:defRPr lang="zh-CN"/>
            </a:defPPr>
          </a:lstStyle>
          <a:p>
            <a:pPr indent="0"/>
            <a:r>
              <a:rPr lang="en-US" sz="2800" b="0">
                <a:latin typeface="宋体" panose="02010600030101010101" pitchFamily="2" charset="-122"/>
                <a:ea typeface="宋体" panose="02010600030101010101" pitchFamily="2" charset="-122"/>
              </a:rPr>
              <a:t>22</a:t>
            </a:r>
            <a:r>
              <a:rPr lang="en-US" altLang="zh-CN" sz="2800" b="0">
                <a:latin typeface="宋体" panose="02010600030101010101" pitchFamily="2" charset="-122"/>
                <a:ea typeface="宋体" panose="02010600030101010101" pitchFamily="2" charset="-122"/>
              </a:rPr>
              <a:t>.</a:t>
            </a:r>
            <a:r>
              <a:rPr lang="zh-CN" sz="2800" b="0">
                <a:latin typeface="宋体" panose="02010600030101010101" pitchFamily="2" charset="-122"/>
                <a:ea typeface="宋体" panose="02010600030101010101" pitchFamily="2" charset="-122"/>
              </a:rPr>
              <a:t>“我是南极的主人。我有流线型的躯体，人家说我像身穿白衬衫、黑燕尾服的绅士。我经常站立，所以前肢已经退化成游泳的鳍状肢。为了抵御严寒，我皮肤下有厚厚的脂肪层。”材料中的“我”是（</a:t>
            </a:r>
            <a:r>
              <a:rPr lang="en-US" altLang="zh-CN" sz="2800" b="0">
                <a:latin typeface="宋体" panose="02010600030101010101" pitchFamily="2" charset="-122"/>
                <a:ea typeface="宋体" panose="02010600030101010101" pitchFamily="2" charset="-122"/>
              </a:rPr>
              <a:t>    </a:t>
            </a:r>
            <a:r>
              <a:rPr lang="zh-CN" sz="2800" b="0">
                <a:latin typeface="宋体" panose="02010600030101010101" pitchFamily="2" charset="-122"/>
                <a:ea typeface="宋体" panose="02010600030101010101" pitchFamily="2" charset="-122"/>
              </a:rPr>
              <a:t>）</a:t>
            </a:r>
          </a:p>
          <a:p>
            <a:pPr indent="0"/>
            <a:r>
              <a:rPr lang="en-US" sz="2800" b="0">
                <a:latin typeface="宋体" panose="02010600030101010101" pitchFamily="2" charset="-122"/>
                <a:ea typeface="宋体" panose="02010600030101010101" pitchFamily="2" charset="-122"/>
              </a:rPr>
              <a:t>A</a:t>
            </a:r>
            <a:r>
              <a:rPr lang="en-US" altLang="zh-CN" sz="2800" b="0">
                <a:latin typeface="宋体" panose="02010600030101010101" pitchFamily="2" charset="-122"/>
                <a:ea typeface="宋体" panose="02010600030101010101" pitchFamily="2" charset="-122"/>
              </a:rPr>
              <a:t>.</a:t>
            </a:r>
            <a:r>
              <a:rPr lang="zh-CN" sz="2800" b="0">
                <a:latin typeface="宋体" panose="02010600030101010101" pitchFamily="2" charset="-122"/>
                <a:ea typeface="宋体" panose="02010600030101010101" pitchFamily="2" charset="-122"/>
              </a:rPr>
              <a:t>北极熊</a:t>
            </a:r>
            <a:r>
              <a:rPr lang="en-US" altLang="zh-CN" sz="2800" b="0">
                <a:latin typeface="宋体" panose="02010600030101010101" pitchFamily="2" charset="-122"/>
                <a:ea typeface="宋体" panose="02010600030101010101" pitchFamily="2" charset="-122"/>
              </a:rPr>
              <a:t>  </a:t>
            </a:r>
            <a:r>
              <a:rPr lang="en-US" sz="2800" b="0">
                <a:latin typeface="宋体" panose="02010600030101010101" pitchFamily="2" charset="-122"/>
                <a:ea typeface="宋体" panose="02010600030101010101" pitchFamily="2" charset="-122"/>
              </a:rPr>
              <a:t>B</a:t>
            </a:r>
            <a:r>
              <a:rPr lang="en-US" altLang="zh-CN" sz="2800" b="0">
                <a:latin typeface="宋体" panose="02010600030101010101" pitchFamily="2" charset="-122"/>
                <a:ea typeface="宋体" panose="02010600030101010101" pitchFamily="2" charset="-122"/>
              </a:rPr>
              <a:t>.</a:t>
            </a:r>
            <a:r>
              <a:rPr lang="zh-CN" sz="2800" b="0">
                <a:latin typeface="宋体" panose="02010600030101010101" pitchFamily="2" charset="-122"/>
                <a:ea typeface="宋体" panose="02010600030101010101" pitchFamily="2" charset="-122"/>
              </a:rPr>
              <a:t>袋鼠</a:t>
            </a:r>
            <a:r>
              <a:rPr lang="en-US" altLang="zh-CN" sz="2800" b="0">
                <a:latin typeface="宋体" panose="02010600030101010101" pitchFamily="2" charset="-122"/>
                <a:ea typeface="宋体" panose="02010600030101010101" pitchFamily="2" charset="-122"/>
              </a:rPr>
              <a:t>  </a:t>
            </a:r>
            <a:r>
              <a:rPr lang="en-US" sz="2800" b="0">
                <a:latin typeface="宋体" panose="02010600030101010101" pitchFamily="2" charset="-122"/>
                <a:ea typeface="宋体" panose="02010600030101010101" pitchFamily="2" charset="-122"/>
              </a:rPr>
              <a:t>C</a:t>
            </a:r>
            <a:r>
              <a:rPr lang="en-US" altLang="zh-CN" sz="2800" b="0">
                <a:latin typeface="宋体" panose="02010600030101010101" pitchFamily="2" charset="-122"/>
                <a:ea typeface="宋体" panose="02010600030101010101" pitchFamily="2" charset="-122"/>
              </a:rPr>
              <a:t>.</a:t>
            </a:r>
            <a:r>
              <a:rPr lang="zh-CN" sz="2800" b="0">
                <a:latin typeface="宋体" panose="02010600030101010101" pitchFamily="2" charset="-122"/>
                <a:ea typeface="宋体" panose="02010600030101010101" pitchFamily="2" charset="-122"/>
              </a:rPr>
              <a:t>大象</a:t>
            </a:r>
            <a:r>
              <a:rPr lang="en-US" altLang="zh-CN" sz="2800" b="0">
                <a:latin typeface="宋体" panose="02010600030101010101" pitchFamily="2" charset="-122"/>
                <a:ea typeface="宋体" panose="02010600030101010101" pitchFamily="2" charset="-122"/>
              </a:rPr>
              <a:t>  </a:t>
            </a:r>
            <a:r>
              <a:rPr lang="en-US" sz="2800" b="0">
                <a:latin typeface="宋体" panose="02010600030101010101" pitchFamily="2" charset="-122"/>
                <a:ea typeface="宋体" panose="02010600030101010101" pitchFamily="2" charset="-122"/>
              </a:rPr>
              <a:t>D</a:t>
            </a:r>
            <a:r>
              <a:rPr lang="en-US" altLang="zh-CN" sz="2800" b="0">
                <a:latin typeface="宋体" panose="02010600030101010101" pitchFamily="2" charset="-122"/>
                <a:ea typeface="宋体" panose="02010600030101010101" pitchFamily="2" charset="-122"/>
              </a:rPr>
              <a:t>.</a:t>
            </a:r>
            <a:r>
              <a:rPr lang="zh-CN" sz="2800" b="0">
                <a:latin typeface="宋体" panose="02010600030101010101" pitchFamily="2" charset="-122"/>
                <a:ea typeface="宋体" panose="02010600030101010101" pitchFamily="2" charset="-122"/>
              </a:rPr>
              <a:t>企鹅</a:t>
            </a:r>
          </a:p>
          <a:p>
            <a:pPr indent="0"/>
            <a:endParaRPr lang="zh-CN" sz="1000" b="0">
              <a:latin typeface="宋体" panose="02010600030101010101" pitchFamily="2" charset="-122"/>
              <a:ea typeface="宋体" panose="02010600030101010101" pitchFamily="2" charset="-122"/>
            </a:endParaRPr>
          </a:p>
          <a:p>
            <a:pPr indent="0"/>
            <a:r>
              <a:rPr lang="en-US" sz="2800" b="0">
                <a:latin typeface="宋体" panose="02010600030101010101" pitchFamily="2" charset="-122"/>
                <a:ea typeface="宋体" panose="02010600030101010101" pitchFamily="2" charset="-122"/>
              </a:rPr>
              <a:t>23</a:t>
            </a:r>
            <a:r>
              <a:rPr lang="en-US" altLang="zh-CN" sz="2800" b="0">
                <a:latin typeface="宋体" panose="02010600030101010101" pitchFamily="2" charset="-122"/>
                <a:ea typeface="宋体" panose="02010600030101010101" pitchFamily="2" charset="-122"/>
              </a:rPr>
              <a:t>.</a:t>
            </a:r>
            <a:r>
              <a:rPr lang="zh-CN" sz="2800" b="0">
                <a:latin typeface="宋体" panose="02010600030101010101" pitchFamily="2" charset="-122"/>
                <a:ea typeface="宋体" panose="02010600030101010101" pitchFamily="2" charset="-122"/>
              </a:rPr>
              <a:t>环绕南极洲的大洋，按顺时针顺序排列正确的是</a:t>
            </a:r>
            <a:r>
              <a:rPr lang="en-US" sz="2800" b="0">
                <a:latin typeface="宋体" panose="02010600030101010101" pitchFamily="2" charset="-122"/>
                <a:ea typeface="宋体" panose="02010600030101010101" pitchFamily="2" charset="-122"/>
              </a:rPr>
              <a:t>(     )</a:t>
            </a:r>
          </a:p>
          <a:p>
            <a:pPr indent="0"/>
            <a:r>
              <a:rPr lang="en-US" sz="2800" b="0">
                <a:latin typeface="宋体" panose="02010600030101010101" pitchFamily="2" charset="-122"/>
                <a:ea typeface="宋体" panose="02010600030101010101" pitchFamily="2" charset="-122"/>
              </a:rPr>
              <a:t>A</a:t>
            </a:r>
            <a:r>
              <a:rPr lang="en-US" altLang="zh-CN" sz="2800" b="0">
                <a:latin typeface="宋体" panose="02010600030101010101" pitchFamily="2" charset="-122"/>
                <a:ea typeface="宋体" panose="02010600030101010101" pitchFamily="2" charset="-122"/>
              </a:rPr>
              <a:t>.</a:t>
            </a:r>
            <a:r>
              <a:rPr lang="zh-CN" sz="2800" b="0">
                <a:latin typeface="宋体" panose="02010600030101010101" pitchFamily="2" charset="-122"/>
                <a:ea typeface="宋体" panose="02010600030101010101" pitchFamily="2" charset="-122"/>
              </a:rPr>
              <a:t>太平洋、印度洋、大西洋</a:t>
            </a:r>
            <a:r>
              <a:rPr lang="en-US" altLang="zh-CN" sz="2800" b="0">
                <a:latin typeface="宋体" panose="02010600030101010101" pitchFamily="2" charset="-122"/>
                <a:ea typeface="宋体" panose="02010600030101010101" pitchFamily="2" charset="-122"/>
              </a:rPr>
              <a:t>    </a:t>
            </a:r>
            <a:r>
              <a:rPr lang="en-US" sz="2800" b="0">
                <a:latin typeface="宋体" panose="02010600030101010101" pitchFamily="2" charset="-122"/>
                <a:ea typeface="宋体" panose="02010600030101010101" pitchFamily="2" charset="-122"/>
              </a:rPr>
              <a:t>B</a:t>
            </a:r>
            <a:r>
              <a:rPr lang="en-US" altLang="zh-CN" sz="2800" b="0">
                <a:latin typeface="宋体" panose="02010600030101010101" pitchFamily="2" charset="-122"/>
                <a:ea typeface="宋体" panose="02010600030101010101" pitchFamily="2" charset="-122"/>
              </a:rPr>
              <a:t>.</a:t>
            </a:r>
            <a:r>
              <a:rPr lang="zh-CN" sz="2800" b="0">
                <a:latin typeface="宋体" panose="02010600030101010101" pitchFamily="2" charset="-122"/>
                <a:ea typeface="宋体" panose="02010600030101010101" pitchFamily="2" charset="-122"/>
              </a:rPr>
              <a:t>大西洋、印度洋、太平洋</a:t>
            </a:r>
          </a:p>
          <a:p>
            <a:pPr indent="0"/>
            <a:r>
              <a:rPr lang="en-US" sz="2800" b="0">
                <a:latin typeface="宋体" panose="02010600030101010101" pitchFamily="2" charset="-122"/>
                <a:ea typeface="宋体" panose="02010600030101010101" pitchFamily="2" charset="-122"/>
              </a:rPr>
              <a:t>C</a:t>
            </a:r>
            <a:r>
              <a:rPr lang="en-US" altLang="zh-CN" sz="2800" b="0">
                <a:latin typeface="宋体" panose="02010600030101010101" pitchFamily="2" charset="-122"/>
                <a:ea typeface="宋体" panose="02010600030101010101" pitchFamily="2" charset="-122"/>
              </a:rPr>
              <a:t>.</a:t>
            </a:r>
            <a:r>
              <a:rPr lang="zh-CN" sz="2800" b="0">
                <a:latin typeface="宋体" panose="02010600030101010101" pitchFamily="2" charset="-122"/>
                <a:ea typeface="宋体" panose="02010600030101010101" pitchFamily="2" charset="-122"/>
              </a:rPr>
              <a:t>印度洋、大西洋、太平洋</a:t>
            </a:r>
            <a:r>
              <a:rPr lang="en-US" altLang="zh-CN" sz="2800" b="0">
                <a:latin typeface="宋体" panose="02010600030101010101" pitchFamily="2" charset="-122"/>
                <a:ea typeface="宋体" panose="02010600030101010101" pitchFamily="2" charset="-122"/>
              </a:rPr>
              <a:t>    </a:t>
            </a:r>
            <a:r>
              <a:rPr lang="en-US" sz="2800" b="0">
                <a:latin typeface="宋体" panose="02010600030101010101" pitchFamily="2" charset="-122"/>
                <a:ea typeface="宋体" panose="02010600030101010101" pitchFamily="2" charset="-122"/>
              </a:rPr>
              <a:t>D</a:t>
            </a:r>
            <a:r>
              <a:rPr lang="en-US" altLang="zh-CN" sz="2800" b="0">
                <a:latin typeface="宋体" panose="02010600030101010101" pitchFamily="2" charset="-122"/>
                <a:ea typeface="宋体" panose="02010600030101010101" pitchFamily="2" charset="-122"/>
              </a:rPr>
              <a:t>.</a:t>
            </a:r>
            <a:r>
              <a:rPr lang="zh-CN" sz="2800" b="0">
                <a:latin typeface="宋体" panose="02010600030101010101" pitchFamily="2" charset="-122"/>
                <a:ea typeface="宋体" panose="02010600030101010101" pitchFamily="2" charset="-122"/>
              </a:rPr>
              <a:t>大西洋、太平洋、印度洋</a:t>
            </a:r>
          </a:p>
          <a:p>
            <a:pPr indent="0"/>
            <a:endParaRPr lang="zh-CN" sz="1000" b="0">
              <a:latin typeface="宋体" panose="02010600030101010101" pitchFamily="2" charset="-122"/>
              <a:ea typeface="宋体" panose="02010600030101010101" pitchFamily="2" charset="-122"/>
            </a:endParaRPr>
          </a:p>
          <a:p>
            <a:pPr indent="0"/>
            <a:r>
              <a:rPr lang="en-US" sz="2800" b="0">
                <a:latin typeface="宋体" panose="02010600030101010101" pitchFamily="2" charset="-122"/>
                <a:ea typeface="宋体" panose="02010600030101010101" pitchFamily="2" charset="-122"/>
              </a:rPr>
              <a:t>24</a:t>
            </a:r>
            <a:r>
              <a:rPr lang="en-US" altLang="zh-CN" sz="2800" b="0">
                <a:latin typeface="宋体" panose="02010600030101010101" pitchFamily="2" charset="-122"/>
                <a:ea typeface="宋体" panose="02010600030101010101" pitchFamily="2" charset="-122"/>
              </a:rPr>
              <a:t>.</a:t>
            </a:r>
            <a:r>
              <a:rPr lang="zh-CN" sz="2800" b="0">
                <a:latin typeface="宋体" panose="02010600030101010101" pitchFamily="2" charset="-122"/>
                <a:ea typeface="宋体" panose="02010600030101010101" pitchFamily="2" charset="-122"/>
              </a:rPr>
              <a:t>沙特阿拉伯的贝都因人居住在帐篷，穿着宽大的袍子，过着游牧的生活，主要原因是（</a:t>
            </a:r>
            <a:r>
              <a:rPr lang="en-US" altLang="zh-CN" sz="2800" b="0">
                <a:latin typeface="宋体" panose="02010600030101010101" pitchFamily="2" charset="-122"/>
                <a:ea typeface="宋体" panose="02010600030101010101" pitchFamily="2" charset="-122"/>
              </a:rPr>
              <a:t>     </a:t>
            </a:r>
            <a:r>
              <a:rPr lang="zh-CN" sz="2800" b="0">
                <a:latin typeface="宋体" panose="02010600030101010101" pitchFamily="2" charset="-122"/>
                <a:ea typeface="宋体" panose="02010600030101010101" pitchFamily="2" charset="-122"/>
              </a:rPr>
              <a:t>）</a:t>
            </a:r>
          </a:p>
          <a:p>
            <a:pPr indent="0"/>
            <a:r>
              <a:rPr lang="en-US" sz="2800" b="0">
                <a:latin typeface="宋体" panose="02010600030101010101" pitchFamily="2" charset="-122"/>
                <a:ea typeface="宋体" panose="02010600030101010101" pitchFamily="2" charset="-122"/>
              </a:rPr>
              <a:t>A</a:t>
            </a:r>
            <a:r>
              <a:rPr lang="en-US" altLang="zh-CN" sz="2800" b="0">
                <a:latin typeface="宋体" panose="02010600030101010101" pitchFamily="2" charset="-122"/>
                <a:ea typeface="宋体" panose="02010600030101010101" pitchFamily="2" charset="-122"/>
              </a:rPr>
              <a:t>.</a:t>
            </a:r>
            <a:r>
              <a:rPr lang="zh-CN" sz="2800" b="0">
                <a:latin typeface="宋体" panose="02010600030101010101" pitchFamily="2" charset="-122"/>
                <a:ea typeface="宋体" panose="02010600030101010101" pitchFamily="2" charset="-122"/>
              </a:rPr>
              <a:t>地处热带干旱的草原地带</a:t>
            </a:r>
            <a:r>
              <a:rPr lang="en-US" altLang="zh-CN" sz="2800" b="0">
                <a:latin typeface="宋体" panose="02010600030101010101" pitchFamily="2" charset="-122"/>
                <a:ea typeface="宋体" panose="02010600030101010101" pitchFamily="2" charset="-122"/>
              </a:rPr>
              <a:t>    </a:t>
            </a:r>
            <a:r>
              <a:rPr lang="en-US" sz="2800" b="0">
                <a:latin typeface="宋体" panose="02010600030101010101" pitchFamily="2" charset="-122"/>
                <a:ea typeface="宋体" panose="02010600030101010101" pitchFamily="2" charset="-122"/>
              </a:rPr>
              <a:t>B</a:t>
            </a:r>
            <a:r>
              <a:rPr lang="en-US" altLang="zh-CN" sz="2800" b="0">
                <a:latin typeface="宋体" panose="02010600030101010101" pitchFamily="2" charset="-122"/>
                <a:ea typeface="宋体" panose="02010600030101010101" pitchFamily="2" charset="-122"/>
              </a:rPr>
              <a:t>.</a:t>
            </a:r>
            <a:r>
              <a:rPr lang="zh-CN" sz="2800" b="0">
                <a:latin typeface="宋体" panose="02010600030101010101" pitchFamily="2" charset="-122"/>
                <a:ea typeface="宋体" panose="02010600030101010101" pitchFamily="2" charset="-122"/>
              </a:rPr>
              <a:t>气候湿热，人们过着聚居生活</a:t>
            </a:r>
          </a:p>
          <a:p>
            <a:pPr indent="0"/>
            <a:r>
              <a:rPr lang="en-US" sz="2800" b="0">
                <a:latin typeface="宋体" panose="02010600030101010101" pitchFamily="2" charset="-122"/>
                <a:ea typeface="宋体" panose="02010600030101010101" pitchFamily="2" charset="-122"/>
              </a:rPr>
              <a:t>C</a:t>
            </a:r>
            <a:r>
              <a:rPr lang="en-US" altLang="zh-CN" sz="2800" b="0">
                <a:latin typeface="宋体" panose="02010600030101010101" pitchFamily="2" charset="-122"/>
                <a:ea typeface="宋体" panose="02010600030101010101" pitchFamily="2" charset="-122"/>
              </a:rPr>
              <a:t>.</a:t>
            </a:r>
            <a:r>
              <a:rPr lang="zh-CN" sz="2800" b="0">
                <a:latin typeface="宋体" panose="02010600030101010101" pitchFamily="2" charset="-122"/>
                <a:ea typeface="宋体" panose="02010600030101010101" pitchFamily="2" charset="-122"/>
              </a:rPr>
              <a:t>多地震，帐篷利于防震</a:t>
            </a:r>
            <a:r>
              <a:rPr lang="en-US" altLang="zh-CN" sz="2800" b="0">
                <a:latin typeface="宋体" panose="02010600030101010101" pitchFamily="2" charset="-122"/>
                <a:ea typeface="宋体" panose="02010600030101010101" pitchFamily="2" charset="-122"/>
              </a:rPr>
              <a:t>      </a:t>
            </a:r>
            <a:r>
              <a:rPr lang="en-US" sz="2800" b="0">
                <a:latin typeface="宋体" panose="02010600030101010101" pitchFamily="2" charset="-122"/>
                <a:ea typeface="宋体" panose="02010600030101010101" pitchFamily="2" charset="-122"/>
              </a:rPr>
              <a:t>D</a:t>
            </a:r>
            <a:r>
              <a:rPr lang="en-US" altLang="zh-CN" sz="2800" b="0">
                <a:latin typeface="宋体" panose="02010600030101010101" pitchFamily="2" charset="-122"/>
                <a:ea typeface="宋体" panose="02010600030101010101" pitchFamily="2" charset="-122"/>
              </a:rPr>
              <a:t>.</a:t>
            </a:r>
            <a:r>
              <a:rPr lang="zh-CN" sz="2800" b="0">
                <a:latin typeface="宋体" panose="02010600030101010101" pitchFamily="2" charset="-122"/>
                <a:ea typeface="宋体" panose="02010600030101010101" pitchFamily="2" charset="-122"/>
              </a:rPr>
              <a:t>雨水多，河湖多</a:t>
            </a:r>
            <a:endParaRPr lang="zh-CN" altLang="en-US" sz="2800">
              <a:latin typeface="宋体" panose="02010600030101010101" pitchFamily="2" charset="-122"/>
            </a:endParaRPr>
          </a:p>
        </p:txBody>
      </p:sp>
      <p:sp>
        <p:nvSpPr>
          <p:cNvPr id="4" name="文本框 3"/>
          <p:cNvSpPr txBox="1"/>
          <p:nvPr/>
        </p:nvSpPr>
        <p:spPr>
          <a:xfrm>
            <a:off x="10678795" y="1777365"/>
            <a:ext cx="1080135" cy="521970"/>
          </a:xfrm>
          <a:prstGeom prst="rect">
            <a:avLst/>
          </a:prstGeom>
          <a:noFill/>
        </p:spPr>
        <p:txBody>
          <a:bodyPr wrap="square" rtlCol="0">
            <a:spAutoFit/>
          </a:bodyPr>
          <a:lstStyle>
            <a:defPPr>
              <a:defRPr lang="zh-CN"/>
            </a:defPPr>
          </a:lstStyle>
          <a:p>
            <a:r>
              <a:rPr lang="en-US" altLang="zh-CN" sz="2800">
                <a:solidFill>
                  <a:srgbClr val="FF0000"/>
                </a:solidFill>
                <a:latin typeface="宋体" panose="02010600030101010101" pitchFamily="2" charset="-122"/>
                <a:ea typeface="宋体" panose="02010600030101010101" pitchFamily="2" charset="-122"/>
              </a:rPr>
              <a:t>D</a:t>
            </a:r>
          </a:p>
        </p:txBody>
      </p:sp>
      <p:sp>
        <p:nvSpPr>
          <p:cNvPr id="2" name="文本框 1"/>
          <p:cNvSpPr txBox="1"/>
          <p:nvPr/>
        </p:nvSpPr>
        <p:spPr>
          <a:xfrm>
            <a:off x="8908415" y="2780030"/>
            <a:ext cx="1080135" cy="521970"/>
          </a:xfrm>
          <a:prstGeom prst="rect">
            <a:avLst/>
          </a:prstGeom>
          <a:noFill/>
        </p:spPr>
        <p:txBody>
          <a:bodyPr wrap="square" rtlCol="0">
            <a:spAutoFit/>
          </a:bodyPr>
          <a:lstStyle>
            <a:defPPr>
              <a:defRPr lang="zh-CN"/>
            </a:defPPr>
          </a:lstStyle>
          <a:p>
            <a:r>
              <a:rPr lang="en-US" altLang="zh-CN" sz="2800">
                <a:solidFill>
                  <a:srgbClr val="FF0000"/>
                </a:solidFill>
                <a:latin typeface="宋体" panose="02010600030101010101" pitchFamily="2" charset="-122"/>
                <a:ea typeface="宋体" panose="02010600030101010101" pitchFamily="2" charset="-122"/>
              </a:rPr>
              <a:t>B</a:t>
            </a:r>
          </a:p>
        </p:txBody>
      </p:sp>
      <p:sp>
        <p:nvSpPr>
          <p:cNvPr id="3" name="文本框 2"/>
          <p:cNvSpPr txBox="1"/>
          <p:nvPr/>
        </p:nvSpPr>
        <p:spPr>
          <a:xfrm>
            <a:off x="3892550" y="4660265"/>
            <a:ext cx="1080135" cy="521970"/>
          </a:xfrm>
          <a:prstGeom prst="rect">
            <a:avLst/>
          </a:prstGeom>
          <a:noFill/>
        </p:spPr>
        <p:txBody>
          <a:bodyPr wrap="square" rtlCol="0">
            <a:spAutoFit/>
          </a:bodyPr>
          <a:lstStyle>
            <a:defPPr>
              <a:defRPr lang="zh-CN"/>
            </a:defPPr>
          </a:lstStyle>
          <a:p>
            <a:r>
              <a:rPr lang="en-US" altLang="zh-CN" sz="2800">
                <a:solidFill>
                  <a:srgbClr val="FF0000"/>
                </a:solidFill>
                <a:latin typeface="宋体" panose="02010600030101010101" pitchFamily="2" charset="-122"/>
                <a:ea typeface="宋体" panose="02010600030101010101" pitchFamily="2" charset="-122"/>
              </a:rPr>
              <a:t>A</a:t>
            </a:r>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9"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dissolve">
                                      <p:cBhvr>
                                        <p:cTn id="7" dur="500"/>
                                        <p:tgtEl>
                                          <p:spTgt spid="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9" presetClass="entr" presetSubtype="0" fill="hold" nodeType="clickEffect">
                                  <p:stCondLst>
                                    <p:cond delay="0"/>
                                  </p:stCondLst>
                                  <p:childTnLst>
                                    <p:set>
                                      <p:cBhvr>
                                        <p:cTn id="12" dur="1" fill="hold">
                                          <p:stCondLst>
                                            <p:cond delay="0"/>
                                          </p:stCondLst>
                                        </p:cTn>
                                        <p:tgtEl>
                                          <p:spTgt spid="2">
                                            <p:txEl>
                                              <p:pRg st="0" end="0"/>
                                            </p:txEl>
                                          </p:spTgt>
                                        </p:tgtEl>
                                        <p:attrNameLst>
                                          <p:attrName>style.visibility</p:attrName>
                                        </p:attrNameLst>
                                      </p:cBhvr>
                                      <p:to>
                                        <p:strVal val="visible"/>
                                      </p:to>
                                    </p:set>
                                    <p:animEffect transition="in" filter="dissolve">
                                      <p:cBhvr>
                                        <p:cTn id="13" dur="500"/>
                                        <p:tgtEl>
                                          <p:spTgt spid="2">
                                            <p:txEl>
                                              <p:pRg st="0" end="0"/>
                                            </p:txEl>
                                          </p:spTgt>
                                        </p:tgtEl>
                                      </p:cBhvr>
                                    </p:animEffec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9" presetClass="entr" presetSubtype="0" fill="hold"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dissolve">
                                      <p:cBhvr>
                                        <p:cTn id="19"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100" name="文本框 99"/>
          <p:cNvSpPr txBox="1"/>
          <p:nvPr/>
        </p:nvSpPr>
        <p:spPr>
          <a:xfrm>
            <a:off x="537210" y="634047"/>
            <a:ext cx="5080000" cy="521970"/>
          </a:xfrm>
          <a:prstGeom prst="rect">
            <a:avLst/>
          </a:prstGeom>
          <a:noFill/>
          <a:ln w="9525">
            <a:noFill/>
          </a:ln>
        </p:spPr>
        <p:txBody>
          <a:bodyPr>
            <a:spAutoFit/>
          </a:bodyPr>
          <a:lstStyle>
            <a:defPPr>
              <a:defRPr lang="zh-CN"/>
            </a:defPPr>
          </a:lstStyle>
          <a:p>
            <a:pPr indent="0"/>
            <a:r>
              <a:rPr lang="zh-CN" sz="2800" b="1">
                <a:latin typeface="宋体" panose="02010600030101010101" pitchFamily="2" charset="-122"/>
                <a:ea typeface="宋体" panose="02010600030101010101" pitchFamily="2" charset="-122"/>
              </a:rPr>
              <a:t>二、综合题</a:t>
            </a:r>
            <a:endParaRPr lang="zh-CN" altLang="en-US" sz="2800" b="1">
              <a:latin typeface="宋体" panose="02010600030101010101" pitchFamily="2" charset="-122"/>
              <a:ea typeface="宋体" panose="02010600030101010101" pitchFamily="2" charset="-122"/>
            </a:endParaRPr>
          </a:p>
        </p:txBody>
      </p:sp>
      <p:sp>
        <p:nvSpPr>
          <p:cNvPr id="2" name="文本框 1"/>
          <p:cNvSpPr txBox="1"/>
          <p:nvPr/>
        </p:nvSpPr>
        <p:spPr>
          <a:xfrm>
            <a:off x="641350" y="1155700"/>
            <a:ext cx="11197590" cy="521970"/>
          </a:xfrm>
          <a:prstGeom prst="rect">
            <a:avLst/>
          </a:prstGeom>
          <a:noFill/>
          <a:ln w="9525">
            <a:noFill/>
          </a:ln>
        </p:spPr>
        <p:txBody>
          <a:bodyPr wrap="square">
            <a:spAutoFit/>
          </a:bodyPr>
          <a:lstStyle>
            <a:defPPr>
              <a:defRPr lang="zh-CN"/>
            </a:defPPr>
          </a:lstStyle>
          <a:p>
            <a:pPr indent="0"/>
            <a:r>
              <a:rPr lang="en-US" sz="2800" b="0">
                <a:latin typeface="宋体" panose="02010600030101010101" pitchFamily="2" charset="-122"/>
                <a:ea typeface="宋体" panose="02010600030101010101" pitchFamily="2" charset="-122"/>
              </a:rPr>
              <a:t>25</a:t>
            </a:r>
            <a:r>
              <a:rPr lang="en-US" altLang="zh-CN" sz="2800" b="0">
                <a:latin typeface="宋体" panose="02010600030101010101" pitchFamily="2" charset="-122"/>
                <a:ea typeface="宋体" panose="02010600030101010101" pitchFamily="2" charset="-122"/>
              </a:rPr>
              <a:t>.</a:t>
            </a:r>
            <a:r>
              <a:rPr lang="zh-CN" sz="2800" b="0">
                <a:latin typeface="宋体" panose="02010600030101010101" pitchFamily="2" charset="-122"/>
                <a:ea typeface="宋体" panose="02010600030101010101" pitchFamily="2" charset="-122"/>
              </a:rPr>
              <a:t>读下图，完成下列各题。</a:t>
            </a:r>
            <a:endParaRPr lang="zh-CN" altLang="en-US" sz="2800">
              <a:latin typeface="宋体" panose="02010600030101010101" pitchFamily="2" charset="-122"/>
            </a:endParaRPr>
          </a:p>
        </p:txBody>
      </p:sp>
      <p:sp>
        <p:nvSpPr>
          <p:cNvPr id="3" name="文本框 2"/>
          <p:cNvSpPr txBox="1"/>
          <p:nvPr/>
        </p:nvSpPr>
        <p:spPr>
          <a:xfrm>
            <a:off x="291465" y="3954780"/>
            <a:ext cx="11547475" cy="2245360"/>
          </a:xfrm>
          <a:prstGeom prst="rect">
            <a:avLst/>
          </a:prstGeom>
          <a:noFill/>
        </p:spPr>
        <p:txBody>
          <a:bodyPr wrap="square" rtlCol="0">
            <a:spAutoFit/>
          </a:bodyPr>
          <a:lstStyle>
            <a:defPPr>
              <a:defRPr lang="zh-CN"/>
            </a:defPPr>
          </a:lstStyle>
          <a:p>
            <a:pPr indent="0"/>
            <a:r>
              <a:rPr lang="zh-CN" sz="2800">
                <a:latin typeface="宋体" panose="02010600030101010101" pitchFamily="2" charset="-122"/>
                <a:ea typeface="宋体" panose="02010600030101010101" pitchFamily="2" charset="-122"/>
                <a:sym typeface="+mn-ea"/>
              </a:rPr>
              <a:t>（</a:t>
            </a:r>
            <a:r>
              <a:rPr lang="en-US" sz="2800">
                <a:latin typeface="宋体" panose="02010600030101010101" pitchFamily="2" charset="-122"/>
                <a:ea typeface="宋体" panose="02010600030101010101" pitchFamily="2" charset="-122"/>
                <a:sym typeface="+mn-ea"/>
              </a:rPr>
              <a:t>1</a:t>
            </a:r>
            <a:r>
              <a:rPr lang="zh-CN" sz="2800">
                <a:latin typeface="宋体" panose="02010600030101010101" pitchFamily="2" charset="-122"/>
                <a:ea typeface="宋体" panose="02010600030101010101" pitchFamily="2" charset="-122"/>
                <a:sym typeface="+mn-ea"/>
              </a:rPr>
              <a:t>）东南亚包括</a:t>
            </a:r>
            <a:r>
              <a:rPr lang="en-US" altLang="zh-CN" sz="2800" u="sng">
                <a:latin typeface="宋体" panose="02010600030101010101" pitchFamily="2" charset="-122"/>
                <a:ea typeface="宋体" panose="02010600030101010101" pitchFamily="2" charset="-122"/>
                <a:sym typeface="+mn-ea"/>
              </a:rPr>
              <a:t>          </a:t>
            </a:r>
            <a:r>
              <a:rPr lang="zh-CN" sz="2800">
                <a:latin typeface="宋体" panose="02010600030101010101" pitchFamily="2" charset="-122"/>
                <a:ea typeface="宋体" panose="02010600030101010101" pitchFamily="2" charset="-122"/>
                <a:sym typeface="+mn-ea"/>
              </a:rPr>
              <a:t>半岛和</a:t>
            </a:r>
            <a:r>
              <a:rPr lang="en-US" altLang="zh-CN" sz="2800" u="sng">
                <a:latin typeface="宋体" panose="02010600030101010101" pitchFamily="2" charset="-122"/>
                <a:ea typeface="宋体" panose="02010600030101010101" pitchFamily="2" charset="-122"/>
                <a:sym typeface="+mn-ea"/>
              </a:rPr>
              <a:t>          </a:t>
            </a:r>
            <a:r>
              <a:rPr lang="zh-CN" sz="2800">
                <a:latin typeface="宋体" panose="02010600030101010101" pitchFamily="2" charset="-122"/>
                <a:ea typeface="宋体" panose="02010600030101010101" pitchFamily="2" charset="-122"/>
                <a:sym typeface="+mn-ea"/>
              </a:rPr>
              <a:t>群岛两大部分。</a:t>
            </a:r>
            <a:endParaRPr lang="zh-CN" sz="2800" b="0">
              <a:latin typeface="宋体" panose="02010600030101010101" pitchFamily="2" charset="-122"/>
              <a:ea typeface="宋体" panose="02010600030101010101" pitchFamily="2" charset="-122"/>
            </a:endParaRPr>
          </a:p>
          <a:p>
            <a:pPr indent="0"/>
            <a:r>
              <a:rPr lang="zh-CN" sz="2800">
                <a:latin typeface="宋体" panose="02010600030101010101" pitchFamily="2" charset="-122"/>
                <a:ea typeface="宋体" panose="02010600030101010101" pitchFamily="2" charset="-122"/>
                <a:sym typeface="+mn-ea"/>
              </a:rPr>
              <a:t>（</a:t>
            </a:r>
            <a:r>
              <a:rPr lang="en-US" sz="2800">
                <a:latin typeface="宋体" panose="02010600030101010101" pitchFamily="2" charset="-122"/>
                <a:ea typeface="宋体" panose="02010600030101010101" pitchFamily="2" charset="-122"/>
                <a:sym typeface="+mn-ea"/>
              </a:rPr>
              <a:t>2</a:t>
            </a:r>
            <a:r>
              <a:rPr lang="zh-CN" sz="2800">
                <a:latin typeface="宋体" panose="02010600030101010101" pitchFamily="2" charset="-122"/>
                <a:ea typeface="宋体" panose="02010600030101010101" pitchFamily="2" charset="-122"/>
                <a:sym typeface="+mn-ea"/>
              </a:rPr>
              <a:t>）东南亚的地理位置十分重要，位于</a:t>
            </a:r>
            <a:r>
              <a:rPr lang="en-US" altLang="zh-CN" sz="2800" u="sng">
                <a:latin typeface="宋体" panose="02010600030101010101" pitchFamily="2" charset="-122"/>
                <a:ea typeface="宋体" panose="02010600030101010101" pitchFamily="2" charset="-122"/>
                <a:sym typeface="+mn-ea"/>
              </a:rPr>
              <a:t>          </a:t>
            </a:r>
            <a:r>
              <a:rPr lang="zh-CN" sz="2800">
                <a:latin typeface="宋体" panose="02010600030101010101" pitchFamily="2" charset="-122"/>
                <a:ea typeface="宋体" panose="02010600030101010101" pitchFamily="2" charset="-122"/>
                <a:sym typeface="+mn-ea"/>
              </a:rPr>
              <a:t>洲和</a:t>
            </a:r>
            <a:r>
              <a:rPr lang="en-US" altLang="zh-CN" sz="2800" u="sng">
                <a:latin typeface="宋体" panose="02010600030101010101" pitchFamily="2" charset="-122"/>
                <a:ea typeface="宋体" panose="02010600030101010101" pitchFamily="2" charset="-122"/>
                <a:sym typeface="+mn-ea"/>
              </a:rPr>
              <a:t>          </a:t>
            </a:r>
            <a:r>
              <a:rPr lang="zh-CN" sz="2800">
                <a:latin typeface="宋体" panose="02010600030101010101" pitchFamily="2" charset="-122"/>
                <a:ea typeface="宋体" panose="02010600030101010101" pitchFamily="2" charset="-122"/>
                <a:sym typeface="+mn-ea"/>
              </a:rPr>
              <a:t>洲、</a:t>
            </a:r>
            <a:r>
              <a:rPr lang="en-US" altLang="zh-CN" sz="2800" u="sng">
                <a:latin typeface="宋体" panose="02010600030101010101" pitchFamily="2" charset="-122"/>
                <a:ea typeface="宋体" panose="02010600030101010101" pitchFamily="2" charset="-122"/>
                <a:sym typeface="+mn-ea"/>
              </a:rPr>
              <a:t>          </a:t>
            </a:r>
          </a:p>
          <a:p>
            <a:pPr indent="0"/>
            <a:r>
              <a:rPr lang="en-US" altLang="zh-CN" sz="2800" u="sng">
                <a:latin typeface="宋体" panose="02010600030101010101" pitchFamily="2" charset="-122"/>
                <a:ea typeface="宋体" panose="02010600030101010101" pitchFamily="2" charset="-122"/>
                <a:sym typeface="+mn-ea"/>
              </a:rPr>
              <a:t>          </a:t>
            </a:r>
            <a:r>
              <a:rPr lang="zh-CN" sz="2800">
                <a:latin typeface="宋体" panose="02010600030101010101" pitchFamily="2" charset="-122"/>
                <a:ea typeface="宋体" panose="02010600030101010101" pitchFamily="2" charset="-122"/>
                <a:sym typeface="+mn-ea"/>
              </a:rPr>
              <a:t>洋和</a:t>
            </a:r>
            <a:r>
              <a:rPr lang="en-US" altLang="zh-CN" sz="2800" u="sng">
                <a:latin typeface="宋体" panose="02010600030101010101" pitchFamily="2" charset="-122"/>
                <a:ea typeface="宋体" panose="02010600030101010101" pitchFamily="2" charset="-122"/>
                <a:sym typeface="+mn-ea"/>
              </a:rPr>
              <a:t>          </a:t>
            </a:r>
            <a:r>
              <a:rPr lang="zh-CN" sz="2800">
                <a:latin typeface="宋体" panose="02010600030101010101" pitchFamily="2" charset="-122"/>
                <a:ea typeface="宋体" panose="02010600030101010101" pitchFamily="2" charset="-122"/>
                <a:sym typeface="+mn-ea"/>
              </a:rPr>
              <a:t>洋的“十字路口”。</a:t>
            </a:r>
            <a:r>
              <a:rPr lang="en-US" sz="2800">
                <a:latin typeface="宋体" panose="02010600030101010101" pitchFamily="2" charset="-122"/>
                <a:ea typeface="宋体" panose="02010600030101010101" pitchFamily="2" charset="-122"/>
                <a:sym typeface="+mn-ea"/>
              </a:rPr>
              <a:t>A</a:t>
            </a:r>
            <a:r>
              <a:rPr lang="zh-CN" sz="2800">
                <a:latin typeface="宋体" panose="02010600030101010101" pitchFamily="2" charset="-122"/>
                <a:ea typeface="宋体" panose="02010600030101010101" pitchFamily="2" charset="-122"/>
                <a:sym typeface="+mn-ea"/>
              </a:rPr>
              <a:t>是</a:t>
            </a:r>
            <a:r>
              <a:rPr lang="en-US" altLang="zh-CN" sz="2800" u="sng">
                <a:latin typeface="宋体" panose="02010600030101010101" pitchFamily="2" charset="-122"/>
                <a:ea typeface="宋体" panose="02010600030101010101" pitchFamily="2" charset="-122"/>
                <a:sym typeface="+mn-ea"/>
              </a:rPr>
              <a:t>          </a:t>
            </a:r>
            <a:r>
              <a:rPr lang="zh-CN" sz="2800">
                <a:latin typeface="宋体" panose="02010600030101010101" pitchFamily="2" charset="-122"/>
                <a:ea typeface="宋体" panose="02010600030101010101" pitchFamily="2" charset="-122"/>
                <a:sym typeface="+mn-ea"/>
              </a:rPr>
              <a:t>海峡。</a:t>
            </a:r>
            <a:endParaRPr lang="zh-CN" sz="2800" b="0">
              <a:latin typeface="宋体" panose="02010600030101010101" pitchFamily="2" charset="-122"/>
              <a:ea typeface="宋体" panose="02010600030101010101" pitchFamily="2" charset="-122"/>
            </a:endParaRPr>
          </a:p>
          <a:p>
            <a:pPr indent="0"/>
            <a:r>
              <a:rPr lang="zh-CN" sz="2800">
                <a:latin typeface="宋体" panose="02010600030101010101" pitchFamily="2" charset="-122"/>
                <a:ea typeface="宋体" panose="02010600030101010101" pitchFamily="2" charset="-122"/>
                <a:sym typeface="+mn-ea"/>
              </a:rPr>
              <a:t>（</a:t>
            </a:r>
            <a:r>
              <a:rPr lang="en-US" sz="2800">
                <a:latin typeface="宋体" panose="02010600030101010101" pitchFamily="2" charset="-122"/>
                <a:ea typeface="宋体" panose="02010600030101010101" pitchFamily="2" charset="-122"/>
                <a:sym typeface="+mn-ea"/>
              </a:rPr>
              <a:t>3</a:t>
            </a:r>
            <a:r>
              <a:rPr lang="zh-CN" sz="2800">
                <a:latin typeface="宋体" panose="02010600030101010101" pitchFamily="2" charset="-122"/>
                <a:ea typeface="宋体" panose="02010600030101010101" pitchFamily="2" charset="-122"/>
                <a:sym typeface="+mn-ea"/>
              </a:rPr>
              <a:t>）半岛</a:t>
            </a:r>
            <a:r>
              <a:rPr lang="en-US" sz="2800">
                <a:latin typeface="宋体" panose="02010600030101010101" pitchFamily="2" charset="-122"/>
                <a:ea typeface="宋体" panose="02010600030101010101" pitchFamily="2" charset="-122"/>
                <a:sym typeface="+mn-ea"/>
              </a:rPr>
              <a:t>B</a:t>
            </a:r>
            <a:r>
              <a:rPr lang="zh-CN" sz="2800">
                <a:latin typeface="宋体" panose="02010600030101010101" pitchFamily="2" charset="-122"/>
                <a:ea typeface="宋体" panose="02010600030101010101" pitchFamily="2" charset="-122"/>
                <a:sym typeface="+mn-ea"/>
              </a:rPr>
              <a:t>的地形特点是</a:t>
            </a:r>
            <a:r>
              <a:rPr lang="en-US" altLang="zh-CN" sz="2800" u="sng">
                <a:latin typeface="宋体" panose="02010600030101010101" pitchFamily="2" charset="-122"/>
                <a:ea typeface="宋体" panose="02010600030101010101" pitchFamily="2" charset="-122"/>
                <a:sym typeface="+mn-ea"/>
              </a:rPr>
              <a:t>                              </a:t>
            </a:r>
            <a:r>
              <a:rPr lang="zh-CN" sz="2800">
                <a:latin typeface="宋体" panose="02010600030101010101" pitchFamily="2" charset="-122"/>
                <a:ea typeface="宋体" panose="02010600030101010101" pitchFamily="2" charset="-122"/>
                <a:sym typeface="+mn-ea"/>
              </a:rPr>
              <a:t>。</a:t>
            </a:r>
            <a:endParaRPr lang="zh-CN" sz="2800" b="0">
              <a:latin typeface="宋体" panose="02010600030101010101" pitchFamily="2" charset="-122"/>
              <a:ea typeface="宋体" panose="02010600030101010101" pitchFamily="2" charset="-122"/>
            </a:endParaRPr>
          </a:p>
          <a:p>
            <a:pPr indent="0"/>
            <a:r>
              <a:rPr lang="zh-CN" sz="2800">
                <a:latin typeface="宋体" panose="02010600030101010101" pitchFamily="2" charset="-122"/>
                <a:ea typeface="宋体" panose="02010600030101010101" pitchFamily="2" charset="-122"/>
                <a:sym typeface="+mn-ea"/>
              </a:rPr>
              <a:t>（</a:t>
            </a:r>
            <a:r>
              <a:rPr lang="en-US" sz="2800">
                <a:latin typeface="宋体" panose="02010600030101010101" pitchFamily="2" charset="-122"/>
                <a:ea typeface="宋体" panose="02010600030101010101" pitchFamily="2" charset="-122"/>
                <a:sym typeface="+mn-ea"/>
              </a:rPr>
              <a:t>4</a:t>
            </a:r>
            <a:r>
              <a:rPr lang="zh-CN" sz="2800">
                <a:latin typeface="宋体" panose="02010600030101010101" pitchFamily="2" charset="-122"/>
                <a:ea typeface="宋体" panose="02010600030101010101" pitchFamily="2" charset="-122"/>
                <a:sym typeface="+mn-ea"/>
              </a:rPr>
              <a:t>）Ｈ地的主要气候类型是</a:t>
            </a:r>
            <a:r>
              <a:rPr lang="en-US" altLang="zh-CN" sz="2800" u="sng">
                <a:latin typeface="宋体" panose="02010600030101010101" pitchFamily="2" charset="-122"/>
                <a:ea typeface="宋体" panose="02010600030101010101" pitchFamily="2" charset="-122"/>
                <a:sym typeface="+mn-ea"/>
              </a:rPr>
              <a:t>           </a:t>
            </a:r>
            <a:r>
              <a:rPr lang="zh-CN" sz="2800">
                <a:latin typeface="宋体" panose="02010600030101010101" pitchFamily="2" charset="-122"/>
                <a:ea typeface="宋体" panose="02010600030101010101" pitchFamily="2" charset="-122"/>
                <a:sym typeface="+mn-ea"/>
              </a:rPr>
              <a:t>，其气候特征是</a:t>
            </a:r>
            <a:r>
              <a:rPr lang="en-US" altLang="zh-CN" sz="2800" u="sng">
                <a:latin typeface="宋体" panose="02010600030101010101" pitchFamily="2" charset="-122"/>
                <a:ea typeface="宋体" panose="02010600030101010101" pitchFamily="2" charset="-122"/>
                <a:sym typeface="+mn-ea"/>
              </a:rPr>
              <a:t>          </a:t>
            </a:r>
            <a:r>
              <a:rPr lang="zh-CN" sz="2800">
                <a:latin typeface="宋体" panose="02010600030101010101" pitchFamily="2" charset="-122"/>
                <a:ea typeface="宋体" panose="02010600030101010101" pitchFamily="2" charset="-122"/>
                <a:sym typeface="+mn-ea"/>
              </a:rPr>
              <a:t>。</a:t>
            </a:r>
            <a:endParaRPr lang="zh-CN" altLang="en-US" sz="2800" b="0">
              <a:latin typeface="宋体" panose="02010600030101010101" pitchFamily="2" charset="-122"/>
              <a:ea typeface="宋体" panose="02010600030101010101" pitchFamily="2" charset="-122"/>
            </a:endParaRPr>
          </a:p>
        </p:txBody>
      </p:sp>
      <p:pic>
        <p:nvPicPr>
          <p:cNvPr id="5" name="图片 4"/>
          <p:cNvPicPr>
            <a:picLocks noChangeAspect="1"/>
          </p:cNvPicPr>
          <p:nvPr/>
        </p:nvPicPr>
        <p:blipFill>
          <a:blip r:embed="rId2">
            <a:clrChange>
              <a:clrFrom>
                <a:srgbClr val="FFFFFF">
                  <a:alpha val="100000"/>
                </a:srgbClr>
              </a:clrFrom>
              <a:clrTo>
                <a:srgbClr val="FFFFFF">
                  <a:alpha val="100000"/>
                  <a:alpha val="0"/>
                </a:srgbClr>
              </a:clrTo>
            </a:clrChange>
          </a:blip>
          <a:stretch>
            <a:fillRect/>
          </a:stretch>
        </p:blipFill>
        <p:spPr>
          <a:xfrm>
            <a:off x="3818255" y="1583055"/>
            <a:ext cx="2979420" cy="2371725"/>
          </a:xfrm>
          <a:prstGeom prst="rect">
            <a:avLst/>
          </a:prstGeom>
        </p:spPr>
      </p:pic>
      <p:sp>
        <p:nvSpPr>
          <p:cNvPr id="7" name="文本框 6"/>
          <p:cNvSpPr txBox="1"/>
          <p:nvPr/>
        </p:nvSpPr>
        <p:spPr>
          <a:xfrm>
            <a:off x="3458845" y="3954780"/>
            <a:ext cx="741680" cy="429895"/>
          </a:xfrm>
          <a:prstGeom prst="rect">
            <a:avLst/>
          </a:prstGeom>
          <a:noFill/>
        </p:spPr>
        <p:txBody>
          <a:bodyPr wrap="none" rtlCol="0">
            <a:spAutoFit/>
          </a:bodyPr>
          <a:lstStyle>
            <a:defPPr>
              <a:defRPr lang="zh-CN"/>
            </a:defPPr>
          </a:lstStyle>
          <a:p>
            <a:pPr algn="l"/>
            <a:r>
              <a:rPr lang="zh-CN" sz="2200">
                <a:solidFill>
                  <a:srgbClr val="FF0000"/>
                </a:solidFill>
                <a:latin typeface="Calibri"/>
                <a:ea typeface="宋体" panose="02010600030101010101" pitchFamily="2" charset="-122"/>
                <a:sym typeface="+mn-ea"/>
              </a:rPr>
              <a:t>中南</a:t>
            </a:r>
            <a:endParaRPr lang="zh-CN" altLang="en-US" sz="2200">
              <a:solidFill>
                <a:srgbClr val="FF0000"/>
              </a:solidFill>
              <a:latin typeface="Calibri"/>
              <a:ea typeface="宋体" panose="02010600030101010101" pitchFamily="2" charset="-122"/>
              <a:sym typeface="+mn-ea"/>
            </a:endParaRPr>
          </a:p>
        </p:txBody>
      </p:sp>
      <p:sp>
        <p:nvSpPr>
          <p:cNvPr id="8" name="文本框 7"/>
          <p:cNvSpPr txBox="1"/>
          <p:nvPr/>
        </p:nvSpPr>
        <p:spPr>
          <a:xfrm>
            <a:off x="6519545" y="3954780"/>
            <a:ext cx="741680" cy="429895"/>
          </a:xfrm>
          <a:prstGeom prst="rect">
            <a:avLst/>
          </a:prstGeom>
          <a:noFill/>
        </p:spPr>
        <p:txBody>
          <a:bodyPr wrap="none" rtlCol="0">
            <a:spAutoFit/>
          </a:bodyPr>
          <a:lstStyle>
            <a:defPPr>
              <a:defRPr lang="zh-CN"/>
            </a:defPPr>
          </a:lstStyle>
          <a:p>
            <a:pPr algn="l"/>
            <a:r>
              <a:rPr lang="zh-CN" sz="2200">
                <a:solidFill>
                  <a:srgbClr val="FF0000"/>
                </a:solidFill>
                <a:latin typeface="Calibri"/>
                <a:ea typeface="宋体" panose="02010600030101010101" pitchFamily="2" charset="-122"/>
                <a:sym typeface="+mn-ea"/>
              </a:rPr>
              <a:t>马来</a:t>
            </a:r>
            <a:endParaRPr lang="zh-CN" altLang="en-US" sz="2200">
              <a:solidFill>
                <a:srgbClr val="FF0000"/>
              </a:solidFill>
              <a:latin typeface="Calibri"/>
              <a:ea typeface="宋体" panose="02010600030101010101" pitchFamily="2" charset="-122"/>
              <a:sym typeface="+mn-ea"/>
            </a:endParaRPr>
          </a:p>
        </p:txBody>
      </p:sp>
      <p:sp>
        <p:nvSpPr>
          <p:cNvPr id="9" name="文本框 8"/>
          <p:cNvSpPr txBox="1"/>
          <p:nvPr/>
        </p:nvSpPr>
        <p:spPr>
          <a:xfrm>
            <a:off x="7261225" y="4384675"/>
            <a:ext cx="462280" cy="429895"/>
          </a:xfrm>
          <a:prstGeom prst="rect">
            <a:avLst/>
          </a:prstGeom>
          <a:noFill/>
        </p:spPr>
        <p:txBody>
          <a:bodyPr wrap="none" rtlCol="0">
            <a:spAutoFit/>
          </a:bodyPr>
          <a:lstStyle>
            <a:defPPr>
              <a:defRPr lang="zh-CN"/>
            </a:defPPr>
          </a:lstStyle>
          <a:p>
            <a:pPr algn="l"/>
            <a:r>
              <a:rPr lang="zh-CN" sz="2200">
                <a:solidFill>
                  <a:srgbClr val="FF0000"/>
                </a:solidFill>
                <a:latin typeface="Calibri"/>
                <a:ea typeface="宋体" panose="02010600030101010101" pitchFamily="2" charset="-122"/>
                <a:sym typeface="+mn-ea"/>
              </a:rPr>
              <a:t>亚</a:t>
            </a:r>
            <a:endParaRPr lang="zh-CN" altLang="en-US" sz="2200">
              <a:solidFill>
                <a:srgbClr val="FF0000"/>
              </a:solidFill>
              <a:latin typeface="Calibri"/>
              <a:ea typeface="宋体" panose="02010600030101010101" pitchFamily="2" charset="-122"/>
              <a:sym typeface="+mn-ea"/>
            </a:endParaRPr>
          </a:p>
        </p:txBody>
      </p:sp>
      <p:sp>
        <p:nvSpPr>
          <p:cNvPr id="10" name="文本框 9"/>
          <p:cNvSpPr txBox="1"/>
          <p:nvPr/>
        </p:nvSpPr>
        <p:spPr>
          <a:xfrm>
            <a:off x="9694545" y="4384675"/>
            <a:ext cx="741680" cy="429895"/>
          </a:xfrm>
          <a:prstGeom prst="rect">
            <a:avLst/>
          </a:prstGeom>
          <a:noFill/>
        </p:spPr>
        <p:txBody>
          <a:bodyPr wrap="none" rtlCol="0">
            <a:spAutoFit/>
          </a:bodyPr>
          <a:lstStyle>
            <a:defPPr>
              <a:defRPr lang="zh-CN"/>
            </a:defPPr>
          </a:lstStyle>
          <a:p>
            <a:pPr algn="l"/>
            <a:r>
              <a:rPr lang="zh-CN" sz="2200">
                <a:solidFill>
                  <a:srgbClr val="FF0000"/>
                </a:solidFill>
                <a:latin typeface="Calibri"/>
                <a:ea typeface="宋体" panose="02010600030101010101" pitchFamily="2" charset="-122"/>
                <a:sym typeface="+mn-ea"/>
              </a:rPr>
              <a:t>大洋</a:t>
            </a:r>
            <a:endParaRPr lang="zh-CN" altLang="en-US" sz="2200">
              <a:solidFill>
                <a:srgbClr val="FF0000"/>
              </a:solidFill>
              <a:latin typeface="Calibri"/>
              <a:ea typeface="宋体" panose="02010600030101010101" pitchFamily="2" charset="-122"/>
              <a:sym typeface="+mn-ea"/>
            </a:endParaRPr>
          </a:p>
        </p:txBody>
      </p:sp>
      <p:sp>
        <p:nvSpPr>
          <p:cNvPr id="11" name="文本框 10"/>
          <p:cNvSpPr txBox="1"/>
          <p:nvPr/>
        </p:nvSpPr>
        <p:spPr>
          <a:xfrm>
            <a:off x="931545" y="4814570"/>
            <a:ext cx="741680" cy="429895"/>
          </a:xfrm>
          <a:prstGeom prst="rect">
            <a:avLst/>
          </a:prstGeom>
          <a:noFill/>
        </p:spPr>
        <p:txBody>
          <a:bodyPr wrap="none" rtlCol="0">
            <a:spAutoFit/>
          </a:bodyPr>
          <a:lstStyle>
            <a:defPPr>
              <a:defRPr lang="zh-CN"/>
            </a:defPPr>
          </a:lstStyle>
          <a:p>
            <a:pPr algn="l"/>
            <a:r>
              <a:rPr lang="zh-CN" sz="2200">
                <a:solidFill>
                  <a:srgbClr val="FF0000"/>
                </a:solidFill>
                <a:latin typeface="Calibri"/>
                <a:ea typeface="宋体" panose="02010600030101010101" pitchFamily="2" charset="-122"/>
                <a:sym typeface="+mn-ea"/>
              </a:rPr>
              <a:t>印度</a:t>
            </a:r>
            <a:endParaRPr lang="zh-CN" altLang="en-US" sz="2200">
              <a:solidFill>
                <a:srgbClr val="FF0000"/>
              </a:solidFill>
              <a:latin typeface="Calibri"/>
              <a:ea typeface="宋体" panose="02010600030101010101" pitchFamily="2" charset="-122"/>
              <a:sym typeface="+mn-ea"/>
            </a:endParaRPr>
          </a:p>
        </p:txBody>
      </p:sp>
      <p:sp>
        <p:nvSpPr>
          <p:cNvPr id="12" name="文本框 11"/>
          <p:cNvSpPr txBox="1"/>
          <p:nvPr/>
        </p:nvSpPr>
        <p:spPr>
          <a:xfrm>
            <a:off x="3458845" y="4814570"/>
            <a:ext cx="741680" cy="429895"/>
          </a:xfrm>
          <a:prstGeom prst="rect">
            <a:avLst/>
          </a:prstGeom>
          <a:noFill/>
        </p:spPr>
        <p:txBody>
          <a:bodyPr wrap="none" rtlCol="0">
            <a:spAutoFit/>
          </a:bodyPr>
          <a:lstStyle>
            <a:defPPr>
              <a:defRPr lang="zh-CN"/>
            </a:defPPr>
          </a:lstStyle>
          <a:p>
            <a:pPr algn="l"/>
            <a:r>
              <a:rPr lang="zh-CN" sz="2200">
                <a:solidFill>
                  <a:srgbClr val="FF0000"/>
                </a:solidFill>
                <a:latin typeface="Calibri"/>
                <a:ea typeface="宋体" panose="02010600030101010101" pitchFamily="2" charset="-122"/>
                <a:sym typeface="+mn-ea"/>
              </a:rPr>
              <a:t>太平</a:t>
            </a:r>
            <a:endParaRPr lang="zh-CN" altLang="en-US" sz="2200">
              <a:solidFill>
                <a:srgbClr val="FF0000"/>
              </a:solidFill>
              <a:latin typeface="Calibri"/>
              <a:ea typeface="宋体" panose="02010600030101010101" pitchFamily="2" charset="-122"/>
              <a:sym typeface="+mn-ea"/>
            </a:endParaRPr>
          </a:p>
        </p:txBody>
      </p:sp>
      <p:sp>
        <p:nvSpPr>
          <p:cNvPr id="13" name="文本框 12"/>
          <p:cNvSpPr txBox="1"/>
          <p:nvPr/>
        </p:nvSpPr>
        <p:spPr>
          <a:xfrm>
            <a:off x="8779510" y="4814570"/>
            <a:ext cx="1021080" cy="429895"/>
          </a:xfrm>
          <a:prstGeom prst="rect">
            <a:avLst/>
          </a:prstGeom>
          <a:noFill/>
        </p:spPr>
        <p:txBody>
          <a:bodyPr wrap="none" rtlCol="0">
            <a:spAutoFit/>
          </a:bodyPr>
          <a:lstStyle>
            <a:defPPr>
              <a:defRPr lang="zh-CN"/>
            </a:defPPr>
          </a:lstStyle>
          <a:p>
            <a:pPr algn="l"/>
            <a:r>
              <a:rPr lang="zh-CN" sz="2200">
                <a:solidFill>
                  <a:srgbClr val="FF0000"/>
                </a:solidFill>
                <a:latin typeface="Calibri"/>
                <a:ea typeface="宋体" panose="02010600030101010101" pitchFamily="2" charset="-122"/>
                <a:sym typeface="+mn-ea"/>
              </a:rPr>
              <a:t>马六甲</a:t>
            </a:r>
            <a:endParaRPr lang="zh-CN" altLang="en-US" sz="2200">
              <a:solidFill>
                <a:srgbClr val="FF0000"/>
              </a:solidFill>
              <a:latin typeface="Calibri"/>
              <a:ea typeface="宋体" panose="02010600030101010101" pitchFamily="2" charset="-122"/>
              <a:sym typeface="+mn-ea"/>
            </a:endParaRPr>
          </a:p>
        </p:txBody>
      </p:sp>
      <p:sp>
        <p:nvSpPr>
          <p:cNvPr id="14" name="文本框 13"/>
          <p:cNvSpPr txBox="1"/>
          <p:nvPr/>
        </p:nvSpPr>
        <p:spPr>
          <a:xfrm>
            <a:off x="4891405" y="5244465"/>
            <a:ext cx="2697480" cy="429895"/>
          </a:xfrm>
          <a:prstGeom prst="rect">
            <a:avLst/>
          </a:prstGeom>
          <a:noFill/>
        </p:spPr>
        <p:txBody>
          <a:bodyPr wrap="none" rtlCol="0">
            <a:spAutoFit/>
          </a:bodyPr>
          <a:lstStyle>
            <a:defPPr>
              <a:defRPr lang="zh-CN"/>
            </a:defPPr>
          </a:lstStyle>
          <a:p>
            <a:pPr algn="l"/>
            <a:r>
              <a:rPr lang="zh-CN" sz="2200">
                <a:solidFill>
                  <a:srgbClr val="FF0000"/>
                </a:solidFill>
                <a:latin typeface="Calibri"/>
                <a:ea typeface="宋体" panose="02010600030101010101" pitchFamily="2" charset="-122"/>
                <a:sym typeface="+mn-ea"/>
              </a:rPr>
              <a:t>山河相间，纵列分布</a:t>
            </a:r>
            <a:endParaRPr lang="zh-CN" altLang="en-US" sz="2200">
              <a:solidFill>
                <a:srgbClr val="FF0000"/>
              </a:solidFill>
              <a:latin typeface="Calibri"/>
              <a:ea typeface="宋体" panose="02010600030101010101" pitchFamily="2" charset="-122"/>
              <a:sym typeface="+mn-ea"/>
            </a:endParaRPr>
          </a:p>
        </p:txBody>
      </p:sp>
      <p:sp>
        <p:nvSpPr>
          <p:cNvPr id="15" name="文本框 14"/>
          <p:cNvSpPr txBox="1"/>
          <p:nvPr/>
        </p:nvSpPr>
        <p:spPr>
          <a:xfrm>
            <a:off x="4891405" y="5674360"/>
            <a:ext cx="1859280" cy="429895"/>
          </a:xfrm>
          <a:prstGeom prst="rect">
            <a:avLst/>
          </a:prstGeom>
          <a:noFill/>
        </p:spPr>
        <p:txBody>
          <a:bodyPr wrap="none" rtlCol="0">
            <a:spAutoFit/>
          </a:bodyPr>
          <a:lstStyle>
            <a:defPPr>
              <a:defRPr lang="zh-CN"/>
            </a:defPPr>
          </a:lstStyle>
          <a:p>
            <a:pPr algn="l"/>
            <a:r>
              <a:rPr lang="zh-CN" sz="2200">
                <a:solidFill>
                  <a:srgbClr val="FF0000"/>
                </a:solidFill>
                <a:latin typeface="Calibri"/>
                <a:ea typeface="宋体" panose="02010600030101010101" pitchFamily="2" charset="-122"/>
                <a:sym typeface="+mn-ea"/>
              </a:rPr>
              <a:t>热带雨林气候</a:t>
            </a:r>
            <a:endParaRPr lang="zh-CN" altLang="en-US" sz="2200">
              <a:solidFill>
                <a:srgbClr val="FF0000"/>
              </a:solidFill>
              <a:latin typeface="Calibri"/>
              <a:ea typeface="宋体" panose="02010600030101010101" pitchFamily="2" charset="-122"/>
              <a:sym typeface="+mn-ea"/>
            </a:endParaRPr>
          </a:p>
        </p:txBody>
      </p:sp>
      <p:sp>
        <p:nvSpPr>
          <p:cNvPr id="16" name="文本框 15"/>
          <p:cNvSpPr txBox="1"/>
          <p:nvPr/>
        </p:nvSpPr>
        <p:spPr>
          <a:xfrm>
            <a:off x="9262110" y="5674360"/>
            <a:ext cx="1859280" cy="429895"/>
          </a:xfrm>
          <a:prstGeom prst="rect">
            <a:avLst/>
          </a:prstGeom>
          <a:noFill/>
        </p:spPr>
        <p:txBody>
          <a:bodyPr wrap="none" rtlCol="0">
            <a:spAutoFit/>
          </a:bodyPr>
          <a:lstStyle>
            <a:defPPr>
              <a:defRPr lang="zh-CN"/>
            </a:defPPr>
          </a:lstStyle>
          <a:p>
            <a:pPr algn="l"/>
            <a:r>
              <a:rPr lang="zh-CN" sz="2200">
                <a:solidFill>
                  <a:srgbClr val="FF0000"/>
                </a:solidFill>
                <a:latin typeface="Calibri"/>
                <a:ea typeface="宋体" panose="02010600030101010101" pitchFamily="2" charset="-122"/>
                <a:sym typeface="+mn-ea"/>
              </a:rPr>
              <a:t>全年高温多雨</a:t>
            </a:r>
            <a:endParaRPr lang="zh-CN" altLang="en-US" sz="2200">
              <a:solidFill>
                <a:srgbClr val="FF0000"/>
              </a:solidFill>
              <a:latin typeface="Calibri"/>
              <a:ea typeface="宋体" panose="02010600030101010101" pitchFamily="2" charset="-122"/>
              <a:sym typeface="+mn-ea"/>
            </a:endParaRPr>
          </a:p>
        </p:txBody>
      </p:sp>
    </p:spTree>
    <p:custDataLst>
      <p:tags r:id="rId3"/>
    </p:custDataLst>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9" presetClass="entr" presetSubtype="0" fill="hold" grpId="1" nodeType="click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dissolve">
                                      <p:cBhvr>
                                        <p:cTn id="13" dur="500"/>
                                        <p:tgtEl>
                                          <p:spTgt spid="8"/>
                                        </p:tgtEl>
                                      </p:cBhvr>
                                    </p:animEffec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9" presetClass="entr" presetSubtype="0" fill="hold" grpId="2"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dissolve">
                                      <p:cBhvr>
                                        <p:cTn id="19" dur="500"/>
                                        <p:tgtEl>
                                          <p:spTgt spid="9"/>
                                        </p:tgtEl>
                                      </p:cBhvr>
                                    </p:animEffect>
                                  </p:childTnLst>
                                </p:cTn>
                              </p:par>
                            </p:childTnLst>
                          </p:cTn>
                        </p:par>
                      </p:childTnLst>
                    </p:cTn>
                  </p:par>
                  <p:par>
                    <p:cTn id="20" fill="hold" nodeType="clickPar">
                      <p:stCondLst>
                        <p:cond delay="indefinite"/>
                      </p:stCondLst>
                      <p:childTnLst>
                        <p:par>
                          <p:cTn id="21" fill="hold" nodeType="withGroup">
                            <p:stCondLst>
                              <p:cond delay="indefinite"/>
                            </p:stCondLst>
                          </p:cTn>
                        </p:par>
                        <p:par>
                          <p:cTn id="22" fill="hold" nodeType="afterGroup">
                            <p:stCondLst>
                              <p:cond delay="0"/>
                            </p:stCondLst>
                            <p:childTnLst>
                              <p:par>
                                <p:cTn id="23" presetID="9" presetClass="entr" presetSubtype="0" fill="hold" grpId="3" nodeType="click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dissolve">
                                      <p:cBhvr>
                                        <p:cTn id="25" dur="500"/>
                                        <p:tgtEl>
                                          <p:spTgt spid="10"/>
                                        </p:tgtEl>
                                      </p:cBhvr>
                                    </p:animEffect>
                                  </p:childTnLst>
                                </p:cTn>
                              </p:par>
                            </p:childTnLst>
                          </p:cTn>
                        </p:par>
                      </p:childTnLst>
                    </p:cTn>
                  </p:par>
                  <p:par>
                    <p:cTn id="26" fill="hold" nodeType="clickPar">
                      <p:stCondLst>
                        <p:cond delay="indefinite"/>
                      </p:stCondLst>
                      <p:childTnLst>
                        <p:par>
                          <p:cTn id="27" fill="hold" nodeType="withGroup">
                            <p:stCondLst>
                              <p:cond delay="indefinite"/>
                            </p:stCondLst>
                          </p:cTn>
                        </p:par>
                        <p:par>
                          <p:cTn id="28" fill="hold" nodeType="afterGroup">
                            <p:stCondLst>
                              <p:cond delay="0"/>
                            </p:stCondLst>
                            <p:childTnLst>
                              <p:par>
                                <p:cTn id="29" presetID="9" presetClass="entr" presetSubtype="0" fill="hold" grpId="4" nodeType="click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dissolve">
                                      <p:cBhvr>
                                        <p:cTn id="31" dur="500"/>
                                        <p:tgtEl>
                                          <p:spTgt spid="11"/>
                                        </p:tgtEl>
                                      </p:cBhvr>
                                    </p:animEffect>
                                  </p:childTnLst>
                                </p:cTn>
                              </p:par>
                            </p:childTnLst>
                          </p:cTn>
                        </p:par>
                      </p:childTnLst>
                    </p:cTn>
                  </p:par>
                  <p:par>
                    <p:cTn id="32" fill="hold" nodeType="clickPar">
                      <p:stCondLst>
                        <p:cond delay="indefinite"/>
                      </p:stCondLst>
                      <p:childTnLst>
                        <p:par>
                          <p:cTn id="33" fill="hold" nodeType="withGroup">
                            <p:stCondLst>
                              <p:cond delay="indefinite"/>
                            </p:stCondLst>
                          </p:cTn>
                        </p:par>
                        <p:par>
                          <p:cTn id="34" fill="hold" nodeType="afterGroup">
                            <p:stCondLst>
                              <p:cond delay="0"/>
                            </p:stCondLst>
                            <p:childTnLst>
                              <p:par>
                                <p:cTn id="35" presetID="9" presetClass="entr" presetSubtype="0" fill="hold" grpId="5"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dissolve">
                                      <p:cBhvr>
                                        <p:cTn id="37" dur="500"/>
                                        <p:tgtEl>
                                          <p:spTgt spid="12"/>
                                        </p:tgtEl>
                                      </p:cBhvr>
                                    </p:animEffect>
                                  </p:childTnLst>
                                </p:cTn>
                              </p:par>
                            </p:childTnLst>
                          </p:cTn>
                        </p:par>
                      </p:childTnLst>
                    </p:cTn>
                  </p:par>
                  <p:par>
                    <p:cTn id="38" fill="hold" nodeType="clickPar">
                      <p:stCondLst>
                        <p:cond delay="indefinite"/>
                      </p:stCondLst>
                      <p:childTnLst>
                        <p:par>
                          <p:cTn id="39" fill="hold" nodeType="withGroup">
                            <p:stCondLst>
                              <p:cond delay="indefinite"/>
                            </p:stCondLst>
                          </p:cTn>
                        </p:par>
                        <p:par>
                          <p:cTn id="40" fill="hold" nodeType="afterGroup">
                            <p:stCondLst>
                              <p:cond delay="0"/>
                            </p:stCondLst>
                            <p:childTnLst>
                              <p:par>
                                <p:cTn id="41" presetID="9" presetClass="entr" presetSubtype="0" fill="hold" grpId="6" nodeType="click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dissolve">
                                      <p:cBhvr>
                                        <p:cTn id="43" dur="500"/>
                                        <p:tgtEl>
                                          <p:spTgt spid="13"/>
                                        </p:tgtEl>
                                      </p:cBhvr>
                                    </p:animEffect>
                                  </p:childTnLst>
                                </p:cTn>
                              </p:par>
                            </p:childTnLst>
                          </p:cTn>
                        </p:par>
                      </p:childTnLst>
                    </p:cTn>
                  </p:par>
                  <p:par>
                    <p:cTn id="44" fill="hold" nodeType="clickPar">
                      <p:stCondLst>
                        <p:cond delay="indefinite"/>
                      </p:stCondLst>
                      <p:childTnLst>
                        <p:par>
                          <p:cTn id="45" fill="hold" nodeType="withGroup">
                            <p:stCondLst>
                              <p:cond delay="indefinite"/>
                            </p:stCondLst>
                          </p:cTn>
                        </p:par>
                        <p:par>
                          <p:cTn id="46" fill="hold" nodeType="afterGroup">
                            <p:stCondLst>
                              <p:cond delay="0"/>
                            </p:stCondLst>
                            <p:childTnLst>
                              <p:par>
                                <p:cTn id="47" presetID="9" presetClass="entr" presetSubtype="0" fill="hold" grpId="7" nodeType="click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dissolve">
                                      <p:cBhvr>
                                        <p:cTn id="49" dur="500"/>
                                        <p:tgtEl>
                                          <p:spTgt spid="14"/>
                                        </p:tgtEl>
                                      </p:cBhvr>
                                    </p:animEffect>
                                  </p:childTnLst>
                                </p:cTn>
                              </p:par>
                            </p:childTnLst>
                          </p:cTn>
                        </p:par>
                      </p:childTnLst>
                    </p:cTn>
                  </p:par>
                  <p:par>
                    <p:cTn id="50" fill="hold" nodeType="clickPar">
                      <p:stCondLst>
                        <p:cond delay="indefinite"/>
                      </p:stCondLst>
                      <p:childTnLst>
                        <p:par>
                          <p:cTn id="51" fill="hold" nodeType="withGroup">
                            <p:stCondLst>
                              <p:cond delay="indefinite"/>
                            </p:stCondLst>
                          </p:cTn>
                        </p:par>
                        <p:par>
                          <p:cTn id="52" fill="hold" nodeType="afterGroup">
                            <p:stCondLst>
                              <p:cond delay="0"/>
                            </p:stCondLst>
                            <p:childTnLst>
                              <p:par>
                                <p:cTn id="53" presetID="9" presetClass="entr" presetSubtype="0" fill="hold" grpId="8" nodeType="click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dissolve">
                                      <p:cBhvr>
                                        <p:cTn id="55" dur="500"/>
                                        <p:tgtEl>
                                          <p:spTgt spid="15"/>
                                        </p:tgtEl>
                                      </p:cBhvr>
                                    </p:animEffect>
                                  </p:childTnLst>
                                </p:cTn>
                              </p:par>
                            </p:childTnLst>
                          </p:cTn>
                        </p:par>
                      </p:childTnLst>
                    </p:cTn>
                  </p:par>
                  <p:par>
                    <p:cTn id="56" fill="hold" nodeType="clickPar">
                      <p:stCondLst>
                        <p:cond delay="indefinite"/>
                      </p:stCondLst>
                      <p:childTnLst>
                        <p:par>
                          <p:cTn id="57" fill="hold" nodeType="withGroup">
                            <p:stCondLst>
                              <p:cond delay="indefinite"/>
                            </p:stCondLst>
                          </p:cTn>
                        </p:par>
                        <p:par>
                          <p:cTn id="58" fill="hold" nodeType="afterGroup">
                            <p:stCondLst>
                              <p:cond delay="0"/>
                            </p:stCondLst>
                            <p:childTnLst>
                              <p:par>
                                <p:cTn id="59" presetID="9" presetClass="entr" presetSubtype="0" fill="hold" grpId="9" nodeType="clickEffect">
                                  <p:stCondLst>
                                    <p:cond delay="0"/>
                                  </p:stCondLst>
                                  <p:childTnLst>
                                    <p:set>
                                      <p:cBhvr>
                                        <p:cTn id="60" dur="1" fill="hold">
                                          <p:stCondLst>
                                            <p:cond delay="0"/>
                                          </p:stCondLst>
                                        </p:cTn>
                                        <p:tgtEl>
                                          <p:spTgt spid="16"/>
                                        </p:tgtEl>
                                        <p:attrNameLst>
                                          <p:attrName>style.visibility</p:attrName>
                                        </p:attrNameLst>
                                      </p:cBhvr>
                                      <p:to>
                                        <p:strVal val="visible"/>
                                      </p:to>
                                    </p:set>
                                    <p:animEffect transition="in" filter="dissolve">
                                      <p:cBhvr>
                                        <p:cTn id="6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1"/>
      <p:bldP spid="9" grpId="2"/>
      <p:bldP spid="10" grpId="3"/>
      <p:bldP spid="11" grpId="4"/>
      <p:bldP spid="12" grpId="5"/>
      <p:bldP spid="13" grpId="6"/>
      <p:bldP spid="14" grpId="7"/>
      <p:bldP spid="15" grpId="8"/>
      <p:bldP spid="16" grpId="9"/>
    </p:bldLst>
  </p:timing>
</p:sld>
</file>

<file path=ppt/slides/slide3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 name="文本框 3"/>
          <p:cNvSpPr txBox="1"/>
          <p:nvPr/>
        </p:nvSpPr>
        <p:spPr>
          <a:xfrm>
            <a:off x="6517640" y="5123815"/>
            <a:ext cx="1548130" cy="521970"/>
          </a:xfrm>
          <a:prstGeom prst="rect">
            <a:avLst/>
          </a:prstGeom>
          <a:noFill/>
        </p:spPr>
        <p:txBody>
          <a:bodyPr wrap="square" rtlCol="0">
            <a:spAutoFit/>
          </a:bodyPr>
          <a:lstStyle>
            <a:defPPr>
              <a:defRPr lang="zh-CN"/>
            </a:defPPr>
          </a:lstStyle>
          <a:p>
            <a:pPr indent="0" algn="l"/>
            <a:r>
              <a:rPr lang="en-US" sz="2800">
                <a:latin typeface="宋体" panose="02010600030101010101" pitchFamily="2" charset="-122"/>
                <a:ea typeface="宋体" panose="02010600030101010101" pitchFamily="2" charset="-122"/>
                <a:sym typeface="+mn-ea"/>
              </a:rPr>
              <a:t>d</a:t>
            </a:r>
            <a:r>
              <a:rPr lang="en-US" altLang="zh-CN" sz="2800">
                <a:latin typeface="宋体" panose="02010600030101010101" pitchFamily="2" charset="-122"/>
                <a:ea typeface="宋体" panose="02010600030101010101" pitchFamily="2" charset="-122"/>
                <a:sym typeface="+mn-ea"/>
              </a:rPr>
              <a:t>.</a:t>
            </a:r>
            <a:r>
              <a:rPr lang="zh-CN" sz="2800">
                <a:latin typeface="宋体" panose="02010600030101010101" pitchFamily="2" charset="-122"/>
                <a:ea typeface="宋体" panose="02010600030101010101" pitchFamily="2" charset="-122"/>
                <a:sym typeface="+mn-ea"/>
              </a:rPr>
              <a:t>越南</a:t>
            </a:r>
            <a:endParaRPr lang="zh-CN" altLang="en-US" sz="2800" b="0">
              <a:latin typeface="宋体" panose="02010600030101010101" pitchFamily="2" charset="-122"/>
              <a:ea typeface="宋体" panose="02010600030101010101" pitchFamily="2" charset="-122"/>
            </a:endParaRPr>
          </a:p>
        </p:txBody>
      </p:sp>
      <p:sp>
        <p:nvSpPr>
          <p:cNvPr id="2" name="文本框 1"/>
          <p:cNvSpPr txBox="1"/>
          <p:nvPr/>
        </p:nvSpPr>
        <p:spPr>
          <a:xfrm>
            <a:off x="600710" y="837565"/>
            <a:ext cx="6405880" cy="521970"/>
          </a:xfrm>
          <a:prstGeom prst="rect">
            <a:avLst/>
          </a:prstGeom>
          <a:noFill/>
        </p:spPr>
        <p:txBody>
          <a:bodyPr wrap="none" rtlCol="0">
            <a:spAutoFit/>
          </a:bodyPr>
          <a:lstStyle>
            <a:defPPr>
              <a:defRPr lang="zh-CN"/>
            </a:defPPr>
          </a:lstStyle>
          <a:p>
            <a:pPr indent="0" algn="l"/>
            <a:r>
              <a:rPr lang="zh-CN" sz="2800">
                <a:latin typeface="宋体" panose="02010600030101010101" pitchFamily="2" charset="-122"/>
                <a:ea typeface="宋体" panose="02010600030101010101" pitchFamily="2" charset="-122"/>
                <a:sym typeface="+mn-ea"/>
              </a:rPr>
              <a:t>（</a:t>
            </a:r>
            <a:r>
              <a:rPr lang="en-US" sz="2800">
                <a:latin typeface="宋体" panose="02010600030101010101" pitchFamily="2" charset="-122"/>
                <a:ea typeface="宋体" panose="02010600030101010101" pitchFamily="2" charset="-122"/>
                <a:sym typeface="+mn-ea"/>
              </a:rPr>
              <a:t>5</a:t>
            </a:r>
            <a:r>
              <a:rPr lang="zh-CN" sz="2800">
                <a:latin typeface="宋体" panose="02010600030101010101" pitchFamily="2" charset="-122"/>
                <a:ea typeface="宋体" panose="02010600030101010101" pitchFamily="2" charset="-122"/>
                <a:sym typeface="+mn-ea"/>
              </a:rPr>
              <a:t>）将下列旅游资源与所在国家连线。</a:t>
            </a:r>
            <a:endParaRPr lang="zh-CN" altLang="en-US" sz="2800" b="0">
              <a:latin typeface="宋体" panose="02010600030101010101" pitchFamily="2" charset="-122"/>
              <a:ea typeface="宋体" panose="02010600030101010101" pitchFamily="2" charset="-122"/>
            </a:endParaRPr>
          </a:p>
        </p:txBody>
      </p:sp>
      <p:sp>
        <p:nvSpPr>
          <p:cNvPr id="3" name="文本框 2"/>
          <p:cNvSpPr txBox="1"/>
          <p:nvPr/>
        </p:nvSpPr>
        <p:spPr>
          <a:xfrm>
            <a:off x="1329690" y="1947545"/>
            <a:ext cx="2316480" cy="521970"/>
          </a:xfrm>
          <a:prstGeom prst="rect">
            <a:avLst/>
          </a:prstGeom>
          <a:noFill/>
        </p:spPr>
        <p:txBody>
          <a:bodyPr wrap="none" rtlCol="0">
            <a:spAutoFit/>
          </a:bodyPr>
          <a:lstStyle>
            <a:defPPr>
              <a:defRPr lang="zh-CN"/>
            </a:defPPr>
          </a:lstStyle>
          <a:p>
            <a:pPr algn="l"/>
            <a:r>
              <a:rPr lang="en-US" sz="2800">
                <a:latin typeface="宋体" panose="02010600030101010101" pitchFamily="2" charset="-122"/>
                <a:ea typeface="宋体" panose="02010600030101010101" pitchFamily="2" charset="-122"/>
                <a:sym typeface="+mn-ea"/>
              </a:rPr>
              <a:t>A</a:t>
            </a:r>
            <a:r>
              <a:rPr lang="en-US" altLang="zh-CN" sz="2800">
                <a:latin typeface="宋体" panose="02010600030101010101" pitchFamily="2" charset="-122"/>
                <a:ea typeface="宋体" panose="02010600030101010101" pitchFamily="2" charset="-122"/>
                <a:sym typeface="+mn-ea"/>
              </a:rPr>
              <a:t>.</a:t>
            </a:r>
            <a:r>
              <a:rPr lang="zh-CN" sz="2800">
                <a:latin typeface="宋体" panose="02010600030101010101" pitchFamily="2" charset="-122"/>
                <a:ea typeface="宋体" panose="02010600030101010101" pitchFamily="2" charset="-122"/>
                <a:sym typeface="+mn-ea"/>
              </a:rPr>
              <a:t>仰光大金塔</a:t>
            </a:r>
            <a:endParaRPr lang="zh-CN" altLang="en-US" sz="2800" b="0">
              <a:latin typeface="宋体" panose="02010600030101010101" pitchFamily="2" charset="-122"/>
              <a:ea typeface="宋体" panose="02010600030101010101" pitchFamily="2" charset="-122"/>
            </a:endParaRPr>
          </a:p>
        </p:txBody>
      </p:sp>
      <p:sp>
        <p:nvSpPr>
          <p:cNvPr id="5" name="文本框 4"/>
          <p:cNvSpPr txBox="1"/>
          <p:nvPr/>
        </p:nvSpPr>
        <p:spPr>
          <a:xfrm>
            <a:off x="6517640" y="1947545"/>
            <a:ext cx="1605280" cy="521970"/>
          </a:xfrm>
          <a:prstGeom prst="rect">
            <a:avLst/>
          </a:prstGeom>
          <a:noFill/>
        </p:spPr>
        <p:txBody>
          <a:bodyPr wrap="none" rtlCol="0">
            <a:spAutoFit/>
          </a:bodyPr>
          <a:lstStyle>
            <a:defPPr>
              <a:defRPr lang="zh-CN"/>
            </a:defPPr>
          </a:lstStyle>
          <a:p>
            <a:pPr algn="l"/>
            <a:r>
              <a:rPr lang="en-US" sz="2800">
                <a:latin typeface="宋体" panose="02010600030101010101" pitchFamily="2" charset="-122"/>
                <a:ea typeface="宋体" panose="02010600030101010101" pitchFamily="2" charset="-122"/>
                <a:sym typeface="+mn-ea"/>
              </a:rPr>
              <a:t>a</a:t>
            </a:r>
            <a:r>
              <a:rPr lang="en-US" altLang="zh-CN" sz="2800">
                <a:latin typeface="宋体" panose="02010600030101010101" pitchFamily="2" charset="-122"/>
                <a:ea typeface="宋体" panose="02010600030101010101" pitchFamily="2" charset="-122"/>
                <a:sym typeface="+mn-ea"/>
              </a:rPr>
              <a:t>.</a:t>
            </a:r>
            <a:r>
              <a:rPr lang="zh-CN" sz="2800">
                <a:latin typeface="宋体" panose="02010600030101010101" pitchFamily="2" charset="-122"/>
                <a:ea typeface="宋体" panose="02010600030101010101" pitchFamily="2" charset="-122"/>
                <a:sym typeface="+mn-ea"/>
              </a:rPr>
              <a:t>柬埔寨</a:t>
            </a:r>
            <a:endParaRPr lang="zh-CN" altLang="en-US" sz="2800" b="0">
              <a:latin typeface="宋体" panose="02010600030101010101" pitchFamily="2" charset="-122"/>
              <a:ea typeface="宋体" panose="02010600030101010101" pitchFamily="2" charset="-122"/>
            </a:endParaRPr>
          </a:p>
        </p:txBody>
      </p:sp>
      <p:sp>
        <p:nvSpPr>
          <p:cNvPr id="6" name="文本框 5"/>
          <p:cNvSpPr txBox="1"/>
          <p:nvPr/>
        </p:nvSpPr>
        <p:spPr>
          <a:xfrm>
            <a:off x="1329690" y="3057525"/>
            <a:ext cx="1605280" cy="521970"/>
          </a:xfrm>
          <a:prstGeom prst="rect">
            <a:avLst/>
          </a:prstGeom>
          <a:noFill/>
        </p:spPr>
        <p:txBody>
          <a:bodyPr wrap="none" rtlCol="0">
            <a:spAutoFit/>
          </a:bodyPr>
          <a:lstStyle>
            <a:defPPr>
              <a:defRPr lang="zh-CN"/>
            </a:defPPr>
          </a:lstStyle>
          <a:p>
            <a:pPr algn="l"/>
            <a:r>
              <a:rPr lang="en-US" sz="2800">
                <a:latin typeface="宋体" panose="02010600030101010101" pitchFamily="2" charset="-122"/>
                <a:ea typeface="宋体" panose="02010600030101010101" pitchFamily="2" charset="-122"/>
                <a:sym typeface="+mn-ea"/>
              </a:rPr>
              <a:t>B</a:t>
            </a:r>
            <a:r>
              <a:rPr lang="en-US" altLang="zh-CN" sz="2800">
                <a:latin typeface="宋体" panose="02010600030101010101" pitchFamily="2" charset="-122"/>
                <a:ea typeface="宋体" panose="02010600030101010101" pitchFamily="2" charset="-122"/>
                <a:sym typeface="+mn-ea"/>
              </a:rPr>
              <a:t>.</a:t>
            </a:r>
            <a:r>
              <a:rPr lang="zh-CN" sz="2800">
                <a:latin typeface="宋体" panose="02010600030101010101" pitchFamily="2" charset="-122"/>
                <a:ea typeface="宋体" panose="02010600030101010101" pitchFamily="2" charset="-122"/>
                <a:sym typeface="+mn-ea"/>
              </a:rPr>
              <a:t>吴哥窟</a:t>
            </a:r>
            <a:endParaRPr lang="zh-CN" altLang="en-US" sz="2800" b="0">
              <a:latin typeface="宋体" panose="02010600030101010101" pitchFamily="2" charset="-122"/>
              <a:ea typeface="宋体" panose="02010600030101010101" pitchFamily="2" charset="-122"/>
            </a:endParaRPr>
          </a:p>
        </p:txBody>
      </p:sp>
      <p:sp>
        <p:nvSpPr>
          <p:cNvPr id="7" name="文本框 6"/>
          <p:cNvSpPr txBox="1"/>
          <p:nvPr/>
        </p:nvSpPr>
        <p:spPr>
          <a:xfrm>
            <a:off x="6517640" y="3057525"/>
            <a:ext cx="1249680" cy="521970"/>
          </a:xfrm>
          <a:prstGeom prst="rect">
            <a:avLst/>
          </a:prstGeom>
          <a:noFill/>
        </p:spPr>
        <p:txBody>
          <a:bodyPr wrap="none" rtlCol="0">
            <a:spAutoFit/>
          </a:bodyPr>
          <a:lstStyle>
            <a:defPPr>
              <a:defRPr lang="zh-CN"/>
            </a:defPPr>
          </a:lstStyle>
          <a:p>
            <a:pPr algn="l"/>
            <a:r>
              <a:rPr lang="en-US" sz="2800">
                <a:latin typeface="宋体" panose="02010600030101010101" pitchFamily="2" charset="-122"/>
                <a:ea typeface="宋体" panose="02010600030101010101" pitchFamily="2" charset="-122"/>
                <a:sym typeface="+mn-ea"/>
              </a:rPr>
              <a:t>b</a:t>
            </a:r>
            <a:r>
              <a:rPr lang="en-US" altLang="zh-CN" sz="2800">
                <a:latin typeface="宋体" panose="02010600030101010101" pitchFamily="2" charset="-122"/>
                <a:ea typeface="宋体" panose="02010600030101010101" pitchFamily="2" charset="-122"/>
                <a:sym typeface="+mn-ea"/>
              </a:rPr>
              <a:t>.</a:t>
            </a:r>
            <a:r>
              <a:rPr lang="zh-CN" sz="2800">
                <a:latin typeface="宋体" panose="02010600030101010101" pitchFamily="2" charset="-122"/>
                <a:ea typeface="宋体" panose="02010600030101010101" pitchFamily="2" charset="-122"/>
                <a:sym typeface="+mn-ea"/>
              </a:rPr>
              <a:t>缅甸</a:t>
            </a:r>
            <a:endParaRPr lang="zh-CN" altLang="en-US" sz="2800" b="0">
              <a:latin typeface="宋体" panose="02010600030101010101" pitchFamily="2" charset="-122"/>
              <a:ea typeface="宋体" panose="02010600030101010101" pitchFamily="2" charset="-122"/>
            </a:endParaRPr>
          </a:p>
        </p:txBody>
      </p:sp>
      <p:sp>
        <p:nvSpPr>
          <p:cNvPr id="8" name="文本框 7"/>
          <p:cNvSpPr txBox="1"/>
          <p:nvPr/>
        </p:nvSpPr>
        <p:spPr>
          <a:xfrm>
            <a:off x="1329690" y="4167505"/>
            <a:ext cx="1605280" cy="521970"/>
          </a:xfrm>
          <a:prstGeom prst="rect">
            <a:avLst/>
          </a:prstGeom>
          <a:noFill/>
        </p:spPr>
        <p:txBody>
          <a:bodyPr wrap="none" rtlCol="0">
            <a:spAutoFit/>
          </a:bodyPr>
          <a:lstStyle>
            <a:defPPr>
              <a:defRPr lang="zh-CN"/>
            </a:defPPr>
          </a:lstStyle>
          <a:p>
            <a:pPr algn="l"/>
            <a:r>
              <a:rPr lang="en-US" sz="2800">
                <a:latin typeface="宋体" panose="02010600030101010101" pitchFamily="2" charset="-122"/>
                <a:ea typeface="宋体" panose="02010600030101010101" pitchFamily="2" charset="-122"/>
                <a:sym typeface="+mn-ea"/>
              </a:rPr>
              <a:t>C</a:t>
            </a:r>
            <a:r>
              <a:rPr lang="en-US" altLang="zh-CN" sz="2800">
                <a:latin typeface="宋体" panose="02010600030101010101" pitchFamily="2" charset="-122"/>
                <a:ea typeface="宋体" panose="02010600030101010101" pitchFamily="2" charset="-122"/>
                <a:sym typeface="+mn-ea"/>
              </a:rPr>
              <a:t>.</a:t>
            </a:r>
            <a:r>
              <a:rPr lang="zh-CN" sz="2800">
                <a:latin typeface="宋体" panose="02010600030101010101" pitchFamily="2" charset="-122"/>
                <a:ea typeface="宋体" panose="02010600030101010101" pitchFamily="2" charset="-122"/>
                <a:sym typeface="+mn-ea"/>
              </a:rPr>
              <a:t>下龙湾</a:t>
            </a:r>
            <a:endParaRPr lang="zh-CN" altLang="en-US" sz="2800" b="0">
              <a:latin typeface="宋体" panose="02010600030101010101" pitchFamily="2" charset="-122"/>
              <a:ea typeface="宋体" panose="02010600030101010101" pitchFamily="2" charset="-122"/>
            </a:endParaRPr>
          </a:p>
        </p:txBody>
      </p:sp>
      <p:sp>
        <p:nvSpPr>
          <p:cNvPr id="9" name="文本框 8"/>
          <p:cNvSpPr txBox="1"/>
          <p:nvPr/>
        </p:nvSpPr>
        <p:spPr>
          <a:xfrm>
            <a:off x="6517640" y="4167505"/>
            <a:ext cx="2316480" cy="521970"/>
          </a:xfrm>
          <a:prstGeom prst="rect">
            <a:avLst/>
          </a:prstGeom>
          <a:noFill/>
        </p:spPr>
        <p:txBody>
          <a:bodyPr wrap="none" rtlCol="0">
            <a:spAutoFit/>
          </a:bodyPr>
          <a:lstStyle>
            <a:defPPr>
              <a:defRPr lang="zh-CN"/>
            </a:defPPr>
          </a:lstStyle>
          <a:p>
            <a:pPr algn="l"/>
            <a:r>
              <a:rPr lang="en-US" sz="2800">
                <a:latin typeface="宋体" panose="02010600030101010101" pitchFamily="2" charset="-122"/>
                <a:ea typeface="宋体" panose="02010600030101010101" pitchFamily="2" charset="-122"/>
                <a:sym typeface="+mn-ea"/>
              </a:rPr>
              <a:t>c</a:t>
            </a:r>
            <a:r>
              <a:rPr lang="en-US" altLang="zh-CN" sz="2800">
                <a:latin typeface="宋体" panose="02010600030101010101" pitchFamily="2" charset="-122"/>
                <a:ea typeface="宋体" panose="02010600030101010101" pitchFamily="2" charset="-122"/>
                <a:sym typeface="+mn-ea"/>
              </a:rPr>
              <a:t>.</a:t>
            </a:r>
            <a:r>
              <a:rPr lang="zh-CN" sz="2800">
                <a:latin typeface="宋体" panose="02010600030101010101" pitchFamily="2" charset="-122"/>
                <a:ea typeface="宋体" panose="02010600030101010101" pitchFamily="2" charset="-122"/>
                <a:sym typeface="+mn-ea"/>
              </a:rPr>
              <a:t>印度尼西亚</a:t>
            </a:r>
            <a:endParaRPr lang="zh-CN" altLang="en-US" sz="2800" b="0">
              <a:latin typeface="宋体" panose="02010600030101010101" pitchFamily="2" charset="-122"/>
              <a:ea typeface="宋体" panose="02010600030101010101" pitchFamily="2" charset="-122"/>
            </a:endParaRPr>
          </a:p>
        </p:txBody>
      </p:sp>
      <p:sp>
        <p:nvSpPr>
          <p:cNvPr id="10" name="文本框 9"/>
          <p:cNvSpPr txBox="1"/>
          <p:nvPr/>
        </p:nvSpPr>
        <p:spPr>
          <a:xfrm>
            <a:off x="1329690" y="5277485"/>
            <a:ext cx="1960880" cy="521970"/>
          </a:xfrm>
          <a:prstGeom prst="rect">
            <a:avLst/>
          </a:prstGeom>
          <a:noFill/>
        </p:spPr>
        <p:txBody>
          <a:bodyPr wrap="none" rtlCol="0">
            <a:spAutoFit/>
          </a:bodyPr>
          <a:lstStyle>
            <a:defPPr>
              <a:defRPr lang="zh-CN"/>
            </a:defPPr>
          </a:lstStyle>
          <a:p>
            <a:pPr algn="l"/>
            <a:r>
              <a:rPr lang="en-US" sz="2800">
                <a:latin typeface="宋体" panose="02010600030101010101" pitchFamily="2" charset="-122"/>
                <a:ea typeface="宋体" panose="02010600030101010101" pitchFamily="2" charset="-122"/>
                <a:sym typeface="+mn-ea"/>
              </a:rPr>
              <a:t>D</a:t>
            </a:r>
            <a:r>
              <a:rPr lang="en-US" altLang="zh-CN" sz="2800">
                <a:latin typeface="宋体" panose="02010600030101010101" pitchFamily="2" charset="-122"/>
                <a:ea typeface="宋体" panose="02010600030101010101" pitchFamily="2" charset="-122"/>
                <a:sym typeface="+mn-ea"/>
              </a:rPr>
              <a:t>.</a:t>
            </a:r>
            <a:r>
              <a:rPr lang="zh-CN" sz="2800">
                <a:latin typeface="宋体" panose="02010600030101010101" pitchFamily="2" charset="-122"/>
                <a:ea typeface="宋体" panose="02010600030101010101" pitchFamily="2" charset="-122"/>
                <a:sym typeface="+mn-ea"/>
              </a:rPr>
              <a:t>婆罗浮屠</a:t>
            </a:r>
            <a:endParaRPr lang="zh-CN" altLang="en-US" sz="2800" b="0">
              <a:latin typeface="宋体" panose="02010600030101010101" pitchFamily="2" charset="-122"/>
              <a:ea typeface="宋体" panose="02010600030101010101" pitchFamily="2" charset="-122"/>
            </a:endParaRPr>
          </a:p>
        </p:txBody>
      </p:sp>
      <p:cxnSp>
        <p:nvCxnSpPr>
          <p:cNvPr id="14" name="直接连接符 13"/>
          <p:cNvCxnSpPr/>
          <p:nvPr/>
        </p:nvCxnSpPr>
        <p:spPr>
          <a:xfrm>
            <a:off x="2934970" y="4437380"/>
            <a:ext cx="3582670" cy="956310"/>
          </a:xfrm>
          <a:prstGeom prst="line">
            <a:avLst/>
          </a:prstGeom>
          <a:ln w="28575"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V="1">
            <a:off x="3290570" y="4437380"/>
            <a:ext cx="3227070" cy="1109980"/>
          </a:xfrm>
          <a:prstGeom prst="line">
            <a:avLst/>
          </a:prstGeom>
          <a:ln w="28575"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3646170" y="2217420"/>
            <a:ext cx="2871470" cy="1109980"/>
          </a:xfrm>
          <a:prstGeom prst="line">
            <a:avLst/>
          </a:prstGeom>
          <a:ln w="28575"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V="1">
            <a:off x="2934970" y="2217420"/>
            <a:ext cx="3582670" cy="1109980"/>
          </a:xfrm>
          <a:prstGeom prst="line">
            <a:avLst/>
          </a:prstGeom>
          <a:ln w="28575"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spTree>
    <p:custDataLst>
      <p:tags r:id="rId3"/>
    </p:custDataLst>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9" presetClass="entr" presetSubtype="0" fill="hold" nodeType="clickEffect">
                                  <p:stCondLst>
                                    <p:cond delay="0"/>
                                  </p:stCondLst>
                                  <p:childTnLst>
                                    <p:set>
                                      <p:cBhvr>
                                        <p:cTn id="6" dur="1000" fill="hold">
                                          <p:stCondLst>
                                            <p:cond delay="0"/>
                                          </p:stCondLst>
                                        </p:cTn>
                                        <p:tgtEl>
                                          <p:spTgt spid="16"/>
                                        </p:tgtEl>
                                        <p:attrNameLst>
                                          <p:attrName>style.visibility</p:attrName>
                                        </p:attrNameLst>
                                      </p:cBhvr>
                                      <p:to>
                                        <p:strVal val="visible"/>
                                      </p:to>
                                    </p:set>
                                    <p:animEffect transition="in" filter="dissolve">
                                      <p:cBhvr>
                                        <p:cTn id="7" dur="1000"/>
                                        <p:tgtEl>
                                          <p:spTgt spid="16"/>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9" presetClass="entr" presetSubtype="0" fill="hold" nodeType="clickEffect">
                                  <p:stCondLst>
                                    <p:cond delay="0"/>
                                  </p:stCondLst>
                                  <p:childTnLst>
                                    <p:set>
                                      <p:cBhvr>
                                        <p:cTn id="12" dur="1000" fill="hold">
                                          <p:stCondLst>
                                            <p:cond delay="0"/>
                                          </p:stCondLst>
                                        </p:cTn>
                                        <p:tgtEl>
                                          <p:spTgt spid="17"/>
                                        </p:tgtEl>
                                        <p:attrNameLst>
                                          <p:attrName>style.visibility</p:attrName>
                                        </p:attrNameLst>
                                      </p:cBhvr>
                                      <p:to>
                                        <p:strVal val="visible"/>
                                      </p:to>
                                    </p:set>
                                    <p:animEffect transition="in" filter="dissolve">
                                      <p:cBhvr>
                                        <p:cTn id="13" dur="1000"/>
                                        <p:tgtEl>
                                          <p:spTgt spid="17"/>
                                        </p:tgtEl>
                                      </p:cBhvr>
                                    </p:animEffec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9" presetClass="entr" presetSubtype="0" fill="hold" nodeType="clickEffect">
                                  <p:stCondLst>
                                    <p:cond delay="0"/>
                                  </p:stCondLst>
                                  <p:childTnLst>
                                    <p:set>
                                      <p:cBhvr>
                                        <p:cTn id="18" dur="1000" fill="hold">
                                          <p:stCondLst>
                                            <p:cond delay="0"/>
                                          </p:stCondLst>
                                        </p:cTn>
                                        <p:tgtEl>
                                          <p:spTgt spid="14"/>
                                        </p:tgtEl>
                                        <p:attrNameLst>
                                          <p:attrName>style.visibility</p:attrName>
                                        </p:attrNameLst>
                                      </p:cBhvr>
                                      <p:to>
                                        <p:strVal val="visible"/>
                                      </p:to>
                                    </p:set>
                                    <p:animEffect transition="in" filter="dissolve">
                                      <p:cBhvr>
                                        <p:cTn id="19" dur="1000"/>
                                        <p:tgtEl>
                                          <p:spTgt spid="14"/>
                                        </p:tgtEl>
                                      </p:cBhvr>
                                    </p:animEffect>
                                  </p:childTnLst>
                                </p:cTn>
                              </p:par>
                            </p:childTnLst>
                          </p:cTn>
                        </p:par>
                      </p:childTnLst>
                    </p:cTn>
                  </p:par>
                  <p:par>
                    <p:cTn id="20" fill="hold" nodeType="clickPar">
                      <p:stCondLst>
                        <p:cond delay="indefinite"/>
                      </p:stCondLst>
                      <p:childTnLst>
                        <p:par>
                          <p:cTn id="21" fill="hold" nodeType="withGroup">
                            <p:stCondLst>
                              <p:cond delay="indefinite"/>
                            </p:stCondLst>
                          </p:cTn>
                        </p:par>
                        <p:par>
                          <p:cTn id="22" fill="hold" nodeType="afterGroup">
                            <p:stCondLst>
                              <p:cond delay="0"/>
                            </p:stCondLst>
                            <p:childTnLst>
                              <p:par>
                                <p:cTn id="23" presetID="9" presetClass="entr" presetSubtype="0" fill="hold" nodeType="clickEffect">
                                  <p:stCondLst>
                                    <p:cond delay="0"/>
                                  </p:stCondLst>
                                  <p:childTnLst>
                                    <p:set>
                                      <p:cBhvr>
                                        <p:cTn id="24" dur="1000" fill="hold">
                                          <p:stCondLst>
                                            <p:cond delay="0"/>
                                          </p:stCondLst>
                                        </p:cTn>
                                        <p:tgtEl>
                                          <p:spTgt spid="15"/>
                                        </p:tgtEl>
                                        <p:attrNameLst>
                                          <p:attrName>style.visibility</p:attrName>
                                        </p:attrNameLst>
                                      </p:cBhvr>
                                      <p:to>
                                        <p:strVal val="visible"/>
                                      </p:to>
                                    </p:set>
                                    <p:animEffect transition="in" filter="dissolve">
                                      <p:cBhvr>
                                        <p:cTn id="25"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100" name="文本框 99"/>
          <p:cNvSpPr txBox="1"/>
          <p:nvPr/>
        </p:nvSpPr>
        <p:spPr>
          <a:xfrm>
            <a:off x="607060" y="597535"/>
            <a:ext cx="11117580" cy="460375"/>
          </a:xfrm>
          <a:prstGeom prst="rect">
            <a:avLst/>
          </a:prstGeom>
          <a:noFill/>
          <a:ln w="9525">
            <a:noFill/>
          </a:ln>
        </p:spPr>
        <p:txBody>
          <a:bodyPr wrap="square">
            <a:spAutoFit/>
          </a:bodyPr>
          <a:lstStyle>
            <a:defPPr>
              <a:defRPr lang="zh-CN"/>
            </a:defPPr>
          </a:lstStyle>
          <a:p>
            <a:pPr indent="0"/>
            <a:r>
              <a:rPr lang="en-US" sz="2400" b="0">
                <a:latin typeface="宋体" panose="02010600030101010101" pitchFamily="2" charset="-122"/>
                <a:ea typeface="宋体" panose="02010600030101010101" pitchFamily="2" charset="-122"/>
              </a:rPr>
              <a:t>26</a:t>
            </a:r>
            <a:r>
              <a:rPr lang="en-US" altLang="zh-CN" sz="2400" b="0">
                <a:latin typeface="宋体" panose="02010600030101010101" pitchFamily="2" charset="-122"/>
                <a:ea typeface="宋体" panose="02010600030101010101" pitchFamily="2" charset="-122"/>
              </a:rPr>
              <a:t>.</a:t>
            </a:r>
            <a:r>
              <a:rPr lang="zh-CN" sz="2400" b="0">
                <a:latin typeface="宋体" panose="02010600030101010101" pitchFamily="2" charset="-122"/>
                <a:ea typeface="宋体" panose="02010600030101010101" pitchFamily="2" charset="-122"/>
              </a:rPr>
              <a:t>读欧洲西部地区简图</a:t>
            </a:r>
            <a:r>
              <a:rPr lang="en-US" sz="2400" b="0">
                <a:latin typeface="宋体" panose="02010600030101010101" pitchFamily="2" charset="-122"/>
                <a:ea typeface="宋体" panose="02010600030101010101" pitchFamily="2" charset="-122"/>
              </a:rPr>
              <a:t>(</a:t>
            </a:r>
            <a:r>
              <a:rPr lang="zh-CN" sz="2400" b="0">
                <a:latin typeface="宋体" panose="02010600030101010101" pitchFamily="2" charset="-122"/>
                <a:ea typeface="宋体" panose="02010600030101010101" pitchFamily="2" charset="-122"/>
              </a:rPr>
              <a:t>如下图所示</a:t>
            </a:r>
            <a:r>
              <a:rPr lang="en-US" sz="2400" b="0">
                <a:latin typeface="宋体" panose="02010600030101010101" pitchFamily="2" charset="-122"/>
                <a:ea typeface="宋体" panose="02010600030101010101" pitchFamily="2" charset="-122"/>
              </a:rPr>
              <a:t>)</a:t>
            </a:r>
            <a:r>
              <a:rPr lang="zh-CN" sz="2400" b="0">
                <a:latin typeface="宋体" panose="02010600030101010101" pitchFamily="2" charset="-122"/>
                <a:ea typeface="宋体" panose="02010600030101010101" pitchFamily="2" charset="-122"/>
              </a:rPr>
              <a:t>，回答下列问题。</a:t>
            </a:r>
            <a:endParaRPr lang="zh-CN" altLang="en-US" sz="2400" b="0">
              <a:latin typeface="宋体" panose="02010600030101010101" pitchFamily="2" charset="-122"/>
              <a:ea typeface="宋体" panose="02010600030101010101" pitchFamily="2" charset="-122"/>
            </a:endParaRPr>
          </a:p>
        </p:txBody>
      </p:sp>
      <p:sp>
        <p:nvSpPr>
          <p:cNvPr id="2" name="文本框 1"/>
          <p:cNvSpPr txBox="1"/>
          <p:nvPr/>
        </p:nvSpPr>
        <p:spPr>
          <a:xfrm>
            <a:off x="383540" y="3782695"/>
            <a:ext cx="11341100" cy="2306955"/>
          </a:xfrm>
          <a:prstGeom prst="rect">
            <a:avLst/>
          </a:prstGeom>
          <a:noFill/>
        </p:spPr>
        <p:txBody>
          <a:bodyPr wrap="square" rtlCol="0">
            <a:spAutoFit/>
          </a:bodyPr>
          <a:lstStyle>
            <a:defPPr>
              <a:defRPr lang="zh-CN"/>
            </a:defPPr>
          </a:lstStyle>
          <a:p>
            <a:r>
              <a:rPr lang="zh-CN" sz="2400">
                <a:latin typeface="宋体" panose="02010600030101010101" pitchFamily="2" charset="-122"/>
                <a:ea typeface="宋体" panose="02010600030101010101" pitchFamily="2" charset="-122"/>
                <a:sym typeface="+mn-ea"/>
              </a:rPr>
              <a:t>（</a:t>
            </a:r>
            <a:r>
              <a:rPr lang="en-US" sz="2400">
                <a:latin typeface="宋体" panose="02010600030101010101" pitchFamily="2" charset="-122"/>
                <a:ea typeface="宋体" panose="02010600030101010101" pitchFamily="2" charset="-122"/>
                <a:sym typeface="+mn-ea"/>
              </a:rPr>
              <a:t>1</a:t>
            </a:r>
            <a:r>
              <a:rPr lang="zh-CN" sz="2400">
                <a:latin typeface="宋体" panose="02010600030101010101" pitchFamily="2" charset="-122"/>
                <a:ea typeface="宋体" panose="02010600030101010101" pitchFamily="2" charset="-122"/>
                <a:sym typeface="+mn-ea"/>
              </a:rPr>
              <a:t>）图中的①是</a:t>
            </a:r>
            <a:r>
              <a:rPr lang="en-US" altLang="zh-CN" sz="2400" u="sng">
                <a:latin typeface="宋体" panose="02010600030101010101" pitchFamily="2" charset="-122"/>
                <a:ea typeface="宋体" panose="02010600030101010101" pitchFamily="2" charset="-122"/>
                <a:sym typeface="+mn-ea"/>
              </a:rPr>
              <a:t>          </a:t>
            </a:r>
            <a:r>
              <a:rPr lang="zh-CN" sz="2400">
                <a:latin typeface="宋体" panose="02010600030101010101" pitchFamily="2" charset="-122"/>
                <a:ea typeface="宋体" panose="02010600030101010101" pitchFamily="2" charset="-122"/>
                <a:sym typeface="+mn-ea"/>
              </a:rPr>
              <a:t>海，它通过苏伊士运河与红海相通。</a:t>
            </a:r>
          </a:p>
          <a:p>
            <a:r>
              <a:rPr lang="zh-CN" sz="2400">
                <a:latin typeface="宋体" panose="02010600030101010101" pitchFamily="2" charset="-122"/>
                <a:ea typeface="宋体" panose="02010600030101010101" pitchFamily="2" charset="-122"/>
                <a:sym typeface="+mn-ea"/>
              </a:rPr>
              <a:t>（</a:t>
            </a:r>
            <a:r>
              <a:rPr lang="en-US" sz="2400">
                <a:latin typeface="宋体" panose="02010600030101010101" pitchFamily="2" charset="-122"/>
                <a:ea typeface="宋体" panose="02010600030101010101" pitchFamily="2" charset="-122"/>
                <a:sym typeface="+mn-ea"/>
              </a:rPr>
              <a:t>2</a:t>
            </a:r>
            <a:r>
              <a:rPr lang="zh-CN" sz="2400">
                <a:latin typeface="宋体" panose="02010600030101010101" pitchFamily="2" charset="-122"/>
                <a:ea typeface="宋体" panose="02010600030101010101" pitchFamily="2" charset="-122"/>
                <a:sym typeface="+mn-ea"/>
              </a:rPr>
              <a:t>）小明暑假要到欧洲西部旅游，打算观看斗牛比赛，享受阳光沙滩，他应该去</a:t>
            </a:r>
          </a:p>
          <a:p>
            <a:r>
              <a:rPr lang="en-US" altLang="zh-CN" sz="2400" u="sng">
                <a:latin typeface="宋体" panose="02010600030101010101" pitchFamily="2" charset="-122"/>
                <a:ea typeface="宋体" panose="02010600030101010101" pitchFamily="2" charset="-122"/>
                <a:sym typeface="+mn-ea"/>
              </a:rPr>
              <a:t>          </a:t>
            </a:r>
            <a:r>
              <a:rPr lang="zh-CN" sz="2400">
                <a:latin typeface="宋体" panose="02010600030101010101" pitchFamily="2" charset="-122"/>
                <a:ea typeface="宋体" panose="02010600030101010101" pitchFamily="2" charset="-122"/>
                <a:sym typeface="+mn-ea"/>
              </a:rPr>
              <a:t>；要想游览峡湾风光，他应该去</a:t>
            </a:r>
            <a:r>
              <a:rPr lang="en-US" altLang="zh-CN" sz="2400" u="sng">
                <a:latin typeface="宋体" panose="02010600030101010101" pitchFamily="2" charset="-122"/>
                <a:ea typeface="宋体" panose="02010600030101010101" pitchFamily="2" charset="-122"/>
                <a:sym typeface="+mn-ea"/>
              </a:rPr>
              <a:t>          </a:t>
            </a:r>
            <a:r>
              <a:rPr lang="zh-CN" sz="2400">
                <a:latin typeface="宋体" panose="02010600030101010101" pitchFamily="2" charset="-122"/>
                <a:ea typeface="宋体" panose="02010600030101010101" pitchFamily="2" charset="-122"/>
                <a:sym typeface="+mn-ea"/>
              </a:rPr>
              <a:t>。</a:t>
            </a:r>
          </a:p>
          <a:p>
            <a:r>
              <a:rPr lang="zh-CN" sz="2400">
                <a:latin typeface="宋体" panose="02010600030101010101" pitchFamily="2" charset="-122"/>
                <a:ea typeface="宋体" panose="02010600030101010101" pitchFamily="2" charset="-122"/>
                <a:sym typeface="+mn-ea"/>
              </a:rPr>
              <a:t>（</a:t>
            </a:r>
            <a:r>
              <a:rPr lang="en-US" sz="2400">
                <a:latin typeface="宋体" panose="02010600030101010101" pitchFamily="2" charset="-122"/>
                <a:ea typeface="宋体" panose="02010600030101010101" pitchFamily="2" charset="-122"/>
                <a:sym typeface="+mn-ea"/>
              </a:rPr>
              <a:t>3</a:t>
            </a:r>
            <a:r>
              <a:rPr lang="zh-CN" sz="2400">
                <a:latin typeface="宋体" panose="02010600030101010101" pitchFamily="2" charset="-122"/>
                <a:ea typeface="宋体" panose="02010600030101010101" pitchFamily="2" charset="-122"/>
                <a:sym typeface="+mn-ea"/>
              </a:rPr>
              <a:t>）欧洲西部地形以为</a:t>
            </a:r>
            <a:r>
              <a:rPr lang="en-US" altLang="zh-CN" sz="2400" u="sng">
                <a:latin typeface="宋体" panose="02010600030101010101" pitchFamily="2" charset="-122"/>
                <a:ea typeface="宋体" panose="02010600030101010101" pitchFamily="2" charset="-122"/>
                <a:sym typeface="+mn-ea"/>
              </a:rPr>
              <a:t>        </a:t>
            </a:r>
            <a:r>
              <a:rPr lang="zh-CN" sz="2400">
                <a:latin typeface="宋体" panose="02010600030101010101" pitchFamily="2" charset="-122"/>
                <a:ea typeface="宋体" panose="02010600030101010101" pitchFamily="2" charset="-122"/>
                <a:sym typeface="+mn-ea"/>
              </a:rPr>
              <a:t>主，这种地形有利于</a:t>
            </a:r>
            <a:r>
              <a:rPr lang="en-US" altLang="zh-CN" sz="2400" u="sng">
                <a:latin typeface="宋体" panose="02010600030101010101" pitchFamily="2" charset="-122"/>
                <a:ea typeface="宋体" panose="02010600030101010101" pitchFamily="2" charset="-122"/>
                <a:sym typeface="+mn-ea"/>
              </a:rPr>
              <a:t>                       </a:t>
            </a:r>
            <a:r>
              <a:rPr lang="zh-CN" sz="2400">
                <a:latin typeface="宋体" panose="02010600030101010101" pitchFamily="2" charset="-122"/>
                <a:ea typeface="宋体" panose="02010600030101010101" pitchFamily="2" charset="-122"/>
                <a:sym typeface="+mn-ea"/>
              </a:rPr>
              <a:t>；欧洲西部沿海地区以</a:t>
            </a:r>
            <a:r>
              <a:rPr lang="en-US" altLang="zh-CN" sz="2400" u="sng">
                <a:latin typeface="宋体" panose="02010600030101010101" pitchFamily="2" charset="-122"/>
                <a:ea typeface="宋体" panose="02010600030101010101" pitchFamily="2" charset="-122"/>
                <a:sym typeface="+mn-ea"/>
              </a:rPr>
              <a:t>             </a:t>
            </a:r>
            <a:r>
              <a:rPr lang="zh-CN" sz="2400">
                <a:latin typeface="宋体" panose="02010600030101010101" pitchFamily="2" charset="-122"/>
                <a:ea typeface="宋体" panose="02010600030101010101" pitchFamily="2" charset="-122"/>
                <a:sym typeface="+mn-ea"/>
              </a:rPr>
              <a:t>气候为主，</a:t>
            </a:r>
            <a:r>
              <a:rPr lang="en-US" altLang="zh-CN" sz="2400" u="sng">
                <a:latin typeface="宋体" panose="02010600030101010101" pitchFamily="2" charset="-122"/>
                <a:ea typeface="宋体" panose="02010600030101010101" pitchFamily="2" charset="-122"/>
                <a:sym typeface="+mn-ea"/>
              </a:rPr>
              <a:t>          </a:t>
            </a:r>
            <a:r>
              <a:rPr lang="zh-CN" sz="2400">
                <a:latin typeface="宋体" panose="02010600030101010101" pitchFamily="2" charset="-122"/>
                <a:ea typeface="宋体" panose="02010600030101010101" pitchFamily="2" charset="-122"/>
                <a:sym typeface="+mn-ea"/>
              </a:rPr>
              <a:t>业发达；地中海沿岸属</a:t>
            </a:r>
          </a:p>
          <a:p>
            <a:r>
              <a:rPr lang="en-US" altLang="zh-CN" sz="2400" u="sng">
                <a:latin typeface="宋体" panose="02010600030101010101" pitchFamily="2" charset="-122"/>
                <a:ea typeface="宋体" panose="02010600030101010101" pitchFamily="2" charset="-122"/>
                <a:sym typeface="+mn-ea"/>
              </a:rPr>
              <a:t>          </a:t>
            </a:r>
            <a:r>
              <a:rPr lang="zh-CN" sz="2400">
                <a:latin typeface="宋体" panose="02010600030101010101" pitchFamily="2" charset="-122"/>
                <a:ea typeface="宋体" panose="02010600030101010101" pitchFamily="2" charset="-122"/>
                <a:sym typeface="+mn-ea"/>
              </a:rPr>
              <a:t>气候，</a:t>
            </a:r>
            <a:r>
              <a:rPr lang="en-US" altLang="zh-CN" sz="2400" u="sng">
                <a:latin typeface="宋体" panose="02010600030101010101" pitchFamily="2" charset="-122"/>
                <a:ea typeface="宋体" panose="02010600030101010101" pitchFamily="2" charset="-122"/>
                <a:sym typeface="+mn-ea"/>
              </a:rPr>
              <a:t>          </a:t>
            </a:r>
            <a:r>
              <a:rPr lang="zh-CN" sz="2400">
                <a:latin typeface="宋体" panose="02010600030101010101" pitchFamily="2" charset="-122"/>
                <a:ea typeface="宋体" panose="02010600030101010101" pitchFamily="2" charset="-122"/>
                <a:sym typeface="+mn-ea"/>
              </a:rPr>
              <a:t>业发达。</a:t>
            </a:r>
            <a:endParaRPr lang="zh-CN" altLang="en-US" sz="2400">
              <a:latin typeface="宋体" panose="02010600030101010101" pitchFamily="2" charset="-122"/>
              <a:ea typeface="宋体" panose="02010600030101010101" pitchFamily="2" charset="-122"/>
              <a:sym typeface="+mn-ea"/>
            </a:endParaRPr>
          </a:p>
        </p:txBody>
      </p:sp>
      <p:pic>
        <p:nvPicPr>
          <p:cNvPr id="3" name="图片 2"/>
          <p:cNvPicPr>
            <a:picLocks noChangeAspect="1"/>
          </p:cNvPicPr>
          <p:nvPr/>
        </p:nvPicPr>
        <p:blipFill>
          <a:blip r:embed="rId2"/>
          <a:stretch>
            <a:fillRect/>
          </a:stretch>
        </p:blipFill>
        <p:spPr>
          <a:xfrm>
            <a:off x="4323715" y="1057910"/>
            <a:ext cx="2156460" cy="2705735"/>
          </a:xfrm>
          <a:prstGeom prst="rect">
            <a:avLst/>
          </a:prstGeom>
        </p:spPr>
      </p:pic>
      <p:sp>
        <p:nvSpPr>
          <p:cNvPr id="6" name="文本框 5"/>
          <p:cNvSpPr txBox="1"/>
          <p:nvPr/>
        </p:nvSpPr>
        <p:spPr>
          <a:xfrm>
            <a:off x="3210560" y="3763645"/>
            <a:ext cx="741680" cy="429895"/>
          </a:xfrm>
          <a:prstGeom prst="rect">
            <a:avLst/>
          </a:prstGeom>
          <a:noFill/>
        </p:spPr>
        <p:txBody>
          <a:bodyPr wrap="none" rtlCol="0">
            <a:spAutoFit/>
          </a:bodyPr>
          <a:lstStyle>
            <a:defPPr>
              <a:defRPr lang="zh-CN"/>
            </a:defPPr>
          </a:lstStyle>
          <a:p>
            <a:pPr algn="l"/>
            <a:r>
              <a:rPr lang="zh-CN" sz="2200">
                <a:solidFill>
                  <a:srgbClr val="FF0000"/>
                </a:solidFill>
                <a:latin typeface="Calibri"/>
                <a:ea typeface="宋体" panose="02010600030101010101" pitchFamily="2" charset="-122"/>
                <a:sym typeface="+mn-ea"/>
              </a:rPr>
              <a:t>地中</a:t>
            </a:r>
            <a:endParaRPr lang="zh-CN" altLang="en-US" sz="2200">
              <a:solidFill>
                <a:srgbClr val="FF0000"/>
              </a:solidFill>
              <a:latin typeface="Calibri"/>
              <a:ea typeface="宋体" panose="02010600030101010101" pitchFamily="2" charset="-122"/>
              <a:sym typeface="+mn-ea"/>
            </a:endParaRPr>
          </a:p>
        </p:txBody>
      </p:sp>
      <p:sp>
        <p:nvSpPr>
          <p:cNvPr id="7" name="文本框 6"/>
          <p:cNvSpPr txBox="1"/>
          <p:nvPr/>
        </p:nvSpPr>
        <p:spPr>
          <a:xfrm>
            <a:off x="772795" y="4474210"/>
            <a:ext cx="1021080" cy="429895"/>
          </a:xfrm>
          <a:prstGeom prst="rect">
            <a:avLst/>
          </a:prstGeom>
          <a:noFill/>
        </p:spPr>
        <p:txBody>
          <a:bodyPr wrap="none" rtlCol="0">
            <a:spAutoFit/>
          </a:bodyPr>
          <a:lstStyle>
            <a:defPPr>
              <a:defRPr lang="zh-CN"/>
            </a:defPPr>
          </a:lstStyle>
          <a:p>
            <a:pPr algn="l"/>
            <a:r>
              <a:rPr lang="zh-CN" sz="2200">
                <a:solidFill>
                  <a:srgbClr val="FF0000"/>
                </a:solidFill>
                <a:latin typeface="Calibri"/>
                <a:ea typeface="宋体" panose="02010600030101010101" pitchFamily="2" charset="-122"/>
                <a:sym typeface="+mn-ea"/>
              </a:rPr>
              <a:t>西班牙</a:t>
            </a:r>
            <a:endParaRPr lang="zh-CN" altLang="en-US" sz="2200">
              <a:solidFill>
                <a:srgbClr val="FF0000"/>
              </a:solidFill>
              <a:latin typeface="Calibri"/>
              <a:ea typeface="宋体" panose="02010600030101010101" pitchFamily="2" charset="-122"/>
              <a:sym typeface="+mn-ea"/>
            </a:endParaRPr>
          </a:p>
        </p:txBody>
      </p:sp>
      <p:sp>
        <p:nvSpPr>
          <p:cNvPr id="8" name="文本框 7"/>
          <p:cNvSpPr txBox="1"/>
          <p:nvPr/>
        </p:nvSpPr>
        <p:spPr>
          <a:xfrm>
            <a:off x="6563995" y="4474210"/>
            <a:ext cx="741680" cy="429895"/>
          </a:xfrm>
          <a:prstGeom prst="rect">
            <a:avLst/>
          </a:prstGeom>
          <a:noFill/>
        </p:spPr>
        <p:txBody>
          <a:bodyPr wrap="none" rtlCol="0">
            <a:spAutoFit/>
          </a:bodyPr>
          <a:lstStyle>
            <a:defPPr>
              <a:defRPr lang="zh-CN"/>
            </a:defPPr>
          </a:lstStyle>
          <a:p>
            <a:pPr algn="l"/>
            <a:r>
              <a:rPr lang="zh-CN" sz="2200">
                <a:solidFill>
                  <a:srgbClr val="FF0000"/>
                </a:solidFill>
                <a:latin typeface="Calibri"/>
                <a:ea typeface="宋体" panose="02010600030101010101" pitchFamily="2" charset="-122"/>
                <a:sym typeface="+mn-ea"/>
              </a:rPr>
              <a:t>挪威</a:t>
            </a:r>
            <a:endParaRPr lang="zh-CN" altLang="en-US" sz="2200">
              <a:solidFill>
                <a:srgbClr val="FF0000"/>
              </a:solidFill>
              <a:latin typeface="Calibri"/>
              <a:ea typeface="宋体" panose="02010600030101010101" pitchFamily="2" charset="-122"/>
              <a:sym typeface="+mn-ea"/>
            </a:endParaRPr>
          </a:p>
        </p:txBody>
      </p:sp>
      <p:sp>
        <p:nvSpPr>
          <p:cNvPr id="9" name="文本框 8"/>
          <p:cNvSpPr txBox="1"/>
          <p:nvPr/>
        </p:nvSpPr>
        <p:spPr>
          <a:xfrm>
            <a:off x="3820160" y="4904105"/>
            <a:ext cx="741680" cy="429895"/>
          </a:xfrm>
          <a:prstGeom prst="rect">
            <a:avLst/>
          </a:prstGeom>
          <a:noFill/>
        </p:spPr>
        <p:txBody>
          <a:bodyPr wrap="none" rtlCol="0">
            <a:spAutoFit/>
          </a:bodyPr>
          <a:lstStyle>
            <a:defPPr>
              <a:defRPr lang="zh-CN"/>
            </a:defPPr>
          </a:lstStyle>
          <a:p>
            <a:pPr algn="l"/>
            <a:r>
              <a:rPr lang="zh-CN" sz="2200">
                <a:solidFill>
                  <a:srgbClr val="FF0000"/>
                </a:solidFill>
                <a:latin typeface="Calibri"/>
                <a:ea typeface="宋体" panose="02010600030101010101" pitchFamily="2" charset="-122"/>
                <a:sym typeface="+mn-ea"/>
              </a:rPr>
              <a:t>平原</a:t>
            </a:r>
            <a:endParaRPr lang="zh-CN" altLang="en-US" sz="2200">
              <a:solidFill>
                <a:srgbClr val="FF0000"/>
              </a:solidFill>
              <a:latin typeface="Calibri"/>
              <a:ea typeface="宋体" panose="02010600030101010101" pitchFamily="2" charset="-122"/>
              <a:sym typeface="+mn-ea"/>
            </a:endParaRPr>
          </a:p>
        </p:txBody>
      </p:sp>
      <p:sp>
        <p:nvSpPr>
          <p:cNvPr id="10" name="文本框 9"/>
          <p:cNvSpPr txBox="1"/>
          <p:nvPr/>
        </p:nvSpPr>
        <p:spPr>
          <a:xfrm>
            <a:off x="7706360" y="4904105"/>
            <a:ext cx="3535680" cy="429895"/>
          </a:xfrm>
          <a:prstGeom prst="rect">
            <a:avLst/>
          </a:prstGeom>
          <a:noFill/>
        </p:spPr>
        <p:txBody>
          <a:bodyPr wrap="none" rtlCol="0">
            <a:spAutoFit/>
          </a:bodyPr>
          <a:lstStyle>
            <a:defPPr>
              <a:defRPr lang="zh-CN"/>
            </a:defPPr>
          </a:lstStyle>
          <a:p>
            <a:pPr algn="l"/>
            <a:r>
              <a:rPr lang="zh-CN" sz="2200">
                <a:solidFill>
                  <a:srgbClr val="FF0000"/>
                </a:solidFill>
                <a:latin typeface="Calibri"/>
                <a:ea typeface="宋体" panose="02010600030101010101" pitchFamily="2" charset="-122"/>
                <a:sym typeface="+mn-ea"/>
              </a:rPr>
              <a:t>温暖湿润的海洋风深入内陆</a:t>
            </a:r>
            <a:endParaRPr lang="zh-CN" altLang="en-US" sz="2200">
              <a:solidFill>
                <a:srgbClr val="FF0000"/>
              </a:solidFill>
              <a:latin typeface="Calibri"/>
              <a:ea typeface="宋体" panose="02010600030101010101" pitchFamily="2" charset="-122"/>
              <a:sym typeface="+mn-ea"/>
            </a:endParaRPr>
          </a:p>
        </p:txBody>
      </p:sp>
      <p:sp>
        <p:nvSpPr>
          <p:cNvPr id="11" name="文本框 10"/>
          <p:cNvSpPr txBox="1"/>
          <p:nvPr/>
        </p:nvSpPr>
        <p:spPr>
          <a:xfrm>
            <a:off x="3401060" y="5249545"/>
            <a:ext cx="1579880" cy="429895"/>
          </a:xfrm>
          <a:prstGeom prst="rect">
            <a:avLst/>
          </a:prstGeom>
          <a:noFill/>
        </p:spPr>
        <p:txBody>
          <a:bodyPr wrap="none" rtlCol="0">
            <a:spAutoFit/>
          </a:bodyPr>
          <a:lstStyle>
            <a:defPPr>
              <a:defRPr lang="zh-CN"/>
            </a:defPPr>
          </a:lstStyle>
          <a:p>
            <a:pPr algn="l"/>
            <a:r>
              <a:rPr lang="zh-CN" sz="2200">
                <a:solidFill>
                  <a:srgbClr val="FF0000"/>
                </a:solidFill>
                <a:latin typeface="Calibri"/>
                <a:ea typeface="宋体" panose="02010600030101010101" pitchFamily="2" charset="-122"/>
                <a:sym typeface="+mn-ea"/>
              </a:rPr>
              <a:t>温带海洋性</a:t>
            </a:r>
            <a:endParaRPr lang="zh-CN" altLang="en-US" sz="2200">
              <a:solidFill>
                <a:srgbClr val="FF0000"/>
              </a:solidFill>
              <a:latin typeface="Calibri"/>
              <a:ea typeface="宋体" panose="02010600030101010101" pitchFamily="2" charset="-122"/>
              <a:sym typeface="+mn-ea"/>
            </a:endParaRPr>
          </a:p>
        </p:txBody>
      </p:sp>
      <p:sp>
        <p:nvSpPr>
          <p:cNvPr id="12" name="文本框 11"/>
          <p:cNvSpPr txBox="1"/>
          <p:nvPr/>
        </p:nvSpPr>
        <p:spPr>
          <a:xfrm>
            <a:off x="7160260" y="5249545"/>
            <a:ext cx="741680" cy="429895"/>
          </a:xfrm>
          <a:prstGeom prst="rect">
            <a:avLst/>
          </a:prstGeom>
          <a:noFill/>
        </p:spPr>
        <p:txBody>
          <a:bodyPr wrap="none" rtlCol="0">
            <a:spAutoFit/>
          </a:bodyPr>
          <a:lstStyle>
            <a:defPPr>
              <a:defRPr lang="zh-CN"/>
            </a:defPPr>
          </a:lstStyle>
          <a:p>
            <a:pPr algn="l"/>
            <a:r>
              <a:rPr lang="zh-CN" sz="2200">
                <a:solidFill>
                  <a:srgbClr val="FF0000"/>
                </a:solidFill>
                <a:latin typeface="Calibri"/>
                <a:ea typeface="宋体" panose="02010600030101010101" pitchFamily="2" charset="-122"/>
                <a:sym typeface="+mn-ea"/>
              </a:rPr>
              <a:t>畜牧</a:t>
            </a:r>
            <a:endParaRPr lang="zh-CN" altLang="en-US" sz="2200">
              <a:solidFill>
                <a:srgbClr val="FF0000"/>
              </a:solidFill>
              <a:latin typeface="Calibri"/>
              <a:ea typeface="宋体" panose="02010600030101010101" pitchFamily="2" charset="-122"/>
              <a:sym typeface="+mn-ea"/>
            </a:endParaRPr>
          </a:p>
        </p:txBody>
      </p:sp>
      <p:sp>
        <p:nvSpPr>
          <p:cNvPr id="13" name="文本框 12"/>
          <p:cNvSpPr txBox="1"/>
          <p:nvPr/>
        </p:nvSpPr>
        <p:spPr>
          <a:xfrm>
            <a:off x="772795" y="5570855"/>
            <a:ext cx="1021080" cy="429895"/>
          </a:xfrm>
          <a:prstGeom prst="rect">
            <a:avLst/>
          </a:prstGeom>
          <a:noFill/>
        </p:spPr>
        <p:txBody>
          <a:bodyPr wrap="none" rtlCol="0">
            <a:spAutoFit/>
          </a:bodyPr>
          <a:lstStyle>
            <a:defPPr>
              <a:defRPr lang="zh-CN"/>
            </a:defPPr>
          </a:lstStyle>
          <a:p>
            <a:pPr algn="l"/>
            <a:r>
              <a:rPr lang="zh-CN" sz="2200">
                <a:solidFill>
                  <a:srgbClr val="FF0000"/>
                </a:solidFill>
                <a:latin typeface="Calibri"/>
                <a:ea typeface="宋体" panose="02010600030101010101" pitchFamily="2" charset="-122"/>
                <a:sym typeface="+mn-ea"/>
              </a:rPr>
              <a:t>地中海</a:t>
            </a:r>
            <a:endParaRPr lang="zh-CN" altLang="en-US" sz="2200">
              <a:solidFill>
                <a:srgbClr val="FF0000"/>
              </a:solidFill>
              <a:latin typeface="Calibri"/>
              <a:ea typeface="宋体" panose="02010600030101010101" pitchFamily="2" charset="-122"/>
              <a:sym typeface="+mn-ea"/>
            </a:endParaRPr>
          </a:p>
        </p:txBody>
      </p:sp>
      <p:sp>
        <p:nvSpPr>
          <p:cNvPr id="14" name="文本框 13"/>
          <p:cNvSpPr txBox="1"/>
          <p:nvPr/>
        </p:nvSpPr>
        <p:spPr>
          <a:xfrm>
            <a:off x="3210560" y="5570855"/>
            <a:ext cx="741680" cy="429895"/>
          </a:xfrm>
          <a:prstGeom prst="rect">
            <a:avLst/>
          </a:prstGeom>
          <a:noFill/>
        </p:spPr>
        <p:txBody>
          <a:bodyPr wrap="none" rtlCol="0">
            <a:spAutoFit/>
          </a:bodyPr>
          <a:lstStyle>
            <a:defPPr>
              <a:defRPr lang="zh-CN"/>
            </a:defPPr>
          </a:lstStyle>
          <a:p>
            <a:pPr algn="l"/>
            <a:r>
              <a:rPr lang="zh-CN" sz="2200">
                <a:solidFill>
                  <a:srgbClr val="FF0000"/>
                </a:solidFill>
                <a:latin typeface="Calibri"/>
                <a:ea typeface="宋体" panose="02010600030101010101" pitchFamily="2" charset="-122"/>
                <a:sym typeface="+mn-ea"/>
              </a:rPr>
              <a:t>园艺</a:t>
            </a:r>
            <a:endParaRPr lang="zh-CN" altLang="en-US" sz="2200">
              <a:solidFill>
                <a:srgbClr val="FF0000"/>
              </a:solidFill>
              <a:latin typeface="Calibri"/>
              <a:ea typeface="宋体" panose="02010600030101010101" pitchFamily="2" charset="-122"/>
              <a:sym typeface="+mn-ea"/>
            </a:endParaRPr>
          </a:p>
        </p:txBody>
      </p:sp>
    </p:spTree>
    <p:custDataLst>
      <p:tags r:id="rId3"/>
    </p:custDataLst>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9" presetClass="entr" presetSubtype="0" fill="hold" grpId="1"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dissolve">
                                      <p:cBhvr>
                                        <p:cTn id="13" dur="500"/>
                                        <p:tgtEl>
                                          <p:spTgt spid="7"/>
                                        </p:tgtEl>
                                      </p:cBhvr>
                                    </p:animEffec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9" presetClass="entr" presetSubtype="0" fill="hold" grpId="2"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dissolve">
                                      <p:cBhvr>
                                        <p:cTn id="19" dur="500"/>
                                        <p:tgtEl>
                                          <p:spTgt spid="8"/>
                                        </p:tgtEl>
                                      </p:cBhvr>
                                    </p:animEffect>
                                  </p:childTnLst>
                                </p:cTn>
                              </p:par>
                            </p:childTnLst>
                          </p:cTn>
                        </p:par>
                      </p:childTnLst>
                    </p:cTn>
                  </p:par>
                  <p:par>
                    <p:cTn id="20" fill="hold" nodeType="clickPar">
                      <p:stCondLst>
                        <p:cond delay="indefinite"/>
                      </p:stCondLst>
                      <p:childTnLst>
                        <p:par>
                          <p:cTn id="21" fill="hold" nodeType="withGroup">
                            <p:stCondLst>
                              <p:cond delay="indefinite"/>
                            </p:stCondLst>
                          </p:cTn>
                        </p:par>
                        <p:par>
                          <p:cTn id="22" fill="hold" nodeType="afterGroup">
                            <p:stCondLst>
                              <p:cond delay="0"/>
                            </p:stCondLst>
                            <p:childTnLst>
                              <p:par>
                                <p:cTn id="23" presetID="9" presetClass="entr" presetSubtype="0" fill="hold" grpId="3"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dissolve">
                                      <p:cBhvr>
                                        <p:cTn id="25" dur="500"/>
                                        <p:tgtEl>
                                          <p:spTgt spid="9"/>
                                        </p:tgtEl>
                                      </p:cBhvr>
                                    </p:animEffect>
                                  </p:childTnLst>
                                </p:cTn>
                              </p:par>
                            </p:childTnLst>
                          </p:cTn>
                        </p:par>
                      </p:childTnLst>
                    </p:cTn>
                  </p:par>
                  <p:par>
                    <p:cTn id="26" fill="hold" nodeType="clickPar">
                      <p:stCondLst>
                        <p:cond delay="indefinite"/>
                      </p:stCondLst>
                      <p:childTnLst>
                        <p:par>
                          <p:cTn id="27" fill="hold" nodeType="withGroup">
                            <p:stCondLst>
                              <p:cond delay="indefinite"/>
                            </p:stCondLst>
                          </p:cTn>
                        </p:par>
                        <p:par>
                          <p:cTn id="28" fill="hold" nodeType="afterGroup">
                            <p:stCondLst>
                              <p:cond delay="0"/>
                            </p:stCondLst>
                            <p:childTnLst>
                              <p:par>
                                <p:cTn id="29" presetID="9" presetClass="entr" presetSubtype="0" fill="hold" grpId="4" nodeType="click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dissolve">
                                      <p:cBhvr>
                                        <p:cTn id="31" dur="500"/>
                                        <p:tgtEl>
                                          <p:spTgt spid="10"/>
                                        </p:tgtEl>
                                      </p:cBhvr>
                                    </p:animEffect>
                                  </p:childTnLst>
                                </p:cTn>
                              </p:par>
                            </p:childTnLst>
                          </p:cTn>
                        </p:par>
                      </p:childTnLst>
                    </p:cTn>
                  </p:par>
                  <p:par>
                    <p:cTn id="32" fill="hold" nodeType="clickPar">
                      <p:stCondLst>
                        <p:cond delay="indefinite"/>
                      </p:stCondLst>
                      <p:childTnLst>
                        <p:par>
                          <p:cTn id="33" fill="hold" nodeType="withGroup">
                            <p:stCondLst>
                              <p:cond delay="indefinite"/>
                            </p:stCondLst>
                          </p:cTn>
                        </p:par>
                        <p:par>
                          <p:cTn id="34" fill="hold" nodeType="afterGroup">
                            <p:stCondLst>
                              <p:cond delay="0"/>
                            </p:stCondLst>
                            <p:childTnLst>
                              <p:par>
                                <p:cTn id="35" presetID="9" presetClass="entr" presetSubtype="0" fill="hold" grpId="5"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dissolve">
                                      <p:cBhvr>
                                        <p:cTn id="37" dur="500"/>
                                        <p:tgtEl>
                                          <p:spTgt spid="11"/>
                                        </p:tgtEl>
                                      </p:cBhvr>
                                    </p:animEffect>
                                  </p:childTnLst>
                                </p:cTn>
                              </p:par>
                            </p:childTnLst>
                          </p:cTn>
                        </p:par>
                      </p:childTnLst>
                    </p:cTn>
                  </p:par>
                  <p:par>
                    <p:cTn id="38" fill="hold" nodeType="clickPar">
                      <p:stCondLst>
                        <p:cond delay="indefinite"/>
                      </p:stCondLst>
                      <p:childTnLst>
                        <p:par>
                          <p:cTn id="39" fill="hold" nodeType="withGroup">
                            <p:stCondLst>
                              <p:cond delay="indefinite"/>
                            </p:stCondLst>
                          </p:cTn>
                        </p:par>
                        <p:par>
                          <p:cTn id="40" fill="hold" nodeType="afterGroup">
                            <p:stCondLst>
                              <p:cond delay="0"/>
                            </p:stCondLst>
                            <p:childTnLst>
                              <p:par>
                                <p:cTn id="41" presetID="9" presetClass="entr" presetSubtype="0" fill="hold" grpId="6" nodeType="click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dissolve">
                                      <p:cBhvr>
                                        <p:cTn id="43" dur="500"/>
                                        <p:tgtEl>
                                          <p:spTgt spid="12"/>
                                        </p:tgtEl>
                                      </p:cBhvr>
                                    </p:animEffect>
                                  </p:childTnLst>
                                </p:cTn>
                              </p:par>
                            </p:childTnLst>
                          </p:cTn>
                        </p:par>
                      </p:childTnLst>
                    </p:cTn>
                  </p:par>
                  <p:par>
                    <p:cTn id="44" fill="hold" nodeType="clickPar">
                      <p:stCondLst>
                        <p:cond delay="indefinite"/>
                      </p:stCondLst>
                      <p:childTnLst>
                        <p:par>
                          <p:cTn id="45" fill="hold" nodeType="withGroup">
                            <p:stCondLst>
                              <p:cond delay="indefinite"/>
                            </p:stCondLst>
                          </p:cTn>
                        </p:par>
                        <p:par>
                          <p:cTn id="46" fill="hold" nodeType="afterGroup">
                            <p:stCondLst>
                              <p:cond delay="0"/>
                            </p:stCondLst>
                            <p:childTnLst>
                              <p:par>
                                <p:cTn id="47" presetID="9" presetClass="entr" presetSubtype="0" fill="hold" grpId="7" nodeType="click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dissolve">
                                      <p:cBhvr>
                                        <p:cTn id="49" dur="500"/>
                                        <p:tgtEl>
                                          <p:spTgt spid="13"/>
                                        </p:tgtEl>
                                      </p:cBhvr>
                                    </p:animEffect>
                                  </p:childTnLst>
                                </p:cTn>
                              </p:par>
                            </p:childTnLst>
                          </p:cTn>
                        </p:par>
                      </p:childTnLst>
                    </p:cTn>
                  </p:par>
                  <p:par>
                    <p:cTn id="50" fill="hold" nodeType="clickPar">
                      <p:stCondLst>
                        <p:cond delay="indefinite"/>
                      </p:stCondLst>
                      <p:childTnLst>
                        <p:par>
                          <p:cTn id="51" fill="hold" nodeType="withGroup">
                            <p:stCondLst>
                              <p:cond delay="indefinite"/>
                            </p:stCondLst>
                          </p:cTn>
                        </p:par>
                        <p:par>
                          <p:cTn id="52" fill="hold" nodeType="afterGroup">
                            <p:stCondLst>
                              <p:cond delay="0"/>
                            </p:stCondLst>
                            <p:childTnLst>
                              <p:par>
                                <p:cTn id="53" presetID="9" presetClass="entr" presetSubtype="0" fill="hold" grpId="8" nodeType="click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dissolve">
                                      <p:cBhvr>
                                        <p:cTn id="5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1"/>
      <p:bldP spid="8" grpId="2"/>
      <p:bldP spid="9" grpId="3"/>
      <p:bldP spid="10" grpId="4"/>
      <p:bldP spid="11" grpId="5"/>
      <p:bldP spid="12" grpId="6"/>
      <p:bldP spid="13" grpId="7"/>
      <p:bldP spid="14" grpId="8"/>
    </p:bldLst>
  </p:timing>
</p:sld>
</file>

<file path=ppt/slides/slide3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100" name="文本框 99"/>
          <p:cNvSpPr txBox="1"/>
          <p:nvPr/>
        </p:nvSpPr>
        <p:spPr>
          <a:xfrm>
            <a:off x="508000" y="608330"/>
            <a:ext cx="11175365" cy="829945"/>
          </a:xfrm>
          <a:prstGeom prst="rect">
            <a:avLst/>
          </a:prstGeom>
          <a:noFill/>
          <a:ln w="9525">
            <a:noFill/>
          </a:ln>
        </p:spPr>
        <p:txBody>
          <a:bodyPr wrap="square">
            <a:spAutoFit/>
          </a:bodyPr>
          <a:lstStyle>
            <a:defPPr>
              <a:defRPr lang="zh-CN"/>
            </a:defPPr>
          </a:lstStyle>
          <a:p>
            <a:pPr indent="0"/>
            <a:r>
              <a:rPr lang="en-US" sz="2400" b="0">
                <a:latin typeface="宋体" panose="02010600030101010101" pitchFamily="2" charset="-122"/>
                <a:ea typeface="宋体" panose="02010600030101010101" pitchFamily="2" charset="-122"/>
              </a:rPr>
              <a:t>27</a:t>
            </a:r>
            <a:r>
              <a:rPr lang="en-US" altLang="zh-CN" sz="2400" b="0">
                <a:latin typeface="宋体" panose="02010600030101010101" pitchFamily="2" charset="-122"/>
                <a:ea typeface="宋体" panose="02010600030101010101" pitchFamily="2" charset="-122"/>
              </a:rPr>
              <a:t>.</a:t>
            </a:r>
            <a:r>
              <a:rPr lang="zh-CN" sz="2400" b="0">
                <a:latin typeface="宋体" panose="02010600030101010101" pitchFamily="2" charset="-122"/>
                <a:ea typeface="宋体" panose="02010600030101010101" pitchFamily="2" charset="-122"/>
              </a:rPr>
              <a:t>读中东简图（如下图所示），完成下列各题。</a:t>
            </a:r>
          </a:p>
          <a:p>
            <a:pPr indent="0"/>
            <a:endParaRPr lang="zh-CN" altLang="en-US" sz="2400" b="0">
              <a:latin typeface="宋体" panose="02010600030101010101" pitchFamily="2" charset="-122"/>
              <a:ea typeface="宋体" panose="02010600030101010101" pitchFamily="2" charset="-122"/>
            </a:endParaRPr>
          </a:p>
        </p:txBody>
      </p:sp>
      <p:sp>
        <p:nvSpPr>
          <p:cNvPr id="2" name="文本框 1"/>
          <p:cNvSpPr txBox="1"/>
          <p:nvPr/>
        </p:nvSpPr>
        <p:spPr>
          <a:xfrm>
            <a:off x="508000" y="3783330"/>
            <a:ext cx="11092180" cy="2676525"/>
          </a:xfrm>
          <a:prstGeom prst="rect">
            <a:avLst/>
          </a:prstGeom>
          <a:noFill/>
        </p:spPr>
        <p:txBody>
          <a:bodyPr wrap="square" rtlCol="0">
            <a:spAutoFit/>
          </a:bodyPr>
          <a:lstStyle>
            <a:defPPr>
              <a:defRPr lang="zh-CN"/>
            </a:defPPr>
          </a:lstStyle>
          <a:p>
            <a:pPr indent="0"/>
            <a:r>
              <a:rPr lang="zh-CN" sz="2400">
                <a:latin typeface="宋体" panose="02010600030101010101" pitchFamily="2" charset="-122"/>
                <a:ea typeface="宋体" panose="02010600030101010101" pitchFamily="2" charset="-122"/>
                <a:sym typeface="+mn-ea"/>
              </a:rPr>
              <a:t>（</a:t>
            </a:r>
            <a:r>
              <a:rPr lang="en-US" sz="2400">
                <a:latin typeface="宋体" panose="02010600030101010101" pitchFamily="2" charset="-122"/>
                <a:ea typeface="宋体" panose="02010600030101010101" pitchFamily="2" charset="-122"/>
                <a:sym typeface="+mn-ea"/>
              </a:rPr>
              <a:t>1</a:t>
            </a:r>
            <a:r>
              <a:rPr lang="zh-CN" sz="2400">
                <a:latin typeface="宋体" panose="02010600030101010101" pitchFamily="2" charset="-122"/>
                <a:ea typeface="宋体" panose="02010600030101010101" pitchFamily="2" charset="-122"/>
                <a:sym typeface="+mn-ea"/>
              </a:rPr>
              <a:t>）</a:t>
            </a:r>
            <a:r>
              <a:rPr lang="en-US" sz="2400">
                <a:latin typeface="宋体" panose="02010600030101010101" pitchFamily="2" charset="-122"/>
                <a:ea typeface="宋体" panose="02010600030101010101" pitchFamily="2" charset="-122"/>
                <a:sym typeface="+mn-ea"/>
              </a:rPr>
              <a:t>A</a:t>
            </a:r>
            <a:r>
              <a:rPr lang="zh-CN" sz="2400">
                <a:latin typeface="宋体" panose="02010600030101010101" pitchFamily="2" charset="-122"/>
                <a:ea typeface="宋体" panose="02010600030101010101" pitchFamily="2" charset="-122"/>
                <a:sym typeface="+mn-ea"/>
              </a:rPr>
              <a:t>是</a:t>
            </a:r>
            <a:r>
              <a:rPr lang="en-US" altLang="zh-CN" sz="2400" u="sng">
                <a:latin typeface="宋体" panose="02010600030101010101" pitchFamily="2" charset="-122"/>
                <a:ea typeface="宋体" panose="02010600030101010101" pitchFamily="2" charset="-122"/>
                <a:sym typeface="+mn-ea"/>
              </a:rPr>
              <a:t>          </a:t>
            </a:r>
            <a:r>
              <a:rPr lang="zh-CN" sz="2400">
                <a:latin typeface="宋体" panose="02010600030101010101" pitchFamily="2" charset="-122"/>
                <a:ea typeface="宋体" panose="02010600030101010101" pitchFamily="2" charset="-122"/>
                <a:sym typeface="+mn-ea"/>
              </a:rPr>
              <a:t>湾</a:t>
            </a:r>
            <a:r>
              <a:rPr lang="en-US" sz="2400">
                <a:latin typeface="宋体" panose="02010600030101010101" pitchFamily="2" charset="-122"/>
                <a:ea typeface="宋体" panose="02010600030101010101" pitchFamily="2" charset="-122"/>
                <a:sym typeface="+mn-ea"/>
              </a:rPr>
              <a:t>,</a:t>
            </a:r>
            <a:r>
              <a:rPr lang="zh-CN" sz="2400">
                <a:latin typeface="宋体" panose="02010600030101010101" pitchFamily="2" charset="-122"/>
                <a:ea typeface="宋体" panose="02010600030101010101" pitchFamily="2" charset="-122"/>
                <a:sym typeface="+mn-ea"/>
              </a:rPr>
              <a:t>这里是世界的</a:t>
            </a:r>
            <a:r>
              <a:rPr lang="en-US" altLang="zh-CN" sz="2400" u="sng">
                <a:latin typeface="宋体" panose="02010600030101010101" pitchFamily="2" charset="-122"/>
                <a:ea typeface="宋体" panose="02010600030101010101" pitchFamily="2" charset="-122"/>
                <a:sym typeface="+mn-ea"/>
              </a:rPr>
              <a:t>          </a:t>
            </a:r>
            <a:r>
              <a:rPr lang="zh-CN" sz="2400">
                <a:latin typeface="宋体" panose="02010600030101010101" pitchFamily="2" charset="-122"/>
                <a:ea typeface="宋体" panose="02010600030101010101" pitchFamily="2" charset="-122"/>
                <a:sym typeface="+mn-ea"/>
              </a:rPr>
              <a:t>宝库。</a:t>
            </a:r>
            <a:endParaRPr lang="zh-CN" sz="2400" b="0">
              <a:latin typeface="宋体" panose="02010600030101010101" pitchFamily="2" charset="-122"/>
              <a:ea typeface="宋体" panose="02010600030101010101" pitchFamily="2" charset="-122"/>
            </a:endParaRPr>
          </a:p>
          <a:p>
            <a:pPr indent="0"/>
            <a:r>
              <a:rPr lang="zh-CN" sz="2400">
                <a:latin typeface="宋体" panose="02010600030101010101" pitchFamily="2" charset="-122"/>
                <a:ea typeface="宋体" panose="02010600030101010101" pitchFamily="2" charset="-122"/>
                <a:sym typeface="+mn-ea"/>
              </a:rPr>
              <a:t>（</a:t>
            </a:r>
            <a:r>
              <a:rPr lang="en-US" sz="2400">
                <a:latin typeface="宋体" panose="02010600030101010101" pitchFamily="2" charset="-122"/>
                <a:ea typeface="宋体" panose="02010600030101010101" pitchFamily="2" charset="-122"/>
                <a:sym typeface="+mn-ea"/>
              </a:rPr>
              <a:t>2</a:t>
            </a:r>
            <a:r>
              <a:rPr lang="zh-CN" sz="2400">
                <a:latin typeface="宋体" panose="02010600030101010101" pitchFamily="2" charset="-122"/>
                <a:ea typeface="宋体" panose="02010600030101010101" pitchFamily="2" charset="-122"/>
                <a:sym typeface="+mn-ea"/>
              </a:rPr>
              <a:t>）</a:t>
            </a:r>
            <a:r>
              <a:rPr lang="en-US" sz="2400">
                <a:latin typeface="宋体" panose="02010600030101010101" pitchFamily="2" charset="-122"/>
                <a:ea typeface="宋体" panose="02010600030101010101" pitchFamily="2" charset="-122"/>
                <a:sym typeface="+mn-ea"/>
              </a:rPr>
              <a:t>B</a:t>
            </a:r>
            <a:r>
              <a:rPr lang="zh-CN" sz="2400">
                <a:latin typeface="宋体" panose="02010600030101010101" pitchFamily="2" charset="-122"/>
                <a:ea typeface="宋体" panose="02010600030101010101" pitchFamily="2" charset="-122"/>
                <a:sym typeface="+mn-ea"/>
              </a:rPr>
              <a:t>是</a:t>
            </a:r>
            <a:r>
              <a:rPr lang="en-US" altLang="zh-CN" sz="2400" u="sng">
                <a:latin typeface="宋体" panose="02010600030101010101" pitchFamily="2" charset="-122"/>
                <a:ea typeface="宋体" panose="02010600030101010101" pitchFamily="2" charset="-122"/>
                <a:sym typeface="+mn-ea"/>
              </a:rPr>
              <a:t>          </a:t>
            </a:r>
            <a:r>
              <a:rPr lang="zh-CN" sz="2400">
                <a:latin typeface="宋体" panose="02010600030101010101" pitchFamily="2" charset="-122"/>
                <a:ea typeface="宋体" panose="02010600030101010101" pitchFamily="2" charset="-122"/>
                <a:sym typeface="+mn-ea"/>
              </a:rPr>
              <a:t>海，</a:t>
            </a:r>
            <a:r>
              <a:rPr lang="en-US" sz="2400">
                <a:latin typeface="宋体" panose="02010600030101010101" pitchFamily="2" charset="-122"/>
                <a:ea typeface="宋体" panose="02010600030101010101" pitchFamily="2" charset="-122"/>
                <a:sym typeface="+mn-ea"/>
              </a:rPr>
              <a:t>C</a:t>
            </a:r>
            <a:r>
              <a:rPr lang="zh-CN" sz="2400">
                <a:latin typeface="宋体" panose="02010600030101010101" pitchFamily="2" charset="-122"/>
                <a:ea typeface="宋体" panose="02010600030101010101" pitchFamily="2" charset="-122"/>
                <a:sym typeface="+mn-ea"/>
              </a:rPr>
              <a:t>是</a:t>
            </a:r>
            <a:r>
              <a:rPr lang="en-US" altLang="zh-CN" sz="2400" u="sng">
                <a:latin typeface="宋体" panose="02010600030101010101" pitchFamily="2" charset="-122"/>
                <a:ea typeface="宋体" panose="02010600030101010101" pitchFamily="2" charset="-122"/>
                <a:sym typeface="+mn-ea"/>
              </a:rPr>
              <a:t>          </a:t>
            </a:r>
            <a:r>
              <a:rPr lang="zh-CN" sz="2400">
                <a:latin typeface="宋体" panose="02010600030101010101" pitchFamily="2" charset="-122"/>
                <a:ea typeface="宋体" panose="02010600030101010101" pitchFamily="2" charset="-122"/>
                <a:sym typeface="+mn-ea"/>
              </a:rPr>
              <a:t>海，它们之间由</a:t>
            </a:r>
            <a:r>
              <a:rPr lang="en-US" altLang="zh-CN" sz="2400" u="sng">
                <a:latin typeface="宋体" panose="02010600030101010101" pitchFamily="2" charset="-122"/>
                <a:ea typeface="宋体" panose="02010600030101010101" pitchFamily="2" charset="-122"/>
                <a:sym typeface="+mn-ea"/>
              </a:rPr>
              <a:t>          </a:t>
            </a:r>
            <a:r>
              <a:rPr lang="zh-CN" sz="2400">
                <a:latin typeface="宋体" panose="02010600030101010101" pitchFamily="2" charset="-122"/>
                <a:ea typeface="宋体" panose="02010600030101010101" pitchFamily="2" charset="-122"/>
                <a:sym typeface="+mn-ea"/>
              </a:rPr>
              <a:t>运河沟通。</a:t>
            </a:r>
            <a:endParaRPr lang="zh-CN" sz="2400" b="0">
              <a:latin typeface="宋体" panose="02010600030101010101" pitchFamily="2" charset="-122"/>
              <a:ea typeface="宋体" panose="02010600030101010101" pitchFamily="2" charset="-122"/>
            </a:endParaRPr>
          </a:p>
          <a:p>
            <a:pPr indent="0"/>
            <a:r>
              <a:rPr lang="zh-CN" sz="2400">
                <a:latin typeface="宋体" panose="02010600030101010101" pitchFamily="2" charset="-122"/>
                <a:ea typeface="宋体" panose="02010600030101010101" pitchFamily="2" charset="-122"/>
                <a:sym typeface="+mn-ea"/>
              </a:rPr>
              <a:t>（</a:t>
            </a:r>
            <a:r>
              <a:rPr lang="en-US" sz="2400">
                <a:latin typeface="宋体" panose="02010600030101010101" pitchFamily="2" charset="-122"/>
                <a:ea typeface="宋体" panose="02010600030101010101" pitchFamily="2" charset="-122"/>
                <a:sym typeface="+mn-ea"/>
              </a:rPr>
              <a:t>3</a:t>
            </a:r>
            <a:r>
              <a:rPr lang="zh-CN" sz="2400">
                <a:latin typeface="宋体" panose="02010600030101010101" pitchFamily="2" charset="-122"/>
                <a:ea typeface="宋体" panose="02010600030101010101" pitchFamily="2" charset="-122"/>
                <a:sym typeface="+mn-ea"/>
              </a:rPr>
              <a:t>）</a:t>
            </a:r>
            <a:r>
              <a:rPr lang="en-US" sz="2400">
                <a:latin typeface="宋体" panose="02010600030101010101" pitchFamily="2" charset="-122"/>
                <a:ea typeface="宋体" panose="02010600030101010101" pitchFamily="2" charset="-122"/>
                <a:sym typeface="+mn-ea"/>
              </a:rPr>
              <a:t>B</a:t>
            </a:r>
            <a:r>
              <a:rPr lang="zh-CN" sz="2400">
                <a:latin typeface="宋体" panose="02010600030101010101" pitchFamily="2" charset="-122"/>
                <a:ea typeface="宋体" panose="02010600030101010101" pitchFamily="2" charset="-122"/>
                <a:sym typeface="+mn-ea"/>
              </a:rPr>
              <a:t>和</a:t>
            </a:r>
            <a:r>
              <a:rPr lang="en-US" sz="2400">
                <a:latin typeface="宋体" panose="02010600030101010101" pitchFamily="2" charset="-122"/>
                <a:ea typeface="宋体" panose="02010600030101010101" pitchFamily="2" charset="-122"/>
                <a:sym typeface="+mn-ea"/>
              </a:rPr>
              <a:t>E</a:t>
            </a:r>
            <a:r>
              <a:rPr lang="zh-CN" sz="2400">
                <a:latin typeface="宋体" panose="02010600030101010101" pitchFamily="2" charset="-122"/>
                <a:ea typeface="宋体" panose="02010600030101010101" pitchFamily="2" charset="-122"/>
                <a:sym typeface="+mn-ea"/>
              </a:rPr>
              <a:t>之间的通道是</a:t>
            </a:r>
            <a:r>
              <a:rPr lang="en-US" altLang="zh-CN" sz="2400" u="sng">
                <a:latin typeface="宋体" panose="02010600030101010101" pitchFamily="2" charset="-122"/>
                <a:ea typeface="宋体" panose="02010600030101010101" pitchFamily="2" charset="-122"/>
                <a:sym typeface="+mn-ea"/>
              </a:rPr>
              <a:t>          </a:t>
            </a:r>
            <a:r>
              <a:rPr lang="zh-CN" sz="2400">
                <a:latin typeface="宋体" panose="02010600030101010101" pitchFamily="2" charset="-122"/>
                <a:ea typeface="宋体" panose="02010600030101010101" pitchFamily="2" charset="-122"/>
                <a:sym typeface="+mn-ea"/>
              </a:rPr>
              <a:t>海峡。</a:t>
            </a:r>
            <a:endParaRPr lang="zh-CN" sz="2400" b="0">
              <a:latin typeface="宋体" panose="02010600030101010101" pitchFamily="2" charset="-122"/>
              <a:ea typeface="宋体" panose="02010600030101010101" pitchFamily="2" charset="-122"/>
            </a:endParaRPr>
          </a:p>
          <a:p>
            <a:pPr indent="0"/>
            <a:r>
              <a:rPr lang="zh-CN" sz="2400">
                <a:latin typeface="宋体" panose="02010600030101010101" pitchFamily="2" charset="-122"/>
                <a:ea typeface="宋体" panose="02010600030101010101" pitchFamily="2" charset="-122"/>
                <a:sym typeface="+mn-ea"/>
              </a:rPr>
              <a:t>（</a:t>
            </a:r>
            <a:r>
              <a:rPr lang="en-US" sz="2400">
                <a:latin typeface="宋体" panose="02010600030101010101" pitchFamily="2" charset="-122"/>
                <a:ea typeface="宋体" panose="02010600030101010101" pitchFamily="2" charset="-122"/>
                <a:sym typeface="+mn-ea"/>
              </a:rPr>
              <a:t>4</a:t>
            </a:r>
            <a:r>
              <a:rPr lang="zh-CN" sz="2400">
                <a:latin typeface="宋体" panose="02010600030101010101" pitchFamily="2" charset="-122"/>
                <a:ea typeface="宋体" panose="02010600030101010101" pitchFamily="2" charset="-122"/>
                <a:sym typeface="+mn-ea"/>
              </a:rPr>
              <a:t>）</a:t>
            </a:r>
            <a:r>
              <a:rPr lang="en-US" sz="2400">
                <a:latin typeface="宋体" panose="02010600030101010101" pitchFamily="2" charset="-122"/>
                <a:ea typeface="宋体" panose="02010600030101010101" pitchFamily="2" charset="-122"/>
                <a:sym typeface="+mn-ea"/>
              </a:rPr>
              <a:t>F</a:t>
            </a:r>
            <a:r>
              <a:rPr lang="zh-CN" sz="2400">
                <a:latin typeface="宋体" panose="02010600030101010101" pitchFamily="2" charset="-122"/>
                <a:ea typeface="宋体" panose="02010600030101010101" pitchFamily="2" charset="-122"/>
                <a:sym typeface="+mn-ea"/>
              </a:rPr>
              <a:t>是世界上最大的湖泊</a:t>
            </a:r>
            <a:r>
              <a:rPr lang="en-US" altLang="zh-CN" sz="2400" u="sng">
                <a:latin typeface="宋体" panose="02010600030101010101" pitchFamily="2" charset="-122"/>
                <a:ea typeface="宋体" panose="02010600030101010101" pitchFamily="2" charset="-122"/>
                <a:sym typeface="+mn-ea"/>
              </a:rPr>
              <a:t>          </a:t>
            </a:r>
            <a:r>
              <a:rPr lang="zh-CN" sz="2400">
                <a:latin typeface="宋体" panose="02010600030101010101" pitchFamily="2" charset="-122"/>
                <a:ea typeface="宋体" panose="02010600030101010101" pitchFamily="2" charset="-122"/>
                <a:sym typeface="+mn-ea"/>
              </a:rPr>
              <a:t>，</a:t>
            </a:r>
            <a:r>
              <a:rPr lang="en-US" sz="2400">
                <a:latin typeface="宋体" panose="02010600030101010101" pitchFamily="2" charset="-122"/>
                <a:ea typeface="宋体" panose="02010600030101010101" pitchFamily="2" charset="-122"/>
                <a:sym typeface="+mn-ea"/>
              </a:rPr>
              <a:t>G</a:t>
            </a:r>
            <a:r>
              <a:rPr lang="zh-CN" sz="2400">
                <a:latin typeface="宋体" panose="02010600030101010101" pitchFamily="2" charset="-122"/>
                <a:ea typeface="宋体" panose="02010600030101010101" pitchFamily="2" charset="-122"/>
                <a:sym typeface="+mn-ea"/>
              </a:rPr>
              <a:t>是世界上最大的半岛半岛</a:t>
            </a:r>
            <a:r>
              <a:rPr lang="en-US" altLang="zh-CN" sz="2400" u="sng">
                <a:latin typeface="宋体" panose="02010600030101010101" pitchFamily="2" charset="-122"/>
                <a:ea typeface="宋体" panose="02010600030101010101" pitchFamily="2" charset="-122"/>
                <a:sym typeface="+mn-ea"/>
              </a:rPr>
              <a:t>          </a:t>
            </a:r>
            <a:r>
              <a:rPr lang="zh-CN" sz="2400">
                <a:latin typeface="宋体" panose="02010600030101010101" pitchFamily="2" charset="-122"/>
                <a:ea typeface="宋体" panose="02010600030101010101" pitchFamily="2" charset="-122"/>
                <a:sym typeface="+mn-ea"/>
              </a:rPr>
              <a:t>，</a:t>
            </a:r>
            <a:r>
              <a:rPr lang="en-US" sz="2400">
                <a:latin typeface="宋体" panose="02010600030101010101" pitchFamily="2" charset="-122"/>
                <a:ea typeface="宋体" panose="02010600030101010101" pitchFamily="2" charset="-122"/>
                <a:sym typeface="+mn-ea"/>
              </a:rPr>
              <a:t>I</a:t>
            </a:r>
            <a:r>
              <a:rPr lang="zh-CN" sz="2400">
                <a:latin typeface="宋体" panose="02010600030101010101" pitchFamily="2" charset="-122"/>
                <a:ea typeface="宋体" panose="02010600030101010101" pitchFamily="2" charset="-122"/>
                <a:sym typeface="+mn-ea"/>
              </a:rPr>
              <a:t>是文明古国</a:t>
            </a:r>
            <a:r>
              <a:rPr lang="en-US" altLang="zh-CN" sz="2400" u="sng">
                <a:latin typeface="宋体" panose="02010600030101010101" pitchFamily="2" charset="-122"/>
                <a:ea typeface="宋体" panose="02010600030101010101" pitchFamily="2" charset="-122"/>
                <a:sym typeface="+mn-ea"/>
              </a:rPr>
              <a:t>          </a:t>
            </a:r>
            <a:r>
              <a:rPr lang="zh-CN" sz="2400">
                <a:latin typeface="宋体" panose="02010600030101010101" pitchFamily="2" charset="-122"/>
                <a:ea typeface="宋体" panose="02010600030101010101" pitchFamily="2" charset="-122"/>
                <a:sym typeface="+mn-ea"/>
              </a:rPr>
              <a:t>。</a:t>
            </a:r>
            <a:endParaRPr lang="zh-CN" sz="2400" b="0">
              <a:latin typeface="宋体" panose="02010600030101010101" pitchFamily="2" charset="-122"/>
              <a:ea typeface="宋体" panose="02010600030101010101" pitchFamily="2" charset="-122"/>
            </a:endParaRPr>
          </a:p>
          <a:p>
            <a:pPr indent="0"/>
            <a:r>
              <a:rPr lang="zh-CN" sz="2400">
                <a:latin typeface="宋体" panose="02010600030101010101" pitchFamily="2" charset="-122"/>
                <a:ea typeface="宋体" panose="02010600030101010101" pitchFamily="2" charset="-122"/>
                <a:sym typeface="+mn-ea"/>
              </a:rPr>
              <a:t>（</a:t>
            </a:r>
            <a:r>
              <a:rPr lang="en-US" sz="2400">
                <a:latin typeface="宋体" panose="02010600030101010101" pitchFamily="2" charset="-122"/>
                <a:ea typeface="宋体" panose="02010600030101010101" pitchFamily="2" charset="-122"/>
                <a:sym typeface="+mn-ea"/>
              </a:rPr>
              <a:t>5</a:t>
            </a:r>
            <a:r>
              <a:rPr lang="zh-CN" sz="2400">
                <a:latin typeface="宋体" panose="02010600030101010101" pitchFamily="2" charset="-122"/>
                <a:ea typeface="宋体" panose="02010600030101010101" pitchFamily="2" charset="-122"/>
                <a:sym typeface="+mn-ea"/>
              </a:rPr>
              <a:t>）中东居民大多是</a:t>
            </a:r>
            <a:r>
              <a:rPr lang="en-US" altLang="zh-CN" sz="2400" u="sng">
                <a:latin typeface="宋体" panose="02010600030101010101" pitchFamily="2" charset="-122"/>
                <a:ea typeface="宋体" panose="02010600030101010101" pitchFamily="2" charset="-122"/>
                <a:sym typeface="+mn-ea"/>
              </a:rPr>
              <a:t>          </a:t>
            </a:r>
            <a:r>
              <a:rPr lang="zh-CN" sz="2400">
                <a:latin typeface="宋体" panose="02010600030101010101" pitchFamily="2" charset="-122"/>
                <a:ea typeface="宋体" panose="02010600030101010101" pitchFamily="2" charset="-122"/>
                <a:sym typeface="+mn-ea"/>
              </a:rPr>
              <a:t>民族，多信奉</a:t>
            </a:r>
            <a:r>
              <a:rPr lang="en-US" altLang="zh-CN" sz="2400" u="sng">
                <a:latin typeface="宋体" panose="02010600030101010101" pitchFamily="2" charset="-122"/>
                <a:ea typeface="宋体" panose="02010600030101010101" pitchFamily="2" charset="-122"/>
                <a:sym typeface="+mn-ea"/>
              </a:rPr>
              <a:t>          </a:t>
            </a:r>
            <a:r>
              <a:rPr lang="zh-CN" sz="2400">
                <a:latin typeface="宋体" panose="02010600030101010101" pitchFamily="2" charset="-122"/>
                <a:ea typeface="宋体" panose="02010600030101010101" pitchFamily="2" charset="-122"/>
                <a:sym typeface="+mn-ea"/>
              </a:rPr>
              <a:t>教。</a:t>
            </a:r>
            <a:endParaRPr lang="zh-CN" sz="2400" b="0">
              <a:latin typeface="宋体" panose="02010600030101010101" pitchFamily="2" charset="-122"/>
              <a:ea typeface="宋体" panose="02010600030101010101" pitchFamily="2" charset="-122"/>
            </a:endParaRPr>
          </a:p>
          <a:p>
            <a:pPr indent="0"/>
            <a:r>
              <a:rPr lang="zh-CN" sz="2400">
                <a:latin typeface="宋体" panose="02010600030101010101" pitchFamily="2" charset="-122"/>
                <a:ea typeface="宋体" panose="02010600030101010101" pitchFamily="2" charset="-122"/>
                <a:sym typeface="+mn-ea"/>
              </a:rPr>
              <a:t>（</a:t>
            </a:r>
            <a:r>
              <a:rPr lang="en-US" sz="2400">
                <a:latin typeface="宋体" panose="02010600030101010101" pitchFamily="2" charset="-122"/>
                <a:ea typeface="宋体" panose="02010600030101010101" pitchFamily="2" charset="-122"/>
                <a:sym typeface="+mn-ea"/>
              </a:rPr>
              <a:t>6</a:t>
            </a:r>
            <a:r>
              <a:rPr lang="zh-CN" sz="2400">
                <a:latin typeface="宋体" panose="02010600030101010101" pitchFamily="2" charset="-122"/>
                <a:ea typeface="宋体" panose="02010600030101010101" pitchFamily="2" charset="-122"/>
                <a:sym typeface="+mn-ea"/>
              </a:rPr>
              <a:t>）中东最丰富的资源是</a:t>
            </a:r>
            <a:r>
              <a:rPr lang="en-US" altLang="zh-CN" sz="2400" u="sng">
                <a:latin typeface="宋体" panose="02010600030101010101" pitchFamily="2" charset="-122"/>
                <a:ea typeface="宋体" panose="02010600030101010101" pitchFamily="2" charset="-122"/>
                <a:sym typeface="+mn-ea"/>
              </a:rPr>
              <a:t>          </a:t>
            </a:r>
            <a:r>
              <a:rPr lang="zh-CN" sz="2400">
                <a:latin typeface="宋体" panose="02010600030101010101" pitchFamily="2" charset="-122"/>
                <a:ea typeface="宋体" panose="02010600030101010101" pitchFamily="2" charset="-122"/>
                <a:sym typeface="+mn-ea"/>
              </a:rPr>
              <a:t>资源，最短缺的是</a:t>
            </a:r>
            <a:r>
              <a:rPr lang="en-US" altLang="zh-CN" sz="2400" u="sng">
                <a:latin typeface="宋体" panose="02010600030101010101" pitchFamily="2" charset="-122"/>
                <a:ea typeface="宋体" panose="02010600030101010101" pitchFamily="2" charset="-122"/>
                <a:sym typeface="+mn-ea"/>
              </a:rPr>
              <a:t>          </a:t>
            </a:r>
            <a:r>
              <a:rPr lang="zh-CN" sz="2400">
                <a:latin typeface="宋体" panose="02010600030101010101" pitchFamily="2" charset="-122"/>
                <a:ea typeface="宋体" panose="02010600030101010101" pitchFamily="2" charset="-122"/>
                <a:sym typeface="+mn-ea"/>
              </a:rPr>
              <a:t>资源。</a:t>
            </a:r>
            <a:endParaRPr lang="zh-CN" altLang="en-US" sz="2400" b="0">
              <a:latin typeface="宋体" panose="02010600030101010101" pitchFamily="2" charset="-122"/>
              <a:ea typeface="宋体" panose="02010600030101010101" pitchFamily="2" charset="-122"/>
            </a:endParaRPr>
          </a:p>
        </p:txBody>
      </p:sp>
      <p:pic>
        <p:nvPicPr>
          <p:cNvPr id="3" name="图片 2"/>
          <p:cNvPicPr>
            <a:picLocks noChangeAspect="1"/>
          </p:cNvPicPr>
          <p:nvPr/>
        </p:nvPicPr>
        <p:blipFill>
          <a:blip r:embed="rId2">
            <a:clrChange>
              <a:clrFrom>
                <a:srgbClr val="FFFFFF">
                  <a:alpha val="100000"/>
                </a:srgbClr>
              </a:clrFrom>
              <a:clrTo>
                <a:srgbClr val="FFFFFF">
                  <a:alpha val="100000"/>
                  <a:alpha val="0"/>
                </a:srgbClr>
              </a:clrTo>
            </a:clrChange>
          </a:blip>
          <a:stretch>
            <a:fillRect/>
          </a:stretch>
        </p:blipFill>
        <p:spPr>
          <a:xfrm>
            <a:off x="3964305" y="1023620"/>
            <a:ext cx="3549650" cy="2759710"/>
          </a:xfrm>
          <a:prstGeom prst="rect">
            <a:avLst/>
          </a:prstGeom>
        </p:spPr>
      </p:pic>
      <p:sp>
        <p:nvSpPr>
          <p:cNvPr id="5" name="文本框 4"/>
          <p:cNvSpPr txBox="1"/>
          <p:nvPr/>
        </p:nvSpPr>
        <p:spPr>
          <a:xfrm>
            <a:off x="2276475" y="3783330"/>
            <a:ext cx="741680" cy="429895"/>
          </a:xfrm>
          <a:prstGeom prst="rect">
            <a:avLst/>
          </a:prstGeom>
          <a:noFill/>
        </p:spPr>
        <p:txBody>
          <a:bodyPr wrap="none" rtlCol="0">
            <a:spAutoFit/>
          </a:bodyPr>
          <a:lstStyle>
            <a:defPPr>
              <a:defRPr lang="zh-CN"/>
            </a:defPPr>
          </a:lstStyle>
          <a:p>
            <a:pPr algn="l"/>
            <a:r>
              <a:rPr lang="zh-CN" sz="2200">
                <a:solidFill>
                  <a:srgbClr val="FF0000"/>
                </a:solidFill>
                <a:latin typeface="Calibri"/>
                <a:ea typeface="宋体" panose="02010600030101010101" pitchFamily="2" charset="-122"/>
                <a:sym typeface="+mn-ea"/>
              </a:rPr>
              <a:t>波斯</a:t>
            </a:r>
            <a:endParaRPr lang="zh-CN" altLang="en-US" sz="2200">
              <a:solidFill>
                <a:srgbClr val="FF0000"/>
              </a:solidFill>
              <a:latin typeface="Calibri"/>
              <a:ea typeface="宋体" panose="02010600030101010101" pitchFamily="2" charset="-122"/>
              <a:sym typeface="+mn-ea"/>
            </a:endParaRPr>
          </a:p>
        </p:txBody>
      </p:sp>
      <p:sp>
        <p:nvSpPr>
          <p:cNvPr id="6" name="文本框 5"/>
          <p:cNvSpPr txBox="1"/>
          <p:nvPr/>
        </p:nvSpPr>
        <p:spPr>
          <a:xfrm>
            <a:off x="6022975" y="3783330"/>
            <a:ext cx="741680" cy="429895"/>
          </a:xfrm>
          <a:prstGeom prst="rect">
            <a:avLst/>
          </a:prstGeom>
          <a:noFill/>
        </p:spPr>
        <p:txBody>
          <a:bodyPr wrap="none" rtlCol="0">
            <a:spAutoFit/>
          </a:bodyPr>
          <a:lstStyle>
            <a:defPPr>
              <a:defRPr lang="zh-CN"/>
            </a:defPPr>
          </a:lstStyle>
          <a:p>
            <a:pPr algn="l"/>
            <a:r>
              <a:rPr lang="zh-CN" sz="2200">
                <a:solidFill>
                  <a:srgbClr val="FF0000"/>
                </a:solidFill>
                <a:latin typeface="Calibri"/>
                <a:ea typeface="宋体" panose="02010600030101010101" pitchFamily="2" charset="-122"/>
                <a:sym typeface="+mn-ea"/>
              </a:rPr>
              <a:t>石油</a:t>
            </a:r>
            <a:endParaRPr lang="zh-CN" altLang="en-US" sz="2200">
              <a:solidFill>
                <a:srgbClr val="FF0000"/>
              </a:solidFill>
              <a:latin typeface="Calibri"/>
              <a:ea typeface="宋体" panose="02010600030101010101" pitchFamily="2" charset="-122"/>
              <a:sym typeface="+mn-ea"/>
            </a:endParaRPr>
          </a:p>
        </p:txBody>
      </p:sp>
      <p:sp>
        <p:nvSpPr>
          <p:cNvPr id="7" name="文本框 6"/>
          <p:cNvSpPr txBox="1"/>
          <p:nvPr/>
        </p:nvSpPr>
        <p:spPr>
          <a:xfrm>
            <a:off x="2276475" y="4111625"/>
            <a:ext cx="741680" cy="429895"/>
          </a:xfrm>
          <a:prstGeom prst="rect">
            <a:avLst/>
          </a:prstGeom>
          <a:noFill/>
        </p:spPr>
        <p:txBody>
          <a:bodyPr wrap="none" rtlCol="0">
            <a:spAutoFit/>
          </a:bodyPr>
          <a:lstStyle>
            <a:defPPr>
              <a:defRPr lang="zh-CN"/>
            </a:defPPr>
          </a:lstStyle>
          <a:p>
            <a:pPr algn="l"/>
            <a:r>
              <a:rPr lang="zh-CN" sz="2200">
                <a:solidFill>
                  <a:srgbClr val="FF0000"/>
                </a:solidFill>
                <a:latin typeface="Calibri"/>
                <a:ea typeface="宋体" panose="02010600030101010101" pitchFamily="2" charset="-122"/>
                <a:sym typeface="+mn-ea"/>
              </a:rPr>
              <a:t>地中</a:t>
            </a:r>
            <a:endParaRPr lang="zh-CN" altLang="en-US" sz="2200">
              <a:solidFill>
                <a:srgbClr val="FF0000"/>
              </a:solidFill>
              <a:latin typeface="Calibri"/>
              <a:ea typeface="宋体" panose="02010600030101010101" pitchFamily="2" charset="-122"/>
              <a:sym typeface="+mn-ea"/>
            </a:endParaRPr>
          </a:p>
        </p:txBody>
      </p:sp>
      <p:sp>
        <p:nvSpPr>
          <p:cNvPr id="8" name="文本框 7"/>
          <p:cNvSpPr txBox="1"/>
          <p:nvPr/>
        </p:nvSpPr>
        <p:spPr>
          <a:xfrm>
            <a:off x="4854575" y="4111625"/>
            <a:ext cx="614045" cy="429895"/>
          </a:xfrm>
          <a:prstGeom prst="rect">
            <a:avLst/>
          </a:prstGeom>
          <a:noFill/>
        </p:spPr>
        <p:txBody>
          <a:bodyPr wrap="square" rtlCol="0">
            <a:spAutoFit/>
          </a:bodyPr>
          <a:lstStyle>
            <a:defPPr>
              <a:defRPr lang="zh-CN"/>
            </a:defPPr>
          </a:lstStyle>
          <a:p>
            <a:pPr algn="l"/>
            <a:r>
              <a:rPr lang="zh-CN" sz="2200">
                <a:solidFill>
                  <a:srgbClr val="FF0000"/>
                </a:solidFill>
                <a:latin typeface="Calibri"/>
                <a:ea typeface="宋体" panose="02010600030101010101" pitchFamily="2" charset="-122"/>
                <a:sym typeface="+mn-ea"/>
              </a:rPr>
              <a:t>红</a:t>
            </a:r>
            <a:endParaRPr lang="zh-CN" altLang="en-US" sz="2200">
              <a:solidFill>
                <a:srgbClr val="FF0000"/>
              </a:solidFill>
              <a:latin typeface="Calibri"/>
              <a:ea typeface="宋体" panose="02010600030101010101" pitchFamily="2" charset="-122"/>
              <a:sym typeface="+mn-ea"/>
            </a:endParaRPr>
          </a:p>
        </p:txBody>
      </p:sp>
      <p:sp>
        <p:nvSpPr>
          <p:cNvPr id="9" name="文本框 8"/>
          <p:cNvSpPr txBox="1"/>
          <p:nvPr/>
        </p:nvSpPr>
        <p:spPr>
          <a:xfrm>
            <a:off x="4104640" y="4541520"/>
            <a:ext cx="1021080" cy="429895"/>
          </a:xfrm>
          <a:prstGeom prst="rect">
            <a:avLst/>
          </a:prstGeom>
          <a:noFill/>
        </p:spPr>
        <p:txBody>
          <a:bodyPr wrap="none" rtlCol="0">
            <a:spAutoFit/>
          </a:bodyPr>
          <a:lstStyle>
            <a:defPPr>
              <a:defRPr lang="zh-CN"/>
            </a:defPPr>
          </a:lstStyle>
          <a:p>
            <a:pPr algn="l"/>
            <a:r>
              <a:rPr lang="zh-CN" sz="2200">
                <a:solidFill>
                  <a:srgbClr val="FF0000"/>
                </a:solidFill>
                <a:latin typeface="Calibri"/>
                <a:ea typeface="宋体" panose="02010600030101010101" pitchFamily="2" charset="-122"/>
                <a:sym typeface="+mn-ea"/>
              </a:rPr>
              <a:t>土耳其</a:t>
            </a:r>
            <a:endParaRPr lang="zh-CN" altLang="en-US" sz="2200">
              <a:solidFill>
                <a:srgbClr val="FF0000"/>
              </a:solidFill>
              <a:latin typeface="Calibri"/>
              <a:ea typeface="宋体" panose="02010600030101010101" pitchFamily="2" charset="-122"/>
              <a:sym typeface="+mn-ea"/>
            </a:endParaRPr>
          </a:p>
        </p:txBody>
      </p:sp>
      <p:sp>
        <p:nvSpPr>
          <p:cNvPr id="10" name="文本框 9"/>
          <p:cNvSpPr txBox="1"/>
          <p:nvPr/>
        </p:nvSpPr>
        <p:spPr>
          <a:xfrm>
            <a:off x="8383905" y="4111625"/>
            <a:ext cx="1021080" cy="429895"/>
          </a:xfrm>
          <a:prstGeom prst="rect">
            <a:avLst/>
          </a:prstGeom>
          <a:noFill/>
        </p:spPr>
        <p:txBody>
          <a:bodyPr wrap="none" rtlCol="0">
            <a:spAutoFit/>
          </a:bodyPr>
          <a:lstStyle>
            <a:defPPr>
              <a:defRPr lang="zh-CN"/>
            </a:defPPr>
          </a:lstStyle>
          <a:p>
            <a:pPr algn="l"/>
            <a:r>
              <a:rPr lang="zh-CN" sz="2200">
                <a:solidFill>
                  <a:srgbClr val="FF0000"/>
                </a:solidFill>
                <a:latin typeface="Calibri"/>
                <a:ea typeface="宋体" panose="02010600030101010101" pitchFamily="2" charset="-122"/>
                <a:sym typeface="+mn-ea"/>
              </a:rPr>
              <a:t>苏伊士</a:t>
            </a:r>
            <a:endParaRPr lang="zh-CN" altLang="en-US" sz="2200">
              <a:solidFill>
                <a:srgbClr val="FF0000"/>
              </a:solidFill>
              <a:latin typeface="Calibri"/>
              <a:ea typeface="宋体" panose="02010600030101010101" pitchFamily="2" charset="-122"/>
              <a:sym typeface="+mn-ea"/>
            </a:endParaRPr>
          </a:p>
        </p:txBody>
      </p:sp>
      <p:sp>
        <p:nvSpPr>
          <p:cNvPr id="11" name="文本框 10"/>
          <p:cNvSpPr txBox="1"/>
          <p:nvPr/>
        </p:nvSpPr>
        <p:spPr>
          <a:xfrm>
            <a:off x="4575810" y="4869815"/>
            <a:ext cx="741680" cy="429895"/>
          </a:xfrm>
          <a:prstGeom prst="rect">
            <a:avLst/>
          </a:prstGeom>
          <a:noFill/>
        </p:spPr>
        <p:txBody>
          <a:bodyPr wrap="none" rtlCol="0">
            <a:spAutoFit/>
          </a:bodyPr>
          <a:lstStyle>
            <a:defPPr>
              <a:defRPr lang="zh-CN"/>
            </a:defPPr>
          </a:lstStyle>
          <a:p>
            <a:pPr algn="l"/>
            <a:r>
              <a:rPr lang="zh-CN" sz="2200">
                <a:solidFill>
                  <a:srgbClr val="FF0000"/>
                </a:solidFill>
                <a:latin typeface="Calibri"/>
                <a:ea typeface="宋体" panose="02010600030101010101" pitchFamily="2" charset="-122"/>
                <a:sym typeface="+mn-ea"/>
              </a:rPr>
              <a:t>里海</a:t>
            </a:r>
            <a:endParaRPr lang="zh-CN" altLang="en-US" sz="2200">
              <a:solidFill>
                <a:srgbClr val="FF0000"/>
              </a:solidFill>
              <a:latin typeface="Calibri"/>
              <a:ea typeface="宋体" panose="02010600030101010101" pitchFamily="2" charset="-122"/>
              <a:sym typeface="+mn-ea"/>
            </a:endParaRPr>
          </a:p>
        </p:txBody>
      </p:sp>
      <p:sp>
        <p:nvSpPr>
          <p:cNvPr id="12" name="文本框 11"/>
          <p:cNvSpPr txBox="1"/>
          <p:nvPr/>
        </p:nvSpPr>
        <p:spPr>
          <a:xfrm>
            <a:off x="9858375" y="4869815"/>
            <a:ext cx="1021080" cy="429895"/>
          </a:xfrm>
          <a:prstGeom prst="rect">
            <a:avLst/>
          </a:prstGeom>
          <a:noFill/>
        </p:spPr>
        <p:txBody>
          <a:bodyPr wrap="none" rtlCol="0">
            <a:spAutoFit/>
          </a:bodyPr>
          <a:lstStyle>
            <a:defPPr>
              <a:defRPr lang="zh-CN"/>
            </a:defPPr>
          </a:lstStyle>
          <a:p>
            <a:pPr algn="l"/>
            <a:r>
              <a:rPr lang="zh-CN" sz="2200">
                <a:solidFill>
                  <a:srgbClr val="FF0000"/>
                </a:solidFill>
                <a:latin typeface="Calibri"/>
                <a:ea typeface="宋体" panose="02010600030101010101" pitchFamily="2" charset="-122"/>
                <a:sym typeface="+mn-ea"/>
              </a:rPr>
              <a:t>阿拉伯</a:t>
            </a:r>
            <a:endParaRPr lang="zh-CN" altLang="en-US" sz="2200">
              <a:solidFill>
                <a:srgbClr val="FF0000"/>
              </a:solidFill>
              <a:latin typeface="Calibri"/>
              <a:ea typeface="宋体" panose="02010600030101010101" pitchFamily="2" charset="-122"/>
              <a:sym typeface="+mn-ea"/>
            </a:endParaRPr>
          </a:p>
        </p:txBody>
      </p:sp>
      <p:sp>
        <p:nvSpPr>
          <p:cNvPr id="13" name="文本框 12"/>
          <p:cNvSpPr txBox="1"/>
          <p:nvPr/>
        </p:nvSpPr>
        <p:spPr>
          <a:xfrm>
            <a:off x="2457450" y="5210810"/>
            <a:ext cx="741680" cy="429895"/>
          </a:xfrm>
          <a:prstGeom prst="rect">
            <a:avLst/>
          </a:prstGeom>
          <a:noFill/>
        </p:spPr>
        <p:txBody>
          <a:bodyPr wrap="none" rtlCol="0">
            <a:spAutoFit/>
          </a:bodyPr>
          <a:lstStyle>
            <a:defPPr>
              <a:defRPr lang="zh-CN"/>
            </a:defPPr>
          </a:lstStyle>
          <a:p>
            <a:pPr algn="l"/>
            <a:r>
              <a:rPr lang="zh-CN" sz="2200">
                <a:solidFill>
                  <a:srgbClr val="FF0000"/>
                </a:solidFill>
                <a:latin typeface="Calibri"/>
                <a:ea typeface="宋体" panose="02010600030101010101" pitchFamily="2" charset="-122"/>
                <a:sym typeface="+mn-ea"/>
              </a:rPr>
              <a:t>埃及</a:t>
            </a:r>
            <a:endParaRPr lang="zh-CN" altLang="en-US" sz="2200">
              <a:solidFill>
                <a:srgbClr val="FF0000"/>
              </a:solidFill>
              <a:latin typeface="Calibri"/>
              <a:ea typeface="宋体" panose="02010600030101010101" pitchFamily="2" charset="-122"/>
              <a:sym typeface="+mn-ea"/>
            </a:endParaRPr>
          </a:p>
        </p:txBody>
      </p:sp>
      <p:sp>
        <p:nvSpPr>
          <p:cNvPr id="14" name="文本框 13"/>
          <p:cNvSpPr txBox="1"/>
          <p:nvPr/>
        </p:nvSpPr>
        <p:spPr>
          <a:xfrm>
            <a:off x="3736340" y="5628005"/>
            <a:ext cx="1021080" cy="429895"/>
          </a:xfrm>
          <a:prstGeom prst="rect">
            <a:avLst/>
          </a:prstGeom>
          <a:noFill/>
        </p:spPr>
        <p:txBody>
          <a:bodyPr wrap="none" rtlCol="0">
            <a:spAutoFit/>
          </a:bodyPr>
          <a:lstStyle>
            <a:defPPr>
              <a:defRPr lang="zh-CN"/>
            </a:defPPr>
          </a:lstStyle>
          <a:p>
            <a:pPr algn="l"/>
            <a:r>
              <a:rPr lang="zh-CN" sz="2200">
                <a:solidFill>
                  <a:srgbClr val="FF0000"/>
                </a:solidFill>
                <a:latin typeface="Calibri"/>
                <a:ea typeface="宋体" panose="02010600030101010101" pitchFamily="2" charset="-122"/>
                <a:sym typeface="+mn-ea"/>
              </a:rPr>
              <a:t>阿拉伯</a:t>
            </a:r>
            <a:endParaRPr lang="zh-CN" altLang="en-US" sz="2200">
              <a:solidFill>
                <a:srgbClr val="FF0000"/>
              </a:solidFill>
              <a:latin typeface="Calibri"/>
              <a:ea typeface="宋体" panose="02010600030101010101" pitchFamily="2" charset="-122"/>
              <a:sym typeface="+mn-ea"/>
            </a:endParaRPr>
          </a:p>
        </p:txBody>
      </p:sp>
      <p:sp>
        <p:nvSpPr>
          <p:cNvPr id="15" name="文本框 14"/>
          <p:cNvSpPr txBox="1"/>
          <p:nvPr/>
        </p:nvSpPr>
        <p:spPr>
          <a:xfrm>
            <a:off x="7101840" y="5628005"/>
            <a:ext cx="1021080" cy="429895"/>
          </a:xfrm>
          <a:prstGeom prst="rect">
            <a:avLst/>
          </a:prstGeom>
          <a:noFill/>
        </p:spPr>
        <p:txBody>
          <a:bodyPr wrap="none" rtlCol="0">
            <a:spAutoFit/>
          </a:bodyPr>
          <a:lstStyle>
            <a:defPPr>
              <a:defRPr lang="zh-CN"/>
            </a:defPPr>
          </a:lstStyle>
          <a:p>
            <a:pPr algn="l"/>
            <a:r>
              <a:rPr lang="zh-CN" sz="2200">
                <a:solidFill>
                  <a:srgbClr val="FF0000"/>
                </a:solidFill>
                <a:latin typeface="Calibri"/>
                <a:ea typeface="宋体" panose="02010600030101010101" pitchFamily="2" charset="-122"/>
                <a:sym typeface="+mn-ea"/>
              </a:rPr>
              <a:t>伊斯兰</a:t>
            </a:r>
            <a:endParaRPr lang="zh-CN" altLang="en-US" sz="2200">
              <a:solidFill>
                <a:srgbClr val="FF0000"/>
              </a:solidFill>
              <a:latin typeface="Calibri"/>
              <a:ea typeface="宋体" panose="02010600030101010101" pitchFamily="2" charset="-122"/>
              <a:sym typeface="+mn-ea"/>
            </a:endParaRPr>
          </a:p>
        </p:txBody>
      </p:sp>
      <p:sp>
        <p:nvSpPr>
          <p:cNvPr id="16" name="文本框 15"/>
          <p:cNvSpPr txBox="1"/>
          <p:nvPr/>
        </p:nvSpPr>
        <p:spPr>
          <a:xfrm>
            <a:off x="4473575" y="5939155"/>
            <a:ext cx="741680" cy="429895"/>
          </a:xfrm>
          <a:prstGeom prst="rect">
            <a:avLst/>
          </a:prstGeom>
          <a:noFill/>
        </p:spPr>
        <p:txBody>
          <a:bodyPr wrap="none" rtlCol="0">
            <a:spAutoFit/>
          </a:bodyPr>
          <a:lstStyle>
            <a:defPPr>
              <a:defRPr lang="zh-CN"/>
            </a:defPPr>
          </a:lstStyle>
          <a:p>
            <a:pPr algn="l"/>
            <a:r>
              <a:rPr lang="zh-CN" sz="2200">
                <a:solidFill>
                  <a:srgbClr val="FF0000"/>
                </a:solidFill>
                <a:latin typeface="Calibri"/>
                <a:ea typeface="宋体" panose="02010600030101010101" pitchFamily="2" charset="-122"/>
                <a:sym typeface="+mn-ea"/>
              </a:rPr>
              <a:t>石油</a:t>
            </a:r>
            <a:endParaRPr lang="zh-CN" altLang="en-US" sz="2200">
              <a:solidFill>
                <a:srgbClr val="FF0000"/>
              </a:solidFill>
              <a:latin typeface="Calibri"/>
              <a:ea typeface="宋体" panose="02010600030101010101" pitchFamily="2" charset="-122"/>
              <a:sym typeface="+mn-ea"/>
            </a:endParaRPr>
          </a:p>
        </p:txBody>
      </p:sp>
      <p:sp>
        <p:nvSpPr>
          <p:cNvPr id="17" name="文本框 16"/>
          <p:cNvSpPr txBox="1"/>
          <p:nvPr/>
        </p:nvSpPr>
        <p:spPr>
          <a:xfrm>
            <a:off x="8663305" y="5939155"/>
            <a:ext cx="462280" cy="429895"/>
          </a:xfrm>
          <a:prstGeom prst="rect">
            <a:avLst/>
          </a:prstGeom>
          <a:noFill/>
        </p:spPr>
        <p:txBody>
          <a:bodyPr wrap="none" rtlCol="0">
            <a:spAutoFit/>
          </a:bodyPr>
          <a:lstStyle>
            <a:defPPr>
              <a:defRPr lang="zh-CN"/>
            </a:defPPr>
          </a:lstStyle>
          <a:p>
            <a:pPr algn="l"/>
            <a:r>
              <a:rPr lang="zh-CN" sz="2200">
                <a:solidFill>
                  <a:srgbClr val="FF0000"/>
                </a:solidFill>
                <a:latin typeface="Calibri"/>
                <a:ea typeface="宋体" panose="02010600030101010101" pitchFamily="2" charset="-122"/>
                <a:sym typeface="+mn-ea"/>
              </a:rPr>
              <a:t>水</a:t>
            </a:r>
            <a:endParaRPr lang="zh-CN" altLang="en-US" sz="2200">
              <a:solidFill>
                <a:srgbClr val="FF0000"/>
              </a:solidFill>
              <a:latin typeface="Calibri"/>
              <a:ea typeface="宋体" panose="02010600030101010101" pitchFamily="2" charset="-122"/>
              <a:sym typeface="+mn-ea"/>
            </a:endParaRPr>
          </a:p>
        </p:txBody>
      </p:sp>
    </p:spTree>
    <p:custDataLst>
      <p:tags r:id="rId3"/>
    </p:custDataLst>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9" presetClass="entr" presetSubtype="0" fill="hold" grpId="1"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dissolve">
                                      <p:cBhvr>
                                        <p:cTn id="13" dur="500"/>
                                        <p:tgtEl>
                                          <p:spTgt spid="6"/>
                                        </p:tgtEl>
                                      </p:cBhvr>
                                    </p:animEffec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9" presetClass="entr" presetSubtype="0" fill="hold" grpId="2"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dissolve">
                                      <p:cBhvr>
                                        <p:cTn id="19" dur="500"/>
                                        <p:tgtEl>
                                          <p:spTgt spid="7"/>
                                        </p:tgtEl>
                                      </p:cBhvr>
                                    </p:animEffect>
                                  </p:childTnLst>
                                </p:cTn>
                              </p:par>
                            </p:childTnLst>
                          </p:cTn>
                        </p:par>
                      </p:childTnLst>
                    </p:cTn>
                  </p:par>
                  <p:par>
                    <p:cTn id="20" fill="hold" nodeType="clickPar">
                      <p:stCondLst>
                        <p:cond delay="indefinite"/>
                      </p:stCondLst>
                      <p:childTnLst>
                        <p:par>
                          <p:cTn id="21" fill="hold" nodeType="withGroup">
                            <p:stCondLst>
                              <p:cond delay="indefinite"/>
                            </p:stCondLst>
                          </p:cTn>
                        </p:par>
                        <p:par>
                          <p:cTn id="22" fill="hold" nodeType="afterGroup">
                            <p:stCondLst>
                              <p:cond delay="0"/>
                            </p:stCondLst>
                            <p:childTnLst>
                              <p:par>
                                <p:cTn id="23" presetID="9" presetClass="entr" presetSubtype="0" fill="hold" grpId="3"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dissolve">
                                      <p:cBhvr>
                                        <p:cTn id="25" dur="500"/>
                                        <p:tgtEl>
                                          <p:spTgt spid="8"/>
                                        </p:tgtEl>
                                      </p:cBhvr>
                                    </p:animEffect>
                                  </p:childTnLst>
                                </p:cTn>
                              </p:par>
                            </p:childTnLst>
                          </p:cTn>
                        </p:par>
                      </p:childTnLst>
                    </p:cTn>
                  </p:par>
                  <p:par>
                    <p:cTn id="26" fill="hold" nodeType="clickPar">
                      <p:stCondLst>
                        <p:cond delay="indefinite"/>
                      </p:stCondLst>
                      <p:childTnLst>
                        <p:par>
                          <p:cTn id="27" fill="hold" nodeType="withGroup">
                            <p:stCondLst>
                              <p:cond delay="indefinite"/>
                            </p:stCondLst>
                          </p:cTn>
                        </p:par>
                        <p:par>
                          <p:cTn id="28" fill="hold" nodeType="afterGroup">
                            <p:stCondLst>
                              <p:cond delay="0"/>
                            </p:stCondLst>
                            <p:childTnLst>
                              <p:par>
                                <p:cTn id="29" presetID="9" presetClass="entr" presetSubtype="0" fill="hold" grpId="5" nodeType="click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dissolve">
                                      <p:cBhvr>
                                        <p:cTn id="31" dur="500"/>
                                        <p:tgtEl>
                                          <p:spTgt spid="10"/>
                                        </p:tgtEl>
                                      </p:cBhvr>
                                    </p:animEffect>
                                  </p:childTnLst>
                                </p:cTn>
                              </p:par>
                            </p:childTnLst>
                          </p:cTn>
                        </p:par>
                      </p:childTnLst>
                    </p:cTn>
                  </p:par>
                  <p:par>
                    <p:cTn id="32" fill="hold" nodeType="clickPar">
                      <p:stCondLst>
                        <p:cond delay="indefinite"/>
                      </p:stCondLst>
                      <p:childTnLst>
                        <p:par>
                          <p:cTn id="33" fill="hold" nodeType="withGroup">
                            <p:stCondLst>
                              <p:cond delay="indefinite"/>
                            </p:stCondLst>
                          </p:cTn>
                        </p:par>
                        <p:par>
                          <p:cTn id="34" fill="hold" nodeType="afterGroup">
                            <p:stCondLst>
                              <p:cond delay="0"/>
                            </p:stCondLst>
                            <p:childTnLst>
                              <p:par>
                                <p:cTn id="35" presetID="9" presetClass="entr" presetSubtype="0" fill="hold" grpId="4" nodeType="click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dissolve">
                                      <p:cBhvr>
                                        <p:cTn id="37" dur="500"/>
                                        <p:tgtEl>
                                          <p:spTgt spid="9"/>
                                        </p:tgtEl>
                                      </p:cBhvr>
                                    </p:animEffect>
                                  </p:childTnLst>
                                </p:cTn>
                              </p:par>
                            </p:childTnLst>
                          </p:cTn>
                        </p:par>
                      </p:childTnLst>
                    </p:cTn>
                  </p:par>
                  <p:par>
                    <p:cTn id="38" fill="hold" nodeType="clickPar">
                      <p:stCondLst>
                        <p:cond delay="indefinite"/>
                      </p:stCondLst>
                      <p:childTnLst>
                        <p:par>
                          <p:cTn id="39" fill="hold" nodeType="withGroup">
                            <p:stCondLst>
                              <p:cond delay="indefinite"/>
                            </p:stCondLst>
                          </p:cTn>
                        </p:par>
                        <p:par>
                          <p:cTn id="40" fill="hold" nodeType="afterGroup">
                            <p:stCondLst>
                              <p:cond delay="0"/>
                            </p:stCondLst>
                            <p:childTnLst>
                              <p:par>
                                <p:cTn id="41" presetID="9" presetClass="entr" presetSubtype="0" fill="hold" grpId="6" nodeType="click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dissolve">
                                      <p:cBhvr>
                                        <p:cTn id="43" dur="500"/>
                                        <p:tgtEl>
                                          <p:spTgt spid="11"/>
                                        </p:tgtEl>
                                      </p:cBhvr>
                                    </p:animEffect>
                                  </p:childTnLst>
                                </p:cTn>
                              </p:par>
                            </p:childTnLst>
                          </p:cTn>
                        </p:par>
                      </p:childTnLst>
                    </p:cTn>
                  </p:par>
                  <p:par>
                    <p:cTn id="44" fill="hold" nodeType="clickPar">
                      <p:stCondLst>
                        <p:cond delay="indefinite"/>
                      </p:stCondLst>
                      <p:childTnLst>
                        <p:par>
                          <p:cTn id="45" fill="hold" nodeType="withGroup">
                            <p:stCondLst>
                              <p:cond delay="indefinite"/>
                            </p:stCondLst>
                          </p:cTn>
                        </p:par>
                        <p:par>
                          <p:cTn id="46" fill="hold" nodeType="afterGroup">
                            <p:stCondLst>
                              <p:cond delay="0"/>
                            </p:stCondLst>
                            <p:childTnLst>
                              <p:par>
                                <p:cTn id="47" presetID="9" presetClass="entr" presetSubtype="0" fill="hold" grpId="7" nodeType="click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dissolve">
                                      <p:cBhvr>
                                        <p:cTn id="49" dur="500"/>
                                        <p:tgtEl>
                                          <p:spTgt spid="12"/>
                                        </p:tgtEl>
                                      </p:cBhvr>
                                    </p:animEffect>
                                  </p:childTnLst>
                                </p:cTn>
                              </p:par>
                            </p:childTnLst>
                          </p:cTn>
                        </p:par>
                      </p:childTnLst>
                    </p:cTn>
                  </p:par>
                  <p:par>
                    <p:cTn id="50" fill="hold" nodeType="clickPar">
                      <p:stCondLst>
                        <p:cond delay="indefinite"/>
                      </p:stCondLst>
                      <p:childTnLst>
                        <p:par>
                          <p:cTn id="51" fill="hold" nodeType="withGroup">
                            <p:stCondLst>
                              <p:cond delay="indefinite"/>
                            </p:stCondLst>
                          </p:cTn>
                        </p:par>
                        <p:par>
                          <p:cTn id="52" fill="hold" nodeType="afterGroup">
                            <p:stCondLst>
                              <p:cond delay="0"/>
                            </p:stCondLst>
                            <p:childTnLst>
                              <p:par>
                                <p:cTn id="53" presetID="9" presetClass="entr" presetSubtype="0" fill="hold" grpId="8" nodeType="clickEffect">
                                  <p:stCondLst>
                                    <p:cond delay="0"/>
                                  </p:stCondLst>
                                  <p:childTnLst>
                                    <p:set>
                                      <p:cBhvr>
                                        <p:cTn id="54" dur="1" fill="hold">
                                          <p:stCondLst>
                                            <p:cond delay="0"/>
                                          </p:stCondLst>
                                        </p:cTn>
                                        <p:tgtEl>
                                          <p:spTgt spid="13"/>
                                        </p:tgtEl>
                                        <p:attrNameLst>
                                          <p:attrName>style.visibility</p:attrName>
                                        </p:attrNameLst>
                                      </p:cBhvr>
                                      <p:to>
                                        <p:strVal val="visible"/>
                                      </p:to>
                                    </p:set>
                                    <p:animEffect transition="in" filter="dissolve">
                                      <p:cBhvr>
                                        <p:cTn id="55" dur="500"/>
                                        <p:tgtEl>
                                          <p:spTgt spid="13"/>
                                        </p:tgtEl>
                                      </p:cBhvr>
                                    </p:animEffect>
                                  </p:childTnLst>
                                </p:cTn>
                              </p:par>
                            </p:childTnLst>
                          </p:cTn>
                        </p:par>
                      </p:childTnLst>
                    </p:cTn>
                  </p:par>
                  <p:par>
                    <p:cTn id="56" fill="hold" nodeType="clickPar">
                      <p:stCondLst>
                        <p:cond delay="indefinite"/>
                      </p:stCondLst>
                      <p:childTnLst>
                        <p:par>
                          <p:cTn id="57" fill="hold" nodeType="withGroup">
                            <p:stCondLst>
                              <p:cond delay="indefinite"/>
                            </p:stCondLst>
                          </p:cTn>
                        </p:par>
                        <p:par>
                          <p:cTn id="58" fill="hold" nodeType="afterGroup">
                            <p:stCondLst>
                              <p:cond delay="0"/>
                            </p:stCondLst>
                            <p:childTnLst>
                              <p:par>
                                <p:cTn id="59" presetID="9" presetClass="entr" presetSubtype="0" fill="hold" grpId="9" nodeType="clickEffect">
                                  <p:stCondLst>
                                    <p:cond delay="0"/>
                                  </p:stCondLst>
                                  <p:childTnLst>
                                    <p:set>
                                      <p:cBhvr>
                                        <p:cTn id="60" dur="1" fill="hold">
                                          <p:stCondLst>
                                            <p:cond delay="0"/>
                                          </p:stCondLst>
                                        </p:cTn>
                                        <p:tgtEl>
                                          <p:spTgt spid="14"/>
                                        </p:tgtEl>
                                        <p:attrNameLst>
                                          <p:attrName>style.visibility</p:attrName>
                                        </p:attrNameLst>
                                      </p:cBhvr>
                                      <p:to>
                                        <p:strVal val="visible"/>
                                      </p:to>
                                    </p:set>
                                    <p:animEffect transition="in" filter="dissolve">
                                      <p:cBhvr>
                                        <p:cTn id="61" dur="500"/>
                                        <p:tgtEl>
                                          <p:spTgt spid="14"/>
                                        </p:tgtEl>
                                      </p:cBhvr>
                                    </p:animEffect>
                                  </p:childTnLst>
                                </p:cTn>
                              </p:par>
                            </p:childTnLst>
                          </p:cTn>
                        </p:par>
                      </p:childTnLst>
                    </p:cTn>
                  </p:par>
                  <p:par>
                    <p:cTn id="62" fill="hold" nodeType="clickPar">
                      <p:stCondLst>
                        <p:cond delay="indefinite"/>
                      </p:stCondLst>
                      <p:childTnLst>
                        <p:par>
                          <p:cTn id="63" fill="hold" nodeType="withGroup">
                            <p:stCondLst>
                              <p:cond delay="indefinite"/>
                            </p:stCondLst>
                          </p:cTn>
                        </p:par>
                        <p:par>
                          <p:cTn id="64" fill="hold" nodeType="afterGroup">
                            <p:stCondLst>
                              <p:cond delay="0"/>
                            </p:stCondLst>
                            <p:childTnLst>
                              <p:par>
                                <p:cTn id="65" presetID="9" presetClass="entr" presetSubtype="0" fill="hold" grpId="10" nodeType="clickEffect">
                                  <p:stCondLst>
                                    <p:cond delay="0"/>
                                  </p:stCondLst>
                                  <p:childTnLst>
                                    <p:set>
                                      <p:cBhvr>
                                        <p:cTn id="66" dur="1" fill="hold">
                                          <p:stCondLst>
                                            <p:cond delay="0"/>
                                          </p:stCondLst>
                                        </p:cTn>
                                        <p:tgtEl>
                                          <p:spTgt spid="15"/>
                                        </p:tgtEl>
                                        <p:attrNameLst>
                                          <p:attrName>style.visibility</p:attrName>
                                        </p:attrNameLst>
                                      </p:cBhvr>
                                      <p:to>
                                        <p:strVal val="visible"/>
                                      </p:to>
                                    </p:set>
                                    <p:animEffect transition="in" filter="dissolve">
                                      <p:cBhvr>
                                        <p:cTn id="67" dur="500"/>
                                        <p:tgtEl>
                                          <p:spTgt spid="15"/>
                                        </p:tgtEl>
                                      </p:cBhvr>
                                    </p:animEffect>
                                  </p:childTnLst>
                                </p:cTn>
                              </p:par>
                            </p:childTnLst>
                          </p:cTn>
                        </p:par>
                      </p:childTnLst>
                    </p:cTn>
                  </p:par>
                  <p:par>
                    <p:cTn id="68" fill="hold" nodeType="clickPar">
                      <p:stCondLst>
                        <p:cond delay="indefinite"/>
                      </p:stCondLst>
                      <p:childTnLst>
                        <p:par>
                          <p:cTn id="69" fill="hold" nodeType="withGroup">
                            <p:stCondLst>
                              <p:cond delay="indefinite"/>
                            </p:stCondLst>
                          </p:cTn>
                        </p:par>
                        <p:par>
                          <p:cTn id="70" fill="hold" nodeType="afterGroup">
                            <p:stCondLst>
                              <p:cond delay="0"/>
                            </p:stCondLst>
                            <p:childTnLst>
                              <p:par>
                                <p:cTn id="71" presetID="9" presetClass="entr" presetSubtype="0" fill="hold" grpId="11" nodeType="clickEffect">
                                  <p:stCondLst>
                                    <p:cond delay="0"/>
                                  </p:stCondLst>
                                  <p:childTnLst>
                                    <p:set>
                                      <p:cBhvr>
                                        <p:cTn id="72" dur="1" fill="hold">
                                          <p:stCondLst>
                                            <p:cond delay="0"/>
                                          </p:stCondLst>
                                        </p:cTn>
                                        <p:tgtEl>
                                          <p:spTgt spid="16"/>
                                        </p:tgtEl>
                                        <p:attrNameLst>
                                          <p:attrName>style.visibility</p:attrName>
                                        </p:attrNameLst>
                                      </p:cBhvr>
                                      <p:to>
                                        <p:strVal val="visible"/>
                                      </p:to>
                                    </p:set>
                                    <p:animEffect transition="in" filter="dissolve">
                                      <p:cBhvr>
                                        <p:cTn id="73" dur="500"/>
                                        <p:tgtEl>
                                          <p:spTgt spid="16"/>
                                        </p:tgtEl>
                                      </p:cBhvr>
                                    </p:animEffect>
                                  </p:childTnLst>
                                </p:cTn>
                              </p:par>
                            </p:childTnLst>
                          </p:cTn>
                        </p:par>
                      </p:childTnLst>
                    </p:cTn>
                  </p:par>
                  <p:par>
                    <p:cTn id="74" fill="hold" nodeType="clickPar">
                      <p:stCondLst>
                        <p:cond delay="indefinite"/>
                      </p:stCondLst>
                      <p:childTnLst>
                        <p:par>
                          <p:cTn id="75" fill="hold" nodeType="withGroup">
                            <p:stCondLst>
                              <p:cond delay="indefinite"/>
                            </p:stCondLst>
                          </p:cTn>
                        </p:par>
                        <p:par>
                          <p:cTn id="76" fill="hold" nodeType="afterGroup">
                            <p:stCondLst>
                              <p:cond delay="0"/>
                            </p:stCondLst>
                            <p:childTnLst>
                              <p:par>
                                <p:cTn id="77" presetID="9" presetClass="entr" presetSubtype="0" fill="hold" grpId="12" nodeType="clickEffect">
                                  <p:stCondLst>
                                    <p:cond delay="0"/>
                                  </p:stCondLst>
                                  <p:childTnLst>
                                    <p:set>
                                      <p:cBhvr>
                                        <p:cTn id="78" dur="1" fill="hold">
                                          <p:stCondLst>
                                            <p:cond delay="0"/>
                                          </p:stCondLst>
                                        </p:cTn>
                                        <p:tgtEl>
                                          <p:spTgt spid="17"/>
                                        </p:tgtEl>
                                        <p:attrNameLst>
                                          <p:attrName>style.visibility</p:attrName>
                                        </p:attrNameLst>
                                      </p:cBhvr>
                                      <p:to>
                                        <p:strVal val="visible"/>
                                      </p:to>
                                    </p:set>
                                    <p:animEffect transition="in" filter="dissolve">
                                      <p:cBhvr>
                                        <p:cTn id="7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1"/>
      <p:bldP spid="7" grpId="2"/>
      <p:bldP spid="8" grpId="3"/>
      <p:bldP spid="9" grpId="4"/>
      <p:bldP spid="10" grpId="5"/>
      <p:bldP spid="11" grpId="6"/>
      <p:bldP spid="12" grpId="7"/>
      <p:bldP spid="13" grpId="8"/>
      <p:bldP spid="14" grpId="9"/>
      <p:bldP spid="15" grpId="10"/>
      <p:bldP spid="16" grpId="11"/>
      <p:bldP spid="17" grpId="12"/>
    </p:bldLst>
  </p:timing>
</p:sld>
</file>

<file path=ppt/slides/slide4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100" name="文本框 99"/>
          <p:cNvSpPr txBox="1"/>
          <p:nvPr/>
        </p:nvSpPr>
        <p:spPr>
          <a:xfrm>
            <a:off x="508000" y="671830"/>
            <a:ext cx="11556365" cy="1938020"/>
          </a:xfrm>
          <a:prstGeom prst="rect">
            <a:avLst/>
          </a:prstGeom>
          <a:noFill/>
          <a:ln w="9525">
            <a:noFill/>
          </a:ln>
        </p:spPr>
        <p:txBody>
          <a:bodyPr wrap="square">
            <a:spAutoFit/>
          </a:bodyPr>
          <a:lstStyle>
            <a:defPPr>
              <a:defRPr lang="zh-CN"/>
            </a:defPPr>
          </a:lstStyle>
          <a:p>
            <a:pPr indent="0"/>
            <a:r>
              <a:rPr lang="en-US" sz="2400" b="0">
                <a:latin typeface="宋体" panose="02010600030101010101" pitchFamily="2" charset="-122"/>
                <a:ea typeface="宋体" panose="02010600030101010101" pitchFamily="2" charset="-122"/>
              </a:rPr>
              <a:t>28</a:t>
            </a:r>
            <a:r>
              <a:rPr lang="en-US" altLang="zh-CN" sz="2400" b="0">
                <a:latin typeface="宋体" panose="02010600030101010101" pitchFamily="2" charset="-122"/>
                <a:ea typeface="宋体" panose="02010600030101010101" pitchFamily="2" charset="-122"/>
              </a:rPr>
              <a:t>.</a:t>
            </a:r>
            <a:r>
              <a:rPr lang="en-US" sz="2400" b="0">
                <a:latin typeface="宋体" panose="02010600030101010101" pitchFamily="2" charset="-122"/>
                <a:ea typeface="宋体" panose="02010600030101010101" pitchFamily="2" charset="-122"/>
              </a:rPr>
              <a:t>2007—2008</a:t>
            </a:r>
            <a:r>
              <a:rPr lang="zh-CN" sz="2400" b="0">
                <a:latin typeface="宋体" panose="02010600030101010101" pitchFamily="2" charset="-122"/>
                <a:ea typeface="宋体" panose="02010600030101010101" pitchFamily="2" charset="-122"/>
              </a:rPr>
              <a:t>年是第四次“国际极地年”。我国相继建成了长城站、中山站和黄河站。</a:t>
            </a:r>
            <a:r>
              <a:rPr lang="en-US" sz="2400" b="0">
                <a:latin typeface="宋体" panose="02010600030101010101" pitchFamily="2" charset="-122"/>
                <a:ea typeface="宋体" panose="02010600030101010101" pitchFamily="2" charset="-122"/>
              </a:rPr>
              <a:t>2009</a:t>
            </a:r>
            <a:r>
              <a:rPr lang="zh-CN" sz="2400" b="0">
                <a:latin typeface="宋体" panose="02010600030101010101" pitchFamily="2" charset="-122"/>
                <a:ea typeface="宋体" panose="02010600030101010101" pitchFamily="2" charset="-122"/>
              </a:rPr>
              <a:t>年</a:t>
            </a:r>
            <a:r>
              <a:rPr lang="en-US" sz="2400" b="0">
                <a:latin typeface="宋体" panose="02010600030101010101" pitchFamily="2" charset="-122"/>
                <a:ea typeface="宋体" panose="02010600030101010101" pitchFamily="2" charset="-122"/>
              </a:rPr>
              <a:t>1</a:t>
            </a:r>
            <a:r>
              <a:rPr lang="zh-CN" sz="2400" b="0">
                <a:latin typeface="宋体" panose="02010600030101010101" pitchFamily="2" charset="-122"/>
                <a:ea typeface="宋体" panose="02010600030101010101" pitchFamily="2" charset="-122"/>
              </a:rPr>
              <a:t>月</a:t>
            </a:r>
            <a:r>
              <a:rPr lang="en-US" sz="2400" b="0">
                <a:latin typeface="宋体" panose="02010600030101010101" pitchFamily="2" charset="-122"/>
                <a:ea typeface="宋体" panose="02010600030101010101" pitchFamily="2" charset="-122"/>
              </a:rPr>
              <a:t>27</a:t>
            </a:r>
            <a:r>
              <a:rPr lang="zh-CN" sz="2400" b="0">
                <a:latin typeface="宋体" panose="02010600030101010101" pitchFamily="2" charset="-122"/>
                <a:ea typeface="宋体" panose="02010600030101010101" pitchFamily="2" charset="-122"/>
              </a:rPr>
              <a:t>日，我国的第三个南极科学考察站、首个南极内陆科学考察站——“中国南极昆仑站”（</a:t>
            </a:r>
            <a:r>
              <a:rPr lang="en-US" sz="2400" b="0">
                <a:latin typeface="宋体" panose="02010600030101010101" pitchFamily="2" charset="-122"/>
                <a:ea typeface="宋体" panose="02010600030101010101" pitchFamily="2" charset="-122"/>
              </a:rPr>
              <a:t>77°06′58″E</a:t>
            </a:r>
            <a:r>
              <a:rPr lang="zh-CN" sz="2400" b="0">
                <a:latin typeface="宋体" panose="02010600030101010101" pitchFamily="2" charset="-122"/>
                <a:ea typeface="宋体" panose="02010600030101010101" pitchFamily="2" charset="-122"/>
              </a:rPr>
              <a:t>，</a:t>
            </a:r>
            <a:r>
              <a:rPr lang="en-US" sz="2400" b="0">
                <a:latin typeface="宋体" panose="02010600030101010101" pitchFamily="2" charset="-122"/>
                <a:ea typeface="宋体" panose="02010600030101010101" pitchFamily="2" charset="-122"/>
              </a:rPr>
              <a:t>80°25′01″S</a:t>
            </a:r>
            <a:r>
              <a:rPr lang="zh-CN" sz="2400" b="0">
                <a:latin typeface="宋体" panose="02010600030101010101" pitchFamily="2" charset="-122"/>
                <a:ea typeface="宋体" panose="02010600030101010101" pitchFamily="2" charset="-122"/>
              </a:rPr>
              <a:t>）正式建成，至此我国在两极地区共建立了四个科学考察站。读下图，回答下列问题。</a:t>
            </a:r>
          </a:p>
          <a:p>
            <a:pPr indent="0"/>
            <a:endParaRPr lang="zh-CN" altLang="en-US" sz="2400" b="0">
              <a:latin typeface="宋体" panose="02010600030101010101" pitchFamily="2" charset="-122"/>
              <a:ea typeface="宋体" panose="02010600030101010101" pitchFamily="2" charset="-122"/>
            </a:endParaRPr>
          </a:p>
        </p:txBody>
      </p:sp>
      <p:sp>
        <p:nvSpPr>
          <p:cNvPr id="2" name="文本框 1"/>
          <p:cNvSpPr txBox="1"/>
          <p:nvPr/>
        </p:nvSpPr>
        <p:spPr>
          <a:xfrm>
            <a:off x="508000" y="4953635"/>
            <a:ext cx="11091545" cy="1568450"/>
          </a:xfrm>
          <a:prstGeom prst="rect">
            <a:avLst/>
          </a:prstGeom>
          <a:noFill/>
        </p:spPr>
        <p:txBody>
          <a:bodyPr wrap="square" rtlCol="0">
            <a:spAutoFit/>
          </a:bodyPr>
          <a:lstStyle>
            <a:defPPr>
              <a:defRPr lang="zh-CN"/>
            </a:defPPr>
          </a:lstStyle>
          <a:p>
            <a:pPr indent="0"/>
            <a:r>
              <a:rPr lang="zh-CN" sz="2400">
                <a:latin typeface="宋体" panose="02010600030101010101" pitchFamily="2" charset="-122"/>
                <a:ea typeface="宋体" panose="02010600030101010101" pitchFamily="2" charset="-122"/>
                <a:sym typeface="+mn-ea"/>
              </a:rPr>
              <a:t>（</a:t>
            </a:r>
            <a:r>
              <a:rPr lang="en-US" sz="2400">
                <a:latin typeface="宋体" panose="02010600030101010101" pitchFamily="2" charset="-122"/>
                <a:ea typeface="宋体" panose="02010600030101010101" pitchFamily="2" charset="-122"/>
                <a:sym typeface="+mn-ea"/>
              </a:rPr>
              <a:t>1</a:t>
            </a:r>
            <a:r>
              <a:rPr lang="zh-CN" sz="2400">
                <a:latin typeface="宋体" panose="02010600030101010101" pitchFamily="2" charset="-122"/>
                <a:ea typeface="宋体" panose="02010600030101010101" pitchFamily="2" charset="-122"/>
                <a:sym typeface="+mn-ea"/>
              </a:rPr>
              <a:t>）在图中左上角弧线上，画出表示地球自转方向的箭头。</a:t>
            </a:r>
            <a:endParaRPr lang="zh-CN" sz="2400" b="0">
              <a:latin typeface="宋体" panose="02010600030101010101" pitchFamily="2" charset="-122"/>
              <a:ea typeface="宋体" panose="02010600030101010101" pitchFamily="2" charset="-122"/>
            </a:endParaRPr>
          </a:p>
          <a:p>
            <a:pPr indent="0"/>
            <a:r>
              <a:rPr lang="zh-CN" sz="2400">
                <a:latin typeface="宋体" panose="02010600030101010101" pitchFamily="2" charset="-122"/>
                <a:ea typeface="宋体" panose="02010600030101010101" pitchFamily="2" charset="-122"/>
                <a:sym typeface="+mn-ea"/>
              </a:rPr>
              <a:t>（</a:t>
            </a:r>
            <a:r>
              <a:rPr lang="en-US" sz="2400">
                <a:latin typeface="宋体" panose="02010600030101010101" pitchFamily="2" charset="-122"/>
                <a:ea typeface="宋体" panose="02010600030101010101" pitchFamily="2" charset="-122"/>
                <a:sym typeface="+mn-ea"/>
              </a:rPr>
              <a:t>2</a:t>
            </a:r>
            <a:r>
              <a:rPr lang="zh-CN" sz="2400">
                <a:latin typeface="宋体" panose="02010600030101010101" pitchFamily="2" charset="-122"/>
                <a:ea typeface="宋体" panose="02010600030101010101" pitchFamily="2" charset="-122"/>
                <a:sym typeface="+mn-ea"/>
              </a:rPr>
              <a:t>）图中①②③④，表示我国在南极的第三个科考站的是</a:t>
            </a:r>
            <a:r>
              <a:rPr lang="en-US" altLang="zh-CN" sz="2400" u="sng">
                <a:latin typeface="宋体" panose="02010600030101010101" pitchFamily="2" charset="-122"/>
                <a:ea typeface="宋体" panose="02010600030101010101" pitchFamily="2" charset="-122"/>
                <a:sym typeface="+mn-ea"/>
              </a:rPr>
              <a:t>          </a:t>
            </a:r>
            <a:r>
              <a:rPr lang="zh-CN" sz="2400">
                <a:latin typeface="宋体" panose="02010600030101010101" pitchFamily="2" charset="-122"/>
                <a:ea typeface="宋体" panose="02010600030101010101" pitchFamily="2" charset="-122"/>
                <a:sym typeface="+mn-ea"/>
              </a:rPr>
              <a:t>。</a:t>
            </a:r>
            <a:endParaRPr lang="zh-CN" sz="2400" b="0">
              <a:latin typeface="宋体" panose="02010600030101010101" pitchFamily="2" charset="-122"/>
              <a:ea typeface="宋体" panose="02010600030101010101" pitchFamily="2" charset="-122"/>
            </a:endParaRPr>
          </a:p>
          <a:p>
            <a:pPr indent="0"/>
            <a:r>
              <a:rPr lang="zh-CN" sz="2400">
                <a:latin typeface="宋体" panose="02010600030101010101" pitchFamily="2" charset="-122"/>
                <a:ea typeface="宋体" panose="02010600030101010101" pitchFamily="2" charset="-122"/>
                <a:sym typeface="+mn-ea"/>
              </a:rPr>
              <a:t>（</a:t>
            </a:r>
            <a:r>
              <a:rPr lang="en-US" sz="2400">
                <a:latin typeface="宋体" panose="02010600030101010101" pitchFamily="2" charset="-122"/>
                <a:ea typeface="宋体" panose="02010600030101010101" pitchFamily="2" charset="-122"/>
                <a:sym typeface="+mn-ea"/>
              </a:rPr>
              <a:t>3</a:t>
            </a:r>
            <a:r>
              <a:rPr lang="zh-CN" sz="2400">
                <a:latin typeface="宋体" panose="02010600030101010101" pitchFamily="2" charset="-122"/>
                <a:ea typeface="宋体" panose="02010600030101010101" pitchFamily="2" charset="-122"/>
                <a:sym typeface="+mn-ea"/>
              </a:rPr>
              <a:t>）昆仑站建成时，广西的白昼比黑夜</a:t>
            </a:r>
            <a:r>
              <a:rPr lang="en-US" altLang="zh-CN" sz="2400" u="sng">
                <a:latin typeface="宋体" panose="02010600030101010101" pitchFamily="2" charset="-122"/>
                <a:ea typeface="宋体" panose="02010600030101010101" pitchFamily="2" charset="-122"/>
                <a:sym typeface="+mn-ea"/>
              </a:rPr>
              <a:t>          </a:t>
            </a:r>
            <a:r>
              <a:rPr lang="zh-CN" sz="2400">
                <a:latin typeface="宋体" panose="02010600030101010101" pitchFamily="2" charset="-122"/>
                <a:ea typeface="宋体" panose="02010600030101010101" pitchFamily="2" charset="-122"/>
                <a:sym typeface="+mn-ea"/>
              </a:rPr>
              <a:t>。</a:t>
            </a:r>
            <a:endParaRPr lang="zh-CN" sz="2400" b="0">
              <a:latin typeface="宋体" panose="02010600030101010101" pitchFamily="2" charset="-122"/>
              <a:ea typeface="宋体" panose="02010600030101010101" pitchFamily="2" charset="-122"/>
            </a:endParaRPr>
          </a:p>
          <a:p>
            <a:pPr indent="0"/>
            <a:endParaRPr lang="zh-CN" altLang="en-US" sz="2400" b="0">
              <a:latin typeface="宋体" panose="02010600030101010101" pitchFamily="2" charset="-122"/>
              <a:ea typeface="宋体" panose="02010600030101010101" pitchFamily="2" charset="-122"/>
              <a:sym typeface="+mn-ea"/>
            </a:endParaRPr>
          </a:p>
        </p:txBody>
      </p:sp>
      <p:pic>
        <p:nvPicPr>
          <p:cNvPr id="3" name="图片 2"/>
          <p:cNvPicPr>
            <a:picLocks noChangeAspect="1"/>
          </p:cNvPicPr>
          <p:nvPr/>
        </p:nvPicPr>
        <p:blipFill>
          <a:blip r:embed="rId2">
            <a:clrChange>
              <a:clrFrom>
                <a:srgbClr val="FFFFFF">
                  <a:alpha val="100000"/>
                </a:srgbClr>
              </a:clrFrom>
              <a:clrTo>
                <a:srgbClr val="FFFFFF">
                  <a:alpha val="100000"/>
                  <a:alpha val="0"/>
                </a:srgbClr>
              </a:clrTo>
            </a:clrChange>
          </a:blip>
          <a:stretch>
            <a:fillRect/>
          </a:stretch>
        </p:blipFill>
        <p:spPr>
          <a:xfrm>
            <a:off x="4213860" y="2110105"/>
            <a:ext cx="3329305" cy="2637790"/>
          </a:xfrm>
          <a:prstGeom prst="rect">
            <a:avLst/>
          </a:prstGeom>
        </p:spPr>
      </p:pic>
      <p:sp>
        <p:nvSpPr>
          <p:cNvPr id="6" name="文本框 5"/>
          <p:cNvSpPr txBox="1"/>
          <p:nvPr/>
        </p:nvSpPr>
        <p:spPr>
          <a:xfrm>
            <a:off x="8928100" y="5279390"/>
            <a:ext cx="462280" cy="429895"/>
          </a:xfrm>
          <a:prstGeom prst="rect">
            <a:avLst/>
          </a:prstGeom>
          <a:noFill/>
        </p:spPr>
        <p:txBody>
          <a:bodyPr wrap="none" rtlCol="0">
            <a:spAutoFit/>
          </a:bodyPr>
          <a:lstStyle>
            <a:defPPr>
              <a:defRPr lang="zh-CN"/>
            </a:defPPr>
          </a:lstStyle>
          <a:p>
            <a:pPr algn="l"/>
            <a:r>
              <a:rPr lang="zh-CN" sz="2200">
                <a:solidFill>
                  <a:srgbClr val="FF0000"/>
                </a:solidFill>
                <a:latin typeface="Calibri"/>
                <a:ea typeface="宋体" panose="02010600030101010101" pitchFamily="2" charset="-122"/>
                <a:sym typeface="+mn-ea"/>
              </a:rPr>
              <a:t>④</a:t>
            </a:r>
            <a:endParaRPr lang="zh-CN" altLang="en-US" sz="2200">
              <a:solidFill>
                <a:srgbClr val="FF0000"/>
              </a:solidFill>
              <a:latin typeface="Calibri"/>
              <a:ea typeface="宋体" panose="02010600030101010101" pitchFamily="2" charset="-122"/>
              <a:sym typeface="+mn-ea"/>
            </a:endParaRPr>
          </a:p>
        </p:txBody>
      </p:sp>
      <p:sp>
        <p:nvSpPr>
          <p:cNvPr id="7" name="文本框 6"/>
          <p:cNvSpPr txBox="1"/>
          <p:nvPr/>
        </p:nvSpPr>
        <p:spPr>
          <a:xfrm>
            <a:off x="6416675" y="5709285"/>
            <a:ext cx="462280" cy="429895"/>
          </a:xfrm>
          <a:prstGeom prst="rect">
            <a:avLst/>
          </a:prstGeom>
          <a:noFill/>
        </p:spPr>
        <p:txBody>
          <a:bodyPr wrap="none" rtlCol="0">
            <a:spAutoFit/>
          </a:bodyPr>
          <a:lstStyle>
            <a:defPPr>
              <a:defRPr lang="zh-CN"/>
            </a:defPPr>
          </a:lstStyle>
          <a:p>
            <a:pPr algn="l"/>
            <a:r>
              <a:rPr lang="zh-CN" sz="2200">
                <a:solidFill>
                  <a:srgbClr val="FF0000"/>
                </a:solidFill>
                <a:latin typeface="Calibri"/>
                <a:ea typeface="宋体" panose="02010600030101010101" pitchFamily="2" charset="-122"/>
                <a:sym typeface="+mn-ea"/>
              </a:rPr>
              <a:t>短</a:t>
            </a:r>
            <a:endParaRPr lang="zh-CN" altLang="en-US" sz="2200">
              <a:solidFill>
                <a:srgbClr val="FF0000"/>
              </a:solidFill>
              <a:latin typeface="Calibri"/>
              <a:ea typeface="宋体" panose="02010600030101010101" pitchFamily="2" charset="-122"/>
              <a:sym typeface="+mn-ea"/>
            </a:endParaRPr>
          </a:p>
        </p:txBody>
      </p:sp>
    </p:spTree>
    <p:custDataLst>
      <p:tags r:id="rId3"/>
    </p:custDataLst>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9" presetClass="entr" presetSubtype="0" fill="hold" grpId="1"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dissolve">
                                      <p:cBhvr>
                                        <p:cTn id="1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1"/>
    </p:bldLst>
  </p:timing>
</p:sld>
</file>

<file path=ppt/slides/slide4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 name="文本框 3"/>
          <p:cNvSpPr txBox="1"/>
          <p:nvPr/>
        </p:nvSpPr>
        <p:spPr>
          <a:xfrm>
            <a:off x="461010" y="797560"/>
            <a:ext cx="11269980" cy="4831080"/>
          </a:xfrm>
          <a:prstGeom prst="rect">
            <a:avLst/>
          </a:prstGeom>
          <a:noFill/>
        </p:spPr>
        <p:txBody>
          <a:bodyPr wrap="square" rtlCol="0">
            <a:spAutoFit/>
          </a:bodyPr>
          <a:lstStyle>
            <a:defPPr>
              <a:defRPr lang="zh-CN"/>
            </a:defPPr>
          </a:lstStyle>
          <a:p>
            <a:pPr indent="0" algn="l"/>
            <a:r>
              <a:rPr lang="zh-CN" sz="2800">
                <a:latin typeface="宋体" panose="02010600030101010101" pitchFamily="2" charset="-122"/>
                <a:ea typeface="宋体" panose="02010600030101010101" pitchFamily="2" charset="-122"/>
                <a:sym typeface="+mn-ea"/>
              </a:rPr>
              <a:t>（</a:t>
            </a:r>
            <a:r>
              <a:rPr lang="en-US" sz="2800">
                <a:latin typeface="宋体" panose="02010600030101010101" pitchFamily="2" charset="-122"/>
                <a:ea typeface="宋体" panose="02010600030101010101" pitchFamily="2" charset="-122"/>
                <a:sym typeface="+mn-ea"/>
              </a:rPr>
              <a:t>4</a:t>
            </a:r>
            <a:r>
              <a:rPr lang="zh-CN" sz="2800">
                <a:latin typeface="宋体" panose="02010600030101010101" pitchFamily="2" charset="-122"/>
                <a:ea typeface="宋体" panose="02010600030101010101" pitchFamily="2" charset="-122"/>
                <a:sym typeface="+mn-ea"/>
              </a:rPr>
              <a:t>）三个科考站中，见到极昼极夜现象的是</a:t>
            </a:r>
            <a:r>
              <a:rPr lang="en-US" altLang="zh-CN" sz="2800" u="sng">
                <a:latin typeface="宋体" panose="02010600030101010101" pitchFamily="2" charset="-122"/>
                <a:ea typeface="宋体" panose="02010600030101010101" pitchFamily="2" charset="-122"/>
                <a:sym typeface="+mn-ea"/>
              </a:rPr>
              <a:t>              </a:t>
            </a:r>
            <a:r>
              <a:rPr lang="zh-CN" sz="2800">
                <a:latin typeface="宋体" panose="02010600030101010101" pitchFamily="2" charset="-122"/>
                <a:ea typeface="宋体" panose="02010600030101010101" pitchFamily="2" charset="-122"/>
                <a:sym typeface="+mn-ea"/>
              </a:rPr>
              <a:t>（名称）。</a:t>
            </a:r>
          </a:p>
          <a:p>
            <a:pPr indent="0" algn="l"/>
            <a:endParaRPr lang="zh-CN" sz="2800" b="0">
              <a:latin typeface="宋体" panose="02010600030101010101" pitchFamily="2" charset="-122"/>
              <a:ea typeface="宋体" panose="02010600030101010101" pitchFamily="2" charset="-122"/>
            </a:endParaRPr>
          </a:p>
          <a:p>
            <a:pPr indent="0" algn="l"/>
            <a:r>
              <a:rPr lang="zh-CN" sz="2800">
                <a:latin typeface="宋体" panose="02010600030101010101" pitchFamily="2" charset="-122"/>
                <a:ea typeface="宋体" panose="02010600030101010101" pitchFamily="2" charset="-122"/>
                <a:sym typeface="+mn-ea"/>
              </a:rPr>
              <a:t>（</a:t>
            </a:r>
            <a:r>
              <a:rPr lang="en-US" sz="2800">
                <a:latin typeface="宋体" panose="02010600030101010101" pitchFamily="2" charset="-122"/>
                <a:ea typeface="宋体" panose="02010600030101010101" pitchFamily="2" charset="-122"/>
                <a:sym typeface="+mn-ea"/>
              </a:rPr>
              <a:t>5</a:t>
            </a:r>
            <a:r>
              <a:rPr lang="zh-CN" sz="2800">
                <a:latin typeface="宋体" panose="02010600030101010101" pitchFamily="2" charset="-122"/>
                <a:ea typeface="宋体" panose="02010600030101010101" pitchFamily="2" charset="-122"/>
                <a:sym typeface="+mn-ea"/>
              </a:rPr>
              <a:t>）与长城站隔海相望的大洲是</a:t>
            </a:r>
            <a:r>
              <a:rPr lang="en-US" altLang="zh-CN" sz="2800" u="sng">
                <a:latin typeface="宋体" panose="02010600030101010101" pitchFamily="2" charset="-122"/>
                <a:ea typeface="宋体" panose="02010600030101010101" pitchFamily="2" charset="-122"/>
                <a:sym typeface="+mn-ea"/>
              </a:rPr>
              <a:t>          </a:t>
            </a:r>
            <a:r>
              <a:rPr lang="zh-CN" sz="2800">
                <a:latin typeface="宋体" panose="02010600030101010101" pitchFamily="2" charset="-122"/>
                <a:ea typeface="宋体" panose="02010600030101010101" pitchFamily="2" charset="-122"/>
                <a:sym typeface="+mn-ea"/>
              </a:rPr>
              <a:t>。</a:t>
            </a:r>
          </a:p>
          <a:p>
            <a:pPr indent="0" algn="l"/>
            <a:endParaRPr lang="zh-CN" sz="2800" b="0">
              <a:latin typeface="宋体" panose="02010600030101010101" pitchFamily="2" charset="-122"/>
              <a:ea typeface="宋体" panose="02010600030101010101" pitchFamily="2" charset="-122"/>
            </a:endParaRPr>
          </a:p>
          <a:p>
            <a:pPr indent="0" algn="l"/>
            <a:r>
              <a:rPr lang="zh-CN" sz="2800">
                <a:latin typeface="宋体" panose="02010600030101010101" pitchFamily="2" charset="-122"/>
                <a:ea typeface="宋体" panose="02010600030101010101" pitchFamily="2" charset="-122"/>
                <a:sym typeface="+mn-ea"/>
              </a:rPr>
              <a:t>（</a:t>
            </a:r>
            <a:r>
              <a:rPr lang="en-US" sz="2800">
                <a:latin typeface="宋体" panose="02010600030101010101" pitchFamily="2" charset="-122"/>
                <a:ea typeface="宋体" panose="02010600030101010101" pitchFamily="2" charset="-122"/>
                <a:sym typeface="+mn-ea"/>
              </a:rPr>
              <a:t>6</a:t>
            </a:r>
            <a:r>
              <a:rPr lang="zh-CN" sz="2800">
                <a:latin typeface="宋体" panose="02010600030101010101" pitchFamily="2" charset="-122"/>
                <a:ea typeface="宋体" panose="02010600030101010101" pitchFamily="2" charset="-122"/>
                <a:sym typeface="+mn-ea"/>
              </a:rPr>
              <a:t>）近年来，科学家发现南极地区的冰川在不断消融，漂浮在南极周围的冰山逐渐增多。其原因是</a:t>
            </a:r>
            <a:r>
              <a:rPr lang="en-US" altLang="zh-CN" sz="2800" u="sng">
                <a:latin typeface="宋体" panose="02010600030101010101" pitchFamily="2" charset="-122"/>
                <a:ea typeface="宋体" panose="02010600030101010101" pitchFamily="2" charset="-122"/>
                <a:sym typeface="+mn-ea"/>
              </a:rPr>
              <a:t>                                </a:t>
            </a:r>
            <a:r>
              <a:rPr lang="zh-CN" sz="2800">
                <a:latin typeface="宋体" panose="02010600030101010101" pitchFamily="2" charset="-122"/>
                <a:ea typeface="宋体" panose="02010600030101010101" pitchFamily="2" charset="-122"/>
                <a:sym typeface="+mn-ea"/>
              </a:rPr>
              <a:t>。</a:t>
            </a:r>
          </a:p>
          <a:p>
            <a:pPr indent="0" algn="l"/>
            <a:endParaRPr lang="zh-CN" sz="2800" b="0">
              <a:latin typeface="宋体" panose="02010600030101010101" pitchFamily="2" charset="-122"/>
              <a:ea typeface="宋体" panose="02010600030101010101" pitchFamily="2" charset="-122"/>
            </a:endParaRPr>
          </a:p>
          <a:p>
            <a:pPr indent="0" algn="l"/>
            <a:r>
              <a:rPr lang="zh-CN" sz="2800">
                <a:latin typeface="宋体" panose="02010600030101010101" pitchFamily="2" charset="-122"/>
                <a:ea typeface="宋体" panose="02010600030101010101" pitchFamily="2" charset="-122"/>
                <a:sym typeface="+mn-ea"/>
              </a:rPr>
              <a:t>（</a:t>
            </a:r>
            <a:r>
              <a:rPr lang="en-US" sz="2800">
                <a:latin typeface="宋体" panose="02010600030101010101" pitchFamily="2" charset="-122"/>
                <a:ea typeface="宋体" panose="02010600030101010101" pitchFamily="2" charset="-122"/>
                <a:sym typeface="+mn-ea"/>
              </a:rPr>
              <a:t>7</a:t>
            </a:r>
            <a:r>
              <a:rPr lang="zh-CN" sz="2800">
                <a:latin typeface="宋体" panose="02010600030101010101" pitchFamily="2" charset="-122"/>
                <a:ea typeface="宋体" panose="02010600030101010101" pitchFamily="2" charset="-122"/>
                <a:sym typeface="+mn-ea"/>
              </a:rPr>
              <a:t>）爱护和保护地球上的最后一片净土——南极洲，下列哪一项做法是正确的？</a:t>
            </a:r>
            <a:r>
              <a:rPr lang="en-US" sz="2800">
                <a:latin typeface="宋体" panose="02010600030101010101" pitchFamily="2" charset="-122"/>
                <a:ea typeface="宋体" panose="02010600030101010101" pitchFamily="2" charset="-122"/>
                <a:sym typeface="+mn-ea"/>
              </a:rPr>
              <a:t>(     )</a:t>
            </a:r>
            <a:endParaRPr lang="en-US" sz="2800" b="0">
              <a:latin typeface="宋体" panose="02010600030101010101" pitchFamily="2" charset="-122"/>
              <a:ea typeface="宋体" panose="02010600030101010101" pitchFamily="2" charset="-122"/>
            </a:endParaRPr>
          </a:p>
          <a:p>
            <a:pPr indent="0" algn="l"/>
            <a:r>
              <a:rPr lang="en-US" sz="2800">
                <a:latin typeface="宋体" panose="02010600030101010101" pitchFamily="2" charset="-122"/>
                <a:ea typeface="宋体" panose="02010600030101010101" pitchFamily="2" charset="-122"/>
                <a:sym typeface="+mn-ea"/>
              </a:rPr>
              <a:t>A</a:t>
            </a:r>
            <a:r>
              <a:rPr lang="en-US" altLang="zh-CN" sz="2800">
                <a:latin typeface="宋体" panose="02010600030101010101" pitchFamily="2" charset="-122"/>
                <a:ea typeface="宋体" panose="02010600030101010101" pitchFamily="2" charset="-122"/>
                <a:sym typeface="+mn-ea"/>
              </a:rPr>
              <a:t>.</a:t>
            </a:r>
            <a:r>
              <a:rPr lang="zh-CN" sz="2800">
                <a:latin typeface="宋体" panose="02010600030101010101" pitchFamily="2" charset="-122"/>
                <a:ea typeface="宋体" panose="02010600030101010101" pitchFamily="2" charset="-122"/>
                <a:sym typeface="+mn-ea"/>
              </a:rPr>
              <a:t>去南极海域猎杀鲸鱼</a:t>
            </a:r>
            <a:r>
              <a:rPr lang="en-US" altLang="zh-CN" sz="2800">
                <a:latin typeface="宋体" panose="02010600030101010101" pitchFamily="2" charset="-122"/>
                <a:ea typeface="宋体" panose="02010600030101010101" pitchFamily="2" charset="-122"/>
                <a:sym typeface="+mn-ea"/>
              </a:rPr>
              <a:t>          </a:t>
            </a:r>
            <a:r>
              <a:rPr lang="en-US" sz="2800">
                <a:latin typeface="宋体" panose="02010600030101010101" pitchFamily="2" charset="-122"/>
                <a:ea typeface="宋体" panose="02010600030101010101" pitchFamily="2" charset="-122"/>
                <a:sym typeface="+mn-ea"/>
              </a:rPr>
              <a:t>B</a:t>
            </a:r>
            <a:r>
              <a:rPr lang="en-US" altLang="zh-CN" sz="2800">
                <a:latin typeface="宋体" panose="02010600030101010101" pitchFamily="2" charset="-122"/>
                <a:ea typeface="宋体" panose="02010600030101010101" pitchFamily="2" charset="-122"/>
                <a:sym typeface="+mn-ea"/>
              </a:rPr>
              <a:t>.</a:t>
            </a:r>
            <a:r>
              <a:rPr lang="zh-CN" sz="2800">
                <a:latin typeface="宋体" panose="02010600030101010101" pitchFamily="2" charset="-122"/>
                <a:ea typeface="宋体" panose="02010600030101010101" pitchFamily="2" charset="-122"/>
                <a:sym typeface="+mn-ea"/>
              </a:rPr>
              <a:t>大规模开发南极矿产</a:t>
            </a:r>
            <a:endParaRPr lang="zh-CN" sz="2800" b="0">
              <a:latin typeface="宋体" panose="02010600030101010101" pitchFamily="2" charset="-122"/>
              <a:ea typeface="宋体" panose="02010600030101010101" pitchFamily="2" charset="-122"/>
            </a:endParaRPr>
          </a:p>
          <a:p>
            <a:pPr indent="0" algn="l"/>
            <a:r>
              <a:rPr lang="en-US" sz="2800">
                <a:latin typeface="宋体" panose="02010600030101010101" pitchFamily="2" charset="-122"/>
                <a:ea typeface="宋体" panose="02010600030101010101" pitchFamily="2" charset="-122"/>
                <a:sym typeface="+mn-ea"/>
              </a:rPr>
              <a:t>C</a:t>
            </a:r>
            <a:r>
              <a:rPr lang="en-US" altLang="zh-CN" sz="2800">
                <a:latin typeface="宋体" panose="02010600030101010101" pitchFamily="2" charset="-122"/>
                <a:ea typeface="宋体" panose="02010600030101010101" pitchFamily="2" charset="-122"/>
                <a:sym typeface="+mn-ea"/>
              </a:rPr>
              <a:t>.</a:t>
            </a:r>
            <a:r>
              <a:rPr lang="zh-CN" sz="2800">
                <a:latin typeface="宋体" panose="02010600030101010101" pitchFamily="2" charset="-122"/>
                <a:ea typeface="宋体" panose="02010600030101010101" pitchFamily="2" charset="-122"/>
                <a:sym typeface="+mn-ea"/>
              </a:rPr>
              <a:t>把丢弃的垃圾埋在雪地下</a:t>
            </a:r>
            <a:r>
              <a:rPr lang="en-US" altLang="zh-CN" sz="2800">
                <a:latin typeface="宋体" panose="02010600030101010101" pitchFamily="2" charset="-122"/>
                <a:ea typeface="宋体" panose="02010600030101010101" pitchFamily="2" charset="-122"/>
                <a:sym typeface="+mn-ea"/>
              </a:rPr>
              <a:t>      </a:t>
            </a:r>
            <a:r>
              <a:rPr lang="en-US" sz="2800">
                <a:latin typeface="宋体" panose="02010600030101010101" pitchFamily="2" charset="-122"/>
                <a:ea typeface="宋体" panose="02010600030101010101" pitchFamily="2" charset="-122"/>
                <a:sym typeface="+mn-ea"/>
              </a:rPr>
              <a:t>D</a:t>
            </a:r>
            <a:r>
              <a:rPr lang="en-US" altLang="zh-CN" sz="2800">
                <a:latin typeface="宋体" panose="02010600030101010101" pitchFamily="2" charset="-122"/>
                <a:ea typeface="宋体" panose="02010600030101010101" pitchFamily="2" charset="-122"/>
                <a:sym typeface="+mn-ea"/>
              </a:rPr>
              <a:t>.</a:t>
            </a:r>
            <a:r>
              <a:rPr lang="zh-CN" sz="2800">
                <a:latin typeface="宋体" panose="02010600030101010101" pitchFamily="2" charset="-122"/>
                <a:ea typeface="宋体" panose="02010600030101010101" pitchFamily="2" charset="-122"/>
                <a:sym typeface="+mn-ea"/>
              </a:rPr>
              <a:t>作为科研基地和平利用</a:t>
            </a:r>
            <a:endParaRPr lang="zh-CN" altLang="en-US" sz="2800" b="0">
              <a:latin typeface="宋体" panose="02010600030101010101" pitchFamily="2" charset="-122"/>
              <a:ea typeface="宋体" panose="02010600030101010101" pitchFamily="2" charset="-122"/>
              <a:sym typeface="+mn-ea"/>
            </a:endParaRPr>
          </a:p>
        </p:txBody>
      </p:sp>
      <p:sp>
        <p:nvSpPr>
          <p:cNvPr id="2" name="文本框 1"/>
          <p:cNvSpPr txBox="1"/>
          <p:nvPr/>
        </p:nvSpPr>
        <p:spPr>
          <a:xfrm>
            <a:off x="7455535" y="819785"/>
            <a:ext cx="2672080" cy="521970"/>
          </a:xfrm>
          <a:prstGeom prst="rect">
            <a:avLst/>
          </a:prstGeom>
          <a:noFill/>
        </p:spPr>
        <p:txBody>
          <a:bodyPr wrap="none" rtlCol="0">
            <a:spAutoFit/>
          </a:bodyPr>
          <a:lstStyle>
            <a:defPPr>
              <a:defRPr lang="zh-CN"/>
            </a:defPPr>
          </a:lstStyle>
          <a:p>
            <a:pPr algn="l"/>
            <a:r>
              <a:rPr lang="zh-CN" sz="2800">
                <a:solidFill>
                  <a:srgbClr val="FF0000"/>
                </a:solidFill>
                <a:latin typeface="Calibri"/>
                <a:ea typeface="宋体" panose="02010600030101010101" pitchFamily="2" charset="-122"/>
                <a:sym typeface="+mn-ea"/>
              </a:rPr>
              <a:t>中山站、昆仑站</a:t>
            </a:r>
            <a:endParaRPr lang="zh-CN" altLang="en-US" sz="2800">
              <a:solidFill>
                <a:srgbClr val="FF0000"/>
              </a:solidFill>
              <a:latin typeface="Calibri"/>
              <a:ea typeface="宋体" panose="02010600030101010101" pitchFamily="2" charset="-122"/>
              <a:sym typeface="+mn-ea"/>
            </a:endParaRPr>
          </a:p>
        </p:txBody>
      </p:sp>
      <p:sp>
        <p:nvSpPr>
          <p:cNvPr id="3" name="文本框 2"/>
          <p:cNvSpPr txBox="1"/>
          <p:nvPr/>
        </p:nvSpPr>
        <p:spPr>
          <a:xfrm>
            <a:off x="5753100" y="1682750"/>
            <a:ext cx="1249680" cy="521970"/>
          </a:xfrm>
          <a:prstGeom prst="rect">
            <a:avLst/>
          </a:prstGeom>
          <a:noFill/>
        </p:spPr>
        <p:txBody>
          <a:bodyPr wrap="none" rtlCol="0">
            <a:spAutoFit/>
          </a:bodyPr>
          <a:lstStyle>
            <a:defPPr>
              <a:defRPr lang="zh-CN"/>
            </a:defPPr>
          </a:lstStyle>
          <a:p>
            <a:pPr algn="l"/>
            <a:r>
              <a:rPr lang="zh-CN" sz="2800">
                <a:solidFill>
                  <a:srgbClr val="FF0000"/>
                </a:solidFill>
                <a:latin typeface="Calibri"/>
                <a:ea typeface="宋体" panose="02010600030101010101" pitchFamily="2" charset="-122"/>
                <a:sym typeface="+mn-ea"/>
              </a:rPr>
              <a:t>南美洲</a:t>
            </a:r>
            <a:endParaRPr lang="zh-CN" altLang="en-US" sz="2800">
              <a:solidFill>
                <a:srgbClr val="FF0000"/>
              </a:solidFill>
              <a:latin typeface="Calibri"/>
              <a:ea typeface="宋体" panose="02010600030101010101" pitchFamily="2" charset="-122"/>
              <a:sym typeface="+mn-ea"/>
            </a:endParaRPr>
          </a:p>
        </p:txBody>
      </p:sp>
      <p:sp>
        <p:nvSpPr>
          <p:cNvPr id="6" name="文本框 5"/>
          <p:cNvSpPr txBox="1"/>
          <p:nvPr/>
        </p:nvSpPr>
        <p:spPr>
          <a:xfrm>
            <a:off x="5220335" y="2952115"/>
            <a:ext cx="5516880" cy="521970"/>
          </a:xfrm>
          <a:prstGeom prst="rect">
            <a:avLst/>
          </a:prstGeom>
          <a:noFill/>
        </p:spPr>
        <p:txBody>
          <a:bodyPr wrap="none" rtlCol="0">
            <a:spAutoFit/>
          </a:bodyPr>
          <a:lstStyle>
            <a:defPPr>
              <a:defRPr lang="zh-CN"/>
            </a:defPPr>
          </a:lstStyle>
          <a:p>
            <a:pPr algn="l"/>
            <a:r>
              <a:rPr lang="zh-CN" sz="2800">
                <a:solidFill>
                  <a:srgbClr val="FF0000"/>
                </a:solidFill>
                <a:latin typeface="Calibri"/>
                <a:ea typeface="宋体" panose="02010600030101010101" pitchFamily="2" charset="-122"/>
                <a:sym typeface="+mn-ea"/>
              </a:rPr>
              <a:t>全球气候变暖导致冰山崩解、融化</a:t>
            </a:r>
            <a:endParaRPr lang="zh-CN" altLang="en-US" sz="2800">
              <a:solidFill>
                <a:srgbClr val="FF0000"/>
              </a:solidFill>
              <a:latin typeface="Calibri"/>
              <a:ea typeface="宋体" panose="02010600030101010101" pitchFamily="2" charset="-122"/>
              <a:sym typeface="+mn-ea"/>
            </a:endParaRPr>
          </a:p>
        </p:txBody>
      </p:sp>
      <p:sp>
        <p:nvSpPr>
          <p:cNvPr id="7" name="文本框 6"/>
          <p:cNvSpPr txBox="1"/>
          <p:nvPr/>
        </p:nvSpPr>
        <p:spPr>
          <a:xfrm>
            <a:off x="2743200" y="4196715"/>
            <a:ext cx="462280" cy="521970"/>
          </a:xfrm>
          <a:prstGeom prst="rect">
            <a:avLst/>
          </a:prstGeom>
          <a:noFill/>
        </p:spPr>
        <p:txBody>
          <a:bodyPr wrap="square" rtlCol="0">
            <a:spAutoFit/>
          </a:bodyPr>
          <a:lstStyle>
            <a:defPPr>
              <a:defRPr lang="zh-CN"/>
            </a:defPPr>
          </a:lstStyle>
          <a:p>
            <a:pPr indent="0" algn="l"/>
            <a:r>
              <a:rPr lang="en-US" sz="2800">
                <a:solidFill>
                  <a:srgbClr val="FF0000"/>
                </a:solidFill>
                <a:latin typeface="宋体" panose="02010600030101010101" pitchFamily="2" charset="-122"/>
                <a:ea typeface="宋体" panose="02010600030101010101" pitchFamily="2" charset="-122"/>
                <a:sym typeface="+mn-ea"/>
              </a:rPr>
              <a:t>D</a:t>
            </a:r>
            <a:endParaRPr lang="en-US" altLang="en-US" sz="2800">
              <a:solidFill>
                <a:srgbClr val="FF0000"/>
              </a:solidFill>
              <a:latin typeface="宋体" panose="02010600030101010101" pitchFamily="2" charset="-122"/>
              <a:ea typeface="宋体" panose="02010600030101010101" pitchFamily="2" charset="-122"/>
              <a:sym typeface="+mn-ea"/>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9" presetClass="entr" presetSubtype="0" fill="hold" grpId="1"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dissolve">
                                      <p:cBhvr>
                                        <p:cTn id="13" dur="500"/>
                                        <p:tgtEl>
                                          <p:spTgt spid="3"/>
                                        </p:tgtEl>
                                      </p:cBhvr>
                                    </p:animEffec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9" presetClass="entr" presetSubtype="0" fill="hold" grpId="2"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dissolve">
                                      <p:cBhvr>
                                        <p:cTn id="19" dur="500"/>
                                        <p:tgtEl>
                                          <p:spTgt spid="6"/>
                                        </p:tgtEl>
                                      </p:cBhvr>
                                    </p:animEffect>
                                  </p:childTnLst>
                                </p:cTn>
                              </p:par>
                            </p:childTnLst>
                          </p:cTn>
                        </p:par>
                      </p:childTnLst>
                    </p:cTn>
                  </p:par>
                  <p:par>
                    <p:cTn id="20" fill="hold" nodeType="clickPar">
                      <p:stCondLst>
                        <p:cond delay="indefinite"/>
                      </p:stCondLst>
                      <p:childTnLst>
                        <p:par>
                          <p:cTn id="21" fill="hold" nodeType="withGroup">
                            <p:stCondLst>
                              <p:cond delay="indefinite"/>
                            </p:stCondLst>
                          </p:cTn>
                        </p:par>
                        <p:par>
                          <p:cTn id="22" fill="hold" nodeType="afterGroup">
                            <p:stCondLst>
                              <p:cond delay="0"/>
                            </p:stCondLst>
                            <p:childTnLst>
                              <p:par>
                                <p:cTn id="23" presetID="9" presetClass="entr" presetSubtype="0" fill="hold" grpId="3"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dissolve">
                                      <p:cBhvr>
                                        <p:cTn id="2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1"/>
      <p:bldP spid="6" grpId="2"/>
      <p:bldP spid="7" grpId="3"/>
    </p:bldLst>
  </p:timing>
</p:sld>
</file>

<file path=ppt/tags/tag1.xml><?xml version="1.0" encoding="utf-8"?>
<p:tagLst xmlns:p="http://schemas.openxmlformats.org/presentationml/2006/main">
  <p:tag name="ID" val="547132"/>
  <p:tag name="MH" val="20160320124458"/>
  <p:tag name="MH_LIBRARY" val="CONTENTS"/>
  <p:tag name="MH_TYPE" val="OTHERS"/>
</p:tagLst>
</file>

<file path=ppt/tags/tag2.xml><?xml version="1.0" encoding="utf-8"?>
<p:tagLst xmlns:p="http://schemas.openxmlformats.org/presentationml/2006/main">
  <p:tag name="ID" val="547132"/>
  <p:tag name="MH" val="20160320124458"/>
  <p:tag name="MH_LIBRARY" val="CONTENTS"/>
  <p:tag name="MH_TYPE" val="OTHERS"/>
</p:tagLst>
</file>

<file path=ppt/tags/tag3.xml><?xml version="1.0" encoding="utf-8"?>
<p:tagLst xmlns:p="http://schemas.openxmlformats.org/presentationml/2006/main">
  <p:tag name="KSO_WM_BEAUTIFY_FLAG" val="#wm#"/>
  <p:tag name="KSO_WM_TEMPLATE_CATEGORY" val="custom"/>
  <p:tag name="KSO_WM_TEMPLATE_INDEX" val="20205176"/>
</p:tagLst>
</file>

<file path=ppt/tags/tag4.xml><?xml version="1.0" encoding="utf-8"?>
<p:tagLst xmlns:p="http://schemas.openxmlformats.org/presentationml/2006/main">
  <p:tag name="KSO_WM_BEAUTIFY_FLAG" val="#wm#"/>
  <p:tag name="KSO_WM_TEMPLATE_CATEGORY" val="custom"/>
  <p:tag name="KSO_WM_TEMPLATE_INDEX" val="20205176"/>
</p:tagLst>
</file>

<file path=ppt/tags/tag5.xml><?xml version="1.0" encoding="utf-8"?>
<p:tagLst xmlns:p="http://schemas.openxmlformats.org/presentationml/2006/main">
  <p:tag name="KSO_WM_BEAUTIFY_FLAG" val="#wm#"/>
  <p:tag name="KSO_WM_TEMPLATE_CATEGORY" val="custom"/>
  <p:tag name="KSO_WM_TEMPLATE_INDEX" val="20205176"/>
</p:tagLst>
</file>

<file path=ppt/tags/tag6.xml><?xml version="1.0" encoding="utf-8"?>
<p:tagLst xmlns:p="http://schemas.openxmlformats.org/presentationml/2006/main">
  <p:tag name="KSO_WM_BEAUTIFY_FLAG" val="#wm#"/>
  <p:tag name="KSO_WM_TEMPLATE_CATEGORY" val="custom"/>
  <p:tag name="KSO_WM_TEMPLATE_INDEX" val="20205176"/>
</p:tagLst>
</file>

<file path=ppt/tags/tag7.xml><?xml version="1.0" encoding="utf-8"?>
<p:tagLst xmlns:p="http://schemas.openxmlformats.org/presentationml/2006/main">
  <p:tag name="KSO_WM_BEAUTIFY_FLAG" val="#wm#"/>
  <p:tag name="KSO_WM_TEMPLATE_CATEGORY" val="custom"/>
  <p:tag name="KSO_WM_TEMPLATE_INDEX" val="20205176"/>
</p:tagLst>
</file>

<file path=ppt/tags/tag8.xml><?xml version="1.0" encoding="utf-8"?>
<p:tagLst xmlns:p="http://schemas.openxmlformats.org/presentationml/2006/main">
  <p:tag name="KSO_WM_BEAUTIFY_FLAG" val="#wm#"/>
  <p:tag name="KSO_WM_TEMPLATE_CATEGORY" val="custom"/>
  <p:tag name="KSO_WM_TEMPLATE_INDEX" val="20205176"/>
</p:tagLst>
</file>

<file path=ppt/tags/tag9.xml><?xml version="1.0" encoding="utf-8"?>
<p:tagLst xmlns:p="http://schemas.openxmlformats.org/presentationml/2006/main">
  <p:tag name="KSO_WM_BEAUTIFY_FLAG" val="#wm#"/>
  <p:tag name="KSO_WM_TEMPLATE_CATEGORY" val="custom"/>
  <p:tag name="KSO_WM_TEMPLATE_INDEX" val="20205176"/>
</p:tagLst>
</file>

<file path=ppt/tags/tag10.xml><?xml version="1.0" encoding="utf-8"?>
<p:tagLst xmlns:p="http://schemas.openxmlformats.org/presentationml/2006/main">
  <p:tag name="KSO_WM_BEAUTIFY_FLAG" val="#wm#"/>
  <p:tag name="KSO_WM_TEMPLATE_CATEGORY" val="custom"/>
  <p:tag name="KSO_WM_TEMPLATE_INDEX" val="20205176"/>
</p:tagLst>
</file>

<file path=ppt/tags/tag11.xml><?xml version="1.0" encoding="utf-8"?>
<p:tagLst xmlns:p="http://schemas.openxmlformats.org/presentationml/2006/main">
  <p:tag name="KSO_WM_BEAUTIFY_FLAG" val="#wm#"/>
  <p:tag name="KSO_WM_TEMPLATE_CATEGORY" val="custom"/>
  <p:tag name="KSO_WM_TEMPLATE_INDEX" val="20205176"/>
</p:tagLst>
</file>

<file path=ppt/tags/tag12.xml><?xml version="1.0" encoding="utf-8"?>
<p:tagLst xmlns:p="http://schemas.openxmlformats.org/presentationml/2006/main">
  <p:tag name="KSO_WM_BEAUTIFY_FLAG" val="#wm#"/>
  <p:tag name="KSO_WM_TEMPLATE_CATEGORY" val="custom"/>
  <p:tag name="KSO_WM_TEMPLATE_INDEX" val="20205176"/>
</p:tagLst>
</file>

<file path=ppt/tags/tag13.xml><?xml version="1.0" encoding="utf-8"?>
<p:tagLst xmlns:p="http://schemas.openxmlformats.org/presentationml/2006/main">
  <p:tag name="KSO_WM_BEAUTIFY_FLAG" val="#wm#"/>
  <p:tag name="KSO_WM_TEMPLATE_CATEGORY" val="custom"/>
  <p:tag name="KSO_WM_TEMPLATE_INDEX" val="20205176"/>
</p:tagLst>
</file>

<file path=ppt/tags/tag14.xml><?xml version="1.0" encoding="utf-8"?>
<p:tagLst xmlns:p="http://schemas.openxmlformats.org/presentationml/2006/main">
  <p:tag name="KSO_WM_BEAUTIFY_FLAG" val="#wm#"/>
  <p:tag name="KSO_WM_TEMPLATE_CATEGORY" val="custom"/>
  <p:tag name="KSO_WM_TEMPLATE_INDEX" val="20205176"/>
</p:tagLst>
</file>

<file path=ppt/tags/tag15.xml><?xml version="1.0" encoding="utf-8"?>
<p:tagLst xmlns:p="http://schemas.openxmlformats.org/presentationml/2006/main">
  <p:tag name="KSO_WM_BEAUTIFY_FLAG" val="#wm#"/>
  <p:tag name="KSO_WM_TEMPLATE_CATEGORY" val="custom"/>
  <p:tag name="KSO_WM_TEMPLATE_INDEX" val="20205176"/>
</p:tagLst>
</file>

<file path=ppt/tags/tag16.xml><?xml version="1.0" encoding="utf-8"?>
<p:tagLst xmlns:p="http://schemas.openxmlformats.org/presentationml/2006/main">
  <p:tag name="KSO_WM_BEAUTIFY_FLAG" val="#wm#"/>
  <p:tag name="KSO_WM_TEMPLATE_CATEGORY" val="custom"/>
  <p:tag name="KSO_WM_TEMPLATE_INDEX" val="20205176"/>
</p:tagLst>
</file>

<file path=ppt/tags/tag17.xml><?xml version="1.0" encoding="utf-8"?>
<p:tagLst xmlns:p="http://schemas.openxmlformats.org/presentationml/2006/main">
  <p:tag name="KSO_WM_BEAUTIFY_FLAG" val="#wm#"/>
  <p:tag name="KSO_WM_TEMPLATE_CATEGORY" val="custom"/>
  <p:tag name="KSO_WM_TEMPLATE_INDEX" val="20205176"/>
</p:tagLst>
</file>

<file path=ppt/tags/tag18.xml><?xml version="1.0" encoding="utf-8"?>
<p:tagLst xmlns:p="http://schemas.openxmlformats.org/presentationml/2006/main">
  <p:tag name="KSO_WM_BEAUTIFY_FLAG" val="#wm#"/>
  <p:tag name="KSO_WM_TEMPLATE_CATEGORY" val="custom"/>
  <p:tag name="KSO_WM_TEMPLATE_INDEX" val="20205176"/>
</p:tagLst>
</file>

<file path=ppt/tags/tag19.xml><?xml version="1.0" encoding="utf-8"?>
<p:tagLst xmlns:p="http://schemas.openxmlformats.org/presentationml/2006/main">
  <p:tag name="KSO_WM_BEAUTIFY_FLAG" val="#wm#"/>
  <p:tag name="KSO_WM_TEMPLATE_CATEGORY" val="custom"/>
  <p:tag name="KSO_WM_TEMPLATE_INDEX" val="20205176"/>
</p:tagLst>
</file>

<file path=ppt/tags/tag20.xml><?xml version="1.0" encoding="utf-8"?>
<p:tagLst xmlns:p="http://schemas.openxmlformats.org/presentationml/2006/main">
  <p:tag name="KSO_WM_BEAUTIFY_FLAG" val="#wm#"/>
  <p:tag name="KSO_WM_TEMPLATE_CATEGORY" val="custom"/>
  <p:tag name="KSO_WM_TEMPLATE_INDEX" val="20205176"/>
</p:tagLst>
</file>

<file path=ppt/tags/tag21.xml><?xml version="1.0" encoding="utf-8"?>
<p:tagLst xmlns:p="http://schemas.openxmlformats.org/presentationml/2006/main">
  <p:tag name="KSO_WM_BEAUTIFY_FLAG" val="#wm#"/>
  <p:tag name="KSO_WM_TEMPLATE_CATEGORY" val="custom"/>
  <p:tag name="KSO_WM_TEMPLATE_INDEX" val="20205176"/>
</p:tagLst>
</file>

<file path=ppt/tags/tag22.xml><?xml version="1.0" encoding="utf-8"?>
<p:tagLst xmlns:p="http://schemas.openxmlformats.org/presentationml/2006/main">
  <p:tag name="KSO_WM_BEAUTIFY_FLAG" val="#wm#"/>
  <p:tag name="KSO_WM_TEMPLATE_CATEGORY" val="custom"/>
  <p:tag name="KSO_WM_TEMPLATE_INDEX" val="20205176"/>
</p:tagLst>
</file>

<file path=ppt/tags/tag23.xml><?xml version="1.0" encoding="utf-8"?>
<p:tagLst xmlns:p="http://schemas.openxmlformats.org/presentationml/2006/main">
  <p:tag name="KSO_WM_BEAUTIFY_FLAG" val="#wm#"/>
  <p:tag name="KSO_WM_TEMPLATE_CATEGORY" val="custom"/>
  <p:tag name="KSO_WM_TEMPLATE_INDEX" val="20205176"/>
</p:tagLst>
</file>

<file path=ppt/tags/tag24.xml><?xml version="1.0" encoding="utf-8"?>
<p:tagLst xmlns:p="http://schemas.openxmlformats.org/presentationml/2006/main">
  <p:tag name="KSO_WM_BEAUTIFY_FLAG" val="#wm#"/>
  <p:tag name="KSO_WM_TEMPLATE_CATEGORY" val="custom"/>
  <p:tag name="KSO_WM_TEMPLATE_INDEX" val="20205176"/>
</p:tagLst>
</file>

<file path=ppt/tags/tag25.xml><?xml version="1.0" encoding="utf-8"?>
<p:tagLst xmlns:p="http://schemas.openxmlformats.org/presentationml/2006/main">
  <p:tag name="KSO_WM_BEAUTIFY_FLAG" val="#wm#"/>
  <p:tag name="KSO_WM_TEMPLATE_CATEGORY" val="custom"/>
  <p:tag name="KSO_WM_TEMPLATE_INDEX" val="20205176"/>
</p:tagLst>
</file>

<file path=ppt/tags/tag26.xml><?xml version="1.0" encoding="utf-8"?>
<p:tagLst xmlns:p="http://schemas.openxmlformats.org/presentationml/2006/main">
  <p:tag name="KSO_WM_BEAUTIFY_FLAG" val="#wm#"/>
  <p:tag name="KSO_WM_TEMPLATE_CATEGORY" val="custom"/>
  <p:tag name="KSO_WM_TEMPLATE_INDEX" val="20205176"/>
</p:tagLst>
</file>

<file path=ppt/tags/tag27.xml><?xml version="1.0" encoding="utf-8"?>
<p:tagLst xmlns:p="http://schemas.openxmlformats.org/presentationml/2006/main">
  <p:tag name="KSO_WM_BEAUTIFY_FLAG" val="#wm#"/>
  <p:tag name="KSO_WM_TEMPLATE_CATEGORY" val="custom"/>
  <p:tag name="KSO_WM_TEMPLATE_INDEX" val="20205176"/>
</p:tagLst>
</file>

<file path=ppt/tags/tag28.xml><?xml version="1.0" encoding="utf-8"?>
<p:tagLst xmlns:p="http://schemas.openxmlformats.org/presentationml/2006/main">
  <p:tag name="KSO_WM_BEAUTIFY_FLAG" val="#wm#"/>
  <p:tag name="KSO_WM_TEMPLATE_CATEGORY" val="custom"/>
  <p:tag name="KSO_WM_TEMPLATE_INDEX" val="20205176"/>
</p:tagLst>
</file>

<file path=ppt/tags/tag29.xml><?xml version="1.0" encoding="utf-8"?>
<p:tagLst xmlns:p="http://schemas.openxmlformats.org/presentationml/2006/main">
  <p:tag name="KSO_WM_BEAUTIFY_FLAG" val="#wm#"/>
  <p:tag name="KSO_WM_TEMPLATE_CATEGORY" val="custom"/>
  <p:tag name="KSO_WM_TEMPLATE_INDEX" val="20205176"/>
</p:tagLst>
</file>

<file path=ppt/tags/tag30.xml><?xml version="1.0" encoding="utf-8"?>
<p:tagLst xmlns:p="http://schemas.openxmlformats.org/presentationml/2006/main">
  <p:tag name="KSO_WM_UNIT_PLACING_PICTURE_USER_VIEWPORT" val="{&quot;height&quot;:4332,&quot;width&quot;:7320}"/>
</p:tagLst>
</file>

<file path=ppt/tags/tag31.xml><?xml version="1.0" encoding="utf-8"?>
<p:tagLst xmlns:p="http://schemas.openxmlformats.org/presentationml/2006/main">
  <p:tag name="KSO_WM_BEAUTIFY_FLAG" val="#wm#"/>
  <p:tag name="KSO_WM_TEMPLATE_CATEGORY" val="custom"/>
  <p:tag name="KSO_WM_TEMPLATE_INDEX" val="20205176"/>
</p:tagLst>
</file>

<file path=ppt/tags/tag32.xml><?xml version="1.0" encoding="utf-8"?>
<p:tagLst xmlns:p="http://schemas.openxmlformats.org/presentationml/2006/main">
  <p:tag name="KSO_WM_BEAUTIFY_FLAG" val="#wm#"/>
  <p:tag name="KSO_WM_TEMPLATE_CATEGORY" val="custom"/>
  <p:tag name="KSO_WM_TEMPLATE_INDEX" val="20205176"/>
</p:tagLst>
</file>

<file path=ppt/tags/tag33.xml><?xml version="1.0" encoding="utf-8"?>
<p:tagLst xmlns:p="http://schemas.openxmlformats.org/presentationml/2006/main">
  <p:tag name="KSO_WM_BEAUTIFY_FLAG" val="#wm#"/>
  <p:tag name="KSO_WM_TEMPLATE_CATEGORY" val="custom"/>
  <p:tag name="KSO_WM_TEMPLATE_INDEX" val="20205176"/>
</p:tagLst>
</file>

<file path=ppt/tags/tag34.xml><?xml version="1.0" encoding="utf-8"?>
<p:tagLst xmlns:p="http://schemas.openxmlformats.org/presentationml/2006/main">
  <p:tag name="KSO_WM_BEAUTIFY_FLAG" val="#wm#"/>
  <p:tag name="KSO_WM_TEMPLATE_CATEGORY" val="custom"/>
  <p:tag name="KSO_WM_TEMPLATE_INDEX" val="20205176"/>
</p:tagLst>
</file>

<file path=ppt/tags/tag35.xml><?xml version="1.0" encoding="utf-8"?>
<p:tagLst xmlns:p="http://schemas.openxmlformats.org/presentationml/2006/main">
  <p:tag name="KSO_WM_BEAUTIFY_FLAG" val="#wm#"/>
  <p:tag name="KSO_WM_TEMPLATE_CATEGORY" val="custom"/>
  <p:tag name="KSO_WM_TEMPLATE_INDEX" val="20205176"/>
</p:tagLst>
</file>

<file path=ppt/tags/tag36.xml><?xml version="1.0" encoding="utf-8"?>
<p:tagLst xmlns:p="http://schemas.openxmlformats.org/presentationml/2006/main">
  <p:tag name="KSO_WM_BEAUTIFY_FLAG" val="#wm#"/>
  <p:tag name="KSO_WM_TEMPLATE_CATEGORY" val="custom"/>
  <p:tag name="KSO_WM_TEMPLATE_INDEX" val="20205176"/>
</p:tagLst>
</file>

<file path=ppt/tags/tag37.xml><?xml version="1.0" encoding="utf-8"?>
<p:tagLst xmlns:p="http://schemas.openxmlformats.org/presentationml/2006/main">
  <p:tag name="KSO_WM_BEAUTIFY_FLAG" val="#wm#"/>
  <p:tag name="KSO_WM_TEMPLATE_CATEGORY" val="custom"/>
  <p:tag name="KSO_WM_TEMPLATE_INDEX" val="20205176"/>
</p:tagLst>
</file>

<file path=ppt/tags/tag38.xml><?xml version="1.0" encoding="utf-8"?>
<p:tagLst xmlns:p="http://schemas.openxmlformats.org/presentationml/2006/main">
  <p:tag name="KSO_WM_BEAUTIFY_FLAG" val="#wm#"/>
  <p:tag name="KSO_WM_TEMPLATE_CATEGORY" val="custom"/>
  <p:tag name="KSO_WM_TEMPLATE_INDEX" val="20205176"/>
</p:tagLst>
</file>

<file path=ppt/tags/tag39.xml><?xml version="1.0" encoding="utf-8"?>
<p:tagLst xmlns:p="http://schemas.openxmlformats.org/presentationml/2006/main">
  <p:tag name="KSO_WM_BEAUTIFY_FLAG" val="#wm#"/>
  <p:tag name="KSO_WM_TEMPLATE_CATEGORY" val="custom"/>
  <p:tag name="KSO_WM_TEMPLATE_INDEX" val="20205176"/>
</p:tagLst>
</file>

<file path=ppt/tags/tag40.xml><?xml version="1.0" encoding="utf-8"?>
<p:tagLst xmlns:p="http://schemas.openxmlformats.org/presentationml/2006/main">
  <p:tag name="KSO_WM_BEAUTIFY_FLAG" val="#wm#"/>
  <p:tag name="KSO_WM_TEMPLATE_CATEGORY" val="custom"/>
  <p:tag name="KSO_WM_TEMPLATE_INDEX" val="20205176"/>
</p:tagLst>
</file>

<file path=ppt/tags/tag41.xml><?xml version="1.0" encoding="utf-8"?>
<p:tagLst xmlns:p="http://schemas.openxmlformats.org/presentationml/2006/main">
  <p:tag name="KSO_WM_BEAUTIFY_FLAG" val="#wm#"/>
  <p:tag name="KSO_WM_TEMPLATE_CATEGORY" val="custom"/>
  <p:tag name="KSO_WM_TEMPLATE_INDEX" val="20205176"/>
</p:tagLst>
</file>

<file path=ppt/tags/tag42.xml><?xml version="1.0" encoding="utf-8"?>
<p:tagLst xmlns:p="http://schemas.openxmlformats.org/presentationml/2006/main">
  <p:tag name="KSO_WM_BEAUTIFY_FLAG" val="#wm#"/>
  <p:tag name="KSO_WM_TEMPLATE_CATEGORY" val="custom"/>
  <p:tag name="KSO_WM_TEMPLATE_INDEX" val="20205176"/>
</p:tagLst>
</file>

<file path=ppt/tags/tag43.xml><?xml version="1.0" encoding="utf-8"?>
<p:tagLst xmlns:p="http://schemas.openxmlformats.org/presentationml/2006/main">
  <p:tag name="KSO_WM_BEAUTIFY_FLAG" val="#wm#"/>
  <p:tag name="KSO_WM_TEMPLATE_CATEGORY" val="custom"/>
  <p:tag name="KSO_WM_TEMPLATE_INDEX" val="20205176"/>
</p:tagLst>
</file>

<file path=ppt/tags/tag44.xml><?xml version="1.0" encoding="utf-8"?>
<p:tagLst xmlns:p="http://schemas.openxmlformats.org/presentationml/2006/main">
  <p:tag name="KSO_WM_BEAUTIFY_FLAG" val="#wm#"/>
  <p:tag name="KSO_WM_TEMPLATE_CATEGORY" val="custom"/>
  <p:tag name="KSO_WM_TEMPLATE_INDEX" val="20205176"/>
</p:tagLst>
</file>

<file path=ppt/tags/tag45.xml><?xml version="1.0" encoding="utf-8"?>
<p:tagLst xmlns:p="http://schemas.openxmlformats.org/presentationml/2006/main">
  <p:tag name="AS_NET" val="4.0.30319.42000"/>
  <p:tag name="AS_OS" val="Microsoft Windows NT 6.2.9200.0"/>
  <p:tag name="AS_RELEASE_DATE" val="2017.06.14"/>
  <p:tag name="AS_TITLE" val="Aspose.Slides for .NET 4.0 Client Profile"/>
  <p:tag name="AS_VERSION" val="17.6"/>
  <p:tag name="COMMONDATA" val="eyJoZGlkIjoiNTBhNGE4MDYzMTVmZDRhMGY1ZWYzMTRlYTJkZmI3NmIifQ=="/>
  <p:tag name="KSO_DOCER_TEMPLATE_OPEN_ONCE_MARK" val="1"/>
</p:tagLst>
</file>

<file path=ppt/theme/theme1.xml><?xml version="1.0" encoding="utf-8"?>
<a:theme xmlns:r="http://schemas.openxmlformats.org/officeDocument/2006/relationships" xmlns:a="http://schemas.openxmlformats.org/drawingml/2006/main" name="Office 主题">
  <a:themeElements>
    <a:clrScheme name="自定义 6">
      <a:dk1>
        <a:sysClr val="windowText" lastClr="000000"/>
      </a:dk1>
      <a:lt1>
        <a:sysClr val="window" lastClr="FFFFFF"/>
      </a:lt1>
      <a:dk2>
        <a:srgbClr val="44546A"/>
      </a:dk2>
      <a:lt2>
        <a:srgbClr val="E7E6E6"/>
      </a:lt2>
      <a:accent1>
        <a:srgbClr val="EAD900"/>
      </a:accent1>
      <a:accent2>
        <a:srgbClr val="000000"/>
      </a:accent2>
      <a:accent3>
        <a:srgbClr val="A5A5A5"/>
      </a:accent3>
      <a:accent4>
        <a:srgbClr val="FFC000"/>
      </a:accent4>
      <a:accent5>
        <a:srgbClr val="4472C4"/>
      </a:accent5>
      <a:accent6>
        <a:srgbClr val="70AD47"/>
      </a:accent6>
      <a:hlink>
        <a:srgbClr val="0563C1"/>
      </a:hlink>
      <a:folHlink>
        <a:srgbClr val="954F72"/>
      </a:folHlink>
    </a:clrScheme>
    <a:fontScheme name="自定义 3">
      <a:majorFont>
        <a:latin typeface="Calibri"/>
        <a:ea typeface="微软雅黑"/>
        <a:cs typeface="Arial"/>
      </a:majorFont>
      <a:minorFont>
        <a:latin typeface="Calibri"/>
        <a:ea typeface="微软雅黑"/>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FFEC01"/>
        </a:solidFill>
        <a:ln>
          <a:noFill/>
        </a:ln>
      </a:spPr>
      <a:bodyPr rtlCol="0" anchor="ctr"/>
      <a:lstStyle>
        <a:defPPr algn="ctr">
          <a:defRPr>
            <a:noFill/>
          </a:defRPr>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Manager>3</Manager>
  <Company>3</Company>
  <PresentationFormat>宽屏</PresentationFormat>
  <Paragraphs>278</Paragraphs>
  <Slides>41</Slides>
  <Notes>2</Notes>
  <TotalTime>0</TotalTime>
  <HiddenSlides>0</HiddenSlides>
  <MMClips>0</MMClips>
  <ScaleCrop>0</ScaleCrop>
  <HeadingPairs>
    <vt:vector baseType="variant" size="4">
      <vt:variant>
        <vt:lpstr>Theme</vt:lpstr>
      </vt:variant>
      <vt:variant>
        <vt:i4>1</vt:i4>
      </vt:variant>
      <vt:variant>
        <vt:lpstr>Slide Titles</vt:lpstr>
      </vt:variant>
      <vt:variant>
        <vt:i4>41</vt:i4>
      </vt:variant>
    </vt:vector>
  </HeadingPairs>
  <TitlesOfParts>
    <vt:vector baseType="lpstr" size="42">
      <vt:lpstr>Office 主题</vt:lpstr>
      <vt:lpstr>Slide 1</vt:lpstr>
      <vt:lpstr>Slide 2</vt:lpstr>
      <vt:lpstr>基础知识梳理</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高频考点</vt:lpstr>
      <vt:lpstr>Slide 24</vt:lpstr>
      <vt:lpstr>Slide 25</vt:lpstr>
      <vt:lpstr>零失误训练</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vector>
  </TitlesOfParts>
  <LinksUpToDate>0</LinksUpToDate>
  <SharedDoc>0</SharedDoc>
  <HyperlinksChanged>0</HyperlinksChanged>
  <Application>Aspose.Slides for .NET</Application>
  <AppVersion>17.0600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3</dc:title>
  <cp:category>3</cp:category>
  <dc:creator>3</dc:creator>
  <dc:description>3</dc:description>
  <cp:keywords>3</cp:keywords>
  <cp:lastModifiedBy>天天向上</cp:lastModifiedBy>
  <cp:revision>240</cp:revision>
  <dcterms:created xsi:type="dcterms:W3CDTF">2019-06-19T02:08:00Z</dcterms:created>
  <dcterms:modified xsi:type="dcterms:W3CDTF">2021-10-21T01:18:29Z</dcterms:modified>
  <dc:subject>3</dc:subject>
</cp:coreProperties>
</file>

<file path=docProps/custom.xml><?xml version="1.0" encoding="utf-8"?>
<Properties xmlns:vt="http://schemas.openxmlformats.org/officeDocument/2006/docPropsVTypes" xmlns="http://schemas.openxmlformats.org/officeDocument/2006/custom-properties">
  <property fmtid="{D5CDD505-2E9C-101B-9397-08002B2CF9AE}" pid="2" name="ICV">
    <vt:lpwstr>F247A61FE6924CCE9C3B3B52154FD3B3</vt:lpwstr>
  </property>
  <property fmtid="{D5CDD505-2E9C-101B-9397-08002B2CF9AE}" pid="3" name="KSOProductBuildVer">
    <vt:lpwstr>2052-11.1.0.11365</vt:lpwstr>
  </property>
</Properties>
</file>