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962" r:id="rId1"/>
    <p:sldMasterId id="2147500999" r:id="rId2"/>
  </p:sldMasterIdLst>
  <p:notesMasterIdLst>
    <p:notesMasterId r:id="rId3"/>
  </p:notesMasterIdLst>
  <p:sldIdLst>
    <p:sldId id="8382" r:id="rId4"/>
    <p:sldId id="8387" r:id="rId5"/>
    <p:sldId id="8391" r:id="rId6"/>
    <p:sldId id="8394" r:id="rId7"/>
    <p:sldId id="8400" r:id="rId9"/>
    <p:sldId id="8403" r:id="rId10"/>
    <p:sldId id="8406" r:id="rId11"/>
    <p:sldId id="8409" r:id="rId12"/>
    <p:sldId id="8415" r:id="rId14"/>
    <p:sldId id="8418" r:id="rId15"/>
    <p:sldId id="8421" r:id="rId16"/>
    <p:sldId id="8424" r:id="rId17"/>
    <p:sldId id="8427" r:id="rId18"/>
    <p:sldId id="8433" r:id="rId20"/>
    <p:sldId id="8436" r:id="rId21"/>
    <p:sldId id="8439" r:id="rId22"/>
    <p:sldId id="8442" r:id="rId23"/>
    <p:sldId id="8448" r:id="rId25"/>
    <p:sldId id="8451" r:id="rId26"/>
    <p:sldId id="8454" r:id="rId27"/>
    <p:sldId id="8457" r:id="rId28"/>
    <p:sldId id="8460" r:id="rId29"/>
    <p:sldId id="8466" r:id="rId31"/>
    <p:sldId id="8469" r:id="rId32"/>
    <p:sldId id="8473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963" r:id="rId1"/>
    <p:sldLayoutId id="2147500964" r:id="rId2"/>
    <p:sldLayoutId id="2147500965" r:id="rId3"/>
    <p:sldLayoutId id="2147500966" r:id="rId4"/>
    <p:sldLayoutId id="2147500967" r:id="rId5"/>
    <p:sldLayoutId id="2147500968" r:id="rId6"/>
    <p:sldLayoutId id="2147500969" r:id="rId7"/>
    <p:sldLayoutId id="2147500970" r:id="rId8"/>
    <p:sldLayoutId id="2147500971" r:id="rId9"/>
    <p:sldLayoutId id="2147500972" r:id="rId10"/>
    <p:sldLayoutId id="21475009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000" r:id="rId1"/>
    <p:sldLayoutId id="2147501001" r:id="rId2"/>
    <p:sldLayoutId id="2147501002" r:id="rId3"/>
    <p:sldLayoutId id="2147501003" r:id="rId4"/>
    <p:sldLayoutId id="2147501004" r:id="rId5"/>
    <p:sldLayoutId id="2147501005" r:id="rId6"/>
    <p:sldLayoutId id="2147501006" r:id="rId7"/>
    <p:sldLayoutId id="2147501007" r:id="rId8"/>
    <p:sldLayoutId id="2147501008" r:id="rId9"/>
    <p:sldLayoutId id="2147501009" r:id="rId10"/>
    <p:sldLayoutId id="21475010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tags" Target="../tags/tag130.xml"/><Relationship Id="rId23" Type="http://schemas.openxmlformats.org/officeDocument/2006/relationships/tags" Target="../tags/tag131.xml"/><Relationship Id="rId24" Type="http://schemas.openxmlformats.org/officeDocument/2006/relationships/tags" Target="../tags/tag132.xml"/><Relationship Id="rId25" Type="http://schemas.openxmlformats.org/officeDocument/2006/relationships/tags" Target="../tags/tag133.xml"/><Relationship Id="rId26" Type="http://schemas.openxmlformats.org/officeDocument/2006/relationships/tags" Target="../tags/tag134.xml"/><Relationship Id="rId27" Type="http://schemas.openxmlformats.org/officeDocument/2006/relationships/tags" Target="../tags/tag135.xml"/><Relationship Id="rId28" Type="http://schemas.openxmlformats.org/officeDocument/2006/relationships/tags" Target="../tags/tag136.xml"/><Relationship Id="rId29" Type="http://schemas.openxmlformats.org/officeDocument/2006/relationships/tags" Target="../tags/tag137.xml"/><Relationship Id="rId30" Type="http://schemas.openxmlformats.org/officeDocument/2006/relationships/tags" Target="../tags/tag138.xml"/><Relationship Id="rId31" Type="http://schemas.openxmlformats.org/officeDocument/2006/relationships/tags" Target="../tags/tag139.xml"/><Relationship Id="rId32" Type="http://schemas.openxmlformats.org/officeDocument/2006/relationships/tags" Target="../tags/tag140.xml"/><Relationship Id="rId33" Type="http://schemas.openxmlformats.org/officeDocument/2006/relationships/tags" Target="../tags/tag141.xml"/><Relationship Id="rId34" Type="http://schemas.openxmlformats.org/officeDocument/2006/relationships/tags" Target="../tags/tag142.xml"/><Relationship Id="rId35" Type="http://schemas.openxmlformats.org/officeDocument/2006/relationships/tags" Target="../tags/tag143.xml"/><Relationship Id="rId3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tags" Target="../tags/tag265.xml"/><Relationship Id="rId18" Type="http://schemas.openxmlformats.org/officeDocument/2006/relationships/tags" Target="../tags/tag266.xml"/><Relationship Id="rId19" Type="http://schemas.openxmlformats.org/officeDocument/2006/relationships/tags" Target="../tags/tag267.xml"/><Relationship Id="rId20" Type="http://schemas.openxmlformats.org/officeDocument/2006/relationships/tags" Target="../tags/tag268.xml"/><Relationship Id="rId21" Type="http://schemas.openxmlformats.org/officeDocument/2006/relationships/tags" Target="../tags/tag269.xml"/><Relationship Id="rId22" Type="http://schemas.openxmlformats.org/officeDocument/2006/relationships/tags" Target="../tags/tag270.xml"/><Relationship Id="rId23" Type="http://schemas.openxmlformats.org/officeDocument/2006/relationships/tags" Target="../tags/tag271.xml"/><Relationship Id="rId24" Type="http://schemas.openxmlformats.org/officeDocument/2006/relationships/tags" Target="../tags/tag272.xml"/><Relationship Id="rId25" Type="http://schemas.openxmlformats.org/officeDocument/2006/relationships/tags" Target="../tags/tag273.xml"/><Relationship Id="rId26" Type="http://schemas.openxmlformats.org/officeDocument/2006/relationships/tags" Target="../tags/tag274.xml"/><Relationship Id="rId27" Type="http://schemas.openxmlformats.org/officeDocument/2006/relationships/tags" Target="../tags/tag275.xml"/><Relationship Id="rId28" Type="http://schemas.openxmlformats.org/officeDocument/2006/relationships/tags" Target="../tags/tag276.xml"/><Relationship Id="rId29" Type="http://schemas.openxmlformats.org/officeDocument/2006/relationships/tags" Target="../tags/tag277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2024年人力资源服务行业工作总结与展望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行业挑战与机遇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结论与建议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行业概述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人力资源服务行业定义</a:t>
            </a:r>
            <a:endParaRPr altLang="en-US" lang="zh-CN"/>
          </a:p>
        </p:txBody>
      </p:sp>
      <p:sp>
        <p:nvSpPr>
          <p:cNvPr id="10489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人力资源服务行业的定义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人力资源服务行业的分类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人力资源服务行业的特点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人力资源服务行业的发展历程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行业规模及增长趋势</a:t>
            </a:r>
            <a:endParaRPr altLang="en-US" lang="zh-CN"/>
          </a:p>
        </p:txBody>
      </p:sp>
      <p:sp>
        <p:nvSpPr>
          <p:cNvPr id="10489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行业规模：近年来，人力资源服务行业规模不断扩大，已经成为一个庞大的产业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增长趋势：随着经济的发展和人口结构的变化，人力资源服务行业将继续保持快速增长的趋势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未来预测：预计未来几年，人力资源服务行业将继续保持快速增长，市场规模将进一步扩大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影响因素：影响人力资源服务行业规模及增长趋势的因素包括政策环境、市场需求、技术创新等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行业主要参与者</a:t>
            </a:r>
            <a:endParaRPr altLang="en-US" lang="zh-CN"/>
          </a:p>
        </p:txBody>
      </p:sp>
      <p:sp>
        <p:nvSpPr>
          <p:cNvPr id="1049034" name="矩形 26"/>
          <p:cNvSpPr/>
          <p:nvPr>
            <p:custDataLst>
              <p:tags r:id="rId1"/>
            </p:custDataLst>
          </p:nvPr>
        </p:nvSpPr>
        <p:spPr>
          <a:xfrm>
            <a:off x="838200" y="4699744"/>
            <a:ext cx="5164906" cy="1350734"/>
          </a:xfrm>
          <a:prstGeom prst="rect"/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36" name="矩形 32"/>
          <p:cNvSpPr/>
          <p:nvPr>
            <p:custDataLst>
              <p:tags r:id="rId2"/>
            </p:custDataLst>
          </p:nvPr>
        </p:nvSpPr>
        <p:spPr>
          <a:xfrm>
            <a:off x="1015655" y="5129052"/>
            <a:ext cx="541513" cy="73787"/>
          </a:xfrm>
          <a:prstGeom prst="rect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38" name="矩形 34"/>
          <p:cNvSpPr/>
          <p:nvPr>
            <p:custDataLst>
              <p:tags r:id="rId3"/>
            </p:custDataLst>
          </p:nvPr>
        </p:nvSpPr>
        <p:spPr>
          <a:xfrm>
            <a:off x="959553" y="5086974"/>
            <a:ext cx="541513" cy="73787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40" name="文本框 36"/>
          <p:cNvSpPr txBox="1"/>
          <p:nvPr>
            <p:custDataLst>
              <p:tags r:id="rId4"/>
            </p:custDataLst>
          </p:nvPr>
        </p:nvSpPr>
        <p:spPr>
          <a:xfrm>
            <a:off x="960162" y="5246745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其他相关企业：如人力资源研究机构、行业协会等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三角形 33"/>
          <p:cNvSpPr/>
          <p:nvPr>
            <p:custDataLst>
              <p:tags r:id="rId5"/>
            </p:custDataLst>
          </p:nvPr>
        </p:nvSpPr>
        <p:spPr>
          <a:xfrm>
            <a:off x="5778898" y="5895585"/>
            <a:ext cx="106717" cy="92082"/>
          </a:xfrm>
          <a:prstGeom prst="triangle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44" name="三角形 7"/>
          <p:cNvSpPr/>
          <p:nvPr>
            <p:custDataLst>
              <p:tags r:id="rId6"/>
            </p:custDataLst>
          </p:nvPr>
        </p:nvSpPr>
        <p:spPr>
          <a:xfrm>
            <a:off x="5739260" y="5873632"/>
            <a:ext cx="106717" cy="92082"/>
          </a:xfrm>
          <a:prstGeom prst="triangle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46" name="文本框 60"/>
          <p:cNvSpPr txBox="1"/>
          <p:nvPr>
            <p:custDataLst>
              <p:tags r:id="rId7"/>
            </p:custDataLst>
          </p:nvPr>
        </p:nvSpPr>
        <p:spPr>
          <a:xfrm>
            <a:off x="857104" y="4666204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048" name="矩形 39"/>
          <p:cNvSpPr/>
          <p:nvPr>
            <p:custDataLst>
              <p:tags r:id="rId8"/>
            </p:custDataLst>
          </p:nvPr>
        </p:nvSpPr>
        <p:spPr>
          <a:xfrm>
            <a:off x="838200" y="3113013"/>
            <a:ext cx="5164906" cy="1350734"/>
          </a:xfrm>
          <a:prstGeom prst="rect"/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50" name="矩形 42"/>
          <p:cNvSpPr/>
          <p:nvPr>
            <p:custDataLst>
              <p:tags r:id="rId9"/>
            </p:custDataLst>
          </p:nvPr>
        </p:nvSpPr>
        <p:spPr>
          <a:xfrm>
            <a:off x="1015655" y="3542320"/>
            <a:ext cx="541513" cy="73787"/>
          </a:xfrm>
          <a:prstGeom prst="rect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52" name="矩形 43"/>
          <p:cNvSpPr/>
          <p:nvPr>
            <p:custDataLst>
              <p:tags r:id="rId10"/>
            </p:custDataLst>
          </p:nvPr>
        </p:nvSpPr>
        <p:spPr>
          <a:xfrm>
            <a:off x="959553" y="3500853"/>
            <a:ext cx="541513" cy="7378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54" name="文本框 13"/>
          <p:cNvSpPr txBox="1"/>
          <p:nvPr>
            <p:custDataLst>
              <p:tags r:id="rId11"/>
            </p:custDataLst>
          </p:nvPr>
        </p:nvSpPr>
        <p:spPr>
          <a:xfrm>
            <a:off x="960162" y="3660014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人力资源咨询公司：为企业提供人力资源战略规划、组织设计、流程优化等服务的公司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三角形 33"/>
          <p:cNvSpPr/>
          <p:nvPr>
            <p:custDataLst>
              <p:tags r:id="rId12"/>
            </p:custDataLst>
          </p:nvPr>
        </p:nvSpPr>
        <p:spPr>
          <a:xfrm>
            <a:off x="5778898" y="4308854"/>
            <a:ext cx="106717" cy="92082"/>
          </a:xfrm>
          <a:prstGeom prst="triangle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58" name="三角形 7"/>
          <p:cNvSpPr/>
          <p:nvPr>
            <p:custDataLst>
              <p:tags r:id="rId13"/>
            </p:custDataLst>
          </p:nvPr>
        </p:nvSpPr>
        <p:spPr>
          <a:xfrm>
            <a:off x="5739260" y="4286901"/>
            <a:ext cx="106717" cy="92082"/>
          </a:xfrm>
          <a:prstGeom prst="triangle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60" name="文本框 61"/>
          <p:cNvSpPr txBox="1"/>
          <p:nvPr>
            <p:custDataLst>
              <p:tags r:id="rId14"/>
            </p:custDataLst>
          </p:nvPr>
        </p:nvSpPr>
        <p:spPr>
          <a:xfrm>
            <a:off x="857104" y="3079473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062" name="矩形 19"/>
          <p:cNvSpPr/>
          <p:nvPr>
            <p:custDataLst>
              <p:tags r:id="rId15"/>
            </p:custDataLst>
          </p:nvPr>
        </p:nvSpPr>
        <p:spPr>
          <a:xfrm>
            <a:off x="6188691" y="3896621"/>
            <a:ext cx="5164906" cy="1350734"/>
          </a:xfrm>
          <a:prstGeom prst="rect"/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64" name="矩形 20"/>
          <p:cNvSpPr/>
          <p:nvPr>
            <p:custDataLst>
              <p:tags r:id="rId16"/>
            </p:custDataLst>
          </p:nvPr>
        </p:nvSpPr>
        <p:spPr>
          <a:xfrm>
            <a:off x="6365537" y="4325929"/>
            <a:ext cx="541513" cy="73787"/>
          </a:xfrm>
          <a:prstGeom prst="rect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66" name="矩形 21"/>
          <p:cNvSpPr/>
          <p:nvPr>
            <p:custDataLst>
              <p:tags r:id="rId17"/>
            </p:custDataLst>
          </p:nvPr>
        </p:nvSpPr>
        <p:spPr>
          <a:xfrm>
            <a:off x="6310044" y="4284462"/>
            <a:ext cx="541513" cy="73787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68" name="文本框 22"/>
          <p:cNvSpPr txBox="1"/>
          <p:nvPr>
            <p:custDataLst>
              <p:tags r:id="rId18"/>
            </p:custDataLst>
          </p:nvPr>
        </p:nvSpPr>
        <p:spPr>
          <a:xfrm>
            <a:off x="6310654" y="444362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人力资源培训公司：提供人力资源培训、职业规划等服务的公司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三角形 33"/>
          <p:cNvSpPr/>
          <p:nvPr>
            <p:custDataLst>
              <p:tags r:id="rId19"/>
            </p:custDataLst>
          </p:nvPr>
        </p:nvSpPr>
        <p:spPr>
          <a:xfrm>
            <a:off x="11128779" y="5092463"/>
            <a:ext cx="106717" cy="92082"/>
          </a:xfrm>
          <a:prstGeom prst="triangle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72" name="三角形 7"/>
          <p:cNvSpPr/>
          <p:nvPr>
            <p:custDataLst>
              <p:tags r:id="rId20"/>
            </p:custDataLst>
          </p:nvPr>
        </p:nvSpPr>
        <p:spPr>
          <a:xfrm>
            <a:off x="11088532" y="5070510"/>
            <a:ext cx="106717" cy="92082"/>
          </a:xfrm>
          <a:prstGeom prst="triangle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74" name="文本框 25"/>
          <p:cNvSpPr txBox="1"/>
          <p:nvPr>
            <p:custDataLst>
              <p:tags r:id="rId21"/>
            </p:custDataLst>
          </p:nvPr>
        </p:nvSpPr>
        <p:spPr>
          <a:xfrm>
            <a:off x="6207596" y="386308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076" name="矩形 28"/>
          <p:cNvSpPr/>
          <p:nvPr>
            <p:custDataLst>
              <p:tags r:id="rId22"/>
            </p:custDataLst>
          </p:nvPr>
        </p:nvSpPr>
        <p:spPr>
          <a:xfrm>
            <a:off x="838200" y="1525672"/>
            <a:ext cx="5164906" cy="1350734"/>
          </a:xfrm>
          <a:prstGeom prst="rect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78" name="矩形 29"/>
          <p:cNvSpPr/>
          <p:nvPr>
            <p:custDataLst>
              <p:tags r:id="rId23"/>
            </p:custDataLst>
          </p:nvPr>
        </p:nvSpPr>
        <p:spPr>
          <a:xfrm>
            <a:off x="1015655" y="1955589"/>
            <a:ext cx="541513" cy="73787"/>
          </a:xfrm>
          <a:prstGeom prst="rect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80" name="矩形 30"/>
          <p:cNvSpPr/>
          <p:nvPr>
            <p:custDataLst>
              <p:tags r:id="rId24"/>
            </p:custDataLst>
          </p:nvPr>
        </p:nvSpPr>
        <p:spPr>
          <a:xfrm>
            <a:off x="959553" y="1913512"/>
            <a:ext cx="541513" cy="7378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82" name="文本框 31"/>
          <p:cNvSpPr txBox="1"/>
          <p:nvPr>
            <p:custDataLst>
              <p:tags r:id="rId25"/>
            </p:custDataLst>
          </p:nvPr>
        </p:nvSpPr>
        <p:spPr>
          <a:xfrm>
            <a:off x="960162" y="207328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人力资源服务机构：包括专业的人力资源服务公司、招聘网站、猎头公司等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三角形 33"/>
          <p:cNvSpPr/>
          <p:nvPr>
            <p:custDataLst>
              <p:tags r:id="rId26"/>
            </p:custDataLst>
          </p:nvPr>
        </p:nvSpPr>
        <p:spPr>
          <a:xfrm>
            <a:off x="5778898" y="2722123"/>
            <a:ext cx="106717" cy="92082"/>
          </a:xfrm>
          <a:prstGeom prst="triangle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86" name="三角形 7"/>
          <p:cNvSpPr/>
          <p:nvPr>
            <p:custDataLst>
              <p:tags r:id="rId27"/>
            </p:custDataLst>
          </p:nvPr>
        </p:nvSpPr>
        <p:spPr>
          <a:xfrm>
            <a:off x="5739260" y="2700170"/>
            <a:ext cx="106717" cy="92082"/>
          </a:xfrm>
          <a:prstGeom prst="triangl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88" name="文本框 38"/>
          <p:cNvSpPr txBox="1"/>
          <p:nvPr>
            <p:custDataLst>
              <p:tags r:id="rId28"/>
            </p:custDataLst>
          </p:nvPr>
        </p:nvSpPr>
        <p:spPr>
          <a:xfrm>
            <a:off x="857104" y="149213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49090" name="矩形 41"/>
          <p:cNvSpPr/>
          <p:nvPr>
            <p:custDataLst>
              <p:tags r:id="rId29"/>
            </p:custDataLst>
          </p:nvPr>
        </p:nvSpPr>
        <p:spPr>
          <a:xfrm>
            <a:off x="6188691" y="2309280"/>
            <a:ext cx="5164906" cy="1350734"/>
          </a:xfrm>
          <a:prstGeom prst="rect"/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92" name="矩形 63"/>
          <p:cNvSpPr/>
          <p:nvPr>
            <p:custDataLst>
              <p:tags r:id="rId30"/>
            </p:custDataLst>
          </p:nvPr>
        </p:nvSpPr>
        <p:spPr>
          <a:xfrm>
            <a:off x="6365537" y="2739198"/>
            <a:ext cx="541513" cy="73787"/>
          </a:xfrm>
          <a:prstGeom prst="rect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94" name="矩形 64"/>
          <p:cNvSpPr/>
          <p:nvPr>
            <p:custDataLst>
              <p:tags r:id="rId31"/>
            </p:custDataLst>
          </p:nvPr>
        </p:nvSpPr>
        <p:spPr>
          <a:xfrm>
            <a:off x="6310044" y="2697121"/>
            <a:ext cx="541513" cy="7378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096" name="文本框 65"/>
          <p:cNvSpPr txBox="1"/>
          <p:nvPr>
            <p:custDataLst>
              <p:tags r:id="rId32"/>
            </p:custDataLst>
          </p:nvPr>
        </p:nvSpPr>
        <p:spPr>
          <a:xfrm>
            <a:off x="6310654" y="2856892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人力资源软件企业：提供人力资源软件、系统集成等服务的公司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三角形 33"/>
          <p:cNvSpPr/>
          <p:nvPr>
            <p:custDataLst>
              <p:tags r:id="rId33"/>
            </p:custDataLst>
          </p:nvPr>
        </p:nvSpPr>
        <p:spPr>
          <a:xfrm>
            <a:off x="11128779" y="3505732"/>
            <a:ext cx="106717" cy="92082"/>
          </a:xfrm>
          <a:prstGeom prst="triangle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100" name="三角形 7"/>
          <p:cNvSpPr/>
          <p:nvPr>
            <p:custDataLst>
              <p:tags r:id="rId34"/>
            </p:custDataLst>
          </p:nvPr>
        </p:nvSpPr>
        <p:spPr>
          <a:xfrm>
            <a:off x="11088532" y="3483778"/>
            <a:ext cx="106717" cy="92082"/>
          </a:xfrm>
          <a:prstGeom prst="triangl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49102" name="文本框 68"/>
          <p:cNvSpPr txBox="1"/>
          <p:nvPr>
            <p:custDataLst>
              <p:tags r:id="rId35"/>
            </p:custDataLst>
          </p:nvPr>
        </p:nvSpPr>
        <p:spPr>
          <a:xfrm>
            <a:off x="6207596" y="2275741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2024年工作总结</a:t>
            </a:r>
            <a:endParaRPr altLang="en-US" dirty="0" lang="zh-CN"/>
          </a:p>
        </p:txBody>
      </p:sp>
      <p:sp>
        <p:nvSpPr>
          <p:cNvPr id="10491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行业政策法规影响</a:t>
            </a:r>
            <a:endParaRPr altLang="en-US" lang="zh-CN"/>
          </a:p>
        </p:txBody>
      </p:sp>
      <p:sp>
        <p:nvSpPr>
          <p:cNvPr id="104920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0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政策法规概述：介绍2024年人力资源服务行业相关的政策法规及其主要内容。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行业影响分析：分析政策法规对人力资源服务行业的影响，包括行业结构、竞争格局、市场趋势等方面的变化。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企业应对策略：探讨企业在面对政策法规变化时，应采取的应对策略，包括合规性管理、业务调整、技术创新等方面的措施。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未来展望：结合政策法规的发展趋势，对人力资源服务行业的未来发展进行展望，提出行业发展的新机遇和新挑战。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行业技术创新与应用</a:t>
            </a:r>
            <a:endParaRPr altLang="en-US" lang="zh-CN"/>
          </a:p>
        </p:txBody>
      </p:sp>
      <p:sp>
        <p:nvSpPr>
          <p:cNvPr id="104926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人工智能在人力资源服务中的应用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区块链技术在人力资源服务中的应用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大数据在人力资源服务中的应用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云计算在人力资源服务中的应用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行业人才培养与引进</a:t>
            </a:r>
            <a:endParaRPr altLang="en-US" lang="zh-CN"/>
          </a:p>
        </p:txBody>
      </p:sp>
      <p:sp>
        <p:nvSpPr>
          <p:cNvPr id="1049302" name="标题"/>
          <p:cNvSpPr txBox="1"/>
          <p:nvPr>
            <p:custDataLst>
              <p:tags r:id="rId1"/>
            </p:custDataLst>
          </p:nvPr>
        </p:nvSpPr>
        <p:spPr>
          <a:xfrm>
            <a:off x="3793059" y="3852210"/>
            <a:ext cx="4605882" cy="408693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人才储备：建立完善的人才储备机制，为行业发展提供充足的人才保障，确保行业发展的可持续性和稳定性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2"/>
            </p:custDataLst>
          </p:nvPr>
        </p:nvSpPr>
        <p:spPr>
          <a:xfrm>
            <a:off x="3793059" y="4309101"/>
            <a:ext cx="4606543" cy="6245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标题"/>
          <p:cNvSpPr txBox="1"/>
          <p:nvPr>
            <p:custDataLst>
              <p:tags r:id="rId3"/>
            </p:custDataLst>
          </p:nvPr>
        </p:nvSpPr>
        <p:spPr>
          <a:xfrm>
            <a:off x="3793059" y="2608305"/>
            <a:ext cx="4605882" cy="408693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人才引进：通过招聘、选拔、引进等方式，吸引更多优秀人才加入人力资源服务行业，为行业发展注入新的活力和动力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4"/>
            </p:custDataLst>
          </p:nvPr>
        </p:nvSpPr>
        <p:spPr>
          <a:xfrm>
            <a:off x="3793059" y="3065196"/>
            <a:ext cx="4606543" cy="6245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标题"/>
          <p:cNvSpPr txBox="1"/>
          <p:nvPr>
            <p:custDataLst>
              <p:tags r:id="rId5"/>
            </p:custDataLst>
          </p:nvPr>
        </p:nvSpPr>
        <p:spPr>
          <a:xfrm>
            <a:off x="3793059" y="1364400"/>
            <a:ext cx="4605882" cy="408693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人才培养：通过培训、实习、交流等方式，提高人力资源服务行业从业人员的专业素养和综合能力 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12" name="正文"/>
          <p:cNvSpPr txBox="1"/>
          <p:nvPr>
            <p:custDataLst>
              <p:tags r:id="rId6"/>
            </p:custDataLst>
          </p:nvPr>
        </p:nvSpPr>
        <p:spPr>
          <a:xfrm>
            <a:off x="3793059" y="1821291"/>
            <a:ext cx="4606543" cy="6245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标题"/>
          <p:cNvSpPr txBox="1"/>
          <p:nvPr>
            <p:custDataLst>
              <p:tags r:id="rId7"/>
            </p:custDataLst>
          </p:nvPr>
        </p:nvSpPr>
        <p:spPr>
          <a:xfrm>
            <a:off x="3793059" y="5096116"/>
            <a:ext cx="4605882" cy="408693"/>
          </a:xfrm>
          <a:prstGeom prst="rect"/>
          <a:noFill/>
        </p:spPr>
        <p:txBody>
          <a:bodyPr anchor="b" anchorCtr="0" bIns="36195" lIns="0" rIns="0" rtlCol="0" tIns="0" wrap="square">
            <a:normAutofit/>
          </a:bodyPr>
          <a:p>
            <a:pPr algn="just" indent="0" lvl="0">
              <a:buClr>
                <a:srgbClr val="000000"/>
              </a:buClr>
              <a:buSzPct val="70000"/>
              <a:buNone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人才激励：通过合理的薪酬、晋升、奖励等方式，激励从业人员积极投身行业发展和创新，提高行业的整体竞争力和吸引力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8"/>
            </p:custDataLst>
          </p:nvPr>
        </p:nvSpPr>
        <p:spPr>
          <a:xfrm>
            <a:off x="3793059" y="5553006"/>
            <a:ext cx="4606543" cy="62459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  <a:buClr>
                <a:srgbClr val="376FFF"/>
              </a:buClr>
              <a:buSzPct val="80000"/>
              <a:buNone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单击添加文本具体内容，简明扼要地阐述您的观点。根据需要可酌情增减文字添加文本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行业市场拓展与合作</a:t>
            </a:r>
            <a:endParaRPr altLang="en-US" lang="zh-CN"/>
          </a:p>
        </p:txBody>
      </p:sp>
      <p:sp>
        <p:nvSpPr>
          <p:cNvPr id="104935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5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拓展新客户：积极寻找并拓展新的客户资源，扩大市场份额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合作伙伴关系：与合作伙伴建立良好的合作关系，共同推动业务发展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市场推广活动：组织各类市场推广活动，提高品牌知名度和影响力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行业趋势分析：深入分析行业发展趋势，为未来业务发展提供有力支持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行业挑战与机遇</a:t>
            </a:r>
            <a:endParaRPr altLang="en-US" dirty="0" lang="zh-CN"/>
          </a:p>
        </p:txBody>
      </p:sp>
      <p:sp>
        <p:nvSpPr>
          <p:cNvPr id="10494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</a:t>
            </a:r>
            <a:endParaRPr altLang="en-US" lang="zh-CN"/>
          </a:p>
        </p:txBody>
      </p:sp>
      <p:sp>
        <p:nvSpPr>
          <p:cNvPr id="10494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市场竞争激烈：人力资源服务企业数量众多，竞争激烈，需要不断提高服务质量和效率。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法律法规变化：随着法律法规的不断变化，人力资源服务企业需要不断调整和适应新的法规要求。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技术变革：随着互联网和人工智能等技术的不断发展，人力资源服务企业需要不断引入新技术，提高服务效率和质量。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人才短缺：人力资源服务行业需要具备专业知识和技能的人才，但目前市场上人才短缺，需要企业加强人才培养和引进。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行业面临的机遇</a:t>
            </a:r>
            <a:endParaRPr altLang="en-US" lang="zh-CN"/>
          </a:p>
        </p:txBody>
      </p:sp>
      <p:sp>
        <p:nvSpPr>
          <p:cNvPr id="10495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数字化转型：人力资源服务行业将受益于数字化转型，提高效率和服务质量。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多元化发展：随着企业需求的多样化，人力资源服务行业将提供更多元化的服务，如灵活用工、职业培训等。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全球化趋势：随着全球化的发展，人力资源服务行业将有更多的机会为跨国企业提供服务，拓展国际市场。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政策支持：政府对人力资源服务行业的支持将推动行业的发展，如人才引进、人才培养等政策。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59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数字化转型：人力资源服务行业将加速数字化转型，提高服务效率和用户体验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智能化应用：人工智能、大数据等技术在人力资源服务行业的应用将不断深化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专业化分工：人力资源服务行业将更加注重专业化分工，提供更加精细化、个性化的服务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国际化拓展：随着全球化的加速推进，人力资源服务行业将积极拓展国际市场，提高国际竞争力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未来展望</a:t>
            </a:r>
            <a:endParaRPr altLang="en-US" dirty="0" lang="zh-CN"/>
          </a:p>
        </p:txBody>
      </p:sp>
      <p:sp>
        <p:nvSpPr>
          <p:cNvPr id="10496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行业政策法规展望</a:t>
            </a:r>
            <a:endParaRPr altLang="en-US" lang="zh-CN"/>
          </a:p>
        </p:txBody>
      </p:sp>
      <p:sp>
        <p:nvSpPr>
          <p:cNvPr id="10497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政策法规不断完善，为行业发展提供有力保障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政策法规对行业发展的影响和作用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未来政策法规的发展趋势和重点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行业应对政策法规变化的策略和措施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行业技术创新与应用展望</a:t>
            </a:r>
            <a:endParaRPr altLang="en-US" lang="zh-CN"/>
          </a:p>
        </p:txBody>
      </p:sp>
      <p:sp>
        <p:nvSpPr>
          <p:cNvPr id="10497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人工智能与大数据在人力资源服务中的应用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区块链技术在人力资源服务中的潜在应用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云计算与人力资源服务的融合发展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未来人力资源服务行业的创新趋势与挑战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行业人才培养与引进展望</a:t>
            </a:r>
            <a:endParaRPr altLang="en-US" lang="zh-CN"/>
          </a:p>
        </p:txBody>
      </p:sp>
      <p:sp>
        <p:nvSpPr>
          <p:cNvPr id="10498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培养高素质人才：加强职业教育和培训，提高人才素质和技能水平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推动产学研合作：加强产学研合作，推动人才培养与产业需求深度融合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建立人才激励机制：完善人才激励机制，激发人才创新创造活力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引进优秀人才：加大人才引进力度，吸引更多优秀人才加入人力资源服务行业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行业市场拓展与合作展望</a:t>
            </a:r>
            <a:endParaRPr altLang="en-US" lang="zh-CN"/>
          </a:p>
        </p:txBody>
      </p:sp>
      <p:sp>
        <p:nvSpPr>
          <p:cNvPr id="104990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1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拓展新市场：积极开拓国内外市场，提高市场份额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合作共赢：加强与政府、企业、高校等各方合作，共同推动行业发展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创新发展：加大技术研发力度，推动人力资源服务行业向数字化、智能化方向发展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人才培养：重视人才培养和引进，提高行业整体素质和竞争力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499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对行业的总结与评价</a:t>
            </a:r>
            <a:endParaRPr altLang="en-US" lang="zh-CN"/>
          </a:p>
        </p:txBody>
      </p:sp>
      <p:sp>
        <p:nvSpPr>
          <p:cNvPr id="10500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行业创新不断涌现，数字化、智能化、个性化服务成为趋势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行业规模持续增长，未来发展潜力巨大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人力资源服务行业逐渐成为企业核心竞争力的重要组成部分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行业法规不断完善，为行业健康发展提供有力保障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对行业的建议与展望</a:t>
            </a:r>
            <a:endParaRPr altLang="en-US" lang="zh-CN"/>
          </a:p>
        </p:txBody>
      </p:sp>
      <p:sp>
        <p:nvSpPr>
          <p:cNvPr id="10500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提升行业专业水平：加强人才培养和引进，提高服务质量和效率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推动行业创新发展：鼓励技术创新和模式创新，拓展服务领域和范围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促进行业规范化发展：加强行业监管和自律，规范市场秩序和竞争行为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推动行业国际化发展：加强国际交流与合作，拓展海外市场和业务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5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15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5_4*l_h_i*1_5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5_4*l_h_i*1_5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05_4*l_h_i*1_5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5_4*l_h_f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6"/>
  <p:tag name="KSO_WM_UNIT_ID" val="diagram20231305_4*l_h_i*1_5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5"/>
  <p:tag name="KSO_WM_UNIT_ID" val="diagram20231305_4*l_h_i*1_5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305_4*l_h_i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4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4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4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4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4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4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4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4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4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4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4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4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4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4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4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4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4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4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4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4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4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4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4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4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4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4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4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4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263_3*l_h_a*1_3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263_3*l_h_f*1_3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63_3*l_h_a*1_2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63_3*l_h_f*1_2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63_3*l_h_a*1_1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63_3*l_h_f*1_1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263_3*l_h_a*1_4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5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263_3*l_h_f*1_4_1"/>
  <p:tag name="KSO_WM_TEMPLATE_CATEGORY" val="diagram"/>
  <p:tag name="KSO_WM_TEMPLATE_INDEX" val="20231263"/>
  <p:tag name="KSO_WM_UNIT_LAYERLEVEL" val="1_1_1"/>
  <p:tag name="KSO_WM_TAG_VERSION" val="3.0"/>
  <p:tag name="KSO_WM_BEAUTIFY_FLAG" val="#wm#"/>
  <p:tag name="KSO_WM_UNIT_PRESET_TEXT" val="单击添加文本具体内容，简明扼要地阐述您的观点。根据需要可酌情增减文字添加文本"/>
  <p:tag name="KSO_WM_DIAGRAM_MAX_ITEMCNT" val="5"/>
  <p:tag name="KSO_WM_DIAGRAM_MIN_ITEMCNT" val="2"/>
  <p:tag name="KSO_WM_DIAGRAM_VIRTUALLY_FRAME" val="{&quot;height&quot;:402.5,&quot;width&quot;:348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24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2023-12-17T10:36:44Z</dcterms:created>
  <dcterms:modified xsi:type="dcterms:W3CDTF">2023-12-17T10:36:44Z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ae71cc3449a848b193764c9d24bf1685_21</vt:lpwstr>
  </property>
</Properties>
</file>