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121" r:id="rId1"/>
    <p:sldMasterId id="2147484158" r:id="rId2"/>
  </p:sldMasterIdLst>
  <p:notesMasterIdLst>
    <p:notesMasterId r:id="rId3"/>
  </p:notesMasterIdLst>
  <p:sldIdLst>
    <p:sldId id="495" r:id="rId4"/>
    <p:sldId id="498" r:id="rId5"/>
    <p:sldId id="501" r:id="rId6"/>
    <p:sldId id="504" r:id="rId7"/>
    <p:sldId id="510" r:id="rId9"/>
    <p:sldId id="513" r:id="rId10"/>
    <p:sldId id="516" r:id="rId11"/>
    <p:sldId id="519" r:id="rId12"/>
    <p:sldId id="522" r:id="rId13"/>
    <p:sldId id="528" r:id="rId15"/>
    <p:sldId id="531" r:id="rId16"/>
    <p:sldId id="534" r:id="rId17"/>
    <p:sldId id="537" r:id="rId18"/>
    <p:sldId id="540" r:id="rId19"/>
    <p:sldId id="546" r:id="rId21"/>
    <p:sldId id="549" r:id="rId22"/>
    <p:sldId id="552" r:id="rId23"/>
    <p:sldId id="555" r:id="rId24"/>
    <p:sldId id="558" r:id="rId25"/>
    <p:sldId id="564" r:id="rId27"/>
    <p:sldId id="567" r:id="rId28"/>
    <p:sldId id="570" r:id="rId29"/>
    <p:sldId id="573" r:id="rId30"/>
    <p:sldId id="576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image" Target="../media/image2.png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tags" Target="../tags/tag16.xml"/><Relationship Id="rId19" Type="http://schemas.openxmlformats.org/officeDocument/2006/relationships/tags" Target="../tags/tag17.xml"/><Relationship Id="rId20" Type="http://schemas.openxmlformats.org/officeDocument/2006/relationships/tags" Target="../tags/tag18.xml"/><Relationship Id="rId21" Type="http://schemas.openxmlformats.org/officeDocument/2006/relationships/tags" Target="../tags/tag19.xml"/><Relationship Id="rId22" Type="http://schemas.openxmlformats.org/officeDocument/2006/relationships/tags" Target="../tags/tag20.xml"/><Relationship Id="rId23" Type="http://schemas.openxmlformats.org/officeDocument/2006/relationships/tags" Target="../tags/tag21.xml"/><Relationship Id="rId2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image" Target="../media/image1.png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image" Target="../media/image3.png"/><Relationship Id="rId6" Type="http://schemas.openxmlformats.org/officeDocument/2006/relationships/tags" Target="../tags/tag30.xml"/><Relationship Id="rId7" Type="http://schemas.openxmlformats.org/officeDocument/2006/relationships/image" Target="../media/image4.png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tags" Target="../tags/tag34.xml"/><Relationship Id="rId12" Type="http://schemas.openxmlformats.org/officeDocument/2006/relationships/tags" Target="../tags/tag35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1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image" Target="../media/image5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tags" Target="../tags/tag4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tags" Target="../tags/tag67.xml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1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image" Target="../media/image2.png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Relationship Id="rId11" Type="http://schemas.openxmlformats.org/officeDocument/2006/relationships/tags" Target="../tags/tag84.xml"/><Relationship Id="rId12" Type="http://schemas.openxmlformats.org/officeDocument/2006/relationships/tags" Target="../tags/tag85.xml"/><Relationship Id="rId13" Type="http://schemas.openxmlformats.org/officeDocument/2006/relationships/tags" Target="../tags/tag86.xml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ags" Target="../tags/tag93.xml"/><Relationship Id="rId21" Type="http://schemas.openxmlformats.org/officeDocument/2006/relationships/tags" Target="../tags/tag94.xml"/><Relationship Id="rId22" Type="http://schemas.openxmlformats.org/officeDocument/2006/relationships/tags" Target="../tags/tag95.xml"/><Relationship Id="rId23" Type="http://schemas.openxmlformats.org/officeDocument/2006/relationships/tags" Target="../tags/tag96.xml"/><Relationship Id="rId2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21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672" name="矩形 22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grpSp>
        <p:nvGrpSpPr>
          <p:cNvPr id="35" name="组合 24"/>
          <p:cNvGrpSpPr/>
          <p:nvPr userDrawn="1">
            <p:custDataLst>
              <p:tags r:id="rId4"/>
            </p:custDataLst>
          </p:nvPr>
        </p:nvGrpSpPr>
        <p:grpSpPr>
          <a:xfrm>
            <a:off x="568960" y="2239645"/>
            <a:ext cx="2897505" cy="180340"/>
            <a:chOff x="960" y="3138"/>
            <a:chExt cx="4563" cy="28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grpSp>
          <p:nvGrpSpPr>
            <p:cNvPr id="37" name="组合 25"/>
            <p:cNvGrpSpPr/>
            <p:nvPr/>
          </p:nvGrpSpPr>
          <p:grpSpPr>
            <a:xfrm>
              <a:off x="960" y="3138"/>
              <a:ext cx="1910" cy="284"/>
              <a:chOff x="930" y="1845"/>
              <a:chExt cx="1709" cy="254"/>
            </a:xfrm>
            <a:grpFill/>
          </p:grpSpPr>
          <p:sp>
            <p:nvSpPr>
              <p:cNvPr id="1048674" name="平行四边形 27"/>
              <p:cNvSpPr/>
              <p:nvPr>
                <p:custDataLst>
                  <p:tags r:id="rId5"/>
                </p:custDataLst>
              </p:nvPr>
            </p:nvSpPr>
            <p:spPr>
              <a:xfrm>
                <a:off x="93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6" name="平行四边形 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21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78" name="平行四边形 29"/>
              <p:cNvSpPr/>
              <p:nvPr>
                <p:custDataLst>
                  <p:tags r:id="rId7"/>
                </p:custDataLst>
              </p:nvPr>
            </p:nvSpPr>
            <p:spPr>
              <a:xfrm>
                <a:off x="150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0" name="平行四边形 30"/>
              <p:cNvSpPr/>
              <p:nvPr>
                <p:custDataLst>
                  <p:tags r:id="rId8"/>
                </p:custDataLst>
              </p:nvPr>
            </p:nvSpPr>
            <p:spPr>
              <a:xfrm>
                <a:off x="178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2" name="平行四边形 31"/>
              <p:cNvSpPr/>
              <p:nvPr>
                <p:custDataLst>
                  <p:tags r:id="rId9"/>
                </p:custDataLst>
              </p:nvPr>
            </p:nvSpPr>
            <p:spPr>
              <a:xfrm>
                <a:off x="2070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  <p:sp>
            <p:nvSpPr>
              <p:cNvPr id="1048684" name="平行四边形 32"/>
              <p:cNvSpPr/>
              <p:nvPr>
                <p:custDataLst>
                  <p:tags r:id="rId10"/>
                </p:custDataLst>
              </p:nvPr>
            </p:nvSpPr>
            <p:spPr>
              <a:xfrm>
                <a:off x="2355" y="1845"/>
                <a:ext cx="285" cy="255"/>
              </a:xfrm>
              <a:prstGeom prst="parallelogram">
                <a:avLst>
                  <a:gd name="adj" fmla="val 329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lang="zh-CN">
                  <a:solidFill>
                    <a:schemeClr val="lt1"/>
                  </a:solidFill>
                  <a:cs typeface="微软雅黑" panose="020B0503020204020204" charset="-122"/>
                </a:endParaRPr>
              </a:p>
            </p:txBody>
          </p:sp>
        </p:grpSp>
        <p:cxnSp>
          <p:nvCxnSpPr>
            <p:cNvPr id="3145729" name="直接连接符 26"/>
            <p:cNvCxnSpPr>
              <a:cxnSpLocks/>
            </p:cNvCxnSpPr>
            <p:nvPr>
              <p:custDataLst>
                <p:tags r:id="rId11"/>
              </p:custDataLst>
            </p:nvPr>
          </p:nvCxnSpPr>
          <p:spPr>
            <a:xfrm>
              <a:off x="2775" y="3411"/>
              <a:ext cx="2748" cy="0"/>
            </a:xfrm>
            <a:prstGeom prst="line"/>
            <a:grpFill/>
            <a:ln w="12700">
              <a:gradFill>
                <a:gsLst>
                  <a:gs pos="0">
                    <a:schemeClr val="accent2">
                      <a:alpha val="70000"/>
                    </a:schemeClr>
                  </a:gs>
                  <a:gs pos="85000">
                    <a:schemeClr val="accent2">
                      <a:alpha val="5000"/>
                    </a:scheme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5" name="图片 33" descr="资源 1@4x-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686" name="椭圆 34"/>
          <p:cNvSpPr/>
          <p:nvPr userDrawn="1">
            <p:custDataLst>
              <p:tags r:id="rId14"/>
            </p:custDataLst>
          </p:nvPr>
        </p:nvSpPr>
        <p:spPr>
          <a:xfrm>
            <a:off x="559435" y="524573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88" name="等腰三角形 35"/>
          <p:cNvSpPr/>
          <p:nvPr userDrawn="1">
            <p:custDataLst>
              <p:tags r:id="rId15"/>
            </p:custDataLst>
          </p:nvPr>
        </p:nvSpPr>
        <p:spPr>
          <a:xfrm rot="5400000">
            <a:off x="701675" y="540575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1" name="直接连接符 36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 flipH="1" flipV="1">
            <a:off x="1142365" y="566039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533399" y="2488235"/>
            <a:ext cx="6537961" cy="117593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2" name="副标题 2"/>
          <p:cNvSpPr>
            <a:spLocks noGrp="1"/>
          </p:cNvSpPr>
          <p:nvPr>
            <p:ph type="subTitle" idx="1"/>
            <p:custDataLst>
              <p:tags r:id="rId18"/>
            </p:custDataLst>
          </p:nvPr>
        </p:nvSpPr>
        <p:spPr>
          <a:xfrm>
            <a:off x="533399" y="3735355"/>
            <a:ext cx="6537961" cy="97200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baseline="0" sz="2000" spc="13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0" name="文本占位符 9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533399" y="468000"/>
            <a:ext cx="653796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02" name="文本占位符 23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1190412" y="5106881"/>
            <a:ext cx="5880948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3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714" name="矩形 14"/>
          <p:cNvSpPr/>
          <p:nvPr userDrawn="1">
            <p:custDataLst>
              <p:tags r:id="rId3"/>
            </p:custDataLst>
          </p:nvPr>
        </p:nvSpPr>
        <p:spPr>
          <a:xfrm>
            <a:off x="1028065" y="0"/>
            <a:ext cx="2239645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图片 15" descr="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356870" y="2493645"/>
            <a:ext cx="4040505" cy="4050030"/>
          </a:xfrm>
          <a:prstGeom prst="rect"/>
        </p:spPr>
      </p:pic>
      <p:pic>
        <p:nvPicPr>
          <p:cNvPr id="2097161" name="图片 16" descr="资源 1@4x-8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rcRect l="10601"/>
          <a:stretch>
            <a:fillRect/>
          </a:stretch>
        </p:blipFill>
        <p:spPr>
          <a:xfrm>
            <a:off x="0" y="1977390"/>
            <a:ext cx="5253355" cy="4658360"/>
          </a:xfrm>
          <a:prstGeom prst="rect"/>
        </p:spPr>
      </p:pic>
      <p:sp>
        <p:nvSpPr>
          <p:cNvPr id="1048716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516269" y="227425"/>
            <a:ext cx="2564871" cy="1308480"/>
          </a:xfrm>
        </p:spPr>
        <p:txBody>
          <a:bodyPr anchor="b">
            <a:normAutofit/>
          </a:bodyPr>
          <a:lstStyle>
            <a:lvl1pPr algn="r">
              <a:defRPr sz="5400">
                <a:ln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alpha val="50000"/>
                        </a:schemeClr>
                      </a:gs>
                    </a:gsLst>
                    <a:lin ang="5400000" scaled="1"/>
                  </a:gradFill>
                </a:ln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81140" y="1012446"/>
            <a:ext cx="2880000" cy="504000"/>
          </a:xfrm>
        </p:spPr>
        <p:txBody>
          <a:bodyPr anchor="t"/>
          <a:lstStyle>
            <a:lvl1pPr indent="0" marL="0">
              <a:buNone/>
              <a:defRPr b="0" sz="2400">
                <a:ln>
                  <a:gradFill>
                    <a:gsLst>
                      <a:gs pos="0">
                        <a:schemeClr val="accent1"/>
                      </a:gs>
                      <a:gs pos="52000">
                        <a:schemeClr val="accent2"/>
                      </a:gs>
                      <a:gs pos="10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2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22" r="222"/>
          <a:stretch>
            <a:fillRect/>
          </a:stretch>
        </p:blipFill>
        <p:spPr>
          <a:xfrm>
            <a:off x="10160" y="0"/>
            <a:ext cx="12181840" cy="6858000"/>
          </a:xfrm>
          <a:prstGeom prst="rect"/>
        </p:spPr>
      </p:pic>
      <p:sp>
        <p:nvSpPr>
          <p:cNvPr id="1048726" name="矩形 6"/>
          <p:cNvSpPr/>
          <p:nvPr userDrawn="1">
            <p:custDataLst>
              <p:tags r:id="rId3"/>
            </p:custDataLst>
          </p:nvPr>
        </p:nvSpPr>
        <p:spPr>
          <a:xfrm>
            <a:off x="9525" y="3152140"/>
            <a:ext cx="12182475" cy="1419860"/>
          </a:xfrm>
          <a:prstGeom prst="rect"/>
          <a:gradFill>
            <a:gsLst>
              <a:gs pos="0">
                <a:schemeClr val="accent1"/>
              </a:gs>
              <a:gs pos="55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5" name="图片 9" descr="E:\【自产】\10.PPT\2023\精品模板\7.19\4x\资源 2@4x-8.png资源 2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2592" r="2592"/>
          <a:stretch>
            <a:fillRect/>
          </a:stretch>
        </p:blipFill>
        <p:spPr>
          <a:xfrm>
            <a:off x="6796405" y="1160780"/>
            <a:ext cx="4401820" cy="5532755"/>
          </a:xfrm>
          <a:prstGeom prst="rect"/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96465" y="3446585"/>
            <a:ext cx="6135856" cy="1152000"/>
          </a:xfrm>
        </p:spPr>
        <p:txBody>
          <a:bodyPr anchor="t"/>
          <a:lstStyle>
            <a:lvl1pPr algn="l">
              <a:defRPr sz="5400"/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6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96465" y="1954175"/>
            <a:ext cx="6135856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 i="1">
                <a:gradFill>
                  <a:gsLst>
                    <a:gs pos="0">
                      <a:schemeClr val="accent1"/>
                    </a:gs>
                    <a:gs pos="49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0" name="矩形 4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内容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矩形 1"/>
          <p:cNvSpPr/>
          <p:nvPr userDrawn="1">
            <p:custDataLst>
              <p:tags r:id="rId1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36525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4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6612" y="1072525"/>
            <a:ext cx="10514012" cy="576000"/>
          </a:xfrm>
        </p:spPr>
        <p:txBody>
          <a:bodyPr anchor="t">
            <a:normAutofit/>
          </a:bodyPr>
          <a:lstStyle>
            <a:lvl1pPr indent="0" marL="0">
              <a:buNone/>
              <a:defRPr b="0" sz="18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6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0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E:\【自产】\10.PPT\2023\精品模板\7.19\VCG2113846105531-01.pngVCG2113846105531-0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94" r="194"/>
          <a:stretch>
            <a:fillRect/>
          </a:stretch>
        </p:blipFill>
        <p:spPr>
          <a:xfrm>
            <a:off x="0" y="10160"/>
            <a:ext cx="12191365" cy="6859270"/>
          </a:xfrm>
          <a:prstGeom prst="rect"/>
        </p:spPr>
      </p:pic>
      <p:sp>
        <p:nvSpPr>
          <p:cNvPr id="1048802" name="矩形 9"/>
          <p:cNvSpPr/>
          <p:nvPr userDrawn="1">
            <p:custDataLst>
              <p:tags r:id="rId3"/>
            </p:custDataLst>
          </p:nvPr>
        </p:nvSpPr>
        <p:spPr>
          <a:xfrm>
            <a:off x="8694420" y="0"/>
            <a:ext cx="2320290" cy="379730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9" name="图片 11" descr="资源 1@4x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r="14083"/>
          <a:stretch>
            <a:fillRect/>
          </a:stretch>
        </p:blipFill>
        <p:spPr>
          <a:xfrm>
            <a:off x="6154420" y="1827530"/>
            <a:ext cx="6037580" cy="5030470"/>
          </a:xfrm>
          <a:prstGeom prst="rect"/>
        </p:spPr>
      </p:pic>
      <p:sp>
        <p:nvSpPr>
          <p:cNvPr id="1048804" name="椭圆 13"/>
          <p:cNvSpPr/>
          <p:nvPr userDrawn="1">
            <p:custDataLst>
              <p:tags r:id="rId6"/>
            </p:custDataLst>
          </p:nvPr>
        </p:nvSpPr>
        <p:spPr>
          <a:xfrm>
            <a:off x="559435" y="5047615"/>
            <a:ext cx="397510" cy="397510"/>
          </a:xfrm>
          <a:prstGeom prst="ellipse"/>
          <a:gradFill>
            <a:gsLst>
              <a:gs pos="0">
                <a:schemeClr val="accent1"/>
              </a:gs>
              <a:gs pos="19000">
                <a:schemeClr val="accent2">
                  <a:alpha val="95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6" name="等腰三角形 14"/>
          <p:cNvSpPr/>
          <p:nvPr userDrawn="1">
            <p:custDataLst>
              <p:tags r:id="rId7"/>
            </p:custDataLst>
          </p:nvPr>
        </p:nvSpPr>
        <p:spPr>
          <a:xfrm rot="5400000">
            <a:off x="701675" y="5207635"/>
            <a:ext cx="113665" cy="77470"/>
          </a:xfrm>
          <a:prstGeom prst="triangle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 flipH="1" flipV="1">
            <a:off x="1142365" y="5462270"/>
            <a:ext cx="1853565" cy="635"/>
          </a:xfrm>
          <a:prstGeom prst="line"/>
          <a:ln w="38100" cap="rnd">
            <a:gradFill>
              <a:gsLst>
                <a:gs pos="24000">
                  <a:schemeClr val="accent2">
                    <a:alpha val="5000"/>
                  </a:schemeClr>
                </a:gs>
                <a:gs pos="88000">
                  <a:schemeClr val="accent2">
                    <a:alpha val="95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56847" y="1878506"/>
            <a:ext cx="6544993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tx1"/>
                    </a:gs>
                    <a:gs pos="70000">
                      <a:schemeClr val="tx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81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556847" y="3822506"/>
            <a:ext cx="6544993" cy="972000"/>
          </a:xfrm>
        </p:spPr>
        <p:txBody>
          <a:bodyPr lIns="72000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chemeClr val="accent1"/>
                    </a:gs>
                    <a:gs pos="70000">
                      <a:schemeClr val="accent2">
                        <a:alpha val="70000"/>
                      </a:schemeClr>
                    </a:gs>
                    <a:gs pos="100000">
                      <a:schemeClr val="accent2">
                        <a:alpha val="15000"/>
                      </a:schemeClr>
                    </a:gs>
                  </a:gsLst>
                  <a:lin ang="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207998" y="4931031"/>
            <a:ext cx="5893842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2000">
                <a:solidFill>
                  <a:schemeClr val="tx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820" name="文本占位符 9"/>
          <p:cNvSpPr>
            <a:spLocks noGrp="1"/>
          </p:cNvSpPr>
          <p:nvPr userDrawn="1">
            <p:ph type="body" sz="quarter" idx="13" hasCustomPrompt="1"/>
            <p:custDataLst>
              <p:tags r:id="rId15"/>
            </p:custDataLst>
          </p:nvPr>
        </p:nvSpPr>
        <p:spPr>
          <a:xfrm>
            <a:off x="533399" y="468000"/>
            <a:ext cx="656844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100">
                <a:gradFill>
                  <a:gsLst>
                    <a:gs pos="0">
                      <a:schemeClr val="accent1"/>
                    </a:gs>
                    <a:gs pos="30000">
                      <a:schemeClr val="accent2">
                        <a:alpha val="95000"/>
                      </a:schemeClr>
                    </a:gs>
                    <a:gs pos="100000">
                      <a:schemeClr val="accent2">
                        <a:alpha val="5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grpSp>
        <p:nvGrpSpPr>
          <p:cNvPr id="59" name="组合 17"/>
          <p:cNvGrpSpPr/>
          <p:nvPr userDrawn="1">
            <p:custDataLst>
              <p:tags r:id="rId16"/>
            </p:custDataLst>
          </p:nvPr>
        </p:nvGrpSpPr>
        <p:grpSpPr>
          <a:xfrm>
            <a:off x="568960" y="2239645"/>
            <a:ext cx="1212850" cy="180340"/>
            <a:chOff x="930" y="1845"/>
            <a:chExt cx="1709" cy="254"/>
          </a:xfrm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</p:grpSpPr>
        <p:sp>
          <p:nvSpPr>
            <p:cNvPr id="1048822" name="平行四边形 19"/>
            <p:cNvSpPr/>
            <p:nvPr>
              <p:custDataLst>
                <p:tags r:id="rId17"/>
              </p:custDataLst>
            </p:nvPr>
          </p:nvSpPr>
          <p:spPr>
            <a:xfrm>
              <a:off x="93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4" name="平行四边形 20"/>
            <p:cNvSpPr/>
            <p:nvPr>
              <p:custDataLst>
                <p:tags r:id="rId18"/>
              </p:custDataLst>
            </p:nvPr>
          </p:nvSpPr>
          <p:spPr>
            <a:xfrm>
              <a:off x="121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6" name="平行四边形 21"/>
            <p:cNvSpPr/>
            <p:nvPr>
              <p:custDataLst>
                <p:tags r:id="rId19"/>
              </p:custDataLst>
            </p:nvPr>
          </p:nvSpPr>
          <p:spPr>
            <a:xfrm>
              <a:off x="150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28" name="平行四边形 22"/>
            <p:cNvSpPr/>
            <p:nvPr>
              <p:custDataLst>
                <p:tags r:id="rId20"/>
              </p:custDataLst>
            </p:nvPr>
          </p:nvSpPr>
          <p:spPr>
            <a:xfrm>
              <a:off x="178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0" name="平行四边形 23"/>
            <p:cNvSpPr/>
            <p:nvPr>
              <p:custDataLst>
                <p:tags r:id="rId21"/>
              </p:custDataLst>
            </p:nvPr>
          </p:nvSpPr>
          <p:spPr>
            <a:xfrm>
              <a:off x="2070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048832" name="平行四边形 24"/>
            <p:cNvSpPr/>
            <p:nvPr>
              <p:custDataLst>
                <p:tags r:id="rId22"/>
              </p:custDataLst>
            </p:nvPr>
          </p:nvSpPr>
          <p:spPr>
            <a:xfrm>
              <a:off x="2355" y="1845"/>
              <a:ext cx="285" cy="255"/>
            </a:xfrm>
            <a:prstGeom prst="parallelogram">
              <a:avLst>
                <a:gd name="adj" fmla="val 329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3145735" name="直接连接符 18"/>
          <p:cNvCxnSpPr>
            <a:cxnSpLocks/>
          </p:cNvCxnSpPr>
          <p:nvPr userDrawn="1">
            <p:custDataLst>
              <p:tags r:id="rId23"/>
            </p:custDataLst>
          </p:nvPr>
        </p:nvCxnSpPr>
        <p:spPr>
          <a:xfrm>
            <a:off x="1721485" y="2413000"/>
            <a:ext cx="1744980" cy="0"/>
          </a:xfrm>
          <a:prstGeom prst="line"/>
          <a:gradFill>
            <a:gsLst>
              <a:gs pos="0">
                <a:schemeClr val="accent1"/>
              </a:gs>
              <a:gs pos="25000">
                <a:schemeClr val="accent2"/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accent2">
                    <a:alpha val="70000"/>
                  </a:schemeClr>
                </a:gs>
                <a:gs pos="85000">
                  <a:schemeClr val="accent2">
                    <a:alpha val="5000"/>
                  </a:scheme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tags" Target="../tags/tag98.xml"/><Relationship Id="rId14" Type="http://schemas.openxmlformats.org/officeDocument/2006/relationships/tags" Target="../tags/tag99.xml"/><Relationship Id="rId15" Type="http://schemas.openxmlformats.org/officeDocument/2006/relationships/tags" Target="../tags/tag100.xml"/><Relationship Id="rId16" Type="http://schemas.openxmlformats.org/officeDocument/2006/relationships/tags" Target="../tags/tag101.xml"/><Relationship Id="rId17" Type="http://schemas.openxmlformats.org/officeDocument/2006/relationships/tags" Target="../tags/tag102.xml"/><Relationship Id="rId18" Type="http://schemas.openxmlformats.org/officeDocument/2006/relationships/tags" Target="../tags/tag103.xml"/><Relationship Id="rId19" Type="http://schemas.openxmlformats.org/officeDocument/2006/relationships/tags" Target="../tags/tag10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122" r:id="rId1"/>
    <p:sldLayoutId id="2147484123" r:id="rId2"/>
    <p:sldLayoutId id="2147484124" r:id="rId3"/>
    <p:sldLayoutId id="2147484125" r:id="rId4"/>
    <p:sldLayoutId id="2147484126" r:id="rId5"/>
    <p:sldLayoutId id="2147484127" r:id="rId6"/>
    <p:sldLayoutId id="2147484128" r:id="rId7"/>
    <p:sldLayoutId id="2147484129" r:id="rId8"/>
    <p:sldLayoutId id="2147484130" r:id="rId9"/>
    <p:sldLayoutId id="2147484131" r:id="rId10"/>
    <p:sldLayoutId id="214748413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7"/>
          <p:cNvSpPr/>
          <p:nvPr userDrawn="1">
            <p:custDataLst>
              <p:tags r:id="rId12"/>
            </p:custDataLst>
          </p:nvPr>
        </p:nvSpPr>
        <p:spPr>
          <a:xfrm>
            <a:off x="0" y="635"/>
            <a:ext cx="12192635" cy="6857365"/>
          </a:xfrm>
          <a:prstGeom prst="rect"/>
          <a:gradFill>
            <a:gsLst>
              <a:gs pos="18000">
                <a:schemeClr val="bg2"/>
              </a:gs>
              <a:gs pos="64000">
                <a:schemeClr val="bg2">
                  <a:lumMod val="90000"/>
                  <a:lumOff val="10000"/>
                  <a:alpha val="53000"/>
                </a:schemeClr>
              </a:gs>
              <a:gs pos="100000">
                <a:schemeClr val="bg2">
                  <a:lumMod val="90000"/>
                  <a:lumOff val="1000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658" name="矩形 9"/>
          <p:cNvSpPr/>
          <p:nvPr userDrawn="1">
            <p:custDataLst>
              <p:tags r:id="rId13"/>
            </p:custDataLst>
          </p:nvPr>
        </p:nvSpPr>
        <p:spPr>
          <a:xfrm rot="16200000">
            <a:off x="2379345" y="-1689735"/>
            <a:ext cx="150495" cy="4907280"/>
          </a:xfrm>
          <a:prstGeom prst="rect"/>
          <a:gradFill>
            <a:gsLst>
              <a:gs pos="0">
                <a:schemeClr val="accent1"/>
              </a:gs>
              <a:gs pos="28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51935" y="136525"/>
            <a:ext cx="1108813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51935" y="1364400"/>
            <a:ext cx="1108813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2">
                  <a:alpha val="80000"/>
                </a:schemeClr>
              </a:gs>
              <a:gs pos="48000">
                <a:schemeClr val="accent2">
                  <a:alpha val="70000"/>
                </a:schemeClr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159" r:id="rId1"/>
    <p:sldLayoutId id="2147484160" r:id="rId2"/>
    <p:sldLayoutId id="2147484161" r:id="rId3"/>
    <p:sldLayoutId id="2147484162" r:id="rId4"/>
    <p:sldLayoutId id="2147484163" r:id="rId5"/>
    <p:sldLayoutId id="2147484164" r:id="rId6"/>
    <p:sldLayoutId id="2147484165" r:id="rId7"/>
    <p:sldLayoutId id="2147484166" r:id="rId8"/>
    <p:sldLayoutId id="2147484167" r:id="rId9"/>
    <p:sldLayoutId id="2147484168" r:id="rId10"/>
    <p:sldLayoutId id="214748416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tags" Target="../tags/tag115.xml"/><Relationship Id="rId7" Type="http://schemas.openxmlformats.org/officeDocument/2006/relationships/tags" Target="../tags/tag116.xml"/><Relationship Id="rId8" Type="http://schemas.openxmlformats.org/officeDocument/2006/relationships/tags" Target="../tags/tag117.xml"/><Relationship Id="rId9" Type="http://schemas.openxmlformats.org/officeDocument/2006/relationships/tags" Target="../tags/tag118.xml"/><Relationship Id="rId10" Type="http://schemas.openxmlformats.org/officeDocument/2006/relationships/tags" Target="../tags/tag119.xml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tags" Target="../tags/tag126.xml"/><Relationship Id="rId18" Type="http://schemas.openxmlformats.org/officeDocument/2006/relationships/tags" Target="../tags/tag127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tags" Target="../tags/tag158.xml"/><Relationship Id="rId14" Type="http://schemas.openxmlformats.org/officeDocument/2006/relationships/tags" Target="../tags/tag159.xml"/><Relationship Id="rId15" Type="http://schemas.openxmlformats.org/officeDocument/2006/relationships/tags" Target="../tags/tag160.xml"/><Relationship Id="rId16" Type="http://schemas.openxmlformats.org/officeDocument/2006/relationships/tags" Target="../tags/tag161.xml"/><Relationship Id="rId17" Type="http://schemas.openxmlformats.org/officeDocument/2006/relationships/tags" Target="../tags/tag162.xml"/><Relationship Id="rId18" Type="http://schemas.openxmlformats.org/officeDocument/2006/relationships/tags" Target="../tags/tag163.xml"/><Relationship Id="rId19" Type="http://schemas.openxmlformats.org/officeDocument/2006/relationships/tags" Target="../tags/tag164.xml"/><Relationship Id="rId20" Type="http://schemas.openxmlformats.org/officeDocument/2006/relationships/tags" Target="../tags/tag165.xml"/><Relationship Id="rId21" Type="http://schemas.openxmlformats.org/officeDocument/2006/relationships/tags" Target="../tags/tag166.xml"/><Relationship Id="rId22" Type="http://schemas.openxmlformats.org/officeDocument/2006/relationships/tags" Target="../tags/tag167.xml"/><Relationship Id="rId23" Type="http://schemas.openxmlformats.org/officeDocument/2006/relationships/tags" Target="../tags/tag168.xml"/><Relationship Id="rId24" Type="http://schemas.openxmlformats.org/officeDocument/2006/relationships/tags" Target="../tags/tag169.xml"/><Relationship Id="rId25" Type="http://schemas.openxmlformats.org/officeDocument/2006/relationships/tags" Target="../tags/tag170.xml"/><Relationship Id="rId26" Type="http://schemas.openxmlformats.org/officeDocument/2006/relationships/tags" Target="../tags/tag171.xml"/><Relationship Id="rId27" Type="http://schemas.openxmlformats.org/officeDocument/2006/relationships/tags" Target="../tags/tag172.xml"/><Relationship Id="rId28" Type="http://schemas.openxmlformats.org/officeDocument/2006/relationships/tags" Target="../tags/tag173.xml"/><Relationship Id="rId29" Type="http://schemas.openxmlformats.org/officeDocument/2006/relationships/tags" Target="../tags/tag174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tags" Target="../tags/tag230.xml"/><Relationship Id="rId14" Type="http://schemas.openxmlformats.org/officeDocument/2006/relationships/tags" Target="../tags/tag231.xml"/><Relationship Id="rId15" Type="http://schemas.openxmlformats.org/officeDocument/2006/relationships/tags" Target="../tags/tag232.xml"/><Relationship Id="rId16" Type="http://schemas.openxmlformats.org/officeDocument/2006/relationships/tags" Target="../tags/tag233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tags" Target="../tags/tag246.xml"/><Relationship Id="rId14" Type="http://schemas.openxmlformats.org/officeDocument/2006/relationships/tags" Target="../tags/tag247.xml"/><Relationship Id="rId15" Type="http://schemas.openxmlformats.org/officeDocument/2006/relationships/tags" Target="../tags/tag248.xml"/><Relationship Id="rId16" Type="http://schemas.openxmlformats.org/officeDocument/2006/relationships/tags" Target="../tags/tag249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3.xml"/><Relationship Id="rId2" Type="http://schemas.openxmlformats.org/officeDocument/2006/relationships/tags" Target="../tags/tag254.xml"/><Relationship Id="rId3" Type="http://schemas.openxmlformats.org/officeDocument/2006/relationships/tags" Target="../tags/tag255.xml"/><Relationship Id="rId4" Type="http://schemas.openxmlformats.org/officeDocument/2006/relationships/tags" Target="../tags/tag256.xml"/><Relationship Id="rId5" Type="http://schemas.openxmlformats.org/officeDocument/2006/relationships/tags" Target="../tags/tag257.xml"/><Relationship Id="rId6" Type="http://schemas.openxmlformats.org/officeDocument/2006/relationships/tags" Target="../tags/tag258.xml"/><Relationship Id="rId7" Type="http://schemas.openxmlformats.org/officeDocument/2006/relationships/tags" Target="../tags/tag259.xml"/><Relationship Id="rId8" Type="http://schemas.openxmlformats.org/officeDocument/2006/relationships/tags" Target="../tags/tag260.xml"/><Relationship Id="rId9" Type="http://schemas.openxmlformats.org/officeDocument/2006/relationships/tags" Target="../tags/tag261.xml"/><Relationship Id="rId10" Type="http://schemas.openxmlformats.org/officeDocument/2006/relationships/tags" Target="../tags/tag262.xml"/><Relationship Id="rId11" Type="http://schemas.openxmlformats.org/officeDocument/2006/relationships/tags" Target="../tags/tag263.xml"/><Relationship Id="rId12" Type="http://schemas.openxmlformats.org/officeDocument/2006/relationships/tags" Target="../tags/tag26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5.xml"/><Relationship Id="rId2" Type="http://schemas.openxmlformats.org/officeDocument/2006/relationships/tags" Target="../tags/tag266.xml"/><Relationship Id="rId3" Type="http://schemas.openxmlformats.org/officeDocument/2006/relationships/tags" Target="../tags/tag267.xml"/><Relationship Id="rId4" Type="http://schemas.openxmlformats.org/officeDocument/2006/relationships/tags" Target="../tags/tag268.xml"/><Relationship Id="rId5" Type="http://schemas.openxmlformats.org/officeDocument/2006/relationships/tags" Target="../tags/tag269.xml"/><Relationship Id="rId6" Type="http://schemas.openxmlformats.org/officeDocument/2006/relationships/tags" Target="../tags/tag270.xml"/><Relationship Id="rId7" Type="http://schemas.openxmlformats.org/officeDocument/2006/relationships/tags" Target="../tags/tag271.xml"/><Relationship Id="rId8" Type="http://schemas.openxmlformats.org/officeDocument/2006/relationships/tags" Target="../tags/tag272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tags" Target="../tags/tag285.xml"/><Relationship Id="rId14" Type="http://schemas.openxmlformats.org/officeDocument/2006/relationships/tags" Target="../tags/tag286.xml"/><Relationship Id="rId15" Type="http://schemas.openxmlformats.org/officeDocument/2006/relationships/tags" Target="../tags/tag287.xml"/><Relationship Id="rId16" Type="http://schemas.openxmlformats.org/officeDocument/2006/relationships/tags" Target="../tags/tag288.xml"/><Relationship Id="rId17" Type="http://schemas.openxmlformats.org/officeDocument/2006/relationships/tags" Target="../tags/tag289.xml"/><Relationship Id="rId18" Type="http://schemas.openxmlformats.org/officeDocument/2006/relationships/tags" Target="../tags/tag290.xml"/><Relationship Id="rId19" Type="http://schemas.openxmlformats.org/officeDocument/2006/relationships/tags" Target="../tags/tag291.xml"/><Relationship Id="rId20" Type="http://schemas.openxmlformats.org/officeDocument/2006/relationships/tags" Target="../tags/tag292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tags" Target="../tags/tag332.xml"/><Relationship Id="rId14" Type="http://schemas.openxmlformats.org/officeDocument/2006/relationships/tags" Target="../tags/tag333.xml"/><Relationship Id="rId15" Type="http://schemas.openxmlformats.org/officeDocument/2006/relationships/tags" Target="../tags/tag334.xml"/><Relationship Id="rId16" Type="http://schemas.openxmlformats.org/officeDocument/2006/relationships/tags" Target="../tags/tag335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tags" Target="../tags/tag357.xml"/><Relationship Id="rId11" Type="http://schemas.openxmlformats.org/officeDocument/2006/relationships/tags" Target="../tags/tag358.xml"/><Relationship Id="rId12" Type="http://schemas.openxmlformats.org/officeDocument/2006/relationships/tags" Target="../tags/tag359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tags" Target="../tags/tag364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3399" y="1864175"/>
            <a:ext cx="10515600" cy="1800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电子元件行业的成就与展望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33399" y="3735355"/>
            <a:ext cx="10515600" cy="972000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</a:t>
            </a:r>
            <a:r>
              <a:rPr altLang="zh-CN" dirty="0" lang="en-US" err="1"/>
              <a:t>possibilites</a:t>
            </a:r>
            <a:endParaRPr altLang="zh-CN" dirty="0" lang="en-US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1190413" y="5106881"/>
            <a:ext cx="2743200" cy="504000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80487" y="227425"/>
            <a:ext cx="1600653" cy="130848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目录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6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081140" y="1012446"/>
            <a:ext cx="2880000" cy="504000"/>
          </a:xfrm>
        </p:spPr>
        <p:txBody>
          <a:bodyPr/>
          <a:p>
            <a:r>
              <a:rPr altLang="zh-CN" dirty="0" lang="en-US"/>
              <a:t>CONTENTS</a:t>
            </a:r>
            <a:endParaRPr altLang="en-US" dirty="0" lang="zh-CN"/>
          </a:p>
        </p:txBody>
      </p:sp>
      <p:sp>
        <p:nvSpPr>
          <p:cNvPr id="1048870" name="序号"/>
          <p:cNvSpPr txBox="1"/>
          <p:nvPr>
            <p:custDataLst>
              <p:tags r:id="rId3"/>
            </p:custDataLst>
          </p:nvPr>
        </p:nvSpPr>
        <p:spPr>
          <a:xfrm>
            <a:off x="5474970" y="1788795"/>
            <a:ext cx="1568767" cy="808790"/>
          </a:xfrm>
          <a:prstGeom prst="rect"/>
          <a:noFill/>
        </p:spPr>
        <p:txBody>
          <a:bodyPr anchor="b" anchorCtr="0" bIns="0" lIns="0" rIns="0" rtlCol="0" tIns="0" wrap="square">
            <a:normAutofit fontScale="98276" lnSpcReduction="10000"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2" name="项标题"/>
          <p:cNvSpPr txBox="1"/>
          <p:nvPr>
            <p:custDataLst>
              <p:tags r:id="rId4"/>
            </p:custDataLst>
          </p:nvPr>
        </p:nvSpPr>
        <p:spPr>
          <a:xfrm>
            <a:off x="5493247" y="2160717"/>
            <a:ext cx="3803938" cy="402873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effectLst/>
                <a:latin typeface="+中文标题" charset="0"/>
                <a:ea typeface="+mj-ea"/>
              </a:rPr>
              <a:t>单击输入目录标题</a:t>
            </a:r>
            <a:endParaRPr altLang="en-US" b="1" dirty="0" sz="22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1" name="直接箭头连接符 3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530308" y="2623970"/>
            <a:ext cx="3997057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4" name="序号"/>
          <p:cNvSpPr txBox="1"/>
          <p:nvPr>
            <p:custDataLst>
              <p:tags r:id="rId6"/>
            </p:custDataLst>
          </p:nvPr>
        </p:nvSpPr>
        <p:spPr>
          <a:xfrm>
            <a:off x="6087137" y="2616327"/>
            <a:ext cx="1568808" cy="809062"/>
          </a:xfrm>
          <a:prstGeom prst="rect"/>
          <a:noFill/>
        </p:spPr>
        <p:txBody>
          <a:bodyPr anchor="b" anchorCtr="0" bIns="0" lIns="0" rIns="0" rtlCol="0" tIns="0" wrap="square">
            <a:normAutofit fontScale="98276" lnSpcReduction="10000"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76" name="项标题"/>
          <p:cNvSpPr txBox="1"/>
          <p:nvPr>
            <p:custDataLst>
              <p:tags r:id="rId7"/>
            </p:custDataLst>
          </p:nvPr>
        </p:nvSpPr>
        <p:spPr>
          <a:xfrm>
            <a:off x="6096275" y="3024918"/>
            <a:ext cx="3804037" cy="40300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effectLst/>
                <a:latin typeface="+中文标题" charset="0"/>
                <a:ea typeface="+mj-ea"/>
              </a:rPr>
              <a:t>电子元件行业的成就</a:t>
            </a:r>
            <a:endParaRPr altLang="en-US" b="1" dirty="0" sz="22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3" name="直接箭头连接符 33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6133338" y="3488327"/>
            <a:ext cx="3997161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8" name="序号"/>
          <p:cNvSpPr txBox="1"/>
          <p:nvPr>
            <p:custDataLst>
              <p:tags r:id="rId9"/>
            </p:custDataLst>
          </p:nvPr>
        </p:nvSpPr>
        <p:spPr>
          <a:xfrm>
            <a:off x="6657613" y="3473736"/>
            <a:ext cx="1568579" cy="809062"/>
          </a:xfrm>
          <a:prstGeom prst="rect"/>
          <a:noFill/>
        </p:spPr>
        <p:txBody>
          <a:bodyPr anchor="b" anchorCtr="0" bIns="0" lIns="0" rIns="0" rtlCol="0" tIns="0" wrap="square">
            <a:normAutofit fontScale="98276" lnSpcReduction="10000"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10"/>
            </p:custDataLst>
          </p:nvPr>
        </p:nvSpPr>
        <p:spPr>
          <a:xfrm>
            <a:off x="6657613" y="3882327"/>
            <a:ext cx="3803482" cy="40300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effectLst/>
                <a:latin typeface="+中文标题" charset="0"/>
                <a:ea typeface="+mj-ea"/>
              </a:rPr>
              <a:t>电子元件行业的发展趋势</a:t>
            </a:r>
            <a:endParaRPr altLang="en-US" b="1" dirty="0" sz="22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5" name="直接箭头连接符 30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6694670" y="4345736"/>
            <a:ext cx="3996577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2" name="序号"/>
          <p:cNvSpPr txBox="1"/>
          <p:nvPr>
            <p:custDataLst>
              <p:tags r:id="rId12"/>
            </p:custDataLst>
          </p:nvPr>
        </p:nvSpPr>
        <p:spPr>
          <a:xfrm>
            <a:off x="7237818" y="4331840"/>
            <a:ext cx="1568579" cy="809062"/>
          </a:xfrm>
          <a:prstGeom prst="rect"/>
          <a:noFill/>
        </p:spPr>
        <p:txBody>
          <a:bodyPr anchor="b" anchorCtr="0" bIns="0" lIns="0" rIns="0" rtlCol="0" tIns="0" wrap="square">
            <a:normAutofit fontScale="98276" lnSpcReduction="10000"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4" name="项标题"/>
          <p:cNvSpPr txBox="1"/>
          <p:nvPr>
            <p:custDataLst>
              <p:tags r:id="rId13"/>
            </p:custDataLst>
          </p:nvPr>
        </p:nvSpPr>
        <p:spPr>
          <a:xfrm>
            <a:off x="7237818" y="4740431"/>
            <a:ext cx="3803482" cy="403008"/>
          </a:xfrm>
          <a:prstGeom prst="rect"/>
          <a:noFill/>
        </p:spPr>
        <p:txBody>
          <a:bodyPr anchor="b" bIns="0" lIns="0" rIns="0" rtlCol="0" tIns="0" wrap="square">
            <a:normAutofit fontScale="83571"/>
          </a:bodyPr>
          <a:p>
            <a:pPr>
              <a:lnSpc>
                <a:spcPct val="100000"/>
              </a:lnSpc>
            </a:pPr>
            <a:r>
              <a:rPr altLang="en-US" b="1" dirty="0" sz="2800" kern="0" lang="zh-CN" spc="100">
                <a:effectLst/>
                <a:latin typeface="+中文标题" charset="0"/>
                <a:ea typeface="+mj-ea"/>
              </a:rPr>
              <a:t>电子元件行业的挑战与机遇</a:t>
            </a:r>
            <a:endParaRPr altLang="en-US" b="1" dirty="0" sz="28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7" name="直接箭头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7274875" y="5203840"/>
            <a:ext cx="3996577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6" name="序号"/>
          <p:cNvSpPr txBox="1"/>
          <p:nvPr>
            <p:custDataLst>
              <p:tags r:id="rId15"/>
            </p:custDataLst>
          </p:nvPr>
        </p:nvSpPr>
        <p:spPr>
          <a:xfrm>
            <a:off x="7870136" y="5246919"/>
            <a:ext cx="1568579" cy="809062"/>
          </a:xfrm>
          <a:prstGeom prst="rect"/>
          <a:noFill/>
        </p:spPr>
        <p:txBody>
          <a:bodyPr anchor="b" anchorCtr="0" bIns="0" lIns="0" rIns="0" rtlCol="0" tIns="0" wrap="square">
            <a:normAutofit fontScale="98276" lnSpcReduction="10000"/>
          </a:bodyPr>
          <a:p>
            <a:pPr algn="l">
              <a:lnSpc>
                <a:spcPct val="100000"/>
              </a:lnSpc>
            </a:pPr>
            <a:r>
              <a:rPr b="1" sz="5800" i="1" lang="en-US">
                <a:ln>
                  <a:gradFill>
                    <a:gsLst>
                      <a:gs pos="0">
                        <a:schemeClr val="accent1"/>
                      </a:gs>
                      <a:gs pos="55000">
                        <a:schemeClr val="accent2"/>
                      </a:gs>
                      <a:gs pos="80000">
                        <a:schemeClr val="accent2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1"/>
                    </a:gs>
                    <a:gs pos="50000">
                      <a:schemeClr val="accent2"/>
                    </a:gs>
                    <a:gs pos="75000">
                      <a:schemeClr val="accent2">
                        <a:alpha val="0"/>
                      </a:schemeClr>
                    </a:gs>
                  </a:gsLst>
                  <a:lin ang="5400000" scaled="0"/>
                </a:gradFill>
                <a:effectLst>
                  <a:outerShdw algn="tl" blurRad="50800" dir="2700000" dist="38100" rotWithShape="0">
                    <a:schemeClr val="accent1">
                      <a:lumMod val="50000"/>
                      <a:alpha val="25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b="1" sz="5800" i="1" lang="en-US">
              <a:ln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  <a:gs pos="8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75000">
                    <a:schemeClr val="accent2">
                      <a:alpha val="0"/>
                    </a:schemeClr>
                  </a:gs>
                </a:gsLst>
                <a:lin ang="5400000" scaled="0"/>
              </a:gradFill>
              <a:effectLst>
                <a:outerShdw algn="tl" blurRad="50800" dir="2700000" dist="38100" rotWithShape="0">
                  <a:schemeClr val="accent1">
                    <a:lumMod val="50000"/>
                    <a:alpha val="25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8888" name="项标题"/>
          <p:cNvSpPr txBox="1"/>
          <p:nvPr>
            <p:custDataLst>
              <p:tags r:id="rId16"/>
            </p:custDataLst>
          </p:nvPr>
        </p:nvSpPr>
        <p:spPr>
          <a:xfrm>
            <a:off x="7870136" y="5655510"/>
            <a:ext cx="3803482" cy="403008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kern="0" lang="zh-CN" spc="100">
                <a:effectLst/>
                <a:latin typeface="+中文标题" charset="0"/>
                <a:ea typeface="+mj-ea"/>
              </a:rPr>
              <a:t>电子元件行业的未来展望</a:t>
            </a:r>
            <a:endParaRPr altLang="en-US" b="1" dirty="0" sz="2200" kern="0" lang="zh-CN" spc="100">
              <a:effectLst/>
              <a:latin typeface="+中文标题" charset="0"/>
              <a:ea typeface="+mj-ea"/>
            </a:endParaRPr>
          </a:p>
        </p:txBody>
      </p:sp>
      <p:cxnSp>
        <p:nvCxnSpPr>
          <p:cNvPr id="3145749" name="直接箭头连接符 1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7907193" y="6118919"/>
            <a:ext cx="3996577" cy="0"/>
          </a:xfrm>
          <a:prstGeom prst="straightConnector1"/>
          <a:ln w="12700">
            <a:gradFill>
              <a:gsLst>
                <a:gs pos="0">
                  <a:schemeClr val="accent2">
                    <a:alpha val="0"/>
                  </a:schemeClr>
                </a:gs>
                <a:gs pos="61000">
                  <a:schemeClr val="accent2">
                    <a:alpha val="70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3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电子元件行业的成就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行业规模与增长</a:t>
            </a:r>
            <a:endParaRPr altLang="en-US" lang="zh-CN"/>
          </a:p>
        </p:txBody>
      </p:sp>
      <p:sp>
        <p:nvSpPr>
          <p:cNvPr id="104905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行业规模：全球电子元件市场规模不断扩大，包括集成电路、被动元件、分立器件等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增长趋势：受益于5G、物联网、人工智能等新兴技术的发展，电子元件行业将持续增长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市场份额：中国电子元件行业在全球市场份额逐年提升，成为全球最大的电子元件生产国之一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7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产业链完善：中国电子元件行业产业链完整，涵盖设计、制造、封装测试等环节，具备全球竞争力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关键技术突破</a:t>
            </a:r>
            <a:endParaRPr altLang="en-US" lang="zh-CN"/>
          </a:p>
        </p:txBody>
      </p:sp>
      <p:sp>
        <p:nvSpPr>
          <p:cNvPr id="1049114" name="椭圆 262"/>
          <p:cNvSpPr/>
          <p:nvPr>
            <p:custDataLst>
              <p:tags r:id="rId1"/>
            </p:custDataLst>
          </p:nvPr>
        </p:nvSpPr>
        <p:spPr>
          <a:xfrm>
            <a:off x="2377275" y="4026006"/>
            <a:ext cx="7436936" cy="194567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16" name="椭圆 263"/>
          <p:cNvSpPr/>
          <p:nvPr>
            <p:custDataLst>
              <p:tags r:id="rId2"/>
            </p:custDataLst>
          </p:nvPr>
        </p:nvSpPr>
        <p:spPr>
          <a:xfrm>
            <a:off x="3238745" y="4107264"/>
            <a:ext cx="5638572" cy="1670875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18" name="椭圆 264"/>
          <p:cNvSpPr/>
          <p:nvPr>
            <p:custDataLst>
              <p:tags r:id="rId3"/>
            </p:custDataLst>
          </p:nvPr>
        </p:nvSpPr>
        <p:spPr>
          <a:xfrm>
            <a:off x="4045383" y="4346415"/>
            <a:ext cx="4024387" cy="1192544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20" name="椭圆 265"/>
          <p:cNvSpPr/>
          <p:nvPr>
            <p:custDataLst>
              <p:tags r:id="rId4"/>
            </p:custDataLst>
          </p:nvPr>
        </p:nvSpPr>
        <p:spPr>
          <a:xfrm>
            <a:off x="4727160" y="4548570"/>
            <a:ext cx="2660579" cy="78840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22" name="椭圆 266"/>
          <p:cNvSpPr/>
          <p:nvPr>
            <p:custDataLst>
              <p:tags r:id="rId5"/>
            </p:custDataLst>
          </p:nvPr>
        </p:nvSpPr>
        <p:spPr>
          <a:xfrm>
            <a:off x="5426114" y="4755349"/>
            <a:ext cx="1530378" cy="453497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37739" y="4680036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24" name="椭圆 268"/>
          <p:cNvSpPr/>
          <p:nvPr>
            <p:custDataLst>
              <p:tags r:id="rId7"/>
            </p:custDataLst>
          </p:nvPr>
        </p:nvSpPr>
        <p:spPr>
          <a:xfrm flipV="1">
            <a:off x="2745250" y="4491755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26" name="椭圆 269"/>
          <p:cNvSpPr/>
          <p:nvPr>
            <p:custDataLst>
              <p:tags r:id="rId8"/>
            </p:custDataLst>
          </p:nvPr>
        </p:nvSpPr>
        <p:spPr>
          <a:xfrm flipV="1">
            <a:off x="2787530" y="4534696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28" name="椭圆 270"/>
          <p:cNvSpPr/>
          <p:nvPr>
            <p:custDataLst>
              <p:tags r:id="rId9"/>
            </p:custDataLst>
          </p:nvPr>
        </p:nvSpPr>
        <p:spPr>
          <a:xfrm flipV="1">
            <a:off x="7808371" y="366860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61883" y="3784873"/>
            <a:ext cx="0" cy="194567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0" name="椭圆 272"/>
          <p:cNvSpPr/>
          <p:nvPr>
            <p:custDataLst>
              <p:tags r:id="rId11"/>
            </p:custDataLst>
          </p:nvPr>
        </p:nvSpPr>
        <p:spPr>
          <a:xfrm flipV="1">
            <a:off x="3990550" y="3541759"/>
            <a:ext cx="391831" cy="39181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185438" y="3965888"/>
            <a:ext cx="0" cy="10280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45092" y="3650103"/>
            <a:ext cx="0" cy="85665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2" name="椭圆 275"/>
          <p:cNvSpPr/>
          <p:nvPr>
            <p:custDataLst>
              <p:tags r:id="rId14"/>
            </p:custDataLst>
          </p:nvPr>
        </p:nvSpPr>
        <p:spPr>
          <a:xfrm flipV="1">
            <a:off x="7052602" y="3461822"/>
            <a:ext cx="176772" cy="1767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34" name="椭圆 276"/>
          <p:cNvSpPr/>
          <p:nvPr>
            <p:custDataLst>
              <p:tags r:id="rId15"/>
            </p:custDataLst>
          </p:nvPr>
        </p:nvSpPr>
        <p:spPr>
          <a:xfrm flipV="1">
            <a:off x="7094883" y="3504763"/>
            <a:ext cx="91591" cy="91587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136" name="椭圆 277"/>
          <p:cNvSpPr/>
          <p:nvPr>
            <p:custDataLst>
              <p:tags r:id="rId16"/>
            </p:custDataLst>
          </p:nvPr>
        </p:nvSpPr>
        <p:spPr>
          <a:xfrm flipV="1">
            <a:off x="3736205" y="4331881"/>
            <a:ext cx="106415" cy="106411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789717" y="4448153"/>
            <a:ext cx="0" cy="11250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38" name="椭圆 279"/>
          <p:cNvSpPr/>
          <p:nvPr>
            <p:custDataLst>
              <p:tags r:id="rId18"/>
            </p:custDataLst>
          </p:nvPr>
        </p:nvSpPr>
        <p:spPr>
          <a:xfrm flipV="1">
            <a:off x="8558855" y="4570371"/>
            <a:ext cx="266903" cy="26689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90982" y="4866336"/>
            <a:ext cx="0" cy="41737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0" name="椭圆 281"/>
          <p:cNvSpPr/>
          <p:nvPr>
            <p:custDataLst>
              <p:tags r:id="rId20"/>
            </p:custDataLst>
          </p:nvPr>
        </p:nvSpPr>
        <p:spPr>
          <a:xfrm flipV="1">
            <a:off x="4939885" y="4885494"/>
            <a:ext cx="330608" cy="33059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2402" y="5268664"/>
            <a:ext cx="0" cy="7303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42" name="图形 15"/>
          <p:cNvSpPr/>
          <p:nvPr>
            <p:custDataLst>
              <p:tags r:id="rId22"/>
            </p:custDataLst>
          </p:nvPr>
        </p:nvSpPr>
        <p:spPr>
          <a:xfrm>
            <a:off x="5007931" y="4956183"/>
            <a:ext cx="189042" cy="184202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4" name="图形 19"/>
          <p:cNvSpPr/>
          <p:nvPr>
            <p:custDataLst>
              <p:tags r:id="rId23"/>
            </p:custDataLst>
          </p:nvPr>
        </p:nvSpPr>
        <p:spPr>
          <a:xfrm>
            <a:off x="8627561" y="4645023"/>
            <a:ext cx="129466" cy="11658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6" name="图形 27"/>
          <p:cNvSpPr/>
          <p:nvPr>
            <p:custDataLst>
              <p:tags r:id="rId24"/>
            </p:custDataLst>
          </p:nvPr>
        </p:nvSpPr>
        <p:spPr>
          <a:xfrm>
            <a:off x="4094931" y="3667280"/>
            <a:ext cx="183085" cy="14081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48" name="任意多边形: 形状 286"/>
          <p:cNvSpPr/>
          <p:nvPr>
            <p:custDataLst>
              <p:tags r:id="rId25"/>
            </p:custDataLst>
          </p:nvPr>
        </p:nvSpPr>
        <p:spPr>
          <a:xfrm>
            <a:off x="5416865" y="3615750"/>
            <a:ext cx="1357717" cy="135772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50" name="正文"/>
          <p:cNvSpPr txBox="1"/>
          <p:nvPr>
            <p:custDataLst>
              <p:tags r:id="rId26"/>
            </p:custDataLst>
          </p:nvPr>
        </p:nvSpPr>
        <p:spPr>
          <a:xfrm>
            <a:off x="551935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电子元件制造技术：高精度、高效率、低成本的生产技术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2" name="正文"/>
          <p:cNvSpPr txBox="1"/>
          <p:nvPr>
            <p:custDataLst>
              <p:tags r:id="rId27"/>
            </p:custDataLst>
          </p:nvPr>
        </p:nvSpPr>
        <p:spPr>
          <a:xfrm>
            <a:off x="9458642" y="3689081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电子元件可靠性提升：高可靠性、长寿命、低功耗等关键技术的突破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正文"/>
          <p:cNvSpPr txBox="1"/>
          <p:nvPr>
            <p:custDataLst>
              <p:tags r:id="rId28"/>
            </p:custDataLst>
          </p:nvPr>
        </p:nvSpPr>
        <p:spPr>
          <a:xfrm>
            <a:off x="7077046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电子元件材料创新：高导热率、高电子饱和迁移率等新型材料的应用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正文"/>
          <p:cNvSpPr txBox="1"/>
          <p:nvPr>
            <p:custDataLst>
              <p:tags r:id="rId29"/>
            </p:custDataLst>
          </p:nvPr>
        </p:nvSpPr>
        <p:spPr>
          <a:xfrm>
            <a:off x="2933531" y="1542672"/>
            <a:ext cx="2181496" cy="81764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新型电子元件研发：微型化、集成化、智能化等新型电子元件的研发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优秀企业与产品</a:t>
            </a:r>
            <a:endParaRPr altLang="en-US" lang="zh-CN"/>
          </a:p>
        </p:txBody>
      </p:sp>
      <p:sp>
        <p:nvSpPr>
          <p:cNvPr id="104919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优秀企业：介绍在电子元件行业中表现突出的企业，如华为、中兴等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优秀产品：介绍在电子元件行业中具有代表性的产品，如集成电路、传感器等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技术创新：介绍企业在技术创新方面的成果和突破，如5G技术、人工智能等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市场应用：介绍电子元件行业的产品在各个领域的应用，如通信、汽车、航空航天等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1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对全球电子产业的影响</a:t>
            </a:r>
            <a:endParaRPr altLang="en-US" lang="zh-CN"/>
          </a:p>
        </p:txBody>
      </p:sp>
      <p:sp>
        <p:nvSpPr>
          <p:cNvPr id="1049258" name="正文"/>
          <p:cNvSpPr txBox="1"/>
          <p:nvPr>
            <p:custDataLst>
              <p:tags r:id="rId1"/>
            </p:custDataLst>
          </p:nvPr>
        </p:nvSpPr>
        <p:spPr>
          <a:xfrm>
            <a:off x="2383177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推动全球电子产业的发展：电子元件是电子产品的核心部件，电子元件行业的进步推动了全球电子产业的发展。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正文"/>
          <p:cNvSpPr txBox="1"/>
          <p:nvPr>
            <p:custDataLst>
              <p:tags r:id="rId2"/>
            </p:custDataLst>
          </p:nvPr>
        </p:nvSpPr>
        <p:spPr>
          <a:xfrm>
            <a:off x="2383177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促进技术创新：电子元件行业的发展推动了技术创新，不断涌现出新的产品和技术，为全球电子产业的发展注入了新的动力。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正文"/>
          <p:cNvSpPr txBox="1"/>
          <p:nvPr>
            <p:custDataLst>
              <p:tags r:id="rId3"/>
            </p:custDataLst>
          </p:nvPr>
        </p:nvSpPr>
        <p:spPr>
          <a:xfrm>
            <a:off x="2383177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提升产品质量：电子元件行业的进步提高了产品的质量和性能，为全球电子产业的发展提供了更好的支持。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正文"/>
          <p:cNvSpPr txBox="1"/>
          <p:nvPr>
            <p:custDataLst>
              <p:tags r:id="rId4"/>
            </p:custDataLst>
          </p:nvPr>
        </p:nvSpPr>
        <p:spPr>
          <a:xfrm>
            <a:off x="2383177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降低生产成本：电子元件行业的进步降低了生产成本，提高了生产效率，为全球电子产业的发展带来了更多的经济效益。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电子元件行业的发展趋势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30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技术创新驱动发展</a:t>
            </a:r>
            <a:endParaRPr altLang="en-US" lang="zh-CN"/>
          </a:p>
        </p:txBody>
      </p:sp>
      <p:sp>
        <p:nvSpPr>
          <p:cNvPr id="104938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电子元件行业的技术创新不断推动着行业的发展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新材料、新工艺、新技术的不断涌现为行业带来新的机遇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技术创新提高了电子元件的性能和可靠性，降低了成本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未来，技术创新将继续引领电子元件行业的发展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环保与可持续发展</a:t>
            </a:r>
            <a:endParaRPr altLang="en-US" lang="zh-CN"/>
          </a:p>
        </p:txBody>
      </p:sp>
      <p:sp>
        <p:nvSpPr>
          <p:cNvPr id="104944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4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环保趋势：电子元件行业正朝着环保和可持续发展的方向发展，采用环保材料和生产工艺，减少对环境的影响。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可持续发展：电子元件行业注重可持续发展，通过技术创新和资源优化，提高生产效率和资源利用率，实现经济效益和环境效益的平衡。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绿色供应链：电子元件行业正在建立绿色供应链，从原材料采购到生产、销售等环节，都注重环保和可持续发展，推动整个行业的绿色转型。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政策支持：政府对环保和可持续发展的重视，为电子元件行业提供了政策支持和市场机遇，促进行业向更加环保、可持续的方向发展。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产业链协同与合作</a:t>
            </a:r>
            <a:endParaRPr altLang="en-US" lang="zh-CN"/>
          </a:p>
        </p:txBody>
      </p:sp>
      <p:sp>
        <p:nvSpPr>
          <p:cNvPr id="104950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供应链协同管理：通过数字化技术实现供应链协同管理，提高生产效率和降低成本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1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产业链上下游企业合作：电子元件行业与上下游企业紧密合作，共同推动产业链发展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2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跨界合作与创新：电子元件企业与其他领域企业跨界合作，共同推动技术创新和产品升级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3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环保与可持续发展：电子元件行业注重环保和可持续发展，推动绿色生产，促进产业升级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全球化与区域化并存</a:t>
            </a:r>
            <a:endParaRPr altLang="en-US" lang="zh-CN"/>
          </a:p>
        </p:txBody>
      </p:sp>
      <p:sp>
        <p:nvSpPr>
          <p:cNvPr id="104957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全球化与区域化的相互影响：全球化趋势推动区域化发展，区域化趋势也促进全球化进程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全球化趋势：电子元件行业在全球范围内进行生产和销售，跨国公司不断涌现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区域化趋势：不同国家和地区在电子元件行业的发展中呈现出不同的特点和优势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未来展望：全球化与区域化并存将继续影响电子元件行业的发展，需要加强国际合作与交流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电子元件行业的挑战与机遇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6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技术更新换代带来的挑战</a:t>
            </a:r>
            <a:endParaRPr altLang="en-US" lang="zh-CN"/>
          </a:p>
        </p:txBody>
      </p:sp>
      <p:sp>
        <p:nvSpPr>
          <p:cNvPr id="1049720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24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6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28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32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36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环保、节能等社会问题对电子元件行业提出更高要求，需要加强环保技术和节能技术的研发和应用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38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电子元件行业需要加强与上下游产业的合作，共同推动技术进步和产业升级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0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技术更新换代速度加快，电子元件行业面临不断的技术变革和升级压力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42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新材料、新工艺的应用对传统电子元件行业带来冲击，需要适应新的市场需求和技术要求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市场竞争激烈带来的挑战</a:t>
            </a:r>
            <a:endParaRPr altLang="en-US" lang="zh-CN"/>
          </a:p>
        </p:txBody>
      </p:sp>
      <p:sp>
        <p:nvSpPr>
          <p:cNvPr id="1049782" name="五边形 30"/>
          <p:cNvSpPr/>
          <p:nvPr>
            <p:custDataLst>
              <p:tags r:id="rId1"/>
            </p:custDataLst>
          </p:nvPr>
        </p:nvSpPr>
        <p:spPr>
          <a:xfrm>
            <a:off x="551935" y="3187953"/>
            <a:ext cx="2938840" cy="1194600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4" name="燕尾形 36"/>
          <p:cNvSpPr/>
          <p:nvPr>
            <p:custDataLst>
              <p:tags r:id="rId2"/>
            </p:custDataLst>
          </p:nvPr>
        </p:nvSpPr>
        <p:spPr>
          <a:xfrm>
            <a:off x="3192348" y="3187953"/>
            <a:ext cx="2938840" cy="1194600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6" name="燕尾形 37"/>
          <p:cNvSpPr/>
          <p:nvPr>
            <p:custDataLst>
              <p:tags r:id="rId3"/>
            </p:custDataLst>
          </p:nvPr>
        </p:nvSpPr>
        <p:spPr>
          <a:xfrm>
            <a:off x="8473173" y="3187953"/>
            <a:ext cx="2938840" cy="1194600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8" name="燕尾形 38"/>
          <p:cNvSpPr/>
          <p:nvPr>
            <p:custDataLst>
              <p:tags r:id="rId4"/>
            </p:custDataLst>
          </p:nvPr>
        </p:nvSpPr>
        <p:spPr>
          <a:xfrm>
            <a:off x="5832761" y="3187953"/>
            <a:ext cx="2938840" cy="1194600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0" name="文本框 3"/>
          <p:cNvSpPr txBox="1"/>
          <p:nvPr>
            <p:custDataLst>
              <p:tags r:id="rId5"/>
            </p:custDataLst>
          </p:nvPr>
        </p:nvSpPr>
        <p:spPr>
          <a:xfrm>
            <a:off x="313088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技术更新迅速：电子元件技术更新迅速，企业需要不断投入研发以跟上市场需求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2" name="文本框 6"/>
          <p:cNvSpPr txBox="1"/>
          <p:nvPr>
            <p:custDataLst>
              <p:tags r:id="rId6"/>
            </p:custDataLst>
          </p:nvPr>
        </p:nvSpPr>
        <p:spPr>
          <a:xfrm>
            <a:off x="551935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价格战：电子元件行业价格竞争激烈，企业需要降低成本以保持竞争力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4" name="文本框 7"/>
          <p:cNvSpPr txBox="1"/>
          <p:nvPr>
            <p:custDataLst>
              <p:tags r:id="rId7"/>
            </p:custDataLst>
          </p:nvPr>
        </p:nvSpPr>
        <p:spPr>
          <a:xfrm>
            <a:off x="5830979" y="1516761"/>
            <a:ext cx="3169564" cy="14297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供应链不稳定：电子元件供应链不稳定，企业需要加强供应链管理以应对市场变化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6" name="文本框 8"/>
          <p:cNvSpPr txBox="1"/>
          <p:nvPr>
            <p:custDataLst>
              <p:tags r:id="rId8"/>
            </p:custDataLst>
          </p:nvPr>
        </p:nvSpPr>
        <p:spPr>
          <a:xfrm>
            <a:off x="8470501" y="4637330"/>
            <a:ext cx="3169564" cy="138880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环保要求提高：环保要求提高，企业需要加强环保管理以符合法规要求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新兴应用领域带来的机遇</a:t>
            </a:r>
            <a:endParaRPr altLang="en-US" lang="zh-CN"/>
          </a:p>
        </p:txBody>
      </p:sp>
      <p:sp>
        <p:nvSpPr>
          <p:cNvPr id="104983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43144" y="1492417"/>
            <a:ext cx="864895" cy="251665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64521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0" name="任意多边形 18"/>
          <p:cNvSpPr/>
          <p:nvPr>
            <p:custDataLst>
              <p:tags r:id="rId3"/>
            </p:custDataLst>
          </p:nvPr>
        </p:nvSpPr>
        <p:spPr>
          <a:xfrm>
            <a:off x="6446128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2" name="任意多边形 19"/>
          <p:cNvSpPr/>
          <p:nvPr>
            <p:custDataLst>
              <p:tags r:id="rId4"/>
            </p:custDataLst>
          </p:nvPr>
        </p:nvSpPr>
        <p:spPr>
          <a:xfrm flipV="1">
            <a:off x="6317219" y="1668615"/>
            <a:ext cx="2516658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377213" y="1493065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399885" y="4296029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8" name="任意多边形 4"/>
          <p:cNvSpPr/>
          <p:nvPr>
            <p:custDataLst>
              <p:tags r:id="rId7"/>
            </p:custDataLst>
          </p:nvPr>
        </p:nvSpPr>
        <p:spPr>
          <a:xfrm>
            <a:off x="681492" y="2315104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0" name="任意多边形 5"/>
          <p:cNvSpPr/>
          <p:nvPr>
            <p:custDataLst>
              <p:tags r:id="rId8"/>
            </p:custDataLst>
          </p:nvPr>
        </p:nvSpPr>
        <p:spPr>
          <a:xfrm flipV="1">
            <a:off x="551935" y="1668615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1492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5G技术的普及和应用：需要大量的电子元件支持，为电子元件行业带来机遇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46128" y="3032202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新能源汽车的兴起：新能源汽车需要大量的电子元件支持，为行业带来机遇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5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34350" y="1506021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56374" y="4308985"/>
            <a:ext cx="822202" cy="225829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0" name="任意多边形 11"/>
          <p:cNvSpPr/>
          <p:nvPr>
            <p:custDataLst>
              <p:tags r:id="rId13"/>
            </p:custDataLst>
          </p:nvPr>
        </p:nvSpPr>
        <p:spPr>
          <a:xfrm>
            <a:off x="3637981" y="2327412"/>
            <a:ext cx="2258294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2" name="任意多边形 12"/>
          <p:cNvSpPr/>
          <p:nvPr>
            <p:custDataLst>
              <p:tags r:id="rId14"/>
            </p:custDataLst>
          </p:nvPr>
        </p:nvSpPr>
        <p:spPr>
          <a:xfrm flipV="1">
            <a:off x="3509072" y="1682218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0643" y="1531284"/>
            <a:ext cx="864895" cy="2515186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2667" y="4332953"/>
            <a:ext cx="822202" cy="2259766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8" name="任意多边形 25"/>
          <p:cNvSpPr/>
          <p:nvPr>
            <p:custDataLst>
              <p:tags r:id="rId17"/>
            </p:custDataLst>
          </p:nvPr>
        </p:nvSpPr>
        <p:spPr>
          <a:xfrm>
            <a:off x="9253626" y="2352675"/>
            <a:ext cx="2259766" cy="3408051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0" name="任意多边形 26"/>
          <p:cNvSpPr/>
          <p:nvPr>
            <p:custDataLst>
              <p:tags r:id="rId18"/>
            </p:custDataLst>
          </p:nvPr>
        </p:nvSpPr>
        <p:spPr>
          <a:xfrm flipV="1">
            <a:off x="9125365" y="1707482"/>
            <a:ext cx="2515186" cy="1209379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54274" y="3069773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人工智能的普及：人工智能设备需要大量的处理器、存储器等电子元件，为行业带来机遇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37981" y="3044509"/>
            <a:ext cx="2258294" cy="2034689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物联网的发展：物联网设备需要大量的传感器、芯片等电子元件，为行业带来机遇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政策支持带来的机遇</a:t>
            </a:r>
            <a:endParaRPr altLang="en-US" lang="zh-CN"/>
          </a:p>
        </p:txBody>
      </p:sp>
      <p:sp>
        <p:nvSpPr>
          <p:cNvPr id="1049914" name="矩形 5"/>
          <p:cNvSpPr/>
          <p:nvPr>
            <p:custDataLst>
              <p:tags r:id="rId1"/>
            </p:custDataLst>
          </p:nvPr>
        </p:nvSpPr>
        <p:spPr>
          <a:xfrm>
            <a:off x="551935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6" name="矩形 10"/>
          <p:cNvSpPr/>
          <p:nvPr>
            <p:custDataLst>
              <p:tags r:id="rId2"/>
            </p:custDataLst>
          </p:nvPr>
        </p:nvSpPr>
        <p:spPr>
          <a:xfrm>
            <a:off x="910386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8" name="TextBox 2"/>
          <p:cNvSpPr txBox="1"/>
          <p:nvPr>
            <p:custDataLst>
              <p:tags r:id="rId3"/>
            </p:custDataLst>
          </p:nvPr>
        </p:nvSpPr>
        <p:spPr>
          <a:xfrm>
            <a:off x="708596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政府加大对电子元件行业的支持力度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20" name="矩形 6"/>
          <p:cNvSpPr/>
          <p:nvPr>
            <p:custDataLst>
              <p:tags r:id="rId4"/>
            </p:custDataLst>
          </p:nvPr>
        </p:nvSpPr>
        <p:spPr>
          <a:xfrm>
            <a:off x="3380862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2" name="矩形 11"/>
          <p:cNvSpPr/>
          <p:nvPr>
            <p:custDataLst>
              <p:tags r:id="rId5"/>
            </p:custDataLst>
          </p:nvPr>
        </p:nvSpPr>
        <p:spPr>
          <a:xfrm>
            <a:off x="3758654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4" name="TextBox 2"/>
          <p:cNvSpPr txBox="1"/>
          <p:nvPr>
            <p:custDataLst>
              <p:tags r:id="rId6"/>
            </p:custDataLst>
          </p:nvPr>
        </p:nvSpPr>
        <p:spPr>
          <a:xfrm>
            <a:off x="3536878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出台一系列政策措施，促进电子元件行业的发展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26" name="矩形 33"/>
          <p:cNvSpPr/>
          <p:nvPr>
            <p:custDataLst>
              <p:tags r:id="rId7"/>
            </p:custDataLst>
          </p:nvPr>
        </p:nvSpPr>
        <p:spPr>
          <a:xfrm>
            <a:off x="6205276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8" name="矩形 37"/>
          <p:cNvSpPr/>
          <p:nvPr>
            <p:custDataLst>
              <p:tags r:id="rId8"/>
            </p:custDataLst>
          </p:nvPr>
        </p:nvSpPr>
        <p:spPr>
          <a:xfrm>
            <a:off x="6563727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0" name="TextBox 2"/>
          <p:cNvSpPr txBox="1"/>
          <p:nvPr>
            <p:custDataLst>
              <p:tags r:id="rId9"/>
            </p:custDataLst>
          </p:nvPr>
        </p:nvSpPr>
        <p:spPr>
          <a:xfrm>
            <a:off x="6361937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政策支持为电子元件行业提供了更多的发展机遇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932" name="矩形 34"/>
          <p:cNvSpPr/>
          <p:nvPr>
            <p:custDataLst>
              <p:tags r:id="rId10"/>
            </p:custDataLst>
          </p:nvPr>
        </p:nvSpPr>
        <p:spPr>
          <a:xfrm>
            <a:off x="9023888" y="2450984"/>
            <a:ext cx="2616742" cy="2646590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4" name="矩形 38"/>
          <p:cNvSpPr/>
          <p:nvPr>
            <p:custDataLst>
              <p:tags r:id="rId11"/>
            </p:custDataLst>
          </p:nvPr>
        </p:nvSpPr>
        <p:spPr>
          <a:xfrm>
            <a:off x="9401680" y="2445182"/>
            <a:ext cx="537278" cy="27858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6" name="TextBox 2"/>
          <p:cNvSpPr txBox="1"/>
          <p:nvPr>
            <p:custDataLst>
              <p:tags r:id="rId12"/>
            </p:custDataLst>
          </p:nvPr>
        </p:nvSpPr>
        <p:spPr>
          <a:xfrm>
            <a:off x="9180549" y="3030566"/>
            <a:ext cx="2303661" cy="186018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电子元件企业应抓住政策机遇，加快发展步伐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6464" y="3446585"/>
            <a:ext cx="8428889" cy="1152000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电子元件行业的未来展望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9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96464" y="1954175"/>
            <a:ext cx="8428889" cy="1224000"/>
          </a:xfrm>
        </p:spPr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行业规模持续扩大</a:t>
            </a:r>
            <a:endParaRPr altLang="en-US" lang="zh-CN"/>
          </a:p>
        </p:txBody>
      </p:sp>
      <p:sp>
        <p:nvSpPr>
          <p:cNvPr id="105005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电子元件行业是电子信息产业的基础支撑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随着5G、物联网、人工智能等技术的快速发展，电子元件行业将迎来更大的市场需求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未来，电子元件行业将继续保持快速增长，市场规模不断扩大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8" name="矩形 44"/>
          <p:cNvSpPr/>
          <p:nvPr>
            <p:custDataLst>
              <p:tags r:id="rId9"/>
            </p:custDataLst>
          </p:nvPr>
        </p:nvSpPr>
        <p:spPr>
          <a:xfrm>
            <a:off x="6481974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行业将不断涌现出新的产品、技术和应用领域，为电子元件行业的发展注入新的动力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技术创新成为核心竞争力</a:t>
            </a:r>
            <a:endParaRPr altLang="en-US" lang="zh-CN"/>
          </a:p>
        </p:txBody>
      </p:sp>
      <p:sp>
        <p:nvSpPr>
          <p:cNvPr id="105011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电子元件行业技术创新趋势及方向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技术创新推动电子元件行业快速发展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5G、物联网等新兴技术为电子元件行业带来新机遇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技术创新对电子元件行业未来发展的影响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产业链协同与合作更加紧密</a:t>
            </a:r>
            <a:endParaRPr altLang="en-US" lang="zh-CN"/>
          </a:p>
        </p:txBody>
      </p:sp>
      <p:sp>
        <p:nvSpPr>
          <p:cNvPr id="105018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8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8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产业链上下游企业加强合作，共同推动电子元件行业的发展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9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9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跨界合作成为趋势，不同领域的企业共同研发新的电子元件产品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9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9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行业协会和组织发挥更大作用，促进企业之间的交流与合作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0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0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政府加大对电子元件行业的支持力度，推动产业链协同发展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全球化与区域化并存，共同推动行业发展</a:t>
            </a:r>
            <a:endParaRPr altLang="en-US" lang="zh-CN"/>
          </a:p>
        </p:txBody>
      </p:sp>
      <p:sp>
        <p:nvSpPr>
          <p:cNvPr id="1050246" name="圆角矩形 3"/>
          <p:cNvSpPr/>
          <p:nvPr>
            <p:custDataLst>
              <p:tags r:id="rId1"/>
            </p:custDataLst>
          </p:nvPr>
        </p:nvSpPr>
        <p:spPr>
          <a:xfrm rot="16200000">
            <a:off x="5606883" y="-3689814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圆角矩形 4"/>
          <p:cNvSpPr/>
          <p:nvPr>
            <p:custDataLst>
              <p:tags r:id="rId2"/>
            </p:custDataLst>
          </p:nvPr>
        </p:nvSpPr>
        <p:spPr>
          <a:xfrm rot="16200000">
            <a:off x="137659" y="177940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50" name="圆角矩形 5"/>
          <p:cNvSpPr/>
          <p:nvPr>
            <p:custDataLst>
              <p:tags r:id="rId3"/>
            </p:custDataLst>
          </p:nvPr>
        </p:nvSpPr>
        <p:spPr>
          <a:xfrm rot="16200000">
            <a:off x="5608171" y="-2402901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2" name="圆角矩形 6"/>
          <p:cNvSpPr/>
          <p:nvPr>
            <p:custDataLst>
              <p:tags r:id="rId4"/>
            </p:custDataLst>
          </p:nvPr>
        </p:nvSpPr>
        <p:spPr>
          <a:xfrm rot="16200000">
            <a:off x="138948" y="3066967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54" name="圆角矩形 9"/>
          <p:cNvSpPr/>
          <p:nvPr>
            <p:custDataLst>
              <p:tags r:id="rId5"/>
            </p:custDataLst>
          </p:nvPr>
        </p:nvSpPr>
        <p:spPr>
          <a:xfrm rot="16200000">
            <a:off x="5606883" y="-1140475"/>
            <a:ext cx="976802" cy="110856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6" name="圆角矩形 10"/>
          <p:cNvSpPr/>
          <p:nvPr>
            <p:custDataLst>
              <p:tags r:id="rId6"/>
            </p:custDataLst>
          </p:nvPr>
        </p:nvSpPr>
        <p:spPr>
          <a:xfrm rot="16200000">
            <a:off x="137659" y="4328749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58" name="圆角矩形 11"/>
          <p:cNvSpPr/>
          <p:nvPr>
            <p:custDataLst>
              <p:tags r:id="rId7"/>
            </p:custDataLst>
          </p:nvPr>
        </p:nvSpPr>
        <p:spPr>
          <a:xfrm rot="16200000">
            <a:off x="5608171" y="145795"/>
            <a:ext cx="976802" cy="1108649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0" name="圆角矩形 12"/>
          <p:cNvSpPr/>
          <p:nvPr>
            <p:custDataLst>
              <p:tags r:id="rId8"/>
            </p:custDataLst>
          </p:nvPr>
        </p:nvSpPr>
        <p:spPr>
          <a:xfrm rot="16200000">
            <a:off x="138948" y="5615663"/>
            <a:ext cx="975194" cy="14632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2" name="文本框 7"/>
          <p:cNvSpPr txBox="1"/>
          <p:nvPr>
            <p:custDataLst>
              <p:tags r:id="rId9"/>
            </p:custDataLst>
          </p:nvPr>
        </p:nvSpPr>
        <p:spPr>
          <a:xfrm>
            <a:off x="1017942" y="391374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共同推动：全球化与区域化并存，将为电子元件行业带来更多的合作机会，跨国公司和本土企业相互学习、共同进步，推动整个行业的发展。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50264" name="文本框 8"/>
          <p:cNvSpPr txBox="1"/>
          <p:nvPr>
            <p:custDataLst>
              <p:tags r:id="rId10"/>
            </p:custDataLst>
          </p:nvPr>
        </p:nvSpPr>
        <p:spPr>
          <a:xfrm>
            <a:off x="1017942" y="5201298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 fontScale="8416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挑战与机遇：在全球化与区域化的趋势下，电子元件行业面临诸多挑战，如技术更新换代、环保要求提高等，但同时也带来了更多的机遇，如市场拓展、产业链完善等。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66" name="文本框 13"/>
          <p:cNvSpPr txBox="1"/>
          <p:nvPr>
            <p:custDataLst>
              <p:tags r:id="rId11"/>
            </p:custDataLst>
          </p:nvPr>
        </p:nvSpPr>
        <p:spPr>
          <a:xfrm>
            <a:off x="1017942" y="1364400"/>
            <a:ext cx="10620205" cy="97680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1900" lang="zh-CN">
                <a:latin typeface="+mn-ea"/>
                <a:ea typeface="+mn-ea"/>
              </a:rPr>
              <a:t>全球化趋势：电子元件行业在全球范围内不断扩大，跨国公司通过技术创新和产业升级，推动全球电子元件行业的发展。</a:t>
            </a:r>
            <a:endParaRPr altLang="en-US" dirty="0" sz="1900" lang="zh-CN">
              <a:latin typeface="+mn-ea"/>
              <a:ea typeface="+mn-ea"/>
            </a:endParaRPr>
          </a:p>
        </p:txBody>
      </p:sp>
      <p:sp>
        <p:nvSpPr>
          <p:cNvPr id="1050268" name="文本框 14"/>
          <p:cNvSpPr txBox="1"/>
          <p:nvPr>
            <p:custDataLst>
              <p:tags r:id="rId12"/>
            </p:custDataLst>
          </p:nvPr>
        </p:nvSpPr>
        <p:spPr>
          <a:xfrm>
            <a:off x="1017942" y="2653247"/>
            <a:ext cx="10620205" cy="975997"/>
          </a:xfrm>
          <a:prstGeom prst="rect"/>
        </p:spPr>
        <p:txBody>
          <a:bodyPr anchor="ctr" anchorCtr="0" bIns="46800" lIns="90000" rIns="90000" rtlCol="0" tIns="46800" vert="horz" wrap="square">
            <a:normAutofit fontScale="88333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区域化特色：不同地区的电子元件行业具有各自的特点和优势，如亚洲地区的成本优势、欧洲地区的研发实力等，这些区域化特色将为行业发展带来新的机遇。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56847" y="1878506"/>
            <a:ext cx="10515000" cy="1800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308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6847" y="3822506"/>
            <a:ext cx="10515000" cy="972000"/>
          </a:xfrm>
        </p:spPr>
        <p:txBody>
          <a:bodyPr/>
          <a:p>
            <a:r>
              <a:rPr altLang="zh-CN" dirty="0" lang="en-US" err="1"/>
              <a:t>xxx,a</a:t>
            </a:r>
            <a:r>
              <a:rPr altLang="zh-CN" dirty="0" lang="en-US"/>
              <a:t> click to unlimited possibilities</a:t>
            </a:r>
            <a:endParaRPr altLang="zh-CN" dirty="0" lang="en-US"/>
          </a:p>
        </p:txBody>
      </p:sp>
      <p:sp>
        <p:nvSpPr>
          <p:cNvPr id="1050310" name="年号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207998" y="4931031"/>
            <a:ext cx="2743200" cy="504000"/>
          </a:xfrm>
        </p:spPr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312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533399" y="468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1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1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1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1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1.0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1.0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2"/>
  <p:tag name="KSO_WM_UNIT_SUBTYPE" val="g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50"/>
  <p:tag name="KSO_WM_UNIT_TYPE" val="f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0"/>
  <p:tag name="KSO_WM_UNIT_TYPE" val="f"/>
  <p:tag name="KSO_WM_UNIT_INDEX" val="3"/>
  <p:tag name="KSO_WM_UNIT_SUBTYPE" val="g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1*i*14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9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9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9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9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9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62"/>
  <p:tag name="KSO_WM_UNIT_TYPE" val="a"/>
  <p:tag name="KSO_WM_UNIT_INDEX" val="1"/>
  <p:tag name="KSO_WM_TEMPLATE_CATEGORY" val="custom"/>
  <p:tag name="KSO_WM_TEMPLATE_INDEX" val="20230990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60"/>
  <p:tag name="KSO_WM_UNIT_TYPE" val="f"/>
  <p:tag name="KSO_WM_UNIT_INDEX" val="1"/>
  <p:tag name="KSO_WM_TEMPLATE_CATEGORY" val="custom"/>
  <p:tag name="KSO_WM_TEMPLATE_INDEX" val="20230990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0"/>
  <p:tag name="KSO_WM_TEMPLATE_THUMBS_INDEX" val="1、9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0_1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单击此处添加标题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0_1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107.xml><?xml version="1.0" encoding="utf-8"?>
<p:tagLst xmlns:p="http://schemas.openxmlformats.org/presentationml/2006/main"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90_1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108.xml><?xml version="1.0" encoding="utf-8"?>
<p:tagLst xmlns:p="http://schemas.openxmlformats.org/presentationml/2006/main">
  <p:tag name="KSO_WM_UNIT_SUBTYPE" val="b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0_1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PRESET_TEXT" val="汇报人：WPS"/>
</p:tagLst>
</file>

<file path=ppt/tags/tag109.xml><?xml version="1.0" encoding="utf-8"?>
<p:tagLst xmlns:p="http://schemas.openxmlformats.org/presentationml/2006/main">
  <p:tag name="KSO_WM_SLIDE_ID" val="custom2023099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0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5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5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0_5*l_h_i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0_5*l_h_a*1_1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5*l_h_i*1_1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0_5*l_h_i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0_5*l_h_a*1_2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5*l_h_i*1_2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0_5*l_h_i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0_5*l_h_a*1_3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5*l_h_i*1_3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0_5*l_h_i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0_5*l_h_a*1_4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5*l_h_i*1_4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0_5*l_h_i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5,&quot;transparency&quot;:0},{&quot;brightness&quot;:0,&quot;colorType&quot;:1,&quot;foreColorIndex&quot;:6,&quot;pos&quot;:0.75,&quot;transparency&quot;:1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0.550000011920929,&quot;transparency&quot;:0},{&quot;brightness&quot;:0,&quot;colorType&quot;:1,&quot;foreColorIndex&quot;:6,&quot;pos&quot;:0.800000011920929,&quot;transparency&quot;:1}],&quot;type&quot;:2},&quot;shadow&quot;:{&quot;brightness&quot;:-0.5,&quot;colorType&quot;:1,&quot;foreColorIndex&quot;:5,&quot;transparency&quot;:0.75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0_5*l_h_a*1_5_1"/>
  <p:tag name="KSO_WM_TEMPLATE_CATEGORY" val="custom"/>
  <p:tag name="KSO_WM_TEMPLATE_INDEX" val="20230990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输入目录标题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0_5*l_h_i*1_5_2"/>
  <p:tag name="KSO_WM_TEMPLATE_CATEGORY" val="custom"/>
  <p:tag name="KSO_WM_TEMPLATE_INDEX" val="20230990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377.54999999999995,&quot;width&quot;:514.8991338582678}"/>
  <p:tag name="KSO_WM_DIAGRAM_COLOR_MATCH_VALUE" val="{&quot;shape&quot;:{&quot;fill&quot;:{&quot;type&quot;:0},&quot;glow&quot;:{&quot;colorType&quot;:0},&quot;line&quot;:{&quot;gradient&quot;:[{&quot;brightness&quot;:0,&quot;colorType&quot;:1,&quot;foreColorIndex&quot;:6,&quot;pos&quot;:0,&quot;transparency&quot;:1},{&quot;brightness&quot;:0,&quot;colorType&quot;:1,&quot;foreColorIndex&quot;:5,&quot;pos&quot;:1,&quot;transparency&quot;:0},{&quot;brightness&quot;:0,&quot;colorType&quot;:1,&quot;foreColorIndex&quot;:6,&quot;pos&quot;:0.6100000143051147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SLIDE_ID" val="custom2023099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0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0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3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93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52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7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0_7*e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307.xml><?xml version="1.0" encoding="utf-8"?>
<p:tagLst xmlns:p="http://schemas.openxmlformats.org/presentationml/2006/main">
  <p:tag name="KSO_WM_SLIDE_ID" val="custom2023099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0"/>
  <p:tag name="KSO_WM_SLIDE_TYPE" val="sectionTitle"/>
  <p:tag name="KSO_WM_SLIDE_SUBTYPE" val="pureTxt"/>
  <p:tag name="KSO_WM_SLIDE_LAYOUT" val="a_e"/>
  <p:tag name="KSO_WM_SLIDE_LAYOUT_CNT" val="1_1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a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b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WPS,a click to unlimited possibilities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1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10"/>
  <p:tag name="KSO_WM_UNIT_TYPE" val="f"/>
  <p:tag name="KSO_WM_UNIT_INDEX" val="1"/>
  <p:tag name="KSO_WM_UNIT_PRESET_TEXT" val="汇报人：WPS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0_9*f*2"/>
  <p:tag name="KSO_WM_TEMPLATE_CATEGORY" val="custom"/>
  <p:tag name="KSO_WM_TEMPLATE_INDEX" val="20230990"/>
  <p:tag name="KSO_WM_UNIT_LAYERLEVEL" val="1"/>
  <p:tag name="KSO_WM_TAG_VERSION" val="1.0"/>
  <p:tag name="KSO_WM_BEAUTIFY_FLAG" val="#wm#"/>
  <p:tag name="KSO_WM_UNIT_NOCLEAR" val="0"/>
  <p:tag name="KSO_WM_UNIT_VALUE" val="36"/>
  <p:tag name="KSO_WM_UNIT_TYPE" val="f"/>
  <p:tag name="KSO_WM_UNIT_INDEX" val="2"/>
  <p:tag name="KSO_WM_UNIT_SUBTYPE" val="g"/>
  <p:tag name="KSO_WM_UNIT_PRESET_TEXT" val="YOUR LOGO"/>
</p:tagLst>
</file>

<file path=ppt/tags/tag364.xml><?xml version="1.0" encoding="utf-8"?>
<p:tagLst xmlns:p="http://schemas.openxmlformats.org/presentationml/2006/main">
  <p:tag name="KSO_WM_SLIDE_ID" val="custom2023099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0"/>
  <p:tag name="KSO_WM_SLIDE_TYPE" val="endPage"/>
  <p:tag name="KSO_WM_SLIDE_SUBTYPE" val="pureTxt"/>
  <p:tag name="KSO_WM_SLIDE_LAYOUT" val="a_b_f"/>
  <p:tag name="KSO_WM_SLIDE_LAYOUT_CNT" val="1_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32">
      <a:dk1>
        <a:srgbClr val="000000"/>
      </a:dk1>
      <a:lt1>
        <a:srgbClr val="FFFFFF"/>
      </a:lt1>
      <a:dk2>
        <a:srgbClr val="003248"/>
      </a:dk2>
      <a:lt2>
        <a:srgbClr val="E8F7FE"/>
      </a:lt2>
      <a:accent1>
        <a:srgbClr val="FF3B3B"/>
      </a:accent1>
      <a:accent2>
        <a:srgbClr val="FF542D"/>
      </a:accent2>
      <a:accent3>
        <a:srgbClr val="FF7429"/>
      </a:accent3>
      <a:accent4>
        <a:srgbClr val="FE8F00"/>
      </a:accent4>
      <a:accent5>
        <a:srgbClr val="FFB005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2">
                <a:alpha val="80000"/>
              </a:schemeClr>
            </a:gs>
            <a:gs pos="48000">
              <a:schemeClr val="accent2">
                <a:alpha val="70000"/>
              </a:schemeClr>
            </a:gs>
            <a:gs pos="100000">
              <a:schemeClr val="accent1"/>
            </a:gs>
          </a:gsLst>
          <a:lin ang="108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2023-12-17T19:13:22Z</dcterms:created>
  <dcterms:modified xsi:type="dcterms:W3CDTF">2023-12-17T19:13:22Z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414759c8892e419db4b5c7a71f553755_21</vt:lpwstr>
  </property>
</Properties>
</file>