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457" r:id="rId1"/>
    <p:sldMasterId id="2147492494" r:id="rId2"/>
  </p:sldMasterIdLst>
  <p:notesMasterIdLst>
    <p:notesMasterId r:id="rId3"/>
  </p:notesMasterIdLst>
  <p:sldIdLst>
    <p:sldId id="4112" r:id="rId4"/>
    <p:sldId id="4116" r:id="rId5"/>
    <p:sldId id="4119" r:id="rId6"/>
    <p:sldId id="4122" r:id="rId7"/>
    <p:sldId id="4125" r:id="rId8"/>
    <p:sldId id="4128" r:id="rId9"/>
    <p:sldId id="4131" r:id="rId10"/>
    <p:sldId id="4134" r:id="rId11"/>
    <p:sldId id="4137" r:id="rId12"/>
    <p:sldId id="4140" r:id="rId13"/>
    <p:sldId id="4143" r:id="rId14"/>
    <p:sldId id="4146" r:id="rId15"/>
    <p:sldId id="4149" r:id="rId16"/>
    <p:sldId id="4152" r:id="rId17"/>
    <p:sldId id="4155" r:id="rId18"/>
    <p:sldId id="4158" r:id="rId19"/>
    <p:sldId id="4161" r:id="rId20"/>
    <p:sldId id="4164" r:id="rId21"/>
    <p:sldId id="4167" r:id="rId22"/>
    <p:sldId id="4170" r:id="rId23"/>
    <p:sldId id="4173" r:id="rId24"/>
    <p:sldId id="4176" r:id="rId25"/>
    <p:sldId id="4179" r:id="rId26"/>
    <p:sldId id="4182" r:id="rId27"/>
    <p:sldId id="4185" r:id="rId28"/>
    <p:sldId id="4188" r:id="rId29"/>
    <p:sldId id="4191" r:id="rId30"/>
    <p:sldId id="419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58" r:id="rId1"/>
    <p:sldLayoutId id="2147492459" r:id="rId2"/>
    <p:sldLayoutId id="2147492460" r:id="rId3"/>
    <p:sldLayoutId id="2147492461" r:id="rId4"/>
    <p:sldLayoutId id="2147492462" r:id="rId5"/>
    <p:sldLayoutId id="2147492463" r:id="rId6"/>
    <p:sldLayoutId id="2147492464" r:id="rId7"/>
    <p:sldLayoutId id="2147492465" r:id="rId8"/>
    <p:sldLayoutId id="2147492466" r:id="rId9"/>
    <p:sldLayoutId id="2147492467" r:id="rId10"/>
    <p:sldLayoutId id="214749246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95" r:id="rId1"/>
    <p:sldLayoutId id="2147492496" r:id="rId2"/>
    <p:sldLayoutId id="2147492497" r:id="rId3"/>
    <p:sldLayoutId id="2147492498" r:id="rId4"/>
    <p:sldLayoutId id="2147492499" r:id="rId5"/>
    <p:sldLayoutId id="2147492500" r:id="rId6"/>
    <p:sldLayoutId id="2147492501" r:id="rId7"/>
    <p:sldLayoutId id="2147492502" r:id="rId8"/>
    <p:sldLayoutId id="2147492503" r:id="rId9"/>
    <p:sldLayoutId id="2147492504" r:id="rId10"/>
    <p:sldLayoutId id="21474925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促进初中生艺术创作能力的策略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激发初中生艺术创作兴趣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培养初中生艺术创作技能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提高初中生艺术创作思维能力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加强初中生艺术创作实践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营造良好的艺术创作环境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4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6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8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建立科学的艺术创作评价体系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激发初中生艺术创作兴趣</a:t>
            </a:r>
            <a:endParaRPr altLang="en-US" lang="zh-CN"/>
          </a:p>
        </p:txBody>
      </p:sp>
      <p:sp>
        <p:nvSpPr>
          <p:cNvPr id="1048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了解初中生兴趣爱好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初中生兴趣爱好广泛，包括音乐、绘画、摄影等艺术领域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了解初中生的兴趣爱好有助于激发他们的艺术创作兴趣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教师可以通过与学生交流，了解他们的兴趣爱好，并引导他们将其应用到艺术创作中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学校可以开设各种艺术兴趣班，满足初中生的兴趣爱好，进一步激发他们的艺术创作兴趣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鼓励初中生尝试不同艺术形式</a:t>
            </a:r>
            <a:endParaRPr altLang="en-US" lang="zh-CN"/>
          </a:p>
        </p:txBody>
      </p:sp>
      <p:sp>
        <p:nvSpPr>
          <p:cNvPr id="10490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提供多样化的艺术体验活动，如绘画、音乐、舞蹈等，让学生感受不同艺术形式的魅力。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鼓励初中生参加各类艺术比赛和展览，增强自信心和创作动力。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引导初中生发掘自己的兴趣爱好，并尝试将它们融入艺术创作中，培养个性化的艺术风格。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提供专业的艺术指导，帮助初中生理解不同艺术形式的特点和技巧，提高创作水平。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组织艺术活动，让初中生参与其中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定期举办艺术展览，展示学生的作品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组织艺术工作坊，让学生亲自动手体验各种艺术形式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开展艺术比赛，激发学生的创作热情和竞争意识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邀请艺术家进行讲座或指导，拓宽学生的艺术视野和创作思路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培养初中生艺术创作技能</a:t>
            </a:r>
            <a:endParaRPr altLang="en-US" lang="zh-CN"/>
          </a:p>
        </p:txBody>
      </p:sp>
      <p:sp>
        <p:nvSpPr>
          <p:cNvPr id="10491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教授基础绘画技能</a:t>
            </a:r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教授初中生掌握基础绘画技能，如线条、色彩、构图等。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鼓励初中生通过观察、模仿和实践来提高绘画技巧。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开展绘画课程和活动，为初中生提供学习和交流的平台。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引导初中生发掘自己的创造力和想象力，将所学技能应用于艺术创作中。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培养色彩搭配能力</a:t>
            </a:r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了解色彩基础：初中生应掌握基本的色彩理论，如色轮、对比色、相似色等。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练习色彩组合：鼓励学生尝试不同的色彩组合，培养他们对色彩的敏感度和搭配能力。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观察自然与艺术作品：引导学生观察自然风景和艺术作品中的色彩运用，提高色彩审美。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实践应用：让学生在创作中运用所学色彩搭配知识，通过实践提高技能。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提升空间感知能力</a:t>
            </a:r>
            <a:endParaRPr altLang="en-US" lang="zh-CN"/>
          </a:p>
        </p:txBody>
      </p:sp>
      <p:sp>
        <p:nvSpPr>
          <p:cNvPr id="1049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空间感知能力是艺术创作的重要基础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引导学生观察自然和人文环境，增强空间感知意识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利用现代科技手段，如虚拟现实技术，提升空间感知体验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通过绘画、雕塑等方式培养空间感知能力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教授基础音乐技能</a:t>
            </a:r>
            <a:endParaRPr altLang="en-US" lang="zh-CN"/>
          </a:p>
        </p:txBody>
      </p:sp>
      <p:sp>
        <p:nvSpPr>
          <p:cNvPr id="10493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教授音乐基础知识：如音符、节奏、音阶等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教授乐器演奏技能：如吉他、钢琴、鼓等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教授音乐制作技能：如音频录制、混音、母带处理等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教授音乐理论：如和声学、对位法、曲式分析等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提高初中生艺术创作思维能力</a:t>
            </a:r>
            <a:endParaRPr altLang="en-US" lang="zh-CN"/>
          </a:p>
        </p:txBody>
      </p:sp>
      <p:sp>
        <p:nvSpPr>
          <p:cNvPr id="104943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培养创新思维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鼓励初中生发挥想象力，不拘泥于传统思维模式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引导初中生观察生活，从日常事物中寻找创作灵感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培养初中生的批判性思维，对艺术作品有自己的独特见解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开展创意思维训练活动，提高初中生的创意表达能力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教授创作技巧</a:t>
            </a:r>
            <a:endParaRPr altLang="en-US" lang="zh-CN"/>
          </a:p>
        </p:txBody>
      </p:sp>
      <p:sp>
        <p:nvSpPr>
          <p:cNvPr id="10495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教授初中生基本的绘画技巧，如线条、色彩、构图等。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引导初中生观察生活，从生活中汲取创作灵感。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教授初中生创作思维方法，如逆向思维、发散思维等。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鼓励初中生多尝试不同的创作形式，如绘画、雕塑、摄影等。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鼓励初中生发挥想象力</a:t>
            </a:r>
            <a:endParaRPr altLang="en-US" lang="zh-CN"/>
          </a:p>
        </p:txBody>
      </p:sp>
      <p:sp>
        <p:nvSpPr>
          <p:cNvPr id="10495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提供多元化的创作材料，激发初中生的创造力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鼓励初中生尝试不同的创作风格和表现形式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培养初中生的观察力和想象力，让他们从生活中汲取灵感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开展创意写作、绘画等艺术活动，让初中生在实践中锻炼想象力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加强初中生艺术创作实践</a:t>
            </a:r>
            <a:endParaRPr altLang="en-US" lang="zh-CN"/>
          </a:p>
        </p:txBody>
      </p:sp>
      <p:sp>
        <p:nvSpPr>
          <p:cNvPr id="104965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组织艺术创作比赛</a:t>
            </a:r>
            <a:endParaRPr altLang="en-US" lang="zh-CN"/>
          </a:p>
        </p:txBody>
      </p:sp>
      <p:sp>
        <p:nvSpPr>
          <p:cNvPr id="10497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评选标准：创意、技巧、主题表达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目的：激发学生的创作热情，提高艺术创作能力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形式：绘画、雕塑、摄影等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奖励机制：设立奖项、颁发证书和奖金，鼓励优秀作品展示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鼓励初中生参加艺术展览</a:t>
            </a:r>
            <a:endParaRPr altLang="en-US" lang="zh-CN"/>
          </a:p>
        </p:txBody>
      </p:sp>
      <p:sp>
        <p:nvSpPr>
          <p:cNvPr id="10497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学习交流：展览中可以欣赏到其他同学的作品，互相学习，拓展视野。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提升自信心：通过展览展示自己的作品，增强自信，提高创作兴趣。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锻炼能力：参加展览需要一定的组织能力和表达能力，有助于提高学生的综合能力。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激励创作：展览的成功举办会激励学生更加努力地创作，争取更好的成绩。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教授实际应用技能</a:t>
            </a:r>
            <a:endParaRPr altLang="en-US" lang="zh-CN"/>
          </a:p>
        </p:txBody>
      </p:sp>
      <p:sp>
        <p:nvSpPr>
          <p:cNvPr id="10498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教授初中生艺术创作的基本技能，如绘画、雕塑、摄影等。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鼓励初中生参加艺术比赛和展览，提高创作自信心和实践能力。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组织初中生参加艺术工作坊和艺术节等活动，拓宽艺术视野和创作思路。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引导初中生将艺术创作与生活实际相结合，提高艺术创作的实用性和应用价值。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营造良好的艺术创作环境</a:t>
            </a:r>
            <a:endParaRPr altLang="en-US" lang="zh-CN"/>
          </a:p>
        </p:txBody>
      </p:sp>
      <p:sp>
        <p:nvSpPr>
          <p:cNvPr id="104989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提供丰富的艺术资源</a:t>
            </a:r>
            <a:endParaRPr altLang="en-US" lang="zh-CN"/>
          </a:p>
        </p:txBody>
      </p:sp>
      <p:sp>
        <p:nvSpPr>
          <p:cNvPr id="10499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建立艺术图书馆，提供各类艺术书籍和资料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定期举办艺术展览和演出，让学生接触优秀的艺术作品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开设艺术课程，提供多样化的艺术创作工具和材料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邀请艺术家进行授课或指导，让学生接受专业的艺术指导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建立良好的师生关系</a:t>
            </a:r>
            <a:endParaRPr altLang="en-US" lang="zh-CN"/>
          </a:p>
        </p:txBody>
      </p:sp>
      <p:sp>
        <p:nvSpPr>
          <p:cNvPr id="10500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定期开展师生艺术交流与合作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建立平等、互动的师生关系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尊重学生的个性与创意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鼓励学生的艺术探索与表达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鼓励家长支持初中生艺术创作</a:t>
            </a:r>
            <a:endParaRPr altLang="en-US" lang="zh-CN"/>
          </a:p>
        </p:txBody>
      </p:sp>
      <p:sp>
        <p:nvSpPr>
          <p:cNvPr id="10500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家长参与：鼓励家长参与孩子的艺术创作过程，提供支持和指导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家庭氛围：营造宽松、自由的艺术创作氛围，让家庭成为孩子艺术创作的灵感来源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艺术教育：引导家长重视艺术教育，支持孩子参加艺术培训和活动，提高艺术素养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鼓励创新：鼓励家长支持孩子在艺术创作中发挥想象力和创造力，不要限制他们的思维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建立科学的艺术创作评价体系</a:t>
            </a:r>
            <a:endParaRPr altLang="en-US" lang="zh-CN"/>
          </a:p>
        </p:txBody>
      </p:sp>
      <p:sp>
        <p:nvSpPr>
          <p:cNvPr id="105013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制定评价标准</a:t>
            </a:r>
            <a:endParaRPr altLang="en-US" lang="zh-CN"/>
          </a:p>
        </p:txBody>
      </p:sp>
      <p:sp>
        <p:nvSpPr>
          <p:cNvPr id="1050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评价目标：提高学生的艺术创作能力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评价内容：作品创意、技术运用、情感表达等方面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评价方式：自评、互评、教师评价等多种方式相结合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评价标准：明确、具体、可操作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定期评价初中生艺术创作能力</a:t>
            </a:r>
            <a:endParaRPr altLang="en-US" lang="zh-CN"/>
          </a:p>
        </p:txBody>
      </p:sp>
      <p:sp>
        <p:nvSpPr>
          <p:cNvPr id="10502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定期组织艺术创作比赛，激发学生的创作热情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制定评价标准，对学生的艺术作品进行客观评价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邀请专业人士参与评价，提供指导和建议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及时反馈评价结果，帮助学生了解自己的不足和进步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及时反馈评价结果，指导初中生改进</a:t>
            </a:r>
            <a:endParaRPr altLang="en-US" lang="zh-CN"/>
          </a:p>
        </p:txBody>
      </p:sp>
      <p:sp>
        <p:nvSpPr>
          <p:cNvPr id="1050292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及时反馈评价结果：对学生的作品进行及时评价，指出优点和不足，提供改进建议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8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指导初中生改进：根据评价结果，指导学生了解自己的不足，明确改进方向，提高创作能力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2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29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3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2023-12-31T16:18:23Z</dcterms:created>
  <dcterms:modified xsi:type="dcterms:W3CDTF">2023-12-31T16:18:23Z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a24892453ad44231bc97173dc81b11e9_21</vt:lpwstr>
  </property>
</Properties>
</file>