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85" r:id="rId2"/>
  </p:sldMasterIdLst>
  <p:notesMasterIdLst>
    <p:notesMasterId r:id="rId3"/>
  </p:notesMasterIdLst>
  <p:sldIdLst>
    <p:sldId id="263" r:id="rId4"/>
    <p:sldId id="267" r:id="rId5"/>
    <p:sldId id="270" r:id="rId6"/>
    <p:sldId id="273" r:id="rId7"/>
    <p:sldId id="279" r:id="rId9"/>
    <p:sldId id="282" r:id="rId10"/>
    <p:sldId id="285" r:id="rId11"/>
    <p:sldId id="288" r:id="rId12"/>
    <p:sldId id="294" r:id="rId14"/>
    <p:sldId id="297" r:id="rId15"/>
    <p:sldId id="300" r:id="rId16"/>
    <p:sldId id="303" r:id="rId17"/>
    <p:sldId id="306" r:id="rId18"/>
    <p:sldId id="312" r:id="rId20"/>
    <p:sldId id="315" r:id="rId21"/>
    <p:sldId id="318" r:id="rId22"/>
    <p:sldId id="321" r:id="rId23"/>
    <p:sldId id="324" r:id="rId24"/>
    <p:sldId id="330" r:id="rId26"/>
    <p:sldId id="333" r:id="rId27"/>
    <p:sldId id="336" r:id="rId28"/>
    <p:sldId id="339" r:id="rId29"/>
    <p:sldId id="345" r:id="rId31"/>
    <p:sldId id="348" r:id="rId32"/>
    <p:sldId id="351" r:id="rId33"/>
    <p:sldId id="354" r:id="rId3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tableStyles" Target="tableStyles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tags" Target="../tags/tag161.xml"/><Relationship Id="rId14" Type="http://schemas.openxmlformats.org/officeDocument/2006/relationships/tags" Target="../tags/tag162.xml"/><Relationship Id="rId15" Type="http://schemas.openxmlformats.org/officeDocument/2006/relationships/tags" Target="../tags/tag163.xml"/><Relationship Id="rId16" Type="http://schemas.openxmlformats.org/officeDocument/2006/relationships/tags" Target="../tags/tag164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tags" Target="../tags/tag206.xml"/><Relationship Id="rId14" Type="http://schemas.openxmlformats.org/officeDocument/2006/relationships/tags" Target="../tags/tag207.xml"/><Relationship Id="rId15" Type="http://schemas.openxmlformats.org/officeDocument/2006/relationships/tags" Target="../tags/tag208.xml"/><Relationship Id="rId16" Type="http://schemas.openxmlformats.org/officeDocument/2006/relationships/tags" Target="../tags/tag209.xml"/><Relationship Id="rId17" Type="http://schemas.openxmlformats.org/officeDocument/2006/relationships/tags" Target="../tags/tag210.xml"/><Relationship Id="rId18" Type="http://schemas.openxmlformats.org/officeDocument/2006/relationships/tags" Target="../tags/tag211.xml"/><Relationship Id="rId19" Type="http://schemas.openxmlformats.org/officeDocument/2006/relationships/tags" Target="../tags/tag212.xml"/><Relationship Id="rId20" Type="http://schemas.openxmlformats.org/officeDocument/2006/relationships/tags" Target="../tags/tag213.xml"/><Relationship Id="rId21" Type="http://schemas.openxmlformats.org/officeDocument/2006/relationships/tags" Target="../tags/tag214.xml"/><Relationship Id="rId22" Type="http://schemas.openxmlformats.org/officeDocument/2006/relationships/tags" Target="../tags/tag215.xml"/><Relationship Id="rId23" Type="http://schemas.openxmlformats.org/officeDocument/2006/relationships/tags" Target="../tags/tag216.xml"/><Relationship Id="rId24" Type="http://schemas.openxmlformats.org/officeDocument/2006/relationships/tags" Target="../tags/tag217.xml"/><Relationship Id="rId25" Type="http://schemas.openxmlformats.org/officeDocument/2006/relationships/tags" Target="../tags/tag218.xml"/><Relationship Id="rId26" Type="http://schemas.openxmlformats.org/officeDocument/2006/relationships/tags" Target="../tags/tag219.xml"/><Relationship Id="rId27" Type="http://schemas.openxmlformats.org/officeDocument/2006/relationships/tags" Target="../tags/tag220.xml"/><Relationship Id="rId28" Type="http://schemas.openxmlformats.org/officeDocument/2006/relationships/tags" Target="../tags/tag221.xml"/><Relationship Id="rId29" Type="http://schemas.openxmlformats.org/officeDocument/2006/relationships/tags" Target="../tags/tag222.xml"/><Relationship Id="rId30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3.xml"/><Relationship Id="rId2" Type="http://schemas.openxmlformats.org/officeDocument/2006/relationships/tags" Target="../tags/tag224.xml"/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tags" Target="../tags/tag229.xml"/><Relationship Id="rId8" Type="http://schemas.openxmlformats.org/officeDocument/2006/relationships/tags" Target="../tags/tag230.xml"/><Relationship Id="rId9" Type="http://schemas.openxmlformats.org/officeDocument/2006/relationships/tags" Target="../tags/tag231.xml"/><Relationship Id="rId10" Type="http://schemas.openxmlformats.org/officeDocument/2006/relationships/tags" Target="../tags/tag232.xml"/><Relationship Id="rId11" Type="http://schemas.openxmlformats.org/officeDocument/2006/relationships/tags" Target="../tags/tag233.xml"/><Relationship Id="rId12" Type="http://schemas.openxmlformats.org/officeDocument/2006/relationships/tags" Target="../tags/tag234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tags" Target="../tags/tag247.xml"/><Relationship Id="rId14" Type="http://schemas.openxmlformats.org/officeDocument/2006/relationships/tags" Target="../tags/tag248.xml"/><Relationship Id="rId15" Type="http://schemas.openxmlformats.org/officeDocument/2006/relationships/tags" Target="../tags/tag249.xml"/><Relationship Id="rId16" Type="http://schemas.openxmlformats.org/officeDocument/2006/relationships/tags" Target="../tags/tag250.xml"/><Relationship Id="rId17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slideLayout" Target="../slideLayouts/slideLayout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tags" Target="../tags/tag265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tags" Target="../tags/tag285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20" Type="http://schemas.openxmlformats.org/officeDocument/2006/relationships/tags" Target="../tags/tag308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tags" Target="../tags/tag329.xml"/><Relationship Id="rId14" Type="http://schemas.openxmlformats.org/officeDocument/2006/relationships/tags" Target="../tags/tag330.xml"/><Relationship Id="rId15" Type="http://schemas.openxmlformats.org/officeDocument/2006/relationships/tags" Target="../tags/tag331.xml"/><Relationship Id="rId16" Type="http://schemas.openxmlformats.org/officeDocument/2006/relationships/tags" Target="../tags/tag332.xml"/><Relationship Id="rId17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人脸识别技术在安防行业中的应用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5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人脸识别技术的概述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人脸识别技术在安防行业中的应用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人脸识别技术的优势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人脸识别技术的挑战与解决方案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6" name="序号"/>
          <p:cNvSpPr txBox="1"/>
          <p:nvPr>
            <p:custDataLst>
              <p:tags r:id="rId12"/>
            </p:custDataLst>
          </p:nvPr>
        </p:nvSpPr>
        <p:spPr>
          <a:xfrm>
            <a:off x="858329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Six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8" name="标题"/>
          <p:cNvSpPr txBox="1"/>
          <p:nvPr>
            <p:custDataLst>
              <p:tags r:id="rId13"/>
            </p:custDataLst>
          </p:nvPr>
        </p:nvSpPr>
        <p:spPr>
          <a:xfrm>
            <a:off x="858329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人脸识别技术在安防行业的未来发展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人脸识别技术的概述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人脸识别技术的定义</a:t>
            </a:r>
            <a:endParaRPr altLang="en-US" lang="zh-CN"/>
          </a:p>
        </p:txBody>
      </p:sp>
      <p:sp>
        <p:nvSpPr>
          <p:cNvPr id="1049080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2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84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人脸识别技术是一种基于人脸特征信息的生物识别技术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6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88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0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通过采集人的脸部信息，进行比对分析，实现身份认证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2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4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96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包括人脸检测、人脸定位、人脸特征比对等步骤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2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具有非接触性、非侵扰性、非强制性等特点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人脸识别技术的发展历程</a:t>
            </a:r>
            <a:endParaRPr altLang="en-US" lang="zh-CN"/>
          </a:p>
        </p:txBody>
      </p:sp>
      <p:sp>
        <p:nvSpPr>
          <p:cNvPr id="1049150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6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成熟阶段：基于机器学习的方法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4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早期阶段：基于几何特征的方法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6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2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发展阶段：基于模板匹配的方法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4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未来趋势：深度学习与跨模态融合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人脸识别技术的原理</a:t>
            </a:r>
            <a:endParaRPr altLang="en-US" lang="zh-CN"/>
          </a:p>
        </p:txBody>
      </p:sp>
      <p:sp>
        <p:nvSpPr>
          <p:cNvPr id="1049228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0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2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4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36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提取人脸特征信息并进行比对识别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38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0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2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对采集的图像或视频进行处理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通过摄像头采集图像或视频流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250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基于人脸特征信息的分析识别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30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人脸识别技术在安防行业中的应用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门禁系统</a:t>
            </a:r>
            <a:endParaRPr altLang="en-US" lang="zh-CN"/>
          </a:p>
        </p:txBody>
      </p:sp>
      <p:sp>
        <p:nvSpPr>
          <p:cNvPr id="1049406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8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0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人脸识别技术在门禁系统中的应用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4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16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人脸识别门禁系统的优势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0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2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人脸识别门禁系统的技术原理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6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28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人脸识别门禁系统的应用场景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监控系统</a:t>
            </a:r>
            <a:endParaRPr altLang="en-US" lang="zh-CN"/>
          </a:p>
        </p:txBody>
      </p:sp>
      <p:sp>
        <p:nvSpPr>
          <p:cNvPr id="1049476" name="椭圆 262"/>
          <p:cNvSpPr/>
          <p:nvPr>
            <p:custDataLst>
              <p:tags r:id="rId1"/>
            </p:custDataLst>
          </p:nvPr>
        </p:nvSpPr>
        <p:spPr>
          <a:xfrm>
            <a:off x="2460516" y="419466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78" name="椭圆 263"/>
          <p:cNvSpPr/>
          <p:nvPr>
            <p:custDataLst>
              <p:tags r:id="rId2"/>
            </p:custDataLst>
          </p:nvPr>
        </p:nvSpPr>
        <p:spPr>
          <a:xfrm>
            <a:off x="3312747" y="427504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0" name="椭圆 264"/>
          <p:cNvSpPr/>
          <p:nvPr>
            <p:custDataLst>
              <p:tags r:id="rId3"/>
            </p:custDataLst>
          </p:nvPr>
        </p:nvSpPr>
        <p:spPr>
          <a:xfrm>
            <a:off x="4110733" y="451163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2" name="椭圆 265"/>
          <p:cNvSpPr/>
          <p:nvPr>
            <p:custDataLst>
              <p:tags r:id="rId4"/>
            </p:custDataLst>
          </p:nvPr>
        </p:nvSpPr>
        <p:spPr>
          <a:xfrm>
            <a:off x="4785197" y="471161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4" name="椭圆 266"/>
          <p:cNvSpPr/>
          <p:nvPr>
            <p:custDataLst>
              <p:tags r:id="rId5"/>
            </p:custDataLst>
          </p:nvPr>
        </p:nvSpPr>
        <p:spPr>
          <a:xfrm>
            <a:off x="5476654" y="491618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916042" y="484167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86" name="椭圆 268"/>
          <p:cNvSpPr/>
          <p:nvPr>
            <p:custDataLst>
              <p:tags r:id="rId7"/>
            </p:custDataLst>
          </p:nvPr>
        </p:nvSpPr>
        <p:spPr>
          <a:xfrm flipV="1">
            <a:off x="2824544" y="465541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88" name="椭圆 269"/>
          <p:cNvSpPr/>
          <p:nvPr>
            <p:custDataLst>
              <p:tags r:id="rId8"/>
            </p:custDataLst>
          </p:nvPr>
        </p:nvSpPr>
        <p:spPr>
          <a:xfrm flipV="1">
            <a:off x="2866372" y="469789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0" name="椭圆 270"/>
          <p:cNvSpPr/>
          <p:nvPr>
            <p:custDataLst>
              <p:tags r:id="rId9"/>
            </p:custDataLst>
          </p:nvPr>
        </p:nvSpPr>
        <p:spPr>
          <a:xfrm flipV="1">
            <a:off x="7833359" y="3841089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86297" y="395611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2" name="椭圆 272"/>
          <p:cNvSpPr/>
          <p:nvPr>
            <p:custDataLst>
              <p:tags r:id="rId11"/>
            </p:custDataLst>
          </p:nvPr>
        </p:nvSpPr>
        <p:spPr>
          <a:xfrm flipV="1">
            <a:off x="4056488" y="371560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49286" y="413518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77194" y="382279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94" name="椭圆 275"/>
          <p:cNvSpPr/>
          <p:nvPr>
            <p:custDataLst>
              <p:tags r:id="rId14"/>
            </p:custDataLst>
          </p:nvPr>
        </p:nvSpPr>
        <p:spPr>
          <a:xfrm flipV="1">
            <a:off x="7085697" y="363652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6" name="椭圆 276"/>
          <p:cNvSpPr/>
          <p:nvPr>
            <p:custDataLst>
              <p:tags r:id="rId15"/>
            </p:custDataLst>
          </p:nvPr>
        </p:nvSpPr>
        <p:spPr>
          <a:xfrm flipV="1">
            <a:off x="7127524" y="367900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98" name="椭圆 277"/>
          <p:cNvSpPr/>
          <p:nvPr>
            <p:custDataLst>
              <p:tags r:id="rId16"/>
            </p:custDataLst>
          </p:nvPr>
        </p:nvSpPr>
        <p:spPr>
          <a:xfrm flipV="1">
            <a:off x="3804871" y="449725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57809" y="461228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0" name="椭圆 279"/>
          <p:cNvSpPr/>
          <p:nvPr>
            <p:custDataLst>
              <p:tags r:id="rId18"/>
            </p:custDataLst>
          </p:nvPr>
        </p:nvSpPr>
        <p:spPr>
          <a:xfrm flipV="1">
            <a:off x="8575793" y="473318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706503" y="5025977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2" name="椭圆 281"/>
          <p:cNvSpPr/>
          <p:nvPr>
            <p:custDataLst>
              <p:tags r:id="rId20"/>
            </p:custDataLst>
          </p:nvPr>
        </p:nvSpPr>
        <p:spPr>
          <a:xfrm flipV="1">
            <a:off x="4995641" y="504493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6414" y="542399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04" name="图形 15"/>
          <p:cNvSpPr/>
          <p:nvPr>
            <p:custDataLst>
              <p:tags r:id="rId22"/>
            </p:custDataLst>
          </p:nvPr>
        </p:nvSpPr>
        <p:spPr>
          <a:xfrm>
            <a:off x="5062957" y="511486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6" name="图形 19"/>
          <p:cNvSpPr/>
          <p:nvPr>
            <p:custDataLst>
              <p:tags r:id="rId23"/>
            </p:custDataLst>
          </p:nvPr>
        </p:nvSpPr>
        <p:spPr>
          <a:xfrm>
            <a:off x="8643763" y="480703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08" name="图形 27"/>
          <p:cNvSpPr/>
          <p:nvPr>
            <p:custDataLst>
              <p:tags r:id="rId24"/>
            </p:custDataLst>
          </p:nvPr>
        </p:nvSpPr>
        <p:spPr>
          <a:xfrm>
            <a:off x="4159749" y="383978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0" name="任意多边形: 形状 286"/>
          <p:cNvSpPr/>
          <p:nvPr>
            <p:custDataLst>
              <p:tags r:id="rId25"/>
            </p:custDataLst>
          </p:nvPr>
        </p:nvSpPr>
        <p:spPr>
          <a:xfrm>
            <a:off x="5467505" y="378880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12" name="正文"/>
          <p:cNvSpPr txBox="1"/>
          <p:nvPr>
            <p:custDataLst>
              <p:tags r:id="rId26"/>
            </p:custDataLst>
          </p:nvPr>
        </p:nvSpPr>
        <p:spPr>
          <a:xfrm>
            <a:off x="654755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人脸识别技术在安防监控系统中的应用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正文"/>
          <p:cNvSpPr txBox="1"/>
          <p:nvPr>
            <p:custDataLst>
              <p:tags r:id="rId27"/>
            </p:custDataLst>
          </p:nvPr>
        </p:nvSpPr>
        <p:spPr>
          <a:xfrm>
            <a:off x="9465930" y="386135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人脸识别技术在智能监控系统中的挑战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正文"/>
          <p:cNvSpPr txBox="1"/>
          <p:nvPr>
            <p:custDataLst>
              <p:tags r:id="rId28"/>
            </p:custDataLst>
          </p:nvPr>
        </p:nvSpPr>
        <p:spPr>
          <a:xfrm>
            <a:off x="7109878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人脸识别技术在智能监控系统中的优势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8" name="正文"/>
          <p:cNvSpPr txBox="1"/>
          <p:nvPr>
            <p:custDataLst>
              <p:tags r:id="rId29"/>
            </p:custDataLst>
          </p:nvPr>
        </p:nvSpPr>
        <p:spPr>
          <a:xfrm>
            <a:off x="3010806" y="173796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人脸识别技术在智能监控系统中的应用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考勤系统</a:t>
            </a:r>
            <a:endParaRPr altLang="en-US" lang="zh-CN"/>
          </a:p>
        </p:txBody>
      </p:sp>
      <p:sp>
        <p:nvSpPr>
          <p:cNvPr id="1049566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8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0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74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6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78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82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人脸识别技术可以与门禁系统联动，实现无人值守的考勤管理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4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人脸识别技术可以与其他智能设备配合，实现智能化的考勤管理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6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人脸识别技术应用于考勤系统，提高考勤效率和准确性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88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人脸识别技术可以防止代打卡等不正当行为，保障企业利益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景区验票</a:t>
            </a:r>
            <a:endParaRPr altLang="en-US" lang="zh-CN"/>
          </a:p>
        </p:txBody>
      </p:sp>
      <p:sp>
        <p:nvSpPr>
          <p:cNvPr id="1049636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8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有效防止黄牛票和不法分子冒用他人身份进入景区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4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6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人脸识别技术应用于景区验票，提高验票效率和安全性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4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实现快速、准确、便捷的验票方式，提高游客满意度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0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2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4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6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提升景区管理水平和形象，增强游客信任度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71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人脸识别技术的优势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便捷性</a:t>
            </a:r>
            <a:endParaRPr altLang="en-US" lang="zh-CN"/>
          </a:p>
        </p:txBody>
      </p:sp>
      <p:sp>
        <p:nvSpPr>
          <p:cNvPr id="104981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无需携带任何证件或卡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无需输入密码或验证码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无需等待人工验证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快速、准确、方便，提高安防效率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安全性</a:t>
            </a:r>
            <a:endParaRPr altLang="en-US" lang="zh-CN"/>
          </a:p>
        </p:txBody>
      </p:sp>
      <p:sp>
        <p:nvSpPr>
          <p:cNvPr id="1049888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防止身份冒用：人脸识别技术可以准确识别身份，有效避免身份冒用的情况。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0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实时监控：人脸识别技术可以实时监控进出人员，确保只有授权人员能够进入特定区域。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快速识别：人脸识别技术可以快速准确地识别人员身份，提高安防效率。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隐私保护：人脸识别技术可以保护个人隐私，避免个人信息泄露。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可靠性</a:t>
            </a:r>
            <a:endParaRPr altLang="en-US" lang="zh-CN"/>
          </a:p>
        </p:txBody>
      </p:sp>
      <p:sp>
        <p:nvSpPr>
          <p:cNvPr id="1049942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高精度识别：人脸识别技术可以准确识别个体身份，避免误识别或漏识别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6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48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快速识别：人脸识别技术可以在短时间内完成大量人脸数据的比对和识别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0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4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稳定性高：人脸识别技术可以稳定地工作，不会受到光照、表情、化妆等因素的影响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安全性强：人脸识别技术可以保护个人隐私和数据安全，避免被恶意攻击或泄露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2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高效性</a:t>
            </a:r>
            <a:endParaRPr altLang="en-US" lang="zh-CN"/>
          </a:p>
        </p:txBody>
      </p:sp>
      <p:sp>
        <p:nvSpPr>
          <p:cNvPr id="1050012" name="正文"/>
          <p:cNvSpPr txBox="1"/>
          <p:nvPr>
            <p:custDataLst>
              <p:tags r:id="rId1"/>
            </p:custDataLst>
          </p:nvPr>
        </p:nvSpPr>
        <p:spPr>
          <a:xfrm>
            <a:off x="2468186" y="156279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快速识别：人脸识别技术能够在短时间内对大量人群进行快速、准确的识别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正文"/>
          <p:cNvSpPr txBox="1"/>
          <p:nvPr>
            <p:custDataLst>
              <p:tags r:id="rId2"/>
            </p:custDataLst>
          </p:nvPr>
        </p:nvSpPr>
        <p:spPr>
          <a:xfrm>
            <a:off x="2468186" y="282563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无需接触：人脸识别技术通过摄像头捕捉人脸图像，无需接触设备即可完成识别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正文"/>
          <p:cNvSpPr txBox="1"/>
          <p:nvPr>
            <p:custDataLst>
              <p:tags r:id="rId3"/>
            </p:custDataLst>
          </p:nvPr>
        </p:nvSpPr>
        <p:spPr>
          <a:xfrm>
            <a:off x="2468186" y="408848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方便快捷：人脸识别技术可以应用于各种场景，如门禁系统、考勤系统、安检系统等，方便快捷地进行身份验证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8" name="正文"/>
          <p:cNvSpPr txBox="1"/>
          <p:nvPr>
            <p:custDataLst>
              <p:tags r:id="rId4"/>
            </p:custDataLst>
          </p:nvPr>
        </p:nvSpPr>
        <p:spPr>
          <a:xfrm>
            <a:off x="2468186" y="535133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适应性强：人脸识别技术可以适应各种环境，如室内、室外、光线明暗等，具有很强的适应性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5006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人脸识别技术的挑战与解决方案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5017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75267" y="168824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96415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18"/>
          <p:cNvSpPr/>
          <p:nvPr>
            <p:custDataLst>
              <p:tags r:id="rId3"/>
            </p:custDataLst>
          </p:nvPr>
        </p:nvSpPr>
        <p:spPr>
          <a:xfrm>
            <a:off x="6485727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任意多边形 19"/>
          <p:cNvSpPr/>
          <p:nvPr>
            <p:custDataLst>
              <p:tags r:id="rId4"/>
            </p:custDataLst>
          </p:nvPr>
        </p:nvSpPr>
        <p:spPr>
          <a:xfrm flipV="1">
            <a:off x="6358201" y="186255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71181" y="168888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93610" y="446178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任意多边形 4"/>
          <p:cNvSpPr/>
          <p:nvPr>
            <p:custDataLst>
              <p:tags r:id="rId7"/>
            </p:custDataLst>
          </p:nvPr>
        </p:nvSpPr>
        <p:spPr>
          <a:xfrm>
            <a:off x="782922" y="250211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5"/>
          <p:cNvSpPr/>
          <p:nvPr>
            <p:custDataLst>
              <p:tags r:id="rId8"/>
            </p:custDataLst>
          </p:nvPr>
        </p:nvSpPr>
        <p:spPr>
          <a:xfrm flipV="1">
            <a:off x="654755" y="186255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2922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人脸识别技术的准确性和稳定性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5727" y="321151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人脸识别技术的复杂性和成本问题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96600" y="170170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18388" y="447460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11"/>
          <p:cNvSpPr/>
          <p:nvPr>
            <p:custDataLst>
              <p:tags r:id="rId13"/>
            </p:custDataLst>
          </p:nvPr>
        </p:nvSpPr>
        <p:spPr>
          <a:xfrm>
            <a:off x="3707701" y="251428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任意多边形 12"/>
          <p:cNvSpPr/>
          <p:nvPr>
            <p:custDataLst>
              <p:tags r:id="rId14"/>
            </p:custDataLst>
          </p:nvPr>
        </p:nvSpPr>
        <p:spPr>
          <a:xfrm flipV="1">
            <a:off x="3580174" y="187601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52653" y="172669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74442" y="449831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2" name="任意多边形 25"/>
          <p:cNvSpPr/>
          <p:nvPr>
            <p:custDataLst>
              <p:tags r:id="rId17"/>
            </p:custDataLst>
          </p:nvPr>
        </p:nvSpPr>
        <p:spPr>
          <a:xfrm>
            <a:off x="9263113" y="253927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4" name="任意多边形 26"/>
          <p:cNvSpPr/>
          <p:nvPr>
            <p:custDataLst>
              <p:tags r:id="rId18"/>
            </p:custDataLst>
          </p:nvPr>
        </p:nvSpPr>
        <p:spPr>
          <a:xfrm flipV="1">
            <a:off x="9136228" y="190100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63754" y="324868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人脸识别技术的普及和应用难题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07701" y="322369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人脸识别技术的隐私和安全问题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解决方案</a:t>
            </a:r>
            <a:endParaRPr altLang="en-US" lang="zh-CN"/>
          </a:p>
        </p:txBody>
      </p:sp>
      <p:sp>
        <p:nvSpPr>
          <p:cNvPr id="1050256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58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0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2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264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多模态识别：结合其他生物特征进行辅助识别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6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算法优化：提高人脸识别准确性和速度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68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数据隐私保护：采用加密技术保护用户数据安全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70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标准化和规范化：推动人脸识别技术行业标准和规范建立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技术发展趋势</a:t>
            </a:r>
            <a:endParaRPr altLang="en-US" lang="zh-CN"/>
          </a:p>
        </p:txBody>
      </p:sp>
      <p:sp>
        <p:nvSpPr>
          <p:cNvPr id="1050318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0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2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4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3D人脸识别技术，通过采集三维人脸数据，提高识别准确性和抗伪造能力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28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0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2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深度学习技术的快速发展，提高了人脸识别技术的准确性和效率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6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38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0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多模态融合技术，将人脸识别与其他生物识别技术相结合，提高识别准确性和可靠性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人脸识别技术在安防行业中的应用越来越广泛，未来将逐渐普及到各个领域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39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人脸识别技术在安防行业的未来发展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技术创新方向</a:t>
            </a:r>
            <a:endParaRPr altLang="en-US" lang="zh-CN"/>
          </a:p>
        </p:txBody>
      </p:sp>
      <p:sp>
        <p:nvSpPr>
          <p:cNvPr id="1050500" name="五边形 30"/>
          <p:cNvSpPr/>
          <p:nvPr>
            <p:custDataLst>
              <p:tags r:id="rId1"/>
            </p:custDataLst>
          </p:nvPr>
        </p:nvSpPr>
        <p:spPr>
          <a:xfrm>
            <a:off x="654755" y="336559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2" name="燕尾形 36"/>
          <p:cNvSpPr/>
          <p:nvPr>
            <p:custDataLst>
              <p:tags r:id="rId2"/>
            </p:custDataLst>
          </p:nvPr>
        </p:nvSpPr>
        <p:spPr>
          <a:xfrm>
            <a:off x="3266847" y="336559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4" name="燕尾形 37"/>
          <p:cNvSpPr/>
          <p:nvPr>
            <p:custDataLst>
              <p:tags r:id="rId3"/>
            </p:custDataLst>
          </p:nvPr>
        </p:nvSpPr>
        <p:spPr>
          <a:xfrm>
            <a:off x="8491031" y="336559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6" name="燕尾形 38"/>
          <p:cNvSpPr/>
          <p:nvPr>
            <p:custDataLst>
              <p:tags r:id="rId4"/>
            </p:custDataLst>
          </p:nvPr>
        </p:nvSpPr>
        <p:spPr>
          <a:xfrm>
            <a:off x="5878939" y="336559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508" name="文本框 3"/>
          <p:cNvSpPr txBox="1"/>
          <p:nvPr>
            <p:custDataLst>
              <p:tags r:id="rId5"/>
            </p:custDataLst>
          </p:nvPr>
        </p:nvSpPr>
        <p:spPr>
          <a:xfrm>
            <a:off x="3206039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多模态融合：结合其他生物识别技术提高安防系统安全性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0" name="文本框 6"/>
          <p:cNvSpPr txBox="1"/>
          <p:nvPr>
            <p:custDataLst>
              <p:tags r:id="rId6"/>
            </p:custDataLst>
          </p:nvPr>
        </p:nvSpPr>
        <p:spPr>
          <a:xfrm>
            <a:off x="654755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算法优化：提高人脸识别准确性和速度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2" name="文本框 7"/>
          <p:cNvSpPr txBox="1"/>
          <p:nvPr>
            <p:custDataLst>
              <p:tags r:id="rId7"/>
            </p:custDataLst>
          </p:nvPr>
        </p:nvSpPr>
        <p:spPr>
          <a:xfrm>
            <a:off x="5877177" y="171233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隐私保护：建立人脸数据安全存储和传输标准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14" name="文本框 8"/>
          <p:cNvSpPr txBox="1"/>
          <p:nvPr>
            <p:custDataLst>
              <p:tags r:id="rId8"/>
            </p:custDataLst>
          </p:nvPr>
        </p:nvSpPr>
        <p:spPr>
          <a:xfrm>
            <a:off x="8488387" y="479942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跨平台应用：实现不同系统间的人脸识别互联互通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6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应用拓展领域</a:t>
            </a:r>
            <a:endParaRPr altLang="en-US" lang="zh-CN"/>
          </a:p>
        </p:txBody>
      </p:sp>
      <p:sp>
        <p:nvSpPr>
          <p:cNvPr id="1050562" name="圆角矩形 3"/>
          <p:cNvSpPr/>
          <p:nvPr>
            <p:custDataLst>
              <p:tags r:id="rId1"/>
            </p:custDataLst>
          </p:nvPr>
        </p:nvSpPr>
        <p:spPr>
          <a:xfrm rot="16200000">
            <a:off x="5655725" y="-343472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4" name="圆角矩形 4"/>
          <p:cNvSpPr/>
          <p:nvPr>
            <p:custDataLst>
              <p:tags r:id="rId2"/>
            </p:custDataLst>
          </p:nvPr>
        </p:nvSpPr>
        <p:spPr>
          <a:xfrm rot="16200000">
            <a:off x="247862" y="197314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6" name="圆角矩形 5"/>
          <p:cNvSpPr/>
          <p:nvPr>
            <p:custDataLst>
              <p:tags r:id="rId3"/>
            </p:custDataLst>
          </p:nvPr>
        </p:nvSpPr>
        <p:spPr>
          <a:xfrm rot="16200000">
            <a:off x="5656999" y="-216224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8" name="圆角矩形 6"/>
          <p:cNvSpPr/>
          <p:nvPr>
            <p:custDataLst>
              <p:tags r:id="rId4"/>
            </p:custDataLst>
          </p:nvPr>
        </p:nvSpPr>
        <p:spPr>
          <a:xfrm rot="16200000">
            <a:off x="249136" y="324625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0" name="圆角矩形 9"/>
          <p:cNvSpPr/>
          <p:nvPr>
            <p:custDataLst>
              <p:tags r:id="rId5"/>
            </p:custDataLst>
          </p:nvPr>
        </p:nvSpPr>
        <p:spPr>
          <a:xfrm rot="16200000">
            <a:off x="5655725" y="-91398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2" name="圆角矩形 10"/>
          <p:cNvSpPr/>
          <p:nvPr>
            <p:custDataLst>
              <p:tags r:id="rId6"/>
            </p:custDataLst>
          </p:nvPr>
        </p:nvSpPr>
        <p:spPr>
          <a:xfrm rot="16200000">
            <a:off x="247862" y="449388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74" name="圆角矩形 11"/>
          <p:cNvSpPr/>
          <p:nvPr>
            <p:custDataLst>
              <p:tags r:id="rId7"/>
            </p:custDataLst>
          </p:nvPr>
        </p:nvSpPr>
        <p:spPr>
          <a:xfrm rot="16200000">
            <a:off x="5656999" y="35785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6" name="圆角矩形 12"/>
          <p:cNvSpPr/>
          <p:nvPr>
            <p:custDataLst>
              <p:tags r:id="rId8"/>
            </p:custDataLst>
          </p:nvPr>
        </p:nvSpPr>
        <p:spPr>
          <a:xfrm rot="16200000">
            <a:off x="249136" y="576635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78" name="文本框 7"/>
          <p:cNvSpPr txBox="1"/>
          <p:nvPr>
            <p:custDataLst>
              <p:tags r:id="rId9"/>
            </p:custDataLst>
          </p:nvPr>
        </p:nvSpPr>
        <p:spPr>
          <a:xfrm>
            <a:off x="1118269" y="408352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医疗行业：人脸识别技术可用于患者身份识别、医疗记录等场景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0" name="文本框 8"/>
          <p:cNvSpPr txBox="1"/>
          <p:nvPr>
            <p:custDataLst>
              <p:tags r:id="rId10"/>
            </p:custDataLst>
          </p:nvPr>
        </p:nvSpPr>
        <p:spPr>
          <a:xfrm>
            <a:off x="1118269" y="535664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教育行业：人脸识别技术可用于学生身份验证、考勤管理等场景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2" name="文本框 13"/>
          <p:cNvSpPr txBox="1"/>
          <p:nvPr>
            <p:custDataLst>
              <p:tags r:id="rId11"/>
            </p:custDataLst>
          </p:nvPr>
        </p:nvSpPr>
        <p:spPr>
          <a:xfrm>
            <a:off x="1118269" y="156279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金融行业：人脸识别技术可用于身份验证、支付等场景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84" name="文本框 14"/>
          <p:cNvSpPr txBox="1"/>
          <p:nvPr>
            <p:custDataLst>
              <p:tags r:id="rId12"/>
            </p:custDataLst>
          </p:nvPr>
        </p:nvSpPr>
        <p:spPr>
          <a:xfrm>
            <a:off x="1118269" y="283717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交通行业：人脸识别技术可用于公共交通工具的安检、登车等场景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506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34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36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人脸识别技术将逐渐成为安防行业的标配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40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42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未来将有更多创新应用场景出现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646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人工智能技术的结合将提升人脸识别技术的准确性和效率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648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652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654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政策法规的完善将推动人脸识别技术的普及和应用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70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6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6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91_6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6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6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6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6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91_6*l_h_i*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Six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6*l_h_a*1_6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SLIDE_ID" val="custom20230291_6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8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53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88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6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0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2023-12-17T02:10:14Z</dcterms:created>
  <dcterms:modified xsi:type="dcterms:W3CDTF">2023-12-17T02:10:14Z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edd49a0610114b89871933e5a0ea2a93_21</vt:lpwstr>
  </property>
</Properties>
</file>