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1980" r:id="rId1"/>
    <p:sldMasterId id="2147512017" r:id="rId2"/>
  </p:sldMasterIdLst>
  <p:notesMasterIdLst>
    <p:notesMasterId r:id="rId3"/>
  </p:notesMasterIdLst>
  <p:sldIdLst>
    <p:sldId id="12562" r:id="rId4"/>
    <p:sldId id="12567" r:id="rId5"/>
    <p:sldId id="12571" r:id="rId6"/>
    <p:sldId id="12574" r:id="rId7"/>
    <p:sldId id="12577" r:id="rId8"/>
    <p:sldId id="12580" r:id="rId9"/>
    <p:sldId id="12583" r:id="rId10"/>
    <p:sldId id="12586" r:id="rId11"/>
    <p:sldId id="12589" r:id="rId12"/>
    <p:sldId id="12592" r:id="rId13"/>
    <p:sldId id="12595" r:id="rId14"/>
    <p:sldId id="12598" r:id="rId15"/>
    <p:sldId id="12601" r:id="rId16"/>
    <p:sldId id="12604" r:id="rId17"/>
    <p:sldId id="12607" r:id="rId18"/>
    <p:sldId id="12610" r:id="rId19"/>
    <p:sldId id="12613" r:id="rId20"/>
    <p:sldId id="12616" r:id="rId21"/>
    <p:sldId id="12619" r:id="rId22"/>
    <p:sldId id="12622" r:id="rId23"/>
    <p:sldId id="12625" r:id="rId24"/>
    <p:sldId id="12628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 10"/>
          <p:cNvSpPr/>
          <p:nvPr>
            <p:custDataLst>
              <p:tags r:id="rId1"/>
            </p:custDataLst>
          </p:nvPr>
        </p:nvSpPr>
        <p:spPr>
          <a:xfrm>
            <a:off x="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2" name="任意多边形 9"/>
          <p:cNvSpPr/>
          <p:nvPr>
            <p:custDataLst>
              <p:tags r:id="rId2"/>
            </p:custDataLst>
          </p:nvPr>
        </p:nvSpPr>
        <p:spPr>
          <a:xfrm>
            <a:off x="8852535" y="381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674" name="任意多边形 14"/>
          <p:cNvSpPr/>
          <p:nvPr>
            <p:custDataLst>
              <p:tags r:id="rId3"/>
            </p:custDataLst>
          </p:nvPr>
        </p:nvSpPr>
        <p:spPr>
          <a:xfrm>
            <a:off x="10189845" y="134937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437005" y="3160395"/>
            <a:ext cx="7401560" cy="635000"/>
          </a:xfrm>
          <a:prstGeom prst="rect"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200" strike="noStrike" u="none">
                <a:solidFill>
                  <a:schemeClr val="tx1"/>
                </a:solidFill>
                <a:latin typeface="+mj-ea"/>
                <a:ea typeface="+mj-ea"/>
                <a:cs typeface="+mj-lt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1437005" y="925830"/>
            <a:ext cx="7395845" cy="2234565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0" name="署名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520825" y="379857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任意多边形 9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0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 hasCustomPrompt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</a:pPr>
            <a:r>
              <a:rPr dirty="0">
                <a:sym typeface="+mn-ea"/>
              </a:rPr>
              <a:t>单击此处添加文本内容。</a:t>
            </a:r>
            <a:endParaRPr dirty="0">
              <a:sym typeface="+mn-ea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椭圆 7"/>
          <p:cNvSpPr/>
          <p:nvPr>
            <p:custDataLst>
              <p:tags r:id="rId1"/>
            </p:custDataLst>
          </p:nvPr>
        </p:nvSpPr>
        <p:spPr>
          <a:xfrm>
            <a:off x="1219200" y="2804795"/>
            <a:ext cx="2362200" cy="23622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04" name="任意多边形 8"/>
          <p:cNvSpPr/>
          <p:nvPr>
            <p:custDataLst>
              <p:tags r:id="rId2"/>
            </p:custDataLst>
          </p:nvPr>
        </p:nvSpPr>
        <p:spPr>
          <a:xfrm rot="16440000">
            <a:off x="9155434" y="3942808"/>
            <a:ext cx="3194084" cy="2813788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0" h="4431">
                <a:moveTo>
                  <a:pt x="1424" y="0"/>
                </a:moveTo>
                <a:cubicBezTo>
                  <a:pt x="3415" y="0"/>
                  <a:pt x="5030" y="1614"/>
                  <a:pt x="5030" y="3606"/>
                </a:cubicBezTo>
                <a:cubicBezTo>
                  <a:pt x="5030" y="3839"/>
                  <a:pt x="5007" y="4067"/>
                  <a:pt x="4965" y="4288"/>
                </a:cubicBezTo>
                <a:lnTo>
                  <a:pt x="4959" y="4320"/>
                </a:lnTo>
                <a:lnTo>
                  <a:pt x="3372" y="4431"/>
                </a:lnTo>
                <a:lnTo>
                  <a:pt x="3373" y="4429"/>
                </a:lnTo>
                <a:cubicBezTo>
                  <a:pt x="3480" y="4176"/>
                  <a:pt x="3539" y="3898"/>
                  <a:pt x="3539" y="3606"/>
                </a:cubicBezTo>
                <a:cubicBezTo>
                  <a:pt x="3539" y="2437"/>
                  <a:pt x="2592" y="1490"/>
                  <a:pt x="1424" y="1490"/>
                </a:cubicBezTo>
                <a:cubicBezTo>
                  <a:pt x="931" y="1490"/>
                  <a:pt x="478" y="1659"/>
                  <a:pt x="118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1" y="283"/>
                </a:lnTo>
                <a:cubicBezTo>
                  <a:pt x="452" y="101"/>
                  <a:pt x="926" y="0"/>
                  <a:pt x="142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06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844550" y="3491865"/>
            <a:ext cx="1717040" cy="1440180"/>
          </a:xfrm>
          <a:prstGeom prst="rect"/>
          <a:noFill/>
        </p:spPr>
        <p:txBody>
          <a:bodyPr anchor="t" bIns="45720" lIns="144145" rIns="91440" rtlCol="0" tIns="45720" vert="horz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8708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 bwMode="auto">
          <a:xfrm>
            <a:off x="844550" y="1139825"/>
            <a:ext cx="2171065" cy="2350770"/>
          </a:xfrm>
          <a:prstGeom prst="rect"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4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任意多边形 8"/>
          <p:cNvSpPr/>
          <p:nvPr>
            <p:custDataLst>
              <p:tags r:id="rId1"/>
            </p:custDataLst>
          </p:nvPr>
        </p:nvSpPr>
        <p:spPr>
          <a:xfrm flipH="1">
            <a:off x="10045700" y="4570095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44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718" name="椭圆 12"/>
          <p:cNvSpPr/>
          <p:nvPr>
            <p:custDataLst>
              <p:tags r:id="rId2"/>
            </p:custDataLst>
          </p:nvPr>
        </p:nvSpPr>
        <p:spPr>
          <a:xfrm>
            <a:off x="9127490" y="967740"/>
            <a:ext cx="685800" cy="68580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0" name="椭圆 79"/>
          <p:cNvSpPr/>
          <p:nvPr>
            <p:custDataLst>
              <p:tags r:id="rId3"/>
            </p:custDataLst>
          </p:nvPr>
        </p:nvSpPr>
        <p:spPr>
          <a:xfrm>
            <a:off x="982345" y="1607820"/>
            <a:ext cx="2449195" cy="2449830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2" name="椭圆 17"/>
          <p:cNvSpPr/>
          <p:nvPr>
            <p:custDataLst>
              <p:tags r:id="rId4"/>
            </p:custDataLst>
          </p:nvPr>
        </p:nvSpPr>
        <p:spPr>
          <a:xfrm>
            <a:off x="1117600" y="1723390"/>
            <a:ext cx="484505" cy="484505"/>
          </a:xfrm>
          <a:prstGeom prst="ellipse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97500" lnSpcReduction="1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  <a:sym typeface="+mn-ea"/>
            </a:endParaRPr>
          </a:p>
        </p:txBody>
      </p:sp>
      <p:sp>
        <p:nvSpPr>
          <p:cNvPr id="1048724" name="节编号"/>
          <p:cNvSpPr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389505" y="4144010"/>
            <a:ext cx="1917700" cy="488950"/>
          </a:xfrm>
          <a:prstGeom prst="roundRect">
            <a:avLst>
              <a:gd name="adj" fmla="val 2489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100" strike="noStrike" u="none">
                <a:solidFill>
                  <a:schemeClr val="bg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2348230" y="1383030"/>
            <a:ext cx="8107680" cy="204533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4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 11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0" name="同心圆 8"/>
          <p:cNvSpPr/>
          <p:nvPr>
            <p:custDataLst>
              <p:tags r:id="rId4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 15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52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084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同心圆 10"/>
          <p:cNvSpPr/>
          <p:nvPr>
            <p:custDataLst>
              <p:tags r:id="rId6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2" name="同心圆 6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任意多边形 7"/>
          <p:cNvSpPr/>
          <p:nvPr>
            <p:custDataLst>
              <p:tags r:id="rId1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4" name="同心圆 8"/>
          <p:cNvSpPr/>
          <p:nvPr>
            <p:custDataLst>
              <p:tags r:id="rId2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8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9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4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79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396240"/>
            <a:ext cx="10968990" cy="586041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9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同心圆 8"/>
          <p:cNvSpPr/>
          <p:nvPr>
            <p:custDataLst>
              <p:tags r:id="rId1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6" name="任意多边形 7"/>
          <p:cNvSpPr/>
          <p:nvPr>
            <p:custDataLst>
              <p:tags r:id="rId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0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46430" y="1037590"/>
            <a:ext cx="10930890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1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46430" y="396240"/>
            <a:ext cx="10930890" cy="644525"/>
          </a:xfrm>
          <a:prstGeom prst="rect"/>
          <a:noFill/>
          <a:ln>
            <a:noFill/>
            <a:prstDash val="sysDash"/>
          </a:ln>
        </p:spPr>
        <p:txBody>
          <a:bodyPr anchor="b" anchorCtr="0" bIns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1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任意多边形 10"/>
          <p:cNvSpPr/>
          <p:nvPr>
            <p:custDataLst>
              <p:tags r:id="rId1"/>
            </p:custDataLst>
          </p:nvPr>
        </p:nvSpPr>
        <p:spPr>
          <a:xfrm rot="10800000" flipV="1">
            <a:off x="-635" y="31750"/>
            <a:ext cx="3339465" cy="3338195"/>
          </a:xfrm>
          <a:custGeom>
            <a:avLst/>
            <a:gdLst>
              <a:gd name="adj" fmla="val 13398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259" h="5257">
                <a:moveTo>
                  <a:pt x="5211" y="0"/>
                </a:moveTo>
                <a:lnTo>
                  <a:pt x="5259" y="0"/>
                </a:lnTo>
                <a:lnTo>
                  <a:pt x="5259" y="1397"/>
                </a:lnTo>
                <a:lnTo>
                  <a:pt x="5211" y="1396"/>
                </a:lnTo>
                <a:cubicBezTo>
                  <a:pt x="3104" y="1396"/>
                  <a:pt x="1396" y="3104"/>
                  <a:pt x="1396" y="5211"/>
                </a:cubicBezTo>
                <a:lnTo>
                  <a:pt x="1397" y="5257"/>
                </a:lnTo>
                <a:lnTo>
                  <a:pt x="0" y="5257"/>
                </a:lnTo>
                <a:lnTo>
                  <a:pt x="0" y="5211"/>
                </a:lnTo>
                <a:cubicBezTo>
                  <a:pt x="0" y="2333"/>
                  <a:pt x="2333" y="0"/>
                  <a:pt x="5211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0" name="任意多边形 9"/>
          <p:cNvSpPr/>
          <p:nvPr>
            <p:custDataLst>
              <p:tags r:id="rId2"/>
            </p:custDataLst>
          </p:nvPr>
        </p:nvSpPr>
        <p:spPr>
          <a:xfrm rot="10800000" flipV="1">
            <a:off x="-635" y="1377315"/>
            <a:ext cx="2001520" cy="37814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97" h="6039">
                <a:moveTo>
                  <a:pt x="3020" y="0"/>
                </a:moveTo>
                <a:cubicBezTo>
                  <a:pt x="3072" y="0"/>
                  <a:pt x="3123" y="1"/>
                  <a:pt x="3175" y="4"/>
                </a:cubicBezTo>
                <a:lnTo>
                  <a:pt x="3197" y="5"/>
                </a:lnTo>
                <a:lnTo>
                  <a:pt x="3197" y="6034"/>
                </a:lnTo>
                <a:lnTo>
                  <a:pt x="3175" y="6035"/>
                </a:lnTo>
                <a:cubicBezTo>
                  <a:pt x="3123" y="6038"/>
                  <a:pt x="3072" y="6039"/>
                  <a:pt x="3020" y="6039"/>
                </a:cubicBezTo>
                <a:cubicBezTo>
                  <a:pt x="1352" y="6039"/>
                  <a:pt x="0" y="4687"/>
                  <a:pt x="0" y="3020"/>
                </a:cubicBezTo>
                <a:cubicBezTo>
                  <a:pt x="0" y="1352"/>
                  <a:pt x="1352" y="0"/>
                  <a:pt x="30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任意多边形 8"/>
          <p:cNvSpPr/>
          <p:nvPr>
            <p:custDataLst>
              <p:tags r:id="rId3"/>
            </p:custDataLst>
          </p:nvPr>
        </p:nvSpPr>
        <p:spPr>
          <a:xfrm flipH="1">
            <a:off x="10045700" y="4578350"/>
            <a:ext cx="2159000" cy="2289175"/>
          </a:xfrm>
          <a:custGeom>
            <a:avLst/>
            <a:gdLst>
              <a:gd name="adj" fmla="val 2166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400" h="3605">
                <a:moveTo>
                  <a:pt x="40" y="0"/>
                </a:moveTo>
                <a:cubicBezTo>
                  <a:pt x="1896" y="0"/>
                  <a:pt x="3400" y="1504"/>
                  <a:pt x="3400" y="3360"/>
                </a:cubicBezTo>
                <a:cubicBezTo>
                  <a:pt x="3400" y="3432"/>
                  <a:pt x="3398" y="3504"/>
                  <a:pt x="3393" y="3576"/>
                </a:cubicBezTo>
                <a:lnTo>
                  <a:pt x="3391" y="3605"/>
                </a:lnTo>
                <a:lnTo>
                  <a:pt x="1928" y="3605"/>
                </a:lnTo>
                <a:lnTo>
                  <a:pt x="1929" y="3603"/>
                </a:lnTo>
                <a:cubicBezTo>
                  <a:pt x="1939" y="3523"/>
                  <a:pt x="1944" y="3442"/>
                  <a:pt x="1944" y="3360"/>
                </a:cubicBezTo>
                <a:cubicBezTo>
                  <a:pt x="1944" y="2308"/>
                  <a:pt x="1092" y="1456"/>
                  <a:pt x="40" y="1456"/>
                </a:cubicBezTo>
                <a:lnTo>
                  <a:pt x="0" y="1457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048824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3641090" y="1520825"/>
            <a:ext cx="6866890" cy="2146300"/>
          </a:xfrm>
          <a:prstGeom prst="rect"/>
          <a:noFill/>
        </p:spPr>
        <p:txBody>
          <a:bodyPr anchor="b" anchorCtr="0" bIns="45720" lIns="91440" rIns="71755" rtlCol="0" tIns="45720" wrap="square">
            <a:norm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solidFill>
                  <a:srgbClr val="333333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6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479790" y="4109720"/>
            <a:ext cx="1886585" cy="440690"/>
          </a:xfrm>
          <a:prstGeom prst="roundRect">
            <a:avLst>
              <a:gd name="adj" fmla="val 2213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alpha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6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8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3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ags" Target="../tags/tag90.xml"/><Relationship Id="rId20" Type="http://schemas.openxmlformats.org/officeDocument/2006/relationships/tags" Target="../tags/tag9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1981" r:id="rId1"/>
    <p:sldLayoutId id="2147511982" r:id="rId2"/>
    <p:sldLayoutId id="2147511983" r:id="rId3"/>
    <p:sldLayoutId id="2147511984" r:id="rId4"/>
    <p:sldLayoutId id="2147511985" r:id="rId5"/>
    <p:sldLayoutId id="2147511986" r:id="rId6"/>
    <p:sldLayoutId id="2147511987" r:id="rId7"/>
    <p:sldLayoutId id="2147511988" r:id="rId8"/>
    <p:sldLayoutId id="2147511989" r:id="rId9"/>
    <p:sldLayoutId id="2147511990" r:id="rId10"/>
    <p:sldLayoutId id="21475119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 7"/>
          <p:cNvSpPr/>
          <p:nvPr>
            <p:custDataLst>
              <p:tags r:id="rId12"/>
            </p:custDataLst>
          </p:nvPr>
        </p:nvSpPr>
        <p:spPr>
          <a:xfrm rot="16440000">
            <a:off x="6682740" y="1586230"/>
            <a:ext cx="5788025" cy="5101590"/>
          </a:xfrm>
          <a:custGeom>
            <a:avLst/>
            <a:gdLst>
              <a:gd name="adj" fmla="val 2066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31" h="4434">
                <a:moveTo>
                  <a:pt x="1425" y="0"/>
                </a:moveTo>
                <a:cubicBezTo>
                  <a:pt x="3416" y="0"/>
                  <a:pt x="5031" y="1614"/>
                  <a:pt x="5031" y="3606"/>
                </a:cubicBezTo>
                <a:cubicBezTo>
                  <a:pt x="5031" y="3839"/>
                  <a:pt x="5008" y="4067"/>
                  <a:pt x="4966" y="4288"/>
                </a:cubicBezTo>
                <a:lnTo>
                  <a:pt x="4959" y="4323"/>
                </a:lnTo>
                <a:lnTo>
                  <a:pt x="3371" y="4434"/>
                </a:lnTo>
                <a:lnTo>
                  <a:pt x="3374" y="4429"/>
                </a:lnTo>
                <a:cubicBezTo>
                  <a:pt x="3481" y="4176"/>
                  <a:pt x="3540" y="3898"/>
                  <a:pt x="3540" y="3606"/>
                </a:cubicBezTo>
                <a:cubicBezTo>
                  <a:pt x="3540" y="2437"/>
                  <a:pt x="2593" y="1490"/>
                  <a:pt x="1425" y="1490"/>
                </a:cubicBezTo>
                <a:cubicBezTo>
                  <a:pt x="932" y="1490"/>
                  <a:pt x="479" y="1659"/>
                  <a:pt x="119" y="1942"/>
                </a:cubicBezTo>
                <a:lnTo>
                  <a:pt x="116" y="1945"/>
                </a:lnTo>
                <a:lnTo>
                  <a:pt x="0" y="293"/>
                </a:lnTo>
                <a:lnTo>
                  <a:pt x="22" y="283"/>
                </a:lnTo>
                <a:cubicBezTo>
                  <a:pt x="453" y="101"/>
                  <a:pt x="927" y="0"/>
                  <a:pt x="142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6" name="同心圆 6"/>
          <p:cNvSpPr/>
          <p:nvPr>
            <p:custDataLst>
              <p:tags r:id="rId13"/>
            </p:custDataLst>
          </p:nvPr>
        </p:nvSpPr>
        <p:spPr>
          <a:xfrm rot="8280000">
            <a:off x="452120" y="287020"/>
            <a:ext cx="624840" cy="624840"/>
          </a:xfrm>
          <a:prstGeom prst="donut">
            <a:avLst>
              <a:gd name="adj" fmla="val 24433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72000">
                <a:schemeClr val="accent1">
                  <a:alpha val="0"/>
                </a:schemeClr>
              </a:gs>
            </a:gsLst>
            <a:lin ang="169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675539"/>
          </a:xfrm>
          <a:prstGeom prst="rect"/>
          <a:noFill/>
          <a:ln>
            <a:noFill/>
            <a:prstDash val="sysDash"/>
          </a:ln>
        </p:spPr>
        <p:txBody>
          <a:bodyPr anchor="b" anchorCtr="0" bIns="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247573"/>
            <a:ext cx="10515600" cy="49293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rgbClr val="E8898D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/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0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12018" r:id="rId1"/>
    <p:sldLayoutId id="2147512019" r:id="rId2"/>
    <p:sldLayoutId id="2147512020" r:id="rId3"/>
    <p:sldLayoutId id="2147512021" r:id="rId4"/>
    <p:sldLayoutId id="2147512022" r:id="rId5"/>
    <p:sldLayoutId id="2147512023" r:id="rId6"/>
    <p:sldLayoutId id="2147512024" r:id="rId7"/>
    <p:sldLayoutId id="2147512025" r:id="rId8"/>
    <p:sldLayoutId id="2147512026" r:id="rId9"/>
    <p:sldLayoutId id="2147512027" r:id="rId10"/>
    <p:sldLayoutId id="2147512028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微软雅黑" panose="020B050302020402020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tags" Target="../tags/tag230.xml"/><Relationship Id="rId22" Type="http://schemas.openxmlformats.org/officeDocument/2006/relationships/tags" Target="../tags/tag231.xml"/><Relationship Id="rId23" Type="http://schemas.openxmlformats.org/officeDocument/2006/relationships/tags" Target="../tags/tag232.xml"/><Relationship Id="rId24" Type="http://schemas.openxmlformats.org/officeDocument/2006/relationships/tags" Target="../tags/tag233.xml"/><Relationship Id="rId25" Type="http://schemas.openxmlformats.org/officeDocument/2006/relationships/tags" Target="../tags/tag234.xml"/><Relationship Id="rId26" Type="http://schemas.openxmlformats.org/officeDocument/2006/relationships/tags" Target="../tags/tag235.xml"/><Relationship Id="rId27" Type="http://schemas.openxmlformats.org/officeDocument/2006/relationships/tags" Target="../tags/tag236.xml"/><Relationship Id="rId28" Type="http://schemas.openxmlformats.org/officeDocument/2006/relationships/tags" Target="../tags/tag237.xml"/><Relationship Id="rId29" Type="http://schemas.openxmlformats.org/officeDocument/2006/relationships/tags" Target="../tags/tag238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小学生数学思维与解决问题能力的培养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6" name="任意多边形 17"/>
          <p:cNvSpPr/>
          <p:nvPr>
            <p:custDataLst>
              <p:tags r:id="rId3"/>
            </p:custDataLst>
          </p:nvPr>
        </p:nvSpPr>
        <p:spPr>
          <a:xfrm rot="360000">
            <a:off x="2783205" y="-68580"/>
            <a:ext cx="2309495" cy="7162800"/>
          </a:xfrm>
          <a:custGeom>
            <a:avLst/>
            <a:gdLst>
              <a:gd name="connsiteX0" fmla="*/ 0 w 6002338"/>
              <a:gd name="connsiteY0" fmla="*/ 0 h 6858000"/>
              <a:gd name="connsiteX1" fmla="*/ 4568420 w 6002338"/>
              <a:gd name="connsiteY1" fmla="*/ 0 h 6858000"/>
              <a:gd name="connsiteX2" fmla="*/ 4681412 w 6002338"/>
              <a:gd name="connsiteY2" fmla="*/ 130442 h 6858000"/>
              <a:gd name="connsiteX3" fmla="*/ 6002338 w 6002338"/>
              <a:gd name="connsiteY3" fmla="*/ 3809999 h 6858000"/>
              <a:gd name="connsiteX4" fmla="*/ 5164879 w 6002338"/>
              <a:gd name="connsiteY4" fmla="*/ 6809537 h 6858000"/>
              <a:gd name="connsiteX5" fmla="*/ 5133810 w 6002338"/>
              <a:gd name="connsiteY5" fmla="*/ 6858000 h 6858000"/>
              <a:gd name="connsiteX6" fmla="*/ 0 w 60023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7" h="11280">
                <a:moveTo>
                  <a:pt x="0" y="0"/>
                </a:moveTo>
                <a:lnTo>
                  <a:pt x="462" y="0"/>
                </a:lnTo>
                <a:lnTo>
                  <a:pt x="483" y="204"/>
                </a:lnTo>
                <a:lnTo>
                  <a:pt x="1462" y="101"/>
                </a:lnTo>
                <a:lnTo>
                  <a:pt x="1557" y="215"/>
                </a:lnTo>
                <a:cubicBezTo>
                  <a:pt x="2856" y="1859"/>
                  <a:pt x="3637" y="3968"/>
                  <a:pt x="3637" y="6267"/>
                </a:cubicBezTo>
                <a:cubicBezTo>
                  <a:pt x="3637" y="7932"/>
                  <a:pt x="3227" y="9497"/>
                  <a:pt x="2508" y="10859"/>
                </a:cubicBezTo>
                <a:lnTo>
                  <a:pt x="2499" y="10875"/>
                </a:lnTo>
                <a:lnTo>
                  <a:pt x="916" y="11041"/>
                </a:lnTo>
                <a:lnTo>
                  <a:pt x="941" y="11280"/>
                </a:lnTo>
                <a:lnTo>
                  <a:pt x="0" y="11280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任意多边形 18"/>
          <p:cNvSpPr/>
          <p:nvPr>
            <p:custDataLst>
              <p:tags r:id="rId4"/>
            </p:custDataLst>
          </p:nvPr>
        </p:nvSpPr>
        <p:spPr>
          <a:xfrm rot="360000">
            <a:off x="3037072" y="21451"/>
            <a:ext cx="1908810" cy="6961093"/>
          </a:xfrm>
          <a:custGeom>
            <a:avLst/>
            <a:gdLst>
              <a:gd name="connsiteX0" fmla="*/ 0 w 5706836"/>
              <a:gd name="connsiteY0" fmla="*/ 0 h 6858000"/>
              <a:gd name="connsiteX1" fmla="*/ 4167179 w 5706836"/>
              <a:gd name="connsiteY1" fmla="*/ 0 h 6858000"/>
              <a:gd name="connsiteX2" fmla="*/ 4280862 w 5706836"/>
              <a:gd name="connsiteY2" fmla="*/ 119238 h 6858000"/>
              <a:gd name="connsiteX3" fmla="*/ 5706836 w 5706836"/>
              <a:gd name="connsiteY3" fmla="*/ 3809999 h 6858000"/>
              <a:gd name="connsiteX4" fmla="*/ 4912158 w 5706836"/>
              <a:gd name="connsiteY4" fmla="*/ 6656308 h 6858000"/>
              <a:gd name="connsiteX5" fmla="*/ 4782856 w 5706836"/>
              <a:gd name="connsiteY5" fmla="*/ 6858000 h 6858000"/>
              <a:gd name="connsiteX6" fmla="*/ 0 w 57068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" h="10962">
                <a:moveTo>
                  <a:pt x="711" y="0"/>
                </a:moveTo>
                <a:lnTo>
                  <a:pt x="760" y="54"/>
                </a:lnTo>
                <a:cubicBezTo>
                  <a:pt x="2156" y="1658"/>
                  <a:pt x="3006" y="3788"/>
                  <a:pt x="3006" y="6125"/>
                </a:cubicBezTo>
                <a:cubicBezTo>
                  <a:pt x="3006" y="7812"/>
                  <a:pt x="2563" y="9391"/>
                  <a:pt x="1792" y="10742"/>
                </a:cubicBezTo>
                <a:lnTo>
                  <a:pt x="1772" y="10776"/>
                </a:lnTo>
                <a:lnTo>
                  <a:pt x="0" y="10962"/>
                </a:lnTo>
                <a:lnTo>
                  <a:pt x="0" y="75"/>
                </a:lnTo>
                <a:lnTo>
                  <a:pt x="711" y="0"/>
                </a:lnTo>
                <a:close/>
              </a:path>
            </a:pathLst>
          </a:custGeom>
          <a:noFill/>
          <a:ln>
            <a:gradFill flip="none" rotWithShape="1">
              <a:gsLst>
                <a:gs pos="1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0" name="矩形: 圆角 2"/>
          <p:cNvSpPr/>
          <p:nvPr>
            <p:custDataLst>
              <p:tags r:id="rId5"/>
            </p:custDataLst>
          </p:nvPr>
        </p:nvSpPr>
        <p:spPr>
          <a:xfrm>
            <a:off x="4461510" y="22428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2" name="椭圆 70"/>
          <p:cNvSpPr/>
          <p:nvPr>
            <p:custDataLst>
              <p:tags r:id="rId6"/>
            </p:custDataLst>
          </p:nvPr>
        </p:nvSpPr>
        <p:spPr>
          <a:xfrm>
            <a:off x="4471035" y="22517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序号"/>
          <p:cNvSpPr/>
          <p:nvPr>
            <p:custDataLst>
              <p:tags r:id="rId7"/>
            </p:custDataLst>
          </p:nvPr>
        </p:nvSpPr>
        <p:spPr>
          <a:xfrm>
            <a:off x="4559935" y="23514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66" name="标题"/>
          <p:cNvSpPr txBox="1"/>
          <p:nvPr>
            <p:custDataLst>
              <p:tags r:id="rId8"/>
            </p:custDataLst>
          </p:nvPr>
        </p:nvSpPr>
        <p:spPr>
          <a:xfrm>
            <a:off x="5932170" y="22428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培养数学思维的策略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68" name="矩形: 圆角 2"/>
          <p:cNvSpPr/>
          <p:nvPr>
            <p:custDataLst>
              <p:tags r:id="rId9"/>
            </p:custDataLst>
          </p:nvPr>
        </p:nvSpPr>
        <p:spPr>
          <a:xfrm>
            <a:off x="4471035" y="36461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0" name="椭圆 76"/>
          <p:cNvSpPr/>
          <p:nvPr>
            <p:custDataLst>
              <p:tags r:id="rId10"/>
            </p:custDataLst>
          </p:nvPr>
        </p:nvSpPr>
        <p:spPr>
          <a:xfrm>
            <a:off x="4480560" y="36550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序号"/>
          <p:cNvSpPr/>
          <p:nvPr>
            <p:custDataLst>
              <p:tags r:id="rId11"/>
            </p:custDataLst>
          </p:nvPr>
        </p:nvSpPr>
        <p:spPr>
          <a:xfrm>
            <a:off x="4569460" y="37547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74" name="标题"/>
          <p:cNvSpPr txBox="1"/>
          <p:nvPr>
            <p:custDataLst>
              <p:tags r:id="rId12"/>
            </p:custDataLst>
          </p:nvPr>
        </p:nvSpPr>
        <p:spPr>
          <a:xfrm>
            <a:off x="5941695" y="36461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解决问题能力的培养方法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6" name="矩形: 圆角 2"/>
          <p:cNvSpPr/>
          <p:nvPr>
            <p:custDataLst>
              <p:tags r:id="rId13"/>
            </p:custDataLst>
          </p:nvPr>
        </p:nvSpPr>
        <p:spPr>
          <a:xfrm>
            <a:off x="4101465" y="83947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78" name="椭圆 47"/>
          <p:cNvSpPr/>
          <p:nvPr>
            <p:custDataLst>
              <p:tags r:id="rId14"/>
            </p:custDataLst>
          </p:nvPr>
        </p:nvSpPr>
        <p:spPr>
          <a:xfrm>
            <a:off x="4110990" y="84836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序号"/>
          <p:cNvSpPr/>
          <p:nvPr>
            <p:custDataLst>
              <p:tags r:id="rId15"/>
            </p:custDataLst>
          </p:nvPr>
        </p:nvSpPr>
        <p:spPr>
          <a:xfrm>
            <a:off x="4199890" y="94805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sz="2400" lang="zh-CN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82" name="标题"/>
          <p:cNvSpPr txBox="1"/>
          <p:nvPr>
            <p:custDataLst>
              <p:tags r:id="rId16"/>
            </p:custDataLst>
          </p:nvPr>
        </p:nvSpPr>
        <p:spPr>
          <a:xfrm>
            <a:off x="5572125" y="83947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数学思维的重要性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4" name="矩形: 圆角 2"/>
          <p:cNvSpPr/>
          <p:nvPr>
            <p:custDataLst>
              <p:tags r:id="rId17"/>
            </p:custDataLst>
          </p:nvPr>
        </p:nvSpPr>
        <p:spPr>
          <a:xfrm>
            <a:off x="4101465" y="5049520"/>
            <a:ext cx="6370955" cy="9690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algn="t" blurRad="63500" dir="5400000" dist="508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1048886" name="椭圆 82"/>
          <p:cNvSpPr/>
          <p:nvPr>
            <p:custDataLst>
              <p:tags r:id="rId18"/>
            </p:custDataLst>
          </p:nvPr>
        </p:nvSpPr>
        <p:spPr>
          <a:xfrm>
            <a:off x="4110990" y="5058410"/>
            <a:ext cx="960120" cy="960120"/>
          </a:xfrm>
          <a:prstGeom prst="ellipse"/>
          <a:solidFill>
            <a:schemeClr val="bg1"/>
          </a:solidFill>
          <a:ln>
            <a:noFill/>
          </a:ln>
          <a:effectLst>
            <a:outerShdw algn="l" blurRad="50800" dist="38100" rotWithShape="0">
              <a:schemeClr val="accent1">
                <a:lumMod val="60000"/>
                <a:lumOff val="4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>
            <a:norm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/>
          <p:nvPr>
            <p:custDataLst>
              <p:tags r:id="rId19"/>
            </p:custDataLst>
          </p:nvPr>
        </p:nvSpPr>
        <p:spPr>
          <a:xfrm>
            <a:off x="4199890" y="5158105"/>
            <a:ext cx="781685" cy="760730"/>
          </a:xfrm>
          <a:prstGeom prst="ellipse"/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100000"/>
                  <a:lumMod val="70000"/>
                  <a:lumOff val="3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sz="2400" lang="zh-CN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</a:t>
            </a:r>
            <a:r>
              <a:rPr altLang="zh-CN" b="1" sz="2400" lang="en-US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sz="2400" lang="en-US">
              <a:solidFill>
                <a:schemeClr val="bg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90" name="标题"/>
          <p:cNvSpPr txBox="1"/>
          <p:nvPr>
            <p:custDataLst>
              <p:tags r:id="rId20"/>
            </p:custDataLst>
          </p:nvPr>
        </p:nvSpPr>
        <p:spPr>
          <a:xfrm>
            <a:off x="5596890" y="5049520"/>
            <a:ext cx="4530725" cy="9658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sz="2400" lang="zh-CN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charset="-122"/>
                <a:sym typeface="+mn-ea"/>
              </a:rPr>
              <a:t>结合实际的教学建议</a:t>
            </a:r>
            <a:endParaRPr altLang="en-US" b="1" sz="2400" lang="zh-CN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一 章</a:t>
            </a:r>
            <a:endParaRPr altLang="en-US" lang="zh-CN"/>
          </a:p>
        </p:txBody>
      </p:sp>
      <p:sp>
        <p:nvSpPr>
          <p:cNvPr id="10489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数学思维的重要性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数学思维对小学生发展的影响</a:t>
            </a:r>
            <a:endParaRPr altLang="en-US" lang="zh-CN"/>
          </a:p>
        </p:txBody>
      </p:sp>
      <p:sp>
        <p:nvSpPr>
          <p:cNvPr id="1048994" name="矩形 3"/>
          <p:cNvSpPr/>
          <p:nvPr>
            <p:custDataLst>
              <p:tags r:id="rId1"/>
            </p:custDataLst>
          </p:nvPr>
        </p:nvSpPr>
        <p:spPr>
          <a:xfrm>
            <a:off x="2643997" y="518405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任意多边形 5"/>
          <p:cNvSpPr/>
          <p:nvPr>
            <p:custDataLst>
              <p:tags r:id="rId2"/>
            </p:custDataLst>
          </p:nvPr>
        </p:nvSpPr>
        <p:spPr>
          <a:xfrm>
            <a:off x="2703873" y="518792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8998" name="正文"/>
          <p:cNvSpPr txBox="1"/>
          <p:nvPr>
            <p:custDataLst>
              <p:tags r:id="rId3"/>
            </p:custDataLst>
          </p:nvPr>
        </p:nvSpPr>
        <p:spPr>
          <a:xfrm>
            <a:off x="3147473" y="5628947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培养创新精神：通过数学思维的培养，学生可以更好地运用所学知识进行创新，提高创新能力。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00" name="标题"/>
          <p:cNvSpPr txBox="1"/>
          <p:nvPr>
            <p:custDataLst>
              <p:tags r:id="rId4"/>
            </p:custDataLst>
          </p:nvPr>
        </p:nvSpPr>
        <p:spPr>
          <a:xfrm>
            <a:off x="3105624" y="518341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002" name="矩形 8"/>
          <p:cNvSpPr/>
          <p:nvPr>
            <p:custDataLst>
              <p:tags r:id="rId5"/>
            </p:custDataLst>
          </p:nvPr>
        </p:nvSpPr>
        <p:spPr>
          <a:xfrm>
            <a:off x="2643997" y="395305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任意多边形 5"/>
          <p:cNvSpPr/>
          <p:nvPr>
            <p:custDataLst>
              <p:tags r:id="rId6"/>
            </p:custDataLst>
          </p:nvPr>
        </p:nvSpPr>
        <p:spPr>
          <a:xfrm>
            <a:off x="2703873" y="395691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7"/>
            </p:custDataLst>
          </p:nvPr>
        </p:nvSpPr>
        <p:spPr>
          <a:xfrm>
            <a:off x="3147473" y="439794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促进其他学科的学习：数学思维不仅对数学学科有帮助，对其他学科的学习也有积极的影响，能够帮助学生更好地理解复杂的概念和解决问题。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08" name="标题"/>
          <p:cNvSpPr txBox="1"/>
          <p:nvPr>
            <p:custDataLst>
              <p:tags r:id="rId8"/>
            </p:custDataLst>
          </p:nvPr>
        </p:nvSpPr>
        <p:spPr>
          <a:xfrm>
            <a:off x="3105624" y="3952410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010" name="矩形 23"/>
          <p:cNvSpPr/>
          <p:nvPr>
            <p:custDataLst>
              <p:tags r:id="rId9"/>
            </p:custDataLst>
          </p:nvPr>
        </p:nvSpPr>
        <p:spPr>
          <a:xfrm>
            <a:off x="2643997" y="149104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任意多边形 5"/>
          <p:cNvSpPr/>
          <p:nvPr>
            <p:custDataLst>
              <p:tags r:id="rId10"/>
            </p:custDataLst>
          </p:nvPr>
        </p:nvSpPr>
        <p:spPr>
          <a:xfrm>
            <a:off x="2703873" y="149490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014" name="正文"/>
          <p:cNvSpPr txBox="1"/>
          <p:nvPr>
            <p:custDataLst>
              <p:tags r:id="rId11"/>
            </p:custDataLst>
          </p:nvPr>
        </p:nvSpPr>
        <p:spPr>
          <a:xfrm>
            <a:off x="3147473" y="193593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提高数学成绩：培养数学思维能够帮助学生更好地理解数学知识，提高数学成绩。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16" name="标题"/>
          <p:cNvSpPr txBox="1"/>
          <p:nvPr>
            <p:custDataLst>
              <p:tags r:id="rId12"/>
            </p:custDataLst>
          </p:nvPr>
        </p:nvSpPr>
        <p:spPr>
          <a:xfrm>
            <a:off x="3147473" y="1490400"/>
            <a:ext cx="2192889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018" name="矩形 27"/>
          <p:cNvSpPr/>
          <p:nvPr>
            <p:custDataLst>
              <p:tags r:id="rId13"/>
            </p:custDataLst>
          </p:nvPr>
        </p:nvSpPr>
        <p:spPr>
          <a:xfrm>
            <a:off x="2643997" y="272204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任意多边形 5"/>
          <p:cNvSpPr/>
          <p:nvPr>
            <p:custDataLst>
              <p:tags r:id="rId14"/>
            </p:custDataLst>
          </p:nvPr>
        </p:nvSpPr>
        <p:spPr>
          <a:xfrm>
            <a:off x="2703873" y="272591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15"/>
            </p:custDataLst>
          </p:nvPr>
        </p:nvSpPr>
        <p:spPr>
          <a:xfrm>
            <a:off x="3147473" y="3166936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增强逻辑思维能力：数学思维强调逻辑推理和问题解决能力，这些技能在日常生活和未来的工作中都非常重要。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24" name="标题"/>
          <p:cNvSpPr txBox="1"/>
          <p:nvPr>
            <p:custDataLst>
              <p:tags r:id="rId16"/>
            </p:custDataLst>
          </p:nvPr>
        </p:nvSpPr>
        <p:spPr>
          <a:xfrm>
            <a:off x="3105624" y="272140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培养数学思维的必要性</a:t>
            </a:r>
            <a:endParaRPr altLang="en-US" lang="zh-CN"/>
          </a:p>
        </p:txBody>
      </p:sp>
      <p:sp>
        <p:nvSpPr>
          <p:cNvPr id="10490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提高解决问题的能力：数学思维有助于学生在解决问题时更加有条理、有逻辑。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增强创新思维能力：数学思维有助于学生从多角度思考问题，激发创新思维。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促进学科知识的理解：数学思维有助于学生更好地理解其他学科的知识，提高学习效率。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培养终身学习的习惯：数学思维有助于学生培养自主学习、终身学习的习惯。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数学思维在日常生活中的应用</a:t>
            </a:r>
            <a:endParaRPr altLang="en-US" lang="zh-CN"/>
          </a:p>
        </p:txBody>
      </p:sp>
      <p:sp>
        <p:nvSpPr>
          <p:cNvPr id="10491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购物时计算找零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制作简单的数学游戏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解决生活中的数学问题，如计算时间和速度等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利用数学思维解决日常生活中的问题，如拼图、搭积木等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二 章</a:t>
            </a:r>
            <a:endParaRPr altLang="en-US" lang="zh-CN"/>
          </a:p>
        </p:txBody>
      </p:sp>
      <p:sp>
        <p:nvSpPr>
          <p:cNvPr id="10492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培养数学思维的策略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激发学习兴趣，培养数学思维</a:t>
            </a:r>
            <a:endParaRPr altLang="en-US" lang="zh-CN"/>
          </a:p>
        </p:txBody>
      </p:sp>
      <p:sp>
        <p:nvSpPr>
          <p:cNvPr id="10492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创设情境，引发学生好奇心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结合生活实际，引导学生发现数学问题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鼓励动手实践，让学生在操作中体验数学思维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开展数学游戏，让学生在快乐中培养数学思维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强化基础训练，提升数学思维能力</a:t>
            </a:r>
            <a:endParaRPr altLang="en-US" lang="zh-CN"/>
          </a:p>
        </p:txBody>
      </p:sp>
      <p:sp>
        <p:nvSpPr>
          <p:cNvPr id="10493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培养数学逻辑思维和推理能力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注重数学语言和符号的运用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掌握基本概念和原理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练习基本题型和解题方法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注重实践操作，培养数学应用能力</a:t>
            </a:r>
            <a:endParaRPr altLang="en-US" lang="zh-CN"/>
          </a:p>
        </p:txBody>
      </p:sp>
      <p:sp>
        <p:nvSpPr>
          <p:cNvPr id="104940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让学生通过动手操作，亲身体验数学知识的形成过程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创设生活化情境，引导学生运用数学知识解决实际问题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鼓励学生参与数学活动，培养数学应用意识和创新能力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开展数学课外拓展活动，丰富学生的数学实践经验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鼓励创新思维，培养解决问题的能力</a:t>
            </a:r>
            <a:endParaRPr altLang="en-US" lang="zh-CN"/>
          </a:p>
        </p:txBody>
      </p:sp>
      <p:sp>
        <p:nvSpPr>
          <p:cNvPr id="104946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鼓励小学生从不同角度思考问题，尝试用多种方法解决问题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培养小学生的观察力和想象力，激发创新思维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鼓励小学生自主探究，发现数学规律，培养自主学习能力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通过游戏化教学等方式，提高小学生学习数学的兴趣和积极性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三 章</a:t>
            </a:r>
            <a:endParaRPr altLang="en-US" lang="zh-CN"/>
          </a:p>
        </p:txBody>
      </p:sp>
      <p:sp>
        <p:nvSpPr>
          <p:cNvPr id="104951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解决问题能力的培养方法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教授解决问题的方法和策略</a:t>
            </a:r>
            <a:endParaRPr altLang="en-US" lang="zh-CN"/>
          </a:p>
        </p:txBody>
      </p:sp>
      <p:sp>
        <p:nvSpPr>
          <p:cNvPr id="104957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教授创造性思维和创新能力，鼓励学生尝试不同的解决方案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教授团队合作和沟通技巧，让学生学会与他人合作解决问题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教授基本的问题解决技巧，如分析问题、寻找解决方案、实施解决方案等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教授逻辑思维和推理能力，帮助学生理解问题并找到解决方案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创设问题情境，引导学生主动解决问题</a:t>
            </a:r>
            <a:endParaRPr altLang="en-US" lang="zh-CN"/>
          </a:p>
        </p:txBody>
      </p:sp>
      <p:sp>
        <p:nvSpPr>
          <p:cNvPr id="10496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创设生活化情境，激发学生解决问题的兴趣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创设问题情境与现实生活相结合，提高学生解决实际问题的能力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组织小组合作，培养学生协作解决问题的能力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提出开放性问题，引导学生自主探究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鼓励团队合作，共同解决问题</a:t>
            </a:r>
            <a:endParaRPr altLang="en-US" lang="zh-CN"/>
          </a:p>
        </p:txBody>
      </p:sp>
      <p:sp>
        <p:nvSpPr>
          <p:cNvPr id="10497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培养小学生的团队意识和协作精神，让他们学会相互支持与配合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鼓励小学生分组合作，共同探讨解决问题的方法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通过集体讨论和交流，激发小学生的思维活力和创造力，提高解决问题的能力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引导小学生学会倾听和尊重他人的意见，学会从多个角度思考问题，拓宽思路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及时反馈，强化解决问题的能力</a:t>
            </a:r>
            <a:endParaRPr altLang="en-US" lang="zh-CN"/>
          </a:p>
        </p:txBody>
      </p:sp>
      <p:sp>
        <p:nvSpPr>
          <p:cNvPr id="10497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及时给予学生正面的反馈，鼓励他们主动思考和解决问题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强化解决问题的过程和方法，引导学生掌握正确的思维方式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鼓励学生尝试不同的解决方法，培养他们的创新思维和解决问题的能力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通过及时的反馈和强化，帮助学生建立自信心，提高解决问题的能力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第 四 章</a:t>
            </a:r>
            <a:endParaRPr altLang="en-US" lang="zh-CN"/>
          </a:p>
        </p:txBody>
      </p:sp>
      <p:sp>
        <p:nvSpPr>
          <p:cNvPr id="10498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结合实际的教学建议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针对不同年龄段的学生制定不同的教学计划</a:t>
            </a:r>
            <a:endParaRPr altLang="en-US" lang="zh-CN"/>
          </a:p>
        </p:txBody>
      </p:sp>
      <p:sp>
        <p:nvSpPr>
          <p:cNvPr id="104990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针对低年级学生：注重基础知识的掌握，通过游戏化教学提高学习兴趣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针对中年级学生：加强数学思维训练，引入生活中的实际问题进行解决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针对高年级学生：注重数学建模和问题解决能力的培养，开展项目式学习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针对不同学生的特点，制定个性化的教学计划，关注学生的差异性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充分利用教学资源，丰富教学手段</a:t>
            </a:r>
            <a:endParaRPr altLang="en-US" lang="zh-CN"/>
          </a:p>
        </p:txBody>
      </p:sp>
      <p:sp>
        <p:nvSpPr>
          <p:cNvPr id="10499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充分利用教学资源：利用多媒体、教具等辅助教学，提高学生的学习兴趣和参与度。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创设实际情境：结合生活实际，创设数学问题情境，让学生在解决实际问题中培养数学思维能力。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引导学生自主学习：鼓励学生自主学习，培养其独立思考和解决问题的能力。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丰富教学手段：采用多种教学方法，如小组讨论、游戏化教学等，激发学生的思维和创造力。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加强教师培训，提高教师的专业素养和教学能力</a:t>
            </a:r>
            <a:endParaRPr altLang="en-US" lang="zh-CN"/>
          </a:p>
        </p:txBody>
      </p:sp>
      <p:sp>
        <p:nvSpPr>
          <p:cNvPr id="10500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加强教师培训，提高教师的专业素养和教学能力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结合生活实际，引导学生观察、思考和解决问题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注重实践操作，让学生在亲身体验中培养数学思维和解决问题的能力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开展小组合作，培养学生的协作精神和交流能力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家校合作，共同促进学生的发展</a:t>
            </a:r>
            <a:endParaRPr altLang="en-US" lang="zh-CN"/>
          </a:p>
        </p:txBody>
      </p:sp>
      <p:sp>
        <p:nvSpPr>
          <p:cNvPr id="10501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家长与学校应保持密切沟通，共同关注学生的数学学习情况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家长可以参与学校组织的数学活动，增进对数学教育的了解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学校可以邀请家长参与数学课程的设计和改进，提高教学质量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家长和学校可以共同组织数学竞赛和活动，激发学生的数学兴趣和创造力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20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内容。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PRESET_TEXT" val="第 一 章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4"/>
</p:tagLst>
</file>

<file path=ppt/tags/tag9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4"/>
  <p:tag name="KSO_WM_SPECIAL_SOURCE" val="bdnull"/>
  <p:tag name="KSO_WM_TEMPLATE_THUMBS_INDEX" val="1、9"/>
</p:tagLst>
</file>

<file path=ppt/tags/tag9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1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1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1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5.xml><?xml version="1.0" encoding="utf-8"?>
<p:tagLst xmlns:p="http://schemas.openxmlformats.org/presentationml/2006/main">
  <p:tag name="KSO_WM_SLIDE_ID" val="custom2023091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4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74.4&quot;,&quot;top&quot;:&quot;58.35&quot;,&quot;width&quot;:&quot;660.35&quot;,&quot;height&quot;:&quot;315&quot;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4_4*b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4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1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0000001192092896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i*1_2"/>
  <p:tag name="KSO_WM_TEMPLATE_CATEGORY" val="custom"/>
  <p:tag name="KSO_WM_TEMPLATE_INDEX" val="20230914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0000000149011612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2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14_4*l_h_i*1_2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3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14_4*l_h_i*1_3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1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14_4*l_h_i*1_1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1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4_4*l_h_i*1_4_3"/>
  <p:tag name="KSO_WM_TEMPLATE_CATEGORY" val="custom"/>
  <p:tag name="KSO_WM_TEMPLATE_INDEX" val="20230914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.4000000059604645,&quot;colorType&quot;:1,&quot;foreColorIndex&quot;:5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14_4*l_h_i*1_4_2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gradient&quot;:[{&quot;brightness&quot;:0,&quot;colorType&quot;:1,&quot;foreColorIndex&quot;:5,&quot;pos&quot;:0,&quot;transparency&quot;:0},{&quot;brightness&quot;:0.30000001192092896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4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4_4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564,&quot;width&quot;:608.6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SLIDE_ID" val="custom20230914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4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一 章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9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二 章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2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三 章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7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4_7*e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第 四 章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7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3.xml><?xml version="1.0" encoding="utf-8"?>
<p:tagLst xmlns:p="http://schemas.openxmlformats.org/presentationml/2006/main">
  <p:tag name="KSO_WM_SLIDE_ID" val="custom2023091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4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68.45&quot;,&quot;top&quot;:&quot;91.9&quot;,&quot;width&quot;:&quot;660.35&quot;,&quot;height&quot;:&quot;315&quot;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4_9*a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1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4_9*f*1"/>
  <p:tag name="KSO_WM_TEMPLATE_CATEGORY" val="custom"/>
  <p:tag name="KSO_WM_TEMPLATE_INDEX" val="20230914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2.xml><?xml version="1.0" encoding="utf-8"?>
<p:tagLst xmlns:p="http://schemas.openxmlformats.org/presentationml/2006/main">
  <p:tag name="KSO_WM_SLIDE_ID" val="custom202309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38.15&quot;,&quot;top&quot;:&quot;99.8&quot;,&quot;width&quot;:&quot;660.35&quot;,&quot;height&quot;:&quot;31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1">
      <a:dk1>
        <a:sysClr lastClr="000000" val="windowText"/>
      </a:dk1>
      <a:lt1>
        <a:sysClr lastClr="FFFFFF" val="window"/>
      </a:lt1>
      <a:dk2>
        <a:srgbClr val="571D11"/>
      </a:dk2>
      <a:lt2>
        <a:srgbClr val="FCF2F0"/>
      </a:lt2>
      <a:accent1>
        <a:srgbClr val="E8898D"/>
      </a:accent1>
      <a:accent2>
        <a:srgbClr val="96C9F4"/>
      </a:accent2>
      <a:accent3>
        <a:srgbClr val="C9DF81"/>
      </a:accent3>
      <a:accent4>
        <a:srgbClr val="F5B765"/>
      </a:accent4>
      <a:accent5>
        <a:srgbClr val="A095CF"/>
      </a:accent5>
      <a:accent6>
        <a:srgbClr val="CCAA72"/>
      </a:accent6>
      <a:hlink>
        <a:srgbClr val="48A1FA"/>
      </a:hlink>
      <a:folHlink>
        <a:srgbClr val="951C13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2024-01-05T10:16:29Z</dcterms:created>
  <dcterms:modified xsi:type="dcterms:W3CDTF">2024-01-05T10:16:29Z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ed2cda8c0689487bbb1e2781c20616b3_21</vt:lpwstr>
  </property>
</Properties>
</file>