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734" r:id="rId1"/>
    <p:sldMasterId id="2147488771" r:id="rId2"/>
  </p:sldMasterIdLst>
  <p:notesMasterIdLst>
    <p:notesMasterId r:id="rId3"/>
  </p:notesMasterIdLst>
  <p:sldIdLst>
    <p:sldId id="2660" r:id="rId4"/>
    <p:sldId id="2665" r:id="rId5"/>
    <p:sldId id="2670" r:id="rId6"/>
    <p:sldId id="2675" r:id="rId7"/>
    <p:sldId id="2682" r:id="rId9"/>
    <p:sldId id="2685" r:id="rId10"/>
    <p:sldId id="2688" r:id="rId11"/>
    <p:sldId id="2692" r:id="rId12"/>
    <p:sldId id="2699" r:id="rId14"/>
    <p:sldId id="2702" r:id="rId15"/>
    <p:sldId id="2705" r:id="rId16"/>
    <p:sldId id="2708" r:id="rId17"/>
    <p:sldId id="2712" r:id="rId18"/>
    <p:sldId id="2719" r:id="rId20"/>
    <p:sldId id="2722" r:id="rId21"/>
    <p:sldId id="2725" r:id="rId22"/>
    <p:sldId id="2728" r:id="rId23"/>
    <p:sldId id="2731" r:id="rId24"/>
    <p:sldId id="2734" r:id="rId25"/>
    <p:sldId id="2738" r:id="rId26"/>
    <p:sldId id="2745" r:id="rId28"/>
    <p:sldId id="2748" r:id="rId29"/>
    <p:sldId id="2751" r:id="rId30"/>
    <p:sldId id="2754" r:id="rId31"/>
    <p:sldId id="2757" r:id="rId32"/>
    <p:sldId id="2760" r:id="rId33"/>
    <p:sldId id="2764" r:id="rId34"/>
    <p:sldId id="2771" r:id="rId36"/>
    <p:sldId id="2774" r:id="rId37"/>
    <p:sldId id="2777" r:id="rId38"/>
    <p:sldId id="2781" r:id="rId39"/>
    <p:sldId id="2788" r:id="rId41"/>
    <p:sldId id="2791" r:id="rId42"/>
    <p:sldId id="2794" r:id="rId43"/>
    <p:sldId id="2798" r:id="rId4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tableStyles" Target="tableStyles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735" r:id="rId1"/>
    <p:sldLayoutId id="2147488736" r:id="rId2"/>
    <p:sldLayoutId id="2147488737" r:id="rId3"/>
    <p:sldLayoutId id="2147488738" r:id="rId4"/>
    <p:sldLayoutId id="2147488739" r:id="rId5"/>
    <p:sldLayoutId id="2147488740" r:id="rId6"/>
    <p:sldLayoutId id="2147488741" r:id="rId7"/>
    <p:sldLayoutId id="2147488742" r:id="rId8"/>
    <p:sldLayoutId id="2147488743" r:id="rId9"/>
    <p:sldLayoutId id="2147488744" r:id="rId10"/>
    <p:sldLayoutId id="214748874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772" r:id="rId1"/>
    <p:sldLayoutId id="2147488773" r:id="rId2"/>
    <p:sldLayoutId id="2147488774" r:id="rId3"/>
    <p:sldLayoutId id="2147488775" r:id="rId4"/>
    <p:sldLayoutId id="2147488776" r:id="rId5"/>
    <p:sldLayoutId id="2147488777" r:id="rId6"/>
    <p:sldLayoutId id="2147488778" r:id="rId7"/>
    <p:sldLayoutId id="2147488779" r:id="rId8"/>
    <p:sldLayoutId id="2147488780" r:id="rId9"/>
    <p:sldLayoutId id="2147488781" r:id="rId10"/>
    <p:sldLayoutId id="21474887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tags" Target="../tags/tag220.xml"/><Relationship Id="rId18" Type="http://schemas.openxmlformats.org/officeDocument/2006/relationships/tags" Target="../tags/tag221.xml"/><Relationship Id="rId1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tags" Target="../tags/tag281.xml"/><Relationship Id="rId22" Type="http://schemas.openxmlformats.org/officeDocument/2006/relationships/tags" Target="../tags/tag282.xml"/><Relationship Id="rId23" Type="http://schemas.openxmlformats.org/officeDocument/2006/relationships/tags" Target="../tags/tag283.xml"/><Relationship Id="rId24" Type="http://schemas.openxmlformats.org/officeDocument/2006/relationships/tags" Target="../tags/tag284.xml"/><Relationship Id="rId25" Type="http://schemas.openxmlformats.org/officeDocument/2006/relationships/tags" Target="../tags/tag285.xml"/><Relationship Id="rId26" Type="http://schemas.openxmlformats.org/officeDocument/2006/relationships/tags" Target="../tags/tag286.xml"/><Relationship Id="rId27" Type="http://schemas.openxmlformats.org/officeDocument/2006/relationships/tags" Target="../tags/tag287.xml"/><Relationship Id="rId28" Type="http://schemas.openxmlformats.org/officeDocument/2006/relationships/tags" Target="../tags/tag288.xml"/><Relationship Id="rId29" Type="http://schemas.openxmlformats.org/officeDocument/2006/relationships/tags" Target="../tags/tag289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ags" Target="../tags/tag404.xml"/><Relationship Id="rId21" Type="http://schemas.openxmlformats.org/officeDocument/2006/relationships/tags" Target="../tags/tag405.xml"/><Relationship Id="rId22" Type="http://schemas.openxmlformats.org/officeDocument/2006/relationships/tags" Target="../tags/tag406.xml"/><Relationship Id="rId23" Type="http://schemas.openxmlformats.org/officeDocument/2006/relationships/tags" Target="../tags/tag407.xml"/><Relationship Id="rId24" Type="http://schemas.openxmlformats.org/officeDocument/2006/relationships/tags" Target="../tags/tag408.xml"/><Relationship Id="rId25" Type="http://schemas.openxmlformats.org/officeDocument/2006/relationships/tags" Target="../tags/tag409.xml"/><Relationship Id="rId26" Type="http://schemas.openxmlformats.org/officeDocument/2006/relationships/tags" Target="../tags/tag410.xml"/><Relationship Id="rId27" Type="http://schemas.openxmlformats.org/officeDocument/2006/relationships/tags" Target="../tags/tag411.xml"/><Relationship Id="rId28" Type="http://schemas.openxmlformats.org/officeDocument/2006/relationships/tags" Target="../tags/tag412.xml"/><Relationship Id="rId29" Type="http://schemas.openxmlformats.org/officeDocument/2006/relationships/tags" Target="../tags/tag413.xml"/><Relationship Id="rId30" Type="http://schemas.openxmlformats.org/officeDocument/2006/relationships/tags" Target="../tags/tag414.xml"/><Relationship Id="rId31" Type="http://schemas.openxmlformats.org/officeDocument/2006/relationships/tags" Target="../tags/tag415.xml"/><Relationship Id="rId32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tags" Target="../tags/tag428.xml"/><Relationship Id="rId14" Type="http://schemas.openxmlformats.org/officeDocument/2006/relationships/tags" Target="../tags/tag429.xml"/><Relationship Id="rId15" Type="http://schemas.openxmlformats.org/officeDocument/2006/relationships/tags" Target="../tags/tag430.xml"/><Relationship Id="rId16" Type="http://schemas.openxmlformats.org/officeDocument/2006/relationships/tags" Target="../tags/tag431.xml"/><Relationship Id="rId17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tags" Target="../tags/tag444.xml"/><Relationship Id="rId14" Type="http://schemas.openxmlformats.org/officeDocument/2006/relationships/tags" Target="../tags/tag445.xml"/><Relationship Id="rId15" Type="http://schemas.openxmlformats.org/officeDocument/2006/relationships/tags" Target="../tags/tag446.xml"/><Relationship Id="rId16" Type="http://schemas.openxmlformats.org/officeDocument/2006/relationships/tags" Target="../tags/tag447.xml"/><Relationship Id="rId17" Type="http://schemas.openxmlformats.org/officeDocument/2006/relationships/tags" Target="../tags/tag448.xml"/><Relationship Id="rId18" Type="http://schemas.openxmlformats.org/officeDocument/2006/relationships/tags" Target="../tags/tag449.xml"/><Relationship Id="rId19" Type="http://schemas.openxmlformats.org/officeDocument/2006/relationships/tags" Target="../tags/tag450.xml"/><Relationship Id="rId20" Type="http://schemas.openxmlformats.org/officeDocument/2006/relationships/tags" Target="../tags/tag451.xml"/><Relationship Id="rId21" Type="http://schemas.openxmlformats.org/officeDocument/2006/relationships/tags" Target="../tags/tag452.xml"/><Relationship Id="rId22" Type="http://schemas.openxmlformats.org/officeDocument/2006/relationships/tags" Target="../tags/tag453.xml"/><Relationship Id="rId23" Type="http://schemas.openxmlformats.org/officeDocument/2006/relationships/tags" Target="../tags/tag454.xml"/><Relationship Id="rId24" Type="http://schemas.openxmlformats.org/officeDocument/2006/relationships/tags" Target="../tags/tag455.xml"/><Relationship Id="rId25" Type="http://schemas.openxmlformats.org/officeDocument/2006/relationships/tags" Target="../tags/tag456.xml"/><Relationship Id="rId26" Type="http://schemas.openxmlformats.org/officeDocument/2006/relationships/tags" Target="../tags/tag457.xml"/><Relationship Id="rId27" Type="http://schemas.openxmlformats.org/officeDocument/2006/relationships/tags" Target="../tags/tag458.xml"/><Relationship Id="rId28" Type="http://schemas.openxmlformats.org/officeDocument/2006/relationships/tags" Target="../tags/tag459.xml"/><Relationship Id="rId29" Type="http://schemas.openxmlformats.org/officeDocument/2006/relationships/tags" Target="../tags/tag460.xml"/><Relationship Id="rId30" Type="http://schemas.openxmlformats.org/officeDocument/2006/relationships/tags" Target="../tags/tag461.xml"/><Relationship Id="rId31" Type="http://schemas.openxmlformats.org/officeDocument/2006/relationships/tags" Target="../tags/tag462.xml"/><Relationship Id="rId32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高效实施项目管理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项目管理的重要性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项目管理的核心要素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高效实施项目管理的关键步骤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提高项目管理效率的方法和技巧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项目管理实践案例分享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项目管理的重要性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0000"/>
          </a:bodyPr>
          <a:p>
            <a:r>
              <a:rPr altLang="en-US" lang="zh-CN"/>
              <a:t>项目管理的定义：项目管理是一种系统性的管理方法，旨在确保项目按照既定的目标、范围、时间、成本和质量要求顺利完成。</a:t>
            </a:r>
            <a:endParaRPr altLang="en-US" lang="zh-CN"/>
          </a:p>
          <a:p>
            <a:r>
              <a:rPr altLang="en-US" lang="zh-CN"/>
              <a:t>项目管理的重要性：通过有效的项目管理，可以确保项目的成功实施，提高项目成功率，降低项目风险，提高企业竞争力。</a:t>
            </a:r>
            <a:endParaRPr altLang="en-US" lang="zh-CN"/>
          </a:p>
          <a:p>
            <a:r>
              <a:rPr altLang="en-US" lang="zh-CN"/>
              <a:t>项目管理的基本要素：包括项目目标、项目范围、项目时间、项目成本、项目质量等。</a:t>
            </a:r>
            <a:endParaRPr altLang="en-US" lang="zh-CN"/>
          </a:p>
          <a:p>
            <a:r>
              <a:rPr altLang="en-US" lang="zh-CN"/>
              <a:t>项目管理的基本流程：包括项目计划制定、项目执行、项目监控、项目收尾等。  我正在写一份主题为“高效实施项目管理”的PPT,现在准备介绍“项目管理的重要性”,请帮我生成“项目管理对企业和个人的影响”为标题的内容 项目管理对企业和个人的影响</a:t>
            </a:r>
            <a:endParaRPr altLang="en-US" lang="zh-CN"/>
          </a:p>
          <a:p>
            <a:pPr lvl="1"/>
            <a:r>
              <a:rPr altLang="en-US" lang="zh-CN"/>
              <a:t>我正在写一份主题为“高效实施项目管理”的PPT,现在准备介绍“项目管理的重要性”,请帮我生成“项目管理对企业和个人的影响”为标题的内容</a:t>
            </a:r>
            <a:endParaRPr altLang="en-US" lang="zh-CN"/>
          </a:p>
          <a:p>
            <a:pPr lvl="1"/>
            <a:r>
              <a:rPr altLang="en-US" lang="zh-CN"/>
              <a:t>项目管理对企业和个人的影响</a:t>
            </a:r>
            <a:endParaRPr altLang="en-US" lang="zh-CN"/>
          </a:p>
          <a:p>
            <a:r>
              <a:rPr altLang="en-US" lang="zh-CN"/>
              <a:t>对企业的影响：通过有效的项目管理，可以提高企业的运营效率，降低运营成本，提高企业的市场竞争力。</a:t>
            </a:r>
            <a:endParaRPr altLang="en-US" lang="zh-CN"/>
          </a:p>
          <a:p>
            <a:r>
              <a:rPr altLang="en-US" lang="zh-CN"/>
              <a:t>对个人的影响：通过参与项目管理，可以提高个人的项目管理能力、团队协作能力、沟通能力等，为个人的职业发展打下坚实的基础。</a:t>
            </a:r>
            <a:endParaRPr altLang="en-US" lang="zh-CN"/>
          </a:p>
          <a:p>
            <a:r>
              <a:rPr altLang="en-US" lang="zh-CN"/>
              <a:t>项目管理对企业和个人的意义：项目管理不仅是一种管理方法，更是一种思维方式和工作方式，可以帮助企业和个人更好地应对挑战和机遇。</a:t>
            </a:r>
            <a:endParaRPr altLang="en-US" lang="zh-CN"/>
          </a:p>
          <a:p>
            <a:r>
              <a:rPr altLang="en-US" lang="zh-CN"/>
              <a:t>高效实施项目管理的意义：通过高效的项目管理，可以更好地实现项目目标，提高项目成功率，为企业和个人创造更大的价值。</a:t>
            </a:r>
            <a:endParaRPr altLang="en-US" lang="zh-CN"/>
          </a:p>
        </p:txBody>
      </p:sp>
      <p:sp>
        <p:nvSpPr>
          <p:cNvPr id="10489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项目管理的定义和意义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项目管理对企业和组织的影响</a:t>
            </a:r>
            <a:endParaRPr altLang="en-US" lang="zh-CN"/>
          </a:p>
        </p:txBody>
      </p:sp>
      <p:sp>
        <p:nvSpPr>
          <p:cNvPr id="1048994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优化资源配置，降低风险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4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增强团队协作，提升员工士气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降低成本，提高资源利用效率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6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提高项目成功率，促进业务发展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项目管理在当今社会的重要性</a:t>
            </a:r>
            <a:endParaRPr altLang="en-US" lang="zh-CN"/>
          </a:p>
        </p:txBody>
      </p:sp>
      <p:sp>
        <p:nvSpPr>
          <p:cNvPr id="1049056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适应快速变化的项目需求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提高项目成功率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降低项目成本和风险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提升团队协作和沟通效率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项目管理的核心要素</a:t>
            </a:r>
            <a:endParaRPr altLang="en-US" lang="zh-CN"/>
          </a:p>
        </p:txBody>
      </p:sp>
      <p:sp>
        <p:nvSpPr>
          <p:cNvPr id="104911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项目目标明确</a:t>
            </a:r>
            <a:endParaRPr altLang="en-US" lang="zh-CN"/>
          </a:p>
        </p:txBody>
      </p:sp>
      <p:sp>
        <p:nvSpPr>
          <p:cNvPr id="104917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定义项目目标：明确项目的范围、时间、成本和质量要求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制定项目计划：根据项目目标，制定详细的项目计划，包括任务分配、时间表和预算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确保项目目标与公司战略一致：确保项目目标符合公司的整体战略和业务目标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沟通项目目标：与项目团队成员和相关利益相关者沟通项目目标，确保所有人对项目目标有清晰的理解和共识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项目计划制定</a:t>
            </a:r>
            <a:endParaRPr altLang="en-US" lang="zh-CN"/>
          </a:p>
        </p:txBody>
      </p:sp>
      <p:sp>
        <p:nvSpPr>
          <p:cNvPr id="1049220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制定项目计划：根据项目目标，制定详细的项目计划，包括时间表、资源分配、任务分配等。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明确项目目标：确保项目目标清晰、具体，以便团队成员能够理解并达成共识。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评估风险：识别潜在的风险，并制定相应的应对措施，以确保项目的顺利进行。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监控和调整：在项目实施过程中，密切关注项目进展情况，并根据实际情况及时调整项目计划，以确保项目的成功实施。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27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冲突解决策略：平等和公正，多角度思考，寻求共同点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激励与认可：激发团队成员积极性，认可贡献和成果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团队协作的重要性：共同完成任务，提高效率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有效沟通技巧：清晰表达，倾听理解，反馈确认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风险管理</a:t>
            </a:r>
            <a:endParaRPr altLang="en-US" lang="zh-CN"/>
          </a:p>
        </p:txBody>
      </p:sp>
      <p:sp>
        <p:nvSpPr>
          <p:cNvPr id="10493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风险识别：识别项目中的潜在风险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风险评估：评估风险的概率和影响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风险应对策略：制定应对风险的计划和措施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风险监控：持续监控项目中的风险，并及时采取应对措施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高效实施项目管理的关键步骤</a:t>
            </a:r>
            <a:endParaRPr altLang="en-US" lang="zh-CN"/>
          </a:p>
        </p:txBody>
      </p:sp>
      <p:sp>
        <p:nvSpPr>
          <p:cNvPr id="10493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明确项目目标和范围</a:t>
            </a:r>
            <a:endParaRPr altLang="en-US" lang="zh-CN"/>
          </a:p>
        </p:txBody>
      </p:sp>
      <p:sp>
        <p:nvSpPr>
          <p:cNvPr id="104945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定义项目目标：确保项目目标明确、具体、可衡量和可实现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确定项目范围：明确项目范围，包括项目所需完成的任务、时间、成本和质量要求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与干系人沟通：与项目干系人进行有效沟通，确保他们对项目目标和范围有清晰的认识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制定项目计划：根据项目目标和范围，制定详细的项目计划，包括时间表、资源分配和风险管理计划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制定详细的项目计划</a:t>
            </a:r>
            <a:endParaRPr altLang="en-US" lang="zh-CN"/>
          </a:p>
        </p:txBody>
      </p:sp>
      <p:sp>
        <p:nvSpPr>
          <p:cNvPr id="1049492" name="矩形: 圆角 2"/>
          <p:cNvSpPr/>
          <p:nvPr>
            <p:custDataLst>
              <p:tags r:id="rId1"/>
            </p:custDataLst>
          </p:nvPr>
        </p:nvSpPr>
        <p:spPr>
          <a:xfrm>
            <a:off x="608330" y="1461784"/>
            <a:ext cx="5060244" cy="1383140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494" name="Freeform 6"/>
          <p:cNvSpPr/>
          <p:nvPr>
            <p:custDataLst>
              <p:tags r:id="rId2"/>
            </p:custDataLst>
          </p:nvPr>
        </p:nvSpPr>
        <p:spPr bwMode="auto">
          <a:xfrm>
            <a:off x="608330" y="1560472"/>
            <a:ext cx="1023498" cy="1186611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96" name="正文"/>
          <p:cNvSpPr txBox="1"/>
          <p:nvPr>
            <p:custDataLst>
              <p:tags r:id="rId3"/>
            </p:custDataLst>
          </p:nvPr>
        </p:nvSpPr>
        <p:spPr>
          <a:xfrm>
            <a:off x="1651237" y="1471971"/>
            <a:ext cx="3697210" cy="136277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明确项目目标：在制定项目计划前，需要明确项目的目标、范围和预期成果。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8" name="矩形: 圆角 61"/>
          <p:cNvSpPr/>
          <p:nvPr>
            <p:custDataLst>
              <p:tags r:id="rId4"/>
            </p:custDataLst>
          </p:nvPr>
        </p:nvSpPr>
        <p:spPr>
          <a:xfrm>
            <a:off x="6516864" y="1461784"/>
            <a:ext cx="5060244" cy="1383140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00" name="Freeform 6"/>
          <p:cNvSpPr/>
          <p:nvPr>
            <p:custDataLst>
              <p:tags r:id="rId5"/>
            </p:custDataLst>
          </p:nvPr>
        </p:nvSpPr>
        <p:spPr bwMode="auto">
          <a:xfrm>
            <a:off x="6516864" y="1560472"/>
            <a:ext cx="1023498" cy="1186611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02" name="正文"/>
          <p:cNvSpPr txBox="1"/>
          <p:nvPr>
            <p:custDataLst>
              <p:tags r:id="rId6"/>
            </p:custDataLst>
          </p:nvPr>
        </p:nvSpPr>
        <p:spPr>
          <a:xfrm>
            <a:off x="7559772" y="1471971"/>
            <a:ext cx="3697210" cy="136277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分解项目任务：将项目目标分解为具体的任务和子任务，以便更好地管理和控制项目进度。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04" name="矩形: 圆角 99"/>
          <p:cNvSpPr/>
          <p:nvPr>
            <p:custDataLst>
              <p:tags r:id="rId7"/>
            </p:custDataLst>
          </p:nvPr>
        </p:nvSpPr>
        <p:spPr>
          <a:xfrm>
            <a:off x="608330" y="3149664"/>
            <a:ext cx="5060244" cy="1383140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06" name="Freeform 6"/>
          <p:cNvSpPr/>
          <p:nvPr>
            <p:custDataLst>
              <p:tags r:id="rId8"/>
            </p:custDataLst>
          </p:nvPr>
        </p:nvSpPr>
        <p:spPr bwMode="auto">
          <a:xfrm>
            <a:off x="608330" y="3247715"/>
            <a:ext cx="1023498" cy="1186611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08" name="正文"/>
          <p:cNvSpPr txBox="1"/>
          <p:nvPr>
            <p:custDataLst>
              <p:tags r:id="rId9"/>
            </p:custDataLst>
          </p:nvPr>
        </p:nvSpPr>
        <p:spPr>
          <a:xfrm>
            <a:off x="1651237" y="3159851"/>
            <a:ext cx="3697210" cy="136277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制定时间表：为每个任务分配合理的时间，并制定详细的时间表，以确保项目按时完成。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0" name="矩形: 圆角 95"/>
          <p:cNvSpPr/>
          <p:nvPr>
            <p:custDataLst>
              <p:tags r:id="rId10"/>
            </p:custDataLst>
          </p:nvPr>
        </p:nvSpPr>
        <p:spPr>
          <a:xfrm>
            <a:off x="6516864" y="3149664"/>
            <a:ext cx="5060244" cy="1383140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12" name="Freeform 6"/>
          <p:cNvSpPr/>
          <p:nvPr>
            <p:custDataLst>
              <p:tags r:id="rId11"/>
            </p:custDataLst>
          </p:nvPr>
        </p:nvSpPr>
        <p:spPr bwMode="auto">
          <a:xfrm>
            <a:off x="6516864" y="3247715"/>
            <a:ext cx="1023498" cy="1186611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4" name="正文"/>
          <p:cNvSpPr txBox="1"/>
          <p:nvPr>
            <p:custDataLst>
              <p:tags r:id="rId12"/>
            </p:custDataLst>
          </p:nvPr>
        </p:nvSpPr>
        <p:spPr>
          <a:xfrm>
            <a:off x="7559772" y="3159851"/>
            <a:ext cx="3697210" cy="136277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分配资源：根据项目需要，合理分配人力、物力和财力等资源，以确保项目的顺利进行。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16" name="矩形: 圆角 110"/>
          <p:cNvSpPr/>
          <p:nvPr>
            <p:custDataLst>
              <p:tags r:id="rId13"/>
            </p:custDataLst>
          </p:nvPr>
        </p:nvSpPr>
        <p:spPr>
          <a:xfrm>
            <a:off x="608330" y="4837544"/>
            <a:ext cx="5060244" cy="1383140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18" name="Freeform 6"/>
          <p:cNvSpPr/>
          <p:nvPr>
            <p:custDataLst>
              <p:tags r:id="rId14"/>
            </p:custDataLst>
          </p:nvPr>
        </p:nvSpPr>
        <p:spPr bwMode="auto">
          <a:xfrm>
            <a:off x="608330" y="4935595"/>
            <a:ext cx="1023498" cy="1186611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0" name="正文"/>
          <p:cNvSpPr txBox="1"/>
          <p:nvPr>
            <p:custDataLst>
              <p:tags r:id="rId15"/>
            </p:custDataLst>
          </p:nvPr>
        </p:nvSpPr>
        <p:spPr>
          <a:xfrm>
            <a:off x="1651237" y="4847731"/>
            <a:ext cx="3697210" cy="136277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风险管理：识别项目中的潜在风险，并制定相应的应对措施，以降低风险对项目的影响。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22" name="矩形: 圆角 106"/>
          <p:cNvSpPr/>
          <p:nvPr>
            <p:custDataLst>
              <p:tags r:id="rId16"/>
            </p:custDataLst>
          </p:nvPr>
        </p:nvSpPr>
        <p:spPr>
          <a:xfrm>
            <a:off x="6516864" y="4837544"/>
            <a:ext cx="5060244" cy="1383140"/>
          </a:xfrm>
          <a:prstGeom prst="roundRect">
            <a:avLst>
              <a:gd name="adj" fmla="val 689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524" name="Freeform 6"/>
          <p:cNvSpPr/>
          <p:nvPr>
            <p:custDataLst>
              <p:tags r:id="rId17"/>
            </p:custDataLst>
          </p:nvPr>
        </p:nvSpPr>
        <p:spPr bwMode="auto">
          <a:xfrm>
            <a:off x="6516864" y="4935595"/>
            <a:ext cx="1023498" cy="1186611"/>
          </a:xfrm>
          <a:custGeom>
            <a:avLst/>
            <a:ahLst/>
            <a:cxnLst>
              <a:cxn ang="0">
                <a:pos x="0" y="377"/>
              </a:cxn>
              <a:cxn ang="0">
                <a:pos x="155" y="377"/>
              </a:cxn>
              <a:cxn ang="0">
                <a:pos x="192" y="356"/>
              </a:cxn>
              <a:cxn ang="0">
                <a:pos x="276" y="210"/>
              </a:cxn>
              <a:cxn ang="0">
                <a:pos x="276" y="167"/>
              </a:cxn>
              <a:cxn ang="0">
                <a:pos x="192" y="22"/>
              </a:cxn>
              <a:cxn ang="0">
                <a:pos x="155" y="0"/>
              </a:cxn>
              <a:cxn ang="0">
                <a:pos x="0" y="0"/>
              </a:cxn>
              <a:cxn ang="0">
                <a:pos x="0" y="377"/>
              </a:cxn>
            </a:cxnLst>
            <a:rect l="0" t="0" r="r" b="b"/>
            <a:pathLst>
              <a:path w="283" h="377">
                <a:moveTo>
                  <a:pt x="0" y="377"/>
                </a:moveTo>
                <a:cubicBezTo>
                  <a:pt x="155" y="377"/>
                  <a:pt x="155" y="377"/>
                  <a:pt x="155" y="377"/>
                </a:cubicBezTo>
                <a:cubicBezTo>
                  <a:pt x="169" y="377"/>
                  <a:pt x="186" y="367"/>
                  <a:pt x="192" y="356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83" y="198"/>
                  <a:pt x="283" y="179"/>
                  <a:pt x="276" y="167"/>
                </a:cubicBezTo>
                <a:cubicBezTo>
                  <a:pt x="192" y="22"/>
                  <a:pt x="192" y="22"/>
                  <a:pt x="192" y="22"/>
                </a:cubicBezTo>
                <a:cubicBezTo>
                  <a:pt x="186" y="10"/>
                  <a:pt x="169" y="0"/>
                  <a:pt x="155" y="0"/>
                </a:cubicBezTo>
                <a:cubicBezTo>
                  <a:pt x="0" y="0"/>
                  <a:pt x="0" y="0"/>
                  <a:pt x="0" y="0"/>
                </a:cubicBezTo>
                <a:lnTo>
                  <a:pt x="0" y="377"/>
                </a:ln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  <a:p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26" name="正文"/>
          <p:cNvSpPr txBox="1"/>
          <p:nvPr>
            <p:custDataLst>
              <p:tags r:id="rId18"/>
            </p:custDataLst>
          </p:nvPr>
        </p:nvSpPr>
        <p:spPr>
          <a:xfrm>
            <a:off x="7559772" y="4847731"/>
            <a:ext cx="3697210" cy="136277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1250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监控和调整：在项目实施过程中，需要定期监控项目进度和成果，并根据实际情况调整项目计划，以确保项目目标的顺利实现。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3750" lnSpcReduction="10000"/>
          </a:bodyPr>
          <a:p>
            <a:r>
              <a:rPr altLang="en-US" lang="zh-CN"/>
              <a:t>明确团队目标：确保每个成员都清楚项目的目标，并为之努力。</a:t>
            </a:r>
            <a:endParaRPr altLang="en-US" lang="zh-CN"/>
          </a:p>
          <a:p>
            <a:r>
              <a:rPr altLang="en-US" lang="zh-CN"/>
              <a:t>选择合适的成员：根据项目需求，挑选具备相应技能和经验的成员。</a:t>
            </a:r>
            <a:endParaRPr altLang="en-US" lang="zh-CN"/>
          </a:p>
          <a:p>
            <a:r>
              <a:rPr altLang="en-US" lang="zh-CN"/>
              <a:t>制定团队规则：建立明确的沟通、协作和决策机制。</a:t>
            </a:r>
            <a:endParaRPr altLang="en-US" lang="zh-CN"/>
          </a:p>
          <a:p>
            <a:r>
              <a:rPr altLang="en-US" lang="zh-CN"/>
              <a:t>提供培训和支持：为团队成员提供必要的培训和支持，帮助他们提升技能和效率。  高效实施项目管理的关键步骤</a:t>
            </a:r>
            <a:endParaRPr altLang="en-US" lang="zh-CN"/>
          </a:p>
          <a:p>
            <a:pPr lvl="1"/>
            <a:r>
              <a:rPr altLang="en-US" lang="zh-CN"/>
              <a:t>高效实施项目管理的关键步骤</a:t>
            </a:r>
            <a:endParaRPr altLang="en-US" lang="zh-CN"/>
          </a:p>
          <a:p>
            <a:r>
              <a:rPr altLang="en-US" lang="zh-CN"/>
              <a:t>明确项目目标：清晰定义项目的目标、范围和预期成果。</a:t>
            </a:r>
            <a:endParaRPr altLang="en-US" lang="zh-CN"/>
          </a:p>
          <a:p>
            <a:r>
              <a:rPr altLang="en-US" lang="zh-CN"/>
              <a:t>制定详细计划：制定详细的项目计划，包括时间表、资源需求和预算。</a:t>
            </a:r>
            <a:endParaRPr altLang="en-US" lang="zh-CN"/>
          </a:p>
          <a:p>
            <a:r>
              <a:rPr altLang="en-US" lang="zh-CN"/>
              <a:t>有效沟通：保持项目团队内部及与其他利益相关者之间的有效沟通。</a:t>
            </a:r>
            <a:endParaRPr altLang="en-US" lang="zh-CN"/>
          </a:p>
          <a:p>
            <a:r>
              <a:rPr altLang="en-US" lang="zh-CN"/>
              <a:t>监控和调整：定期监控项目进展，及时调整计划以适应变化。</a:t>
            </a:r>
            <a:endParaRPr altLang="en-US" lang="zh-CN"/>
          </a:p>
          <a:p>
            <a:r>
              <a:rPr altLang="en-US" lang="zh-CN"/>
              <a:t>风险管理：识别并管理项目中的潜在风险。</a:t>
            </a:r>
            <a:endParaRPr altLang="en-US" lang="zh-CN"/>
          </a:p>
          <a:p>
            <a:r>
              <a:rPr altLang="en-US" lang="zh-CN"/>
              <a:t>持续改进：在项目结束后进行总结和评估，为未来项目提供改进建议。</a:t>
            </a:r>
            <a:endParaRPr altLang="en-US" lang="zh-CN"/>
          </a:p>
        </p:txBody>
      </p:sp>
      <p:sp>
        <p:nvSpPr>
          <p:cNvPr id="10495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组建高效的项目团队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实施有效的沟通与协调</a:t>
            </a:r>
            <a:endParaRPr altLang="en-US" lang="zh-CN"/>
          </a:p>
        </p:txBody>
      </p:sp>
      <p:sp>
        <p:nvSpPr>
          <p:cNvPr id="1049598" name="矩形 5"/>
          <p:cNvSpPr/>
          <p:nvPr>
            <p:custDataLst>
              <p:tags r:id="rId1"/>
            </p:custDataLst>
          </p:nvPr>
        </p:nvSpPr>
        <p:spPr>
          <a:xfrm>
            <a:off x="897027" y="1458041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10"/>
          <p:cNvSpPr/>
          <p:nvPr>
            <p:custDataLst>
              <p:tags r:id="rId2"/>
            </p:custDataLst>
          </p:nvPr>
        </p:nvSpPr>
        <p:spPr>
          <a:xfrm>
            <a:off x="1245392" y="1452880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3"/>
            </p:custDataLst>
          </p:nvPr>
        </p:nvSpPr>
        <p:spPr>
          <a:xfrm>
            <a:off x="1049275" y="2214122"/>
            <a:ext cx="2893116" cy="129757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明确项目目标：确保所有相关人员对项目目标有清晰、一致的理解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04" name="矩形 6"/>
          <p:cNvSpPr/>
          <p:nvPr>
            <p:custDataLst>
              <p:tags r:id="rId4"/>
            </p:custDataLst>
          </p:nvPr>
        </p:nvSpPr>
        <p:spPr>
          <a:xfrm>
            <a:off x="4481315" y="1458041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11"/>
          <p:cNvSpPr/>
          <p:nvPr>
            <p:custDataLst>
              <p:tags r:id="rId5"/>
            </p:custDataLst>
          </p:nvPr>
        </p:nvSpPr>
        <p:spPr>
          <a:xfrm>
            <a:off x="4849033" y="1452880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6"/>
            </p:custDataLst>
          </p:nvPr>
        </p:nvSpPr>
        <p:spPr>
          <a:xfrm>
            <a:off x="4633563" y="2214122"/>
            <a:ext cx="2893116" cy="1297570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制定沟通计划：确定沟通渠道、频率和内容，确保信息传递及时、准确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0" name="矩形 7"/>
          <p:cNvSpPr/>
          <p:nvPr>
            <p:custDataLst>
              <p:tags r:id="rId7"/>
            </p:custDataLst>
          </p:nvPr>
        </p:nvSpPr>
        <p:spPr>
          <a:xfrm>
            <a:off x="8064958" y="1458041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12"/>
          <p:cNvSpPr/>
          <p:nvPr>
            <p:custDataLst>
              <p:tags r:id="rId8"/>
            </p:custDataLst>
          </p:nvPr>
        </p:nvSpPr>
        <p:spPr>
          <a:xfrm>
            <a:off x="8452030" y="1452880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9"/>
            </p:custDataLst>
          </p:nvPr>
        </p:nvSpPr>
        <p:spPr>
          <a:xfrm>
            <a:off x="8217206" y="2214122"/>
            <a:ext cx="2893116" cy="1297570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建立协作平台：使用项目管理软件等工具，促进团队成员之间的协作与沟通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6" name="矩形 33"/>
          <p:cNvSpPr/>
          <p:nvPr>
            <p:custDataLst>
              <p:tags r:id="rId10"/>
            </p:custDataLst>
          </p:nvPr>
        </p:nvSpPr>
        <p:spPr>
          <a:xfrm>
            <a:off x="896382" y="4016588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37"/>
          <p:cNvSpPr/>
          <p:nvPr>
            <p:custDataLst>
              <p:tags r:id="rId11"/>
            </p:custDataLst>
          </p:nvPr>
        </p:nvSpPr>
        <p:spPr>
          <a:xfrm>
            <a:off x="1244747" y="4011427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12"/>
            </p:custDataLst>
          </p:nvPr>
        </p:nvSpPr>
        <p:spPr>
          <a:xfrm>
            <a:off x="1048630" y="4772669"/>
            <a:ext cx="2893116" cy="1297570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定期召开会议：组织项目进展会议、团队沟通会议等，及时解决问题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2" name="矩形 34"/>
          <p:cNvSpPr/>
          <p:nvPr>
            <p:custDataLst>
              <p:tags r:id="rId13"/>
            </p:custDataLst>
          </p:nvPr>
        </p:nvSpPr>
        <p:spPr>
          <a:xfrm>
            <a:off x="4480670" y="4016588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38"/>
          <p:cNvSpPr/>
          <p:nvPr>
            <p:custDataLst>
              <p:tags r:id="rId14"/>
            </p:custDataLst>
          </p:nvPr>
        </p:nvSpPr>
        <p:spPr>
          <a:xfrm>
            <a:off x="4848388" y="4011427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15"/>
            </p:custDataLst>
          </p:nvPr>
        </p:nvSpPr>
        <p:spPr>
          <a:xfrm>
            <a:off x="4632918" y="4772669"/>
            <a:ext cx="2893116" cy="1297570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有效倾听与回应：积极倾听团队成员的意见和建议，给予及时回应和反馈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8" name="矩形 35"/>
          <p:cNvSpPr/>
          <p:nvPr>
            <p:custDataLst>
              <p:tags r:id="rId16"/>
            </p:custDataLst>
          </p:nvPr>
        </p:nvSpPr>
        <p:spPr>
          <a:xfrm>
            <a:off x="8064312" y="4016588"/>
            <a:ext cx="3224658" cy="22130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矩形 39"/>
          <p:cNvSpPr/>
          <p:nvPr>
            <p:custDataLst>
              <p:tags r:id="rId17"/>
            </p:custDataLst>
          </p:nvPr>
        </p:nvSpPr>
        <p:spPr>
          <a:xfrm>
            <a:off x="8451385" y="4011427"/>
            <a:ext cx="522547" cy="27095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TextBox 2"/>
          <p:cNvSpPr txBox="1"/>
          <p:nvPr>
            <p:custDataLst>
              <p:tags r:id="rId18"/>
            </p:custDataLst>
          </p:nvPr>
        </p:nvSpPr>
        <p:spPr>
          <a:xfrm>
            <a:off x="8216561" y="4772669"/>
            <a:ext cx="2893116" cy="1297570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保持与干系人沟通：与项目相关干系人保持良好沟通，确保项目顺利推进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监控项目进度与质量</a:t>
            </a:r>
            <a:endParaRPr altLang="en-US" lang="zh-CN"/>
          </a:p>
        </p:txBody>
      </p:sp>
      <p:sp>
        <p:nvSpPr>
          <p:cNvPr id="1049668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制定详细的项目计划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定期进行进度评估和调整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确保项目质量符合预期目标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及时应对风险和调整计划</a:t>
            </a:r>
            <a:endParaRPr altLang="en-US" lang="zh-CN"/>
          </a:p>
        </p:txBody>
      </p:sp>
      <p:sp>
        <p:nvSpPr>
          <p:cNvPr id="10497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识别和评估风险：对项目过程中可能出现的问题进行预测和评估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制定应对措施：针对不同风险制定相应的应对策略和措施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调整计划：根据项目进展情况及时调整计划，确保项目顺利进行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保持沟通：与项目团队成员保持密切沟通，及时反馈问题和进展情况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提高项目管理效率的方法和技巧</a:t>
            </a:r>
            <a:endParaRPr altLang="en-US" lang="zh-CN"/>
          </a:p>
        </p:txBody>
      </p:sp>
      <p:sp>
        <p:nvSpPr>
          <p:cNvPr id="10497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制定合理的项目计划和时间表</a:t>
            </a:r>
            <a:endParaRPr altLang="en-US" lang="zh-CN"/>
          </a:p>
        </p:txBody>
      </p:sp>
      <p:sp>
        <p:nvSpPr>
          <p:cNvPr id="104984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制定详细的项目计划，包括时间表、任务分配和优先级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确保项目计划与实际工作相符合，并及时调整和优化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明确项目目标、范围和要求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评估项目所需资源和时间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优化资源配置和利用</a:t>
            </a:r>
            <a:endParaRPr altLang="en-US" lang="zh-CN"/>
          </a:p>
        </p:txBody>
      </p:sp>
      <p:sp>
        <p:nvSpPr>
          <p:cNvPr id="104990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合理分配人力、物力、财力等资源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及时调整资源分配，确保项目顺利进行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优化资源利用，提高资源利用效率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确保资源在关键项目上的投入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引入先进的管理方法和工具</a:t>
            </a:r>
            <a:endParaRPr altLang="en-US" lang="zh-CN"/>
          </a:p>
        </p:txBody>
      </p:sp>
      <p:sp>
        <p:nvSpPr>
          <p:cNvPr id="104998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敏捷开发方法：适应变化，快速响应需求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项目管理软件：提高项目管理的效率和准确性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自动化工具：减轻工作负担，提高工作效率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持续改进：不断优化项目管理流程和方法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激发团队成员的积极性和创造力</a:t>
            </a:r>
            <a:endParaRPr altLang="en-US" lang="zh-CN"/>
          </a:p>
        </p:txBody>
      </p:sp>
      <p:sp>
        <p:nvSpPr>
          <p:cNvPr id="105004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给予团队成员适当的激励：通过奖励、认可和鼓励等方式，激发团队成员的积极性和创造力。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建立明确的愿景和目标：让团队成员明白项目的意义和价值，激发他们为共同目标而努力的动力。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营造开放和包容的工作氛围：鼓励团队成员提出自己的想法和建议，创造一个可以自由交流和分享的环境。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提供培训和发展机会：帮助团队成员提升技能和知识，促进他们的个人成长和职业发展。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建立有效的激励机制和考核制度</a:t>
            </a:r>
            <a:endParaRPr altLang="en-US" lang="zh-CN"/>
          </a:p>
        </p:txBody>
      </p:sp>
      <p:sp>
        <p:nvSpPr>
          <p:cNvPr id="105010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奖惩措施：根据考核结果，对表现优秀的员工给予奖励，对表现不佳的员工进行惩罚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培训和发展：通过培训和发展计划，提高员工的专业技能和综合素质，为项目实施提供有力支持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激励机制：通过奖励、晋升等方式激发员工积极性，提高工作效率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考核制度：定期对员工进行绩效评估，确保项目进度和质量符合预期目标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加强项目干系人之间的沟通和协作</a:t>
            </a:r>
            <a:endParaRPr altLang="en-US" lang="zh-CN"/>
          </a:p>
        </p:txBody>
      </p:sp>
      <p:sp>
        <p:nvSpPr>
          <p:cNvPr id="105016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建立有效的沟通渠道，定期召开项目会议，及时分享项目进展和问题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明确项目目标，确保所有干系人理解并达成共识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鼓励干系人之间的合作，共同解决问题，提高项目效率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加强团队建设，提高团队成员之间的信任和合作意愿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项目管理实践案例分享</a:t>
            </a:r>
            <a:endParaRPr altLang="en-US" lang="zh-CN"/>
          </a:p>
        </p:txBody>
      </p:sp>
      <p:sp>
        <p:nvSpPr>
          <p:cNvPr id="10502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成功案例分析</a:t>
            </a:r>
            <a:endParaRPr altLang="en-US" lang="zh-CN"/>
          </a:p>
        </p:txBody>
      </p:sp>
      <p:sp>
        <p:nvSpPr>
          <p:cNvPr id="1050280" name="矩形 3"/>
          <p:cNvSpPr/>
          <p:nvPr>
            <p:custDataLst>
              <p:tags r:id="rId1"/>
            </p:custDataLst>
          </p:nvPr>
        </p:nvSpPr>
        <p:spPr>
          <a:xfrm>
            <a:off x="972637" y="1746347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82" name="矩形 13"/>
          <p:cNvSpPr/>
          <p:nvPr>
            <p:custDataLst>
              <p:tags r:id="rId2"/>
            </p:custDataLst>
          </p:nvPr>
        </p:nvSpPr>
        <p:spPr>
          <a:xfrm>
            <a:off x="608330" y="1746347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284" name="文本框 4"/>
          <p:cNvSpPr txBox="1"/>
          <p:nvPr>
            <p:custDataLst>
              <p:tags r:id="rId3"/>
            </p:custDataLst>
          </p:nvPr>
        </p:nvSpPr>
        <p:spPr>
          <a:xfrm>
            <a:off x="1160564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案例名称：XX公司项目管理实践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矩形 39"/>
          <p:cNvSpPr/>
          <p:nvPr>
            <p:custDataLst>
              <p:tags r:id="rId4"/>
            </p:custDataLst>
          </p:nvPr>
        </p:nvSpPr>
        <p:spPr>
          <a:xfrm>
            <a:off x="972637" y="3220253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88" name="矩形 5"/>
          <p:cNvSpPr/>
          <p:nvPr>
            <p:custDataLst>
              <p:tags r:id="rId5"/>
            </p:custDataLst>
          </p:nvPr>
        </p:nvSpPr>
        <p:spPr>
          <a:xfrm>
            <a:off x="608330" y="3220253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90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项目背景：项目目标、项目范围、项目时间表等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12"/>
          <p:cNvSpPr/>
          <p:nvPr>
            <p:custDataLst>
              <p:tags r:id="rId7"/>
            </p:custDataLst>
          </p:nvPr>
        </p:nvSpPr>
        <p:spPr>
          <a:xfrm>
            <a:off x="972637" y="4694159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94" name="矩形 17"/>
          <p:cNvSpPr/>
          <p:nvPr>
            <p:custDataLst>
              <p:tags r:id="rId8"/>
            </p:custDataLst>
          </p:nvPr>
        </p:nvSpPr>
        <p:spPr>
          <a:xfrm>
            <a:off x="608330" y="4694159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96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项目管理方法：采用的项目管理方法、工具和技术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9"/>
          <p:cNvSpPr/>
          <p:nvPr>
            <p:custDataLst>
              <p:tags r:id="rId10"/>
            </p:custDataLst>
          </p:nvPr>
        </p:nvSpPr>
        <p:spPr>
          <a:xfrm>
            <a:off x="6659169" y="1746347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00" name="矩形 26"/>
          <p:cNvSpPr/>
          <p:nvPr>
            <p:custDataLst>
              <p:tags r:id="rId11"/>
            </p:custDataLst>
          </p:nvPr>
        </p:nvSpPr>
        <p:spPr>
          <a:xfrm>
            <a:off x="6294862" y="1746347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02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实施过程：项目计划、项目执行、项目监控和项目收尾等阶段的情况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64"/>
          <p:cNvSpPr/>
          <p:nvPr>
            <p:custDataLst>
              <p:tags r:id="rId13"/>
            </p:custDataLst>
          </p:nvPr>
        </p:nvSpPr>
        <p:spPr>
          <a:xfrm>
            <a:off x="6659169" y="3220253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06" name="矩形 65"/>
          <p:cNvSpPr/>
          <p:nvPr>
            <p:custDataLst>
              <p:tags r:id="rId14"/>
            </p:custDataLst>
          </p:nvPr>
        </p:nvSpPr>
        <p:spPr>
          <a:xfrm>
            <a:off x="6294862" y="3220253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08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成功因素：项目成功的关键因素，如团队协作、沟通协调、风险管理等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67"/>
          <p:cNvSpPr/>
          <p:nvPr>
            <p:custDataLst>
              <p:tags r:id="rId16"/>
            </p:custDataLst>
          </p:nvPr>
        </p:nvSpPr>
        <p:spPr>
          <a:xfrm>
            <a:off x="6659169" y="4694159"/>
            <a:ext cx="4917998" cy="1241562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12" name="矩形 68"/>
          <p:cNvSpPr/>
          <p:nvPr>
            <p:custDataLst>
              <p:tags r:id="rId17"/>
            </p:custDataLst>
          </p:nvPr>
        </p:nvSpPr>
        <p:spPr>
          <a:xfrm>
            <a:off x="6294862" y="4694159"/>
            <a:ext cx="177664" cy="1241562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14" name="文本框 69"/>
          <p:cNvSpPr txBox="1"/>
          <p:nvPr>
            <p:custDataLst>
              <p:tags r:id="rId18"/>
            </p:custDataLst>
          </p:nvPr>
        </p:nvSpPr>
        <p:spPr>
          <a:xfrm>
            <a:off x="6847095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经验教训：项目中遇到的问题和解决方案，以及可以借鉴的经验教训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失败案例反思</a:t>
            </a:r>
            <a:endParaRPr altLang="en-US" lang="zh-CN"/>
          </a:p>
        </p:txBody>
      </p:sp>
      <p:sp>
        <p:nvSpPr>
          <p:cNvPr id="1050350" name="矩形: 圆角 4"/>
          <p:cNvSpPr/>
          <p:nvPr>
            <p:custDataLst>
              <p:tags r:id="rId1"/>
            </p:custDataLst>
          </p:nvPr>
        </p:nvSpPr>
        <p:spPr>
          <a:xfrm>
            <a:off x="608330" y="3339863"/>
            <a:ext cx="2562081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352" name="正文"/>
          <p:cNvSpPr txBox="1"/>
          <p:nvPr>
            <p:custDataLst>
              <p:tags r:id="rId2"/>
            </p:custDataLst>
          </p:nvPr>
        </p:nvSpPr>
        <p:spPr>
          <a:xfrm>
            <a:off x="778278" y="3545456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项目背景介绍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354" name="矩形: 圆角 4"/>
          <p:cNvSpPr/>
          <p:nvPr>
            <p:custDataLst>
              <p:tags r:id="rId3"/>
            </p:custDataLst>
          </p:nvPr>
        </p:nvSpPr>
        <p:spPr>
          <a:xfrm>
            <a:off x="9016001" y="3340499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356" name="正文"/>
          <p:cNvSpPr txBox="1"/>
          <p:nvPr>
            <p:custDataLst>
              <p:tags r:id="rId4"/>
            </p:custDataLst>
          </p:nvPr>
        </p:nvSpPr>
        <p:spPr>
          <a:xfrm>
            <a:off x="9185949" y="3546092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改进措施建议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358" name="矩形: 圆角 4"/>
          <p:cNvSpPr/>
          <p:nvPr>
            <p:custDataLst>
              <p:tags r:id="rId5"/>
            </p:custDataLst>
          </p:nvPr>
        </p:nvSpPr>
        <p:spPr>
          <a:xfrm>
            <a:off x="3410887" y="3341136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360" name="正文"/>
          <p:cNvSpPr txBox="1"/>
          <p:nvPr>
            <p:custDataLst>
              <p:tags r:id="rId6"/>
            </p:custDataLst>
          </p:nvPr>
        </p:nvSpPr>
        <p:spPr>
          <a:xfrm>
            <a:off x="3581472" y="3546729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失败原因分析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362" name="矩形: 圆角 4"/>
          <p:cNvSpPr/>
          <p:nvPr>
            <p:custDataLst>
              <p:tags r:id="rId7"/>
            </p:custDataLst>
          </p:nvPr>
        </p:nvSpPr>
        <p:spPr>
          <a:xfrm>
            <a:off x="6213444" y="3341772"/>
            <a:ext cx="2561956" cy="100123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364" name="正文"/>
          <p:cNvSpPr txBox="1"/>
          <p:nvPr>
            <p:custDataLst>
              <p:tags r:id="rId8"/>
            </p:custDataLst>
          </p:nvPr>
        </p:nvSpPr>
        <p:spPr>
          <a:xfrm>
            <a:off x="6383392" y="3547365"/>
            <a:ext cx="2221423" cy="60341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教训总结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50400" name="圆角矩形 3"/>
          <p:cNvSpPr/>
          <p:nvPr>
            <p:custDataLst>
              <p:tags r:id="rId1"/>
            </p:custDataLst>
          </p:nvPr>
        </p:nvSpPr>
        <p:spPr>
          <a:xfrm rot="16200000">
            <a:off x="5700967" y="-2391517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2" name="圆角矩形 4"/>
          <p:cNvSpPr/>
          <p:nvPr>
            <p:custDataLst>
              <p:tags r:id="rId2"/>
            </p:custDataLst>
          </p:nvPr>
        </p:nvSpPr>
        <p:spPr>
          <a:xfrm rot="16200000">
            <a:off x="536187" y="2773908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04" name="圆角矩形 5"/>
          <p:cNvSpPr/>
          <p:nvPr>
            <p:custDataLst>
              <p:tags r:id="rId3"/>
            </p:custDataLst>
          </p:nvPr>
        </p:nvSpPr>
        <p:spPr>
          <a:xfrm rot="16200000">
            <a:off x="5700967" y="-3389383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6"/>
          <p:cNvSpPr/>
          <p:nvPr>
            <p:custDataLst>
              <p:tags r:id="rId4"/>
            </p:custDataLst>
          </p:nvPr>
        </p:nvSpPr>
        <p:spPr>
          <a:xfrm rot="16200000">
            <a:off x="536187" y="1775397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08" name="圆角矩形 11"/>
          <p:cNvSpPr/>
          <p:nvPr>
            <p:custDataLst>
              <p:tags r:id="rId5"/>
            </p:custDataLst>
          </p:nvPr>
        </p:nvSpPr>
        <p:spPr>
          <a:xfrm rot="16200000">
            <a:off x="5700967" y="-395140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圆角矩形 12"/>
          <p:cNvSpPr/>
          <p:nvPr>
            <p:custDataLst>
              <p:tags r:id="rId6"/>
            </p:custDataLst>
          </p:nvPr>
        </p:nvSpPr>
        <p:spPr>
          <a:xfrm rot="16200000">
            <a:off x="536187" y="4770285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12" name="圆角矩形 9"/>
          <p:cNvSpPr/>
          <p:nvPr>
            <p:custDataLst>
              <p:tags r:id="rId7"/>
            </p:custDataLst>
          </p:nvPr>
        </p:nvSpPr>
        <p:spPr>
          <a:xfrm rot="16200000">
            <a:off x="5700967" y="-1393006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圆角矩形 10"/>
          <p:cNvSpPr/>
          <p:nvPr>
            <p:custDataLst>
              <p:tags r:id="rId8"/>
            </p:custDataLst>
          </p:nvPr>
        </p:nvSpPr>
        <p:spPr>
          <a:xfrm rot="16200000">
            <a:off x="536187" y="3771774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16" name="圆角矩形 7"/>
          <p:cNvSpPr/>
          <p:nvPr>
            <p:custDataLst>
              <p:tags r:id="rId9"/>
            </p:custDataLst>
          </p:nvPr>
        </p:nvSpPr>
        <p:spPr>
          <a:xfrm rot="16200000">
            <a:off x="5700967" y="602081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圆角矩形 8"/>
          <p:cNvSpPr/>
          <p:nvPr>
            <p:custDataLst>
              <p:tags r:id="rId10"/>
            </p:custDataLst>
          </p:nvPr>
        </p:nvSpPr>
        <p:spPr>
          <a:xfrm rot="16200000">
            <a:off x="536187" y="5767506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20" name="文本框 14"/>
          <p:cNvSpPr txBox="1"/>
          <p:nvPr>
            <p:custDataLst>
              <p:tags r:id="rId11"/>
            </p:custDataLst>
          </p:nvPr>
        </p:nvSpPr>
        <p:spPr>
          <a:xfrm>
            <a:off x="1297972" y="5446280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不断学习和改进，提高项目管理能力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22" name="文本框 15"/>
          <p:cNvSpPr txBox="1"/>
          <p:nvPr>
            <p:custDataLst>
              <p:tags r:id="rId12"/>
            </p:custDataLst>
          </p:nvPr>
        </p:nvSpPr>
        <p:spPr>
          <a:xfrm>
            <a:off x="1298617" y="3449257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建立有效的沟通机制，及时反馈项目进展情况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24" name="文本框 16"/>
          <p:cNvSpPr txBox="1"/>
          <p:nvPr>
            <p:custDataLst>
              <p:tags r:id="rId13"/>
            </p:custDataLst>
          </p:nvPr>
        </p:nvSpPr>
        <p:spPr>
          <a:xfrm>
            <a:off x="1297972" y="4448414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注重风险管理，提前识别并应对潜在问题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26" name="文本框 17"/>
          <p:cNvSpPr txBox="1"/>
          <p:nvPr>
            <p:custDataLst>
              <p:tags r:id="rId14"/>
            </p:custDataLst>
          </p:nvPr>
        </p:nvSpPr>
        <p:spPr>
          <a:xfrm>
            <a:off x="1298617" y="1452880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明确项目目标，确保团队成员理解并达成共识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428" name="文本框 18"/>
          <p:cNvSpPr txBox="1"/>
          <p:nvPr>
            <p:custDataLst>
              <p:tags r:id="rId15"/>
            </p:custDataLst>
          </p:nvPr>
        </p:nvSpPr>
        <p:spPr>
          <a:xfrm>
            <a:off x="1297972" y="2452036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制定详细的项目计划，包括时间表、预算和资源分配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未来项目管理发展趋势和挑战</a:t>
            </a:r>
            <a:endParaRPr altLang="en-US" lang="zh-CN"/>
          </a:p>
        </p:txBody>
      </p:sp>
      <p:sp>
        <p:nvSpPr>
          <p:cNvPr id="105046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项目管理在数字化时代的发展趋势</a:t>
            </a:r>
            <a:endParaRPr altLang="en-US" lang="zh-CN"/>
          </a:p>
        </p:txBody>
      </p:sp>
      <p:sp>
        <p:nvSpPr>
          <p:cNvPr id="105052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3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3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3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3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4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5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5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6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数字化转型：利用先进技术提高项目管理效率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全球化视野：拓展国际合作，推动项目管理全球化发展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正文"/>
          <p:cNvSpPr txBox="1"/>
          <p:nvPr>
            <p:custDataLst>
              <p:tags r:id="rId28"/>
            </p:custDataLst>
          </p:nvPr>
        </p:nvSpPr>
        <p:spPr>
          <a:xfrm>
            <a:off x="8241006" y="2698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可持续性发展：注重项目环境、社会和经济效益的平衡发展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正文"/>
          <p:cNvSpPr txBox="1"/>
          <p:nvPr>
            <p:custDataLst>
              <p:tags r:id="rId29"/>
            </p:custDataLst>
          </p:nvPr>
        </p:nvSpPr>
        <p:spPr>
          <a:xfrm>
            <a:off x="1786660" y="2698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智能化发展：借助人工智能、大数据等技术实现项目智能化管理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正文"/>
          <p:cNvSpPr txBox="1"/>
          <p:nvPr>
            <p:custDataLst>
              <p:tags r:id="rId30"/>
            </p:custDataLst>
          </p:nvPr>
        </p:nvSpPr>
        <p:spPr>
          <a:xfrm>
            <a:off x="6446389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跨领域合作：加强与其他领域的交流与合作，推动项目管理创新发展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正文"/>
          <p:cNvSpPr txBox="1"/>
          <p:nvPr>
            <p:custDataLst>
              <p:tags r:id="rId31"/>
            </p:custDataLst>
          </p:nvPr>
        </p:nvSpPr>
        <p:spPr>
          <a:xfrm>
            <a:off x="3581277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敏捷化趋势：适应快速变化的市场环境，采用敏捷项目管理方法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项目管理面临的挑战和机遇</a:t>
            </a:r>
            <a:endParaRPr altLang="en-US" lang="zh-CN"/>
          </a:p>
        </p:txBody>
      </p:sp>
      <p:sp>
        <p:nvSpPr>
          <p:cNvPr id="105061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1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应对策略：提升项目管理能力、加强团队协作、关注客户需求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挑战：市场竞争激烈、客户需求多样化、项目复杂度增加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2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机遇：数字化转型、技术创新、可持续发展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3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未来展望：项目管理将更加注重创新、协作和可持续发展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未来项目管理的发展方向和创新点</a:t>
            </a:r>
            <a:endParaRPr altLang="en-US" lang="zh-CN"/>
          </a:p>
        </p:txBody>
      </p:sp>
      <p:sp>
        <p:nvSpPr>
          <p:cNvPr id="1050676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78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80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82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84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8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86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8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90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8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8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8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9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9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9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8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0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9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0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99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04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06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08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1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12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数字化和智能化：利用先进技术提高项目管理效率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4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人工智能和机器学习：在项目管理中的应用和创新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正文"/>
          <p:cNvSpPr txBox="1"/>
          <p:nvPr>
            <p:custDataLst>
              <p:tags r:id="rId28"/>
            </p:custDataLst>
          </p:nvPr>
        </p:nvSpPr>
        <p:spPr>
          <a:xfrm>
            <a:off x="8241006" y="2698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个性化和定制化：满足不同项目和团队的需求和特点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8" name="正文"/>
          <p:cNvSpPr txBox="1"/>
          <p:nvPr>
            <p:custDataLst>
              <p:tags r:id="rId29"/>
            </p:custDataLst>
          </p:nvPr>
        </p:nvSpPr>
        <p:spPr>
          <a:xfrm>
            <a:off x="1786660" y="2698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可持续发展：关注项目对环境和社会的影响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正文"/>
          <p:cNvSpPr txBox="1"/>
          <p:nvPr>
            <p:custDataLst>
              <p:tags r:id="rId30"/>
            </p:custDataLst>
          </p:nvPr>
        </p:nvSpPr>
        <p:spPr>
          <a:xfrm>
            <a:off x="6446389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跨界合作：跨领域、跨行业合作推动项目成功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2" name="正文"/>
          <p:cNvSpPr txBox="1"/>
          <p:nvPr>
            <p:custDataLst>
              <p:tags r:id="rId31"/>
            </p:custDataLst>
          </p:nvPr>
        </p:nvSpPr>
        <p:spPr>
          <a:xfrm>
            <a:off x="3581277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敏捷和精益：应对快速变化的项目需求和市场环境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75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4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8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1_5*l_h_a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1_5*l_h_f*1_1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1_5*l_h_a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1_5*l_h_f*1_2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1_5*l_h_a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1_5*l_h_f*1_3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1_5*l_h_a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1_5*l_h_f*1_4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1_5*l_h_a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1_5*l_h_f*1_5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1_5*l_h_i*1_6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71_5*l_h_a*1_6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71_5*l_h_f*1_6_1"/>
  <p:tag name="KSO_WM_TEMPLATE_CATEGORY" val="diagram"/>
  <p:tag name="KSO_WM_TEMPLATE_INDEX" val="2023167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6890551181102,&quot;width&quot;:861.36031496062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4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4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8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65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2023-12-19T10:09:43Z</dcterms:created>
  <dcterms:modified xsi:type="dcterms:W3CDTF">2023-12-19T10:09:43Z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cb2d67438f83412fb8f87ca65fcb35a9_21</vt:lpwstr>
  </property>
</Properties>
</file>