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190" r:id="rId1"/>
    <p:sldMasterId id="2147494227" r:id="rId2"/>
  </p:sldMasterIdLst>
  <p:notesMasterIdLst>
    <p:notesMasterId r:id="rId3"/>
  </p:notesMasterIdLst>
  <p:sldIdLst>
    <p:sldId id="4896" r:id="rId4"/>
    <p:sldId id="4899" r:id="rId5"/>
    <p:sldId id="4902" r:id="rId6"/>
    <p:sldId id="4905" r:id="rId7"/>
    <p:sldId id="4908" r:id="rId8"/>
    <p:sldId id="4911" r:id="rId9"/>
    <p:sldId id="4914" r:id="rId10"/>
    <p:sldId id="4917" r:id="rId11"/>
    <p:sldId id="4920" r:id="rId12"/>
    <p:sldId id="4923" r:id="rId13"/>
    <p:sldId id="4926" r:id="rId14"/>
    <p:sldId id="4929" r:id="rId15"/>
    <p:sldId id="4932" r:id="rId16"/>
    <p:sldId id="4935" r:id="rId17"/>
    <p:sldId id="4938" r:id="rId18"/>
    <p:sldId id="4941" r:id="rId19"/>
    <p:sldId id="4944" r:id="rId20"/>
    <p:sldId id="4947" r:id="rId21"/>
    <p:sldId id="4950" r:id="rId22"/>
    <p:sldId id="4953" r:id="rId23"/>
    <p:sldId id="4956" r:id="rId24"/>
    <p:sldId id="4959" r:id="rId25"/>
    <p:sldId id="4962" r:id="rId26"/>
    <p:sldId id="4966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191" r:id="rId1"/>
    <p:sldLayoutId id="2147494192" r:id="rId2"/>
    <p:sldLayoutId id="2147494193" r:id="rId3"/>
    <p:sldLayoutId id="2147494194" r:id="rId4"/>
    <p:sldLayoutId id="2147494195" r:id="rId5"/>
    <p:sldLayoutId id="2147494196" r:id="rId6"/>
    <p:sldLayoutId id="2147494197" r:id="rId7"/>
    <p:sldLayoutId id="2147494198" r:id="rId8"/>
    <p:sldLayoutId id="2147494199" r:id="rId9"/>
    <p:sldLayoutId id="2147494200" r:id="rId10"/>
    <p:sldLayoutId id="214749420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228" r:id="rId1"/>
    <p:sldLayoutId id="2147494229" r:id="rId2"/>
    <p:sldLayoutId id="2147494230" r:id="rId3"/>
    <p:sldLayoutId id="2147494231" r:id="rId4"/>
    <p:sldLayoutId id="2147494232" r:id="rId5"/>
    <p:sldLayoutId id="2147494233" r:id="rId6"/>
    <p:sldLayoutId id="2147494234" r:id="rId7"/>
    <p:sldLayoutId id="2147494235" r:id="rId8"/>
    <p:sldLayoutId id="2147494236" r:id="rId9"/>
    <p:sldLayoutId id="2147494237" r:id="rId10"/>
    <p:sldLayoutId id="214749423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20" Type="http://schemas.openxmlformats.org/officeDocument/2006/relationships/tags" Target="../tags/tag244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tags" Target="../tags/tag327.xml"/><Relationship Id="rId10" Type="http://schemas.openxmlformats.org/officeDocument/2006/relationships/tags" Target="../tags/tag328.xml"/><Relationship Id="rId11" Type="http://schemas.openxmlformats.org/officeDocument/2006/relationships/tags" Target="../tags/tag329.xml"/><Relationship Id="rId12" Type="http://schemas.openxmlformats.org/officeDocument/2006/relationships/tags" Target="../tags/tag330.xml"/><Relationship Id="rId13" Type="http://schemas.openxmlformats.org/officeDocument/2006/relationships/tags" Target="../tags/tag331.xml"/><Relationship Id="rId14" Type="http://schemas.openxmlformats.org/officeDocument/2006/relationships/tags" Target="../tags/tag332.xml"/><Relationship Id="rId15" Type="http://schemas.openxmlformats.org/officeDocument/2006/relationships/tags" Target="../tags/tag333.xml"/><Relationship Id="rId16" Type="http://schemas.openxmlformats.org/officeDocument/2006/relationships/tags" Target="../tags/tag334.xml"/><Relationship Id="rId17" Type="http://schemas.openxmlformats.org/officeDocument/2006/relationships/tags" Target="../tags/tag335.xml"/><Relationship Id="rId18" Type="http://schemas.openxmlformats.org/officeDocument/2006/relationships/tags" Target="../tags/tag336.xml"/><Relationship Id="rId19" Type="http://schemas.openxmlformats.org/officeDocument/2006/relationships/tags" Target="../tags/tag337.xml"/><Relationship Id="rId20" Type="http://schemas.openxmlformats.org/officeDocument/2006/relationships/tags" Target="../tags/tag33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8333"/>
          </a:bodyPr>
          <a:p>
            <a:r>
              <a:rPr altLang="en-US" dirty="0" lang="zh-CN"/>
              <a:t>学校双减提升教育治理水平的重要途径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双减政策的背景和意义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双减政策实施的效果和影响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双减政策的具体措施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提升教育治理水平的途径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双减政策的未来展望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8916986" y="1161080"/>
            <a:ext cx="995787" cy="289752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8941513" y="4389029"/>
            <a:ext cx="946634" cy="26000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>
            <a:off x="8114678" y="2108616"/>
            <a:ext cx="2600063" cy="392382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48" name="任意多边形 19"/>
          <p:cNvSpPr/>
          <p:nvPr>
            <p:custDataLst>
              <p:tags r:id="rId4"/>
            </p:custDataLst>
          </p:nvPr>
        </p:nvSpPr>
        <p:spPr>
          <a:xfrm flipV="1">
            <a:off x="7966222" y="1364400"/>
            <a:ext cx="2897528" cy="139240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79068" y="1161725"/>
            <a:ext cx="995787" cy="289583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304887" y="4389029"/>
            <a:ext cx="946634" cy="26000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4"/>
          <p:cNvSpPr/>
          <p:nvPr>
            <p:custDataLst>
              <p:tags r:id="rId7"/>
            </p:custDataLst>
          </p:nvPr>
        </p:nvSpPr>
        <p:spPr>
          <a:xfrm>
            <a:off x="1478052" y="2108616"/>
            <a:ext cx="2600063" cy="392382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任意多边形 5"/>
          <p:cNvSpPr/>
          <p:nvPr>
            <p:custDataLst>
              <p:tags r:id="rId8"/>
            </p:custDataLst>
          </p:nvPr>
        </p:nvSpPr>
        <p:spPr>
          <a:xfrm flipV="1">
            <a:off x="1328950" y="1364400"/>
            <a:ext cx="2895833" cy="139240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478052" y="2933515"/>
            <a:ext cx="2600063" cy="234261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背景：教育焦虑、学生课业负担过重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14678" y="2933515"/>
            <a:ext cx="2600063" cy="234261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意义：促进学生全面发展、提高教育质量、构建良好教育生态</a:t>
            </a:r>
            <a:endParaRPr dirty="0" sz="2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5683228" y="1177216"/>
            <a:ext cx="995787" cy="2895833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5708401" y="4404520"/>
            <a:ext cx="946634" cy="26000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任意多边形 11"/>
          <p:cNvSpPr/>
          <p:nvPr>
            <p:custDataLst>
              <p:tags r:id="rId13"/>
            </p:custDataLst>
          </p:nvPr>
        </p:nvSpPr>
        <p:spPr>
          <a:xfrm>
            <a:off x="4881566" y="2122816"/>
            <a:ext cx="2600063" cy="3923824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任意多边形 12"/>
          <p:cNvSpPr/>
          <p:nvPr>
            <p:custDataLst>
              <p:tags r:id="rId14"/>
            </p:custDataLst>
          </p:nvPr>
        </p:nvSpPr>
        <p:spPr>
          <a:xfrm flipV="1">
            <a:off x="4733110" y="1379891"/>
            <a:ext cx="2895833" cy="139240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881566" y="2948360"/>
            <a:ext cx="2600063" cy="234261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目的：减轻学生作业负担、减轻学生校外培训负担</a:t>
            </a:r>
            <a:endParaRPr altLang="en-US" dirty="0" sz="2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减轻学生课业负担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推动学校治理体系现代化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双减政策对教育治理的影响</a:t>
            </a:r>
            <a:endParaRPr altLang="en-US" lang="zh-CN"/>
          </a:p>
        </p:txBody>
      </p:sp>
      <p:sp>
        <p:nvSpPr>
          <p:cNvPr id="10490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双减政策的具体措施</a:t>
            </a:r>
            <a:endParaRPr altLang="en-US" dirty="0" lang="zh-CN"/>
          </a:p>
        </p:txBody>
      </p:sp>
      <p:sp>
        <p:nvSpPr>
          <p:cNvPr id="10491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减轻学生作业负担的措施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控制作业总量和时长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提高作业质量和层次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建立作业公示制度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强化作业批改和反馈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规范校外培训机构的措施</a:t>
            </a:r>
            <a:endParaRPr altLang="en-US" lang="zh-CN"/>
          </a:p>
        </p:txBody>
      </p:sp>
      <p:sp>
        <p:nvSpPr>
          <p:cNvPr id="104921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规范收费行为：制定合理的收费标准，禁止乱收费和超标准收费行为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强化安全管理：建立健全校外培训机构的安全管理制度，确保学生的人身安全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限制培训时间：严格控制学生参加校外培训的时间和科目数量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提高培训质量：加强校外培训机构的教学质量监管，提高教师资质和教学水平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加强教育评价改革的措施</a:t>
            </a:r>
            <a:endParaRPr altLang="en-US" lang="zh-CN"/>
          </a:p>
        </p:txBody>
      </p:sp>
      <p:sp>
        <p:nvSpPr>
          <p:cNvPr id="104927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建立多元评价体系，注重学生综合素质和个性化发展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完善教师评价体系，提高教师教育教学水平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推进考试制度改革，减轻学生考试压力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加强学校内部管理，提高教育治理水平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双减政策实施的效果和影响</a:t>
            </a:r>
            <a:endParaRPr altLang="en-US" dirty="0" lang="zh-CN"/>
          </a:p>
        </p:txBody>
      </p:sp>
      <p:sp>
        <p:nvSpPr>
          <p:cNvPr id="10493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双减政策实施后的学生发展变化</a:t>
            </a:r>
            <a:endParaRPr altLang="en-US" lang="zh-CN"/>
          </a:p>
        </p:txBody>
      </p:sp>
      <p:sp>
        <p:nvSpPr>
          <p:cNvPr id="10493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减轻学业负担，提高学习效率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培养创新精神，激发学生创造力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强化体育锻炼，提高学生身体素质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丰富课外活动，促进学生全面发展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双减政策实施后的教育生态变化</a:t>
            </a:r>
            <a:endParaRPr altLang="en-US" lang="zh-CN"/>
          </a:p>
        </p:txBody>
      </p:sp>
      <p:sp>
        <p:nvSpPr>
          <p:cNvPr id="104943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4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4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激发学生学习兴趣，培养创新精神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减轻教师负担，提升教育治理水平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5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减轻学生课业负担，提高教育质量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促进教育公平，减少教育差距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双减政策实施中存在的问题和挑战</a:t>
            </a:r>
            <a:endParaRPr altLang="en-US" lang="zh-CN"/>
          </a:p>
        </p:txBody>
      </p:sp>
      <p:sp>
        <p:nvSpPr>
          <p:cNvPr id="10494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学科类培训转地下，变异问题需警惕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家长焦虑情绪，担忧孩子成绩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师资力量薄弱，影响教学质量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培训隐形变异，监管难度加大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提升教育治理水平的途径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加强教育行政部门的管理和监督</a:t>
            </a:r>
            <a:endParaRPr altLang="en-US" lang="zh-CN"/>
          </a:p>
        </p:txBody>
      </p:sp>
      <p:sp>
        <p:nvSpPr>
          <p:cNvPr id="104961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制定相关政策和法规，规范学校办学行为。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加强对学校落实双减政策的监督和评估，确保政策落地见效。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建立完善的投诉和反馈机制，及时处理和解决相关问题。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加强与相关部门的协作配合，形成工作合力，共同推进双减工作。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强化学校内部管理，提高教学质量</a:t>
            </a:r>
            <a:endParaRPr altLang="en-US" lang="zh-CN"/>
          </a:p>
        </p:txBody>
      </p:sp>
      <p:sp>
        <p:nvSpPr>
          <p:cNvPr id="10496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加强教师培训，提高教师专业素养和教学能力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制定科学合理的教学计划，确保课程设置符合学生需求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建立完善的学校管理制度，规范学校日常管理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注重教学质量评估，及时发现问题并改进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推进教育信息化，提升教育治理智能化水平</a:t>
            </a:r>
            <a:endParaRPr altLang="en-US" lang="zh-CN"/>
          </a:p>
        </p:txBody>
      </p:sp>
      <p:sp>
        <p:nvSpPr>
          <p:cNvPr id="10497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利用信息技术手段，提高教育治理的效率和智能化水平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建设教育信息化平台，实现教育资源的共享和优化配置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推广智能教育应用，提升教育教学的质量和效果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加强教育信息化基础设施建设，提高教育信息化水平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促进家校合作，共同推进双减政策实施</a:t>
            </a:r>
            <a:endParaRPr altLang="en-US" lang="zh-CN"/>
          </a:p>
        </p:txBody>
      </p:sp>
      <p:sp>
        <p:nvSpPr>
          <p:cNvPr id="10497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开展家长教育培训，提高家长的教育理念和教育方法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建立有效的沟通机制，加强家校之间的信息交流和协作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鼓励家长参与学校管理，共同制定双减政策实施方案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建立家校合作评价机制，对双减政策实施效果进行评估和反馈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双减政策的未来展望</a:t>
            </a:r>
            <a:endParaRPr altLang="en-US" dirty="0" lang="zh-CN"/>
          </a:p>
        </p:txBody>
      </p:sp>
      <p:sp>
        <p:nvSpPr>
          <p:cNvPr id="10498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双减政策的可持续发展路径</a:t>
            </a:r>
            <a:endParaRPr altLang="en-US" lang="zh-CN"/>
          </a:p>
        </p:txBody>
      </p:sp>
      <p:sp>
        <p:nvSpPr>
          <p:cNvPr id="10498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优化教育资源配置，提高教育治理水平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推进考试评价改革，建立科学的评价体系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加强家校共育，形成教育合力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强化学校教育主阵地作用，提升课堂教学质量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双减政策对未来教育发展的影响</a:t>
            </a:r>
            <a:endParaRPr altLang="en-US" lang="zh-CN"/>
          </a:p>
        </p:txBody>
      </p:sp>
      <p:sp>
        <p:nvSpPr>
          <p:cNvPr id="10499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减轻学生课业负担，促进全面发展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推动教育数字化转型，提升教育质量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促进家校共育，形成教育合力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提高教育治理水平，优化教育生态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未来教育治理的趋势和展望</a:t>
            </a:r>
            <a:endParaRPr altLang="en-US" lang="zh-CN"/>
          </a:p>
        </p:txBody>
      </p:sp>
      <p:sp>
        <p:nvSpPr>
          <p:cNvPr id="10500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数字化转型：利用大数据、人工智能等技术提升教育治理的精准度和效率。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多元化评价：建立多元评价体系，关注学生的综合素质和个性化发展。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社会参与：鼓励社会力量参与教育治理，形成政府、学校、家庭、社会共同参与的教育治理格局。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国际交流与合作：加强国际交流与合作，借鉴国际先进的教育治理经验，提升我国教育治理的国际影响力。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1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2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2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2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2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2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2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2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2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2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2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2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2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2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2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2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8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9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2024-01-05T03:01:57Z</dcterms:created>
  <dcterms:modified xsi:type="dcterms:W3CDTF">2024-01-05T03:01:57Z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43f7da843972420198bb2655b1e5b322_21</vt:lpwstr>
  </property>
</Properties>
</file>