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847" r:id="rId1"/>
    <p:sldMasterId id="2147492884" r:id="rId2"/>
  </p:sldMasterIdLst>
  <p:notesMasterIdLst>
    <p:notesMasterId r:id="rId3"/>
  </p:notesMasterIdLst>
  <p:sldIdLst>
    <p:sldId id="4240" r:id="rId4"/>
    <p:sldId id="4243" r:id="rId5"/>
    <p:sldId id="4246" r:id="rId6"/>
    <p:sldId id="4249" r:id="rId7"/>
    <p:sldId id="4252" r:id="rId8"/>
    <p:sldId id="4255" r:id="rId9"/>
    <p:sldId id="4258" r:id="rId10"/>
    <p:sldId id="4261" r:id="rId11"/>
    <p:sldId id="4264" r:id="rId12"/>
    <p:sldId id="4267" r:id="rId13"/>
    <p:sldId id="4270" r:id="rId14"/>
    <p:sldId id="4273" r:id="rId15"/>
    <p:sldId id="4276" r:id="rId16"/>
    <p:sldId id="4279" r:id="rId17"/>
    <p:sldId id="4282" r:id="rId18"/>
    <p:sldId id="4285" r:id="rId19"/>
    <p:sldId id="4288" r:id="rId20"/>
    <p:sldId id="4291" r:id="rId21"/>
    <p:sldId id="4294" r:id="rId22"/>
    <p:sldId id="4297" r:id="rId23"/>
    <p:sldId id="4300" r:id="rId24"/>
    <p:sldId id="4303" r:id="rId25"/>
    <p:sldId id="4306" r:id="rId26"/>
    <p:sldId id="4309" r:id="rId27"/>
    <p:sldId id="4312" r:id="rId28"/>
    <p:sldId id="4315" r:id="rId29"/>
    <p:sldId id="4318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48" r:id="rId1"/>
    <p:sldLayoutId id="2147492849" r:id="rId2"/>
    <p:sldLayoutId id="2147492850" r:id="rId3"/>
    <p:sldLayoutId id="2147492851" r:id="rId4"/>
    <p:sldLayoutId id="2147492852" r:id="rId5"/>
    <p:sldLayoutId id="2147492853" r:id="rId6"/>
    <p:sldLayoutId id="2147492854" r:id="rId7"/>
    <p:sldLayoutId id="2147492855" r:id="rId8"/>
    <p:sldLayoutId id="2147492856" r:id="rId9"/>
    <p:sldLayoutId id="2147492857" r:id="rId10"/>
    <p:sldLayoutId id="21474928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85" r:id="rId1"/>
    <p:sldLayoutId id="2147492886" r:id="rId2"/>
    <p:sldLayoutId id="2147492887" r:id="rId3"/>
    <p:sldLayoutId id="2147492888" r:id="rId4"/>
    <p:sldLayoutId id="2147492889" r:id="rId5"/>
    <p:sldLayoutId id="2147492890" r:id="rId6"/>
    <p:sldLayoutId id="2147492891" r:id="rId7"/>
    <p:sldLayoutId id="2147492892" r:id="rId8"/>
    <p:sldLayoutId id="2147492893" r:id="rId9"/>
    <p:sldLayoutId id="2147492894" r:id="rId10"/>
    <p:sldLayoutId id="214749289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初中教育中的公民意识与社会责任教育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公民意识教育的重要性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初中公民意识教育的内容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初中社会责任教育的目标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初中社会责任教育的实施途径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初中公民意识与社会责任教育的评价与反馈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公民意识教育的重要性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培养合格公民</a:t>
            </a:r>
            <a:endParaRPr altLang="en-US" lang="zh-CN"/>
          </a:p>
        </p:txBody>
      </p:sp>
      <p:sp>
        <p:nvSpPr>
          <p:cNvPr id="1048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公民意识教育是培养合格公民的基础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公民意识教育有助于培养学生的社会责任感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公民意识教育有助于培养学生的民主意识和参与能力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公民意识教育有助于培养学生的法治观念和守法意识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促进社会和谐发展</a:t>
            </a:r>
            <a:endParaRPr altLang="en-US" lang="zh-CN"/>
          </a:p>
        </p:txBody>
      </p:sp>
      <p:sp>
        <p:nvSpPr>
          <p:cNvPr id="104890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培养公民意识有助于增强社会凝聚力，减少社会矛盾。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公民意识教育能够提高公民的道德素质和社会责任感，推动社会文明进步。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公民意识教育有助于培养公民的法治观念和守法意识，维护社会稳定。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公民意识教育能够激发公民的参与热情和创新精神，推动社会创新发展。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提升国家文化软实力</a:t>
            </a:r>
            <a:endParaRPr altLang="en-US" lang="zh-CN"/>
          </a:p>
        </p:txBody>
      </p:sp>
      <p:sp>
        <p:nvSpPr>
          <p:cNvPr id="10489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公民意识教育是提升国家文化软实力的重要途径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培养公民的责任感和参与意识，提高国家文化软实力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强化公民的法治观念和道德观念，提升国家文化软实力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促进公民的全面发展，为国家文化软实力提供有力支撑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初中公民意识教育的内容</a:t>
            </a:r>
            <a:endParaRPr altLang="en-US" dirty="0" lang="zh-CN"/>
          </a:p>
        </p:txBody>
      </p:sp>
      <p:sp>
        <p:nvSpPr>
          <p:cNvPr id="10490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国家意识教育</a:t>
            </a:r>
            <a:endParaRPr altLang="en-US" lang="zh-CN"/>
          </a:p>
        </p:txBody>
      </p:sp>
      <p:sp>
        <p:nvSpPr>
          <p:cNvPr id="104903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树立国家安全意识和维护国家利益的意识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了解国家政治制度和法律法规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了解国家历史、文化和传统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培养爱国情感和民族自豪感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法律意识教育</a:t>
            </a:r>
            <a:endParaRPr altLang="en-US" lang="zh-CN"/>
          </a:p>
        </p:txBody>
      </p:sp>
      <p:sp>
        <p:nvSpPr>
          <p:cNvPr id="10490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法律知识：了解国家法律法规，明确权利与义务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法律信仰：培养对法律的信仰，自觉遵守法律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法律实践：通过社会实践和模拟法庭等活动，提高法律意识和实践能力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法律观念：树立法治观念，尊重法律权威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道德意识教育</a:t>
            </a:r>
            <a:endParaRPr altLang="en-US" lang="zh-CN"/>
          </a:p>
        </p:txBody>
      </p:sp>
      <p:sp>
        <p:nvSpPr>
          <p:cNvPr id="104916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注重道德评价：对学生的行为进行评价，引导学生正确认识自己的行为是否符合道德标准。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强调道德教育的重要性：强调道德教育在初中教育中的重要地位，引导学生认识到道德意识是个人成长和社会发展的基础。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培养道德观念：教育学生树立正确的道德观念，尊重他人、关心社会，培养良好的道德品质。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强调道德实践：鼓励学生参与社会公益活动，通过实践培养道德意识，增强社会责任感。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环保意识教育</a:t>
            </a:r>
            <a:endParaRPr altLang="en-US" lang="zh-CN"/>
          </a:p>
        </p:txBody>
      </p:sp>
      <p:sp>
        <p:nvSpPr>
          <p:cNvPr id="104922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介绍环保意识在初中公民意识教育中的重要性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强调环保意识对学生个体和社会整体的影响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分析环保意识教育在初中课程设置中的体现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探讨如何通过实践活动增强学生的环保意识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初中社会责任教育的目标</a:t>
            </a:r>
            <a:endParaRPr altLang="en-US" dirty="0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培养学生的社会责任感</a:t>
            </a:r>
            <a:endParaRPr altLang="en-US" lang="zh-CN"/>
          </a:p>
        </p:txBody>
      </p:sp>
      <p:sp>
        <p:nvSpPr>
          <p:cNvPr id="104930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让学生认识到自己在社会中的角色和责任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培养学生的公民意识和社会责任感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引导学生关注社会问题并积极参与解决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培养学生的团队合作和奉献精神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提高学生的社会参与度</a:t>
            </a:r>
            <a:endParaRPr altLang="en-US" lang="zh-CN"/>
          </a:p>
        </p:txBody>
      </p:sp>
      <p:sp>
        <p:nvSpPr>
          <p:cNvPr id="1049350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4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培养学生的公民意识，增强社会责任感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鼓励学生参与社区建设，促进社区发展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提高学生的团队合作能力，增强集体荣誉感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引导学生关注社会问题，积极参与社会公益活动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增强学生的社会实践能力</a:t>
            </a:r>
            <a:endParaRPr altLang="en-US" lang="zh-CN"/>
          </a:p>
        </p:txBody>
      </p:sp>
      <p:sp>
        <p:nvSpPr>
          <p:cNvPr id="104942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增强学生的自我管理能力，培养自律、自主的学习和工作习惯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培养学生对社会的认知能力，了解社会运作规律和法律法规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提高学生的团队合作能力，学会与人沟通、协作完成任务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培养学生的社会责任感，积极参与社会公益活动，为社会做出贡献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培养学生的全球视野和人类命运共同体意识</a:t>
            </a:r>
            <a:endParaRPr altLang="en-US" lang="zh-CN"/>
          </a:p>
        </p:txBody>
      </p:sp>
      <p:sp>
        <p:nvSpPr>
          <p:cNvPr id="104949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培养学生对全球问题的关注和思考能力，了解世界各国的发展状况和文化多样性。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引导学生树立人类命运共同体的意识，认识到人类社会的相互依存和共同利益。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培养学生的国际交往能力和跨文化沟通能力，以便更好地参与国际合作和交流。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强调关注环境保护、可持续发展等全球性议题，引导学生为构建美好的人类未来贡献力量。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初中社会责任教育的实施途径</a:t>
            </a:r>
            <a:endParaRPr altLang="en-US" dirty="0" lang="zh-CN"/>
          </a:p>
        </p:txBody>
      </p:sp>
      <p:sp>
        <p:nvSpPr>
          <p:cNvPr id="10495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课堂教育</a:t>
            </a:r>
            <a:endParaRPr altLang="en-US" lang="zh-CN"/>
          </a:p>
        </p:txBody>
      </p:sp>
      <p:sp>
        <p:nvSpPr>
          <p:cNvPr id="104958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课堂教育是初中社会责任教育的重要途径，通过课堂教学向学生传授社会责任知识，引导学生树立正确的价值观和责任感。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在课堂上，教师可以运用多种教学方法，如案例分析、角色扮演、小组讨论等，激发学生的学习兴趣和参与度，提高教育效果。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课堂教育需要注重理论与实践相结合，引导学生参与社会实践，亲身体验社会责任的重要性，增强社会责任感和使命感。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教师自身的榜样作用也非常重要，教师的言行举止会对学生产生潜移默化的影响，因此教师需要注重自身形象和社会责任感的体现。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社会实践</a:t>
            </a:r>
            <a:endParaRPr altLang="en-US" lang="zh-CN"/>
          </a:p>
        </p:txBody>
      </p:sp>
      <p:sp>
        <p:nvSpPr>
          <p:cNvPr id="10496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组织学生参与社会公益活动，如志愿者服务、社区服务等，培养学生的社会责任感和公民意识。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组织学生参与模拟社会场景的活动，如模拟选举、模拟议会等，让学生了解社会运作规则和公民权利义务。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引导学生参与社会创新和创业活动，培养学生的创新能力和社会责任感，推动社会进步和发展。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开展社会调查和实践活动，让学生了解社会问题和现实情况，提高学生对社会问题的认识和思考能力。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校园文化活动</a:t>
            </a:r>
            <a:endParaRPr altLang="en-US" lang="zh-CN"/>
          </a:p>
        </p:txBody>
      </p:sp>
      <p:sp>
        <p:nvSpPr>
          <p:cNvPr id="1049712" name="正文"/>
          <p:cNvSpPr txBox="1"/>
          <p:nvPr>
            <p:custDataLst>
              <p:tags r:id="rId1"/>
            </p:custDataLst>
          </p:nvPr>
        </p:nvSpPr>
        <p:spPr>
          <a:xfrm>
            <a:off x="35033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营造积极向上的校园文化氛围，通过校训、校歌等形式，引导学生树立正确的价值观和人生观，培养良好的道德品质和社会责任感。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标题"/>
          <p:cNvSpPr txBox="1"/>
          <p:nvPr>
            <p:custDataLst>
              <p:tags r:id="rId2"/>
            </p:custDataLst>
          </p:nvPr>
        </p:nvSpPr>
        <p:spPr>
          <a:xfrm>
            <a:off x="35033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16" name="正文"/>
          <p:cNvSpPr txBox="1"/>
          <p:nvPr>
            <p:custDataLst>
              <p:tags r:id="rId3"/>
            </p:custDataLst>
          </p:nvPr>
        </p:nvSpPr>
        <p:spPr>
          <a:xfrm>
            <a:off x="35071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举办讲座、展览等活动，邀请社会各界人士来校交流，拓宽学生的视野，增强学生对社会的认知和理解。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标题"/>
          <p:cNvSpPr txBox="1"/>
          <p:nvPr>
            <p:custDataLst>
              <p:tags r:id="rId4"/>
            </p:custDataLst>
          </p:nvPr>
        </p:nvSpPr>
        <p:spPr>
          <a:xfrm>
            <a:off x="35071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20" name="正文"/>
          <p:cNvSpPr txBox="1"/>
          <p:nvPr>
            <p:custDataLst>
              <p:tags r:id="rId5"/>
            </p:custDataLst>
          </p:nvPr>
        </p:nvSpPr>
        <p:spPr>
          <a:xfrm>
            <a:off x="35033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组织学生参与校园文化活动，如文艺演出、运动会等，培养学生的团队协作精神和集体荣誉感。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标题"/>
          <p:cNvSpPr txBox="1"/>
          <p:nvPr>
            <p:custDataLst>
              <p:tags r:id="rId6"/>
            </p:custDataLst>
          </p:nvPr>
        </p:nvSpPr>
        <p:spPr>
          <a:xfrm>
            <a:off x="35033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724" name="正文"/>
          <p:cNvSpPr txBox="1"/>
          <p:nvPr>
            <p:custDataLst>
              <p:tags r:id="rId7"/>
            </p:custDataLst>
          </p:nvPr>
        </p:nvSpPr>
        <p:spPr>
          <a:xfrm>
            <a:off x="35071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开展社会实践和志愿服务活动，如社区服务、环保活动等，引导学生关注社会问题，增强社会责任感。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标题"/>
          <p:cNvSpPr txBox="1"/>
          <p:nvPr>
            <p:custDataLst>
              <p:tags r:id="rId8"/>
            </p:custDataLst>
          </p:nvPr>
        </p:nvSpPr>
        <p:spPr>
          <a:xfrm>
            <a:off x="35071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家校合作</a:t>
            </a:r>
            <a:endParaRPr altLang="en-US" lang="zh-CN"/>
          </a:p>
        </p:txBody>
      </p:sp>
      <p:sp>
        <p:nvSpPr>
          <p:cNvPr id="104976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家校合作可以加强学校与家庭之间的联系，促进教育资源的共享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家庭和学校共同参与，形成教育合力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家长和教师互相支持，共同促进学生的成长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家校合作可以培养学生的公民意识和社会责任感，提高学生的综合素质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初中公民意识与社会责任教育的评价与反馈</a:t>
            </a:r>
            <a:endParaRPr altLang="en-US" dirty="0" lang="zh-CN"/>
          </a:p>
        </p:txBody>
      </p:sp>
      <p:sp>
        <p:nvSpPr>
          <p:cNvPr id="10498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评价标准制定</a:t>
            </a:r>
            <a:endParaRPr altLang="en-US" lang="zh-CN"/>
          </a:p>
        </p:txBody>
      </p:sp>
      <p:sp>
        <p:nvSpPr>
          <p:cNvPr id="10498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评价标准应基于课程目标和内容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评价标准应具有可操作性和可行性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评价标准应定期更新和调整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评价标准应注重学生的实际表现和进步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评价方式选择</a:t>
            </a:r>
            <a:endParaRPr altLang="en-US" lang="zh-CN"/>
          </a:p>
        </p:txBody>
      </p:sp>
      <p:sp>
        <p:nvSpPr>
          <p:cNvPr id="104993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问卷调查：了解学生对公民意识和社会责任的认识程度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课堂观察：观察学生在课堂上的表现，评估其公民意识和责任感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小组讨论：引导学生对公民意识和社会责任进行深入思考和讨论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案例分析：通过分析具体案例，评估学生对公民意识和社会责任的掌握程度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评价结果反馈与运用</a:t>
            </a:r>
            <a:endParaRPr altLang="en-US" lang="zh-CN"/>
          </a:p>
        </p:txBody>
      </p:sp>
      <p:sp>
        <p:nvSpPr>
          <p:cNvPr id="104997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评价结果：了解学生的学习情况，发现存在的问题和不足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反馈方式：及时向学生、教师、家长等反馈评价结果，提供改进建议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运用评价结果：调整教学计划，改进教学方法，提高教学质量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激励与鞭策：鼓励学生积极参与评价，激励学生发挥自己的优势和潜力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持续改进教育方法与手段</a:t>
            </a:r>
            <a:endParaRPr altLang="en-US" lang="zh-CN"/>
          </a:p>
        </p:txBody>
      </p:sp>
      <p:sp>
        <p:nvSpPr>
          <p:cNvPr id="105001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开展互动式教学：通过小组讨论、角色扮演等形式，鼓励学生积极参与教学过程，提高学生的学习积极性和主动性。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定期评估教育效果：通过考试、问卷调查等方式了解学生的学习情况，及时调整教学方法和手段。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引入现代教育技术：利用多媒体、网络等现代教育技术手段，提高教学效果和学生的学习兴趣。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建立反馈机制：通过学生反馈、教师互评等方式，及时了解教学中存在的问题和不足，针对性地改进教学方法和手段。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41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2024-01-01T09:26:04Z</dcterms:created>
  <dcterms:modified xsi:type="dcterms:W3CDTF">2024-01-01T09:26:04Z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09d07c5ab4d543d8b0ecd1c2ac566507_21</vt:lpwstr>
  </property>
</Properties>
</file>