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3"/>
  </p:sldMasterIdLst>
  <p:notesMasterIdLst>
    <p:notesMasterId r:id="rId12"/>
  </p:notesMasterIdLst>
  <p:handoutMasterIdLst>
    <p:handoutMasterId r:id="rId14"/>
  </p:handoutMasterIdLst>
  <p:sldIdLst>
    <p:sldId id="382" r:id="rId4"/>
    <p:sldId id="488" r:id="rId5"/>
    <p:sldId id="524" r:id="rId6"/>
    <p:sldId id="496" r:id="rId7"/>
    <p:sldId id="495" r:id="rId8"/>
    <p:sldId id="502" r:id="rId9"/>
    <p:sldId id="493" r:id="rId10"/>
    <p:sldId id="504" r:id="rId11"/>
    <p:sldId id="506" r:id="rId13"/>
  </p:sldIdLst>
  <p:sldSz cx="9144000" cy="5143500" type="screen16x9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44" userDrawn="1">
          <p15:clr>
            <a:srgbClr val="A4A3A4"/>
          </p15:clr>
        </p15:guide>
        <p15:guide id="2" pos="5616" userDrawn="1">
          <p15:clr>
            <a:srgbClr val="A4A3A4"/>
          </p15:clr>
        </p15:guide>
        <p15:guide id="3" orient="horz" pos="327" userDrawn="1">
          <p15:clr>
            <a:srgbClr val="A4A3A4"/>
          </p15:clr>
        </p15:guide>
        <p15:guide id="4" orient="horz" pos="352" userDrawn="1">
          <p15:clr>
            <a:srgbClr val="A4A3A4"/>
          </p15:clr>
        </p15:guide>
        <p15:guide id="5" orient="horz" pos="3072" userDrawn="1">
          <p15:clr>
            <a:srgbClr val="A4A3A4"/>
          </p15:clr>
        </p15:guide>
        <p15:guide id="6" orient="horz" pos="3040" userDrawn="1">
          <p15:clr>
            <a:srgbClr val="A4A3A4"/>
          </p15:clr>
        </p15:guide>
        <p15:guide id="7" pos="2880" userDrawn="1">
          <p15:clr>
            <a:srgbClr val="A4A3A4"/>
          </p15:clr>
        </p15:guide>
        <p15:guide id="8" orient="horz" pos="8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4" autoAdjust="0"/>
    <p:restoredTop sz="95156" autoAdjust="0"/>
  </p:normalViewPr>
  <p:slideViewPr>
    <p:cSldViewPr snapToGrid="0" showGuides="1">
      <p:cViewPr>
        <p:scale>
          <a:sx n="130" d="100"/>
          <a:sy n="130" d="100"/>
        </p:scale>
        <p:origin x="-1074" y="-486"/>
      </p:cViewPr>
      <p:guideLst>
        <p:guide pos="144"/>
        <p:guide pos="5616"/>
        <p:guide orient="horz" pos="327"/>
        <p:guide orient="horz" pos="352"/>
        <p:guide orient="horz" pos="3072"/>
        <p:guide orient="horz" pos="3040"/>
        <p:guide pos="2880"/>
        <p:guide orient="horz" pos="8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1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模板来自于： 第一</a:t>
            </a:r>
            <a:r>
              <a:rPr lang="en-US" altLang="zh-CN" dirty="0"/>
              <a:t>PPT https://www.1ppt.com/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20"/>
          </p:nvPr>
        </p:nvSpPr>
        <p:spPr>
          <a:xfrm>
            <a:off x="529459" y="3154064"/>
            <a:ext cx="2498834" cy="1520775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21"/>
          </p:nvPr>
        </p:nvSpPr>
        <p:spPr>
          <a:xfrm>
            <a:off x="3322583" y="3154064"/>
            <a:ext cx="2498834" cy="1520775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22"/>
          </p:nvPr>
        </p:nvSpPr>
        <p:spPr>
          <a:xfrm>
            <a:off x="6199790" y="3154064"/>
            <a:ext cx="2498834" cy="1520775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20"/>
          </p:nvPr>
        </p:nvSpPr>
        <p:spPr>
          <a:xfrm>
            <a:off x="5171090" y="1250731"/>
            <a:ext cx="3744310" cy="1689902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22"/>
          </p:nvPr>
        </p:nvSpPr>
        <p:spPr>
          <a:xfrm>
            <a:off x="5171090" y="3136098"/>
            <a:ext cx="3744310" cy="1689902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A9DD421-C9EF-4676-B015-09C3E99B5A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 dirty="0">
                <a:latin typeface="微软雅黑" panose="020B0503020204020204" pitchFamily="34" charset="-122"/>
                <a:ea typeface="思源宋体 CN Heavy" panose="02020900000000000000" pitchFamily="18" charset="-122"/>
              </a:rPr>
              <a:t>单击此处编辑母版标题样式</a:t>
            </a:r>
            <a:endParaRPr lang="zh-CN" altLang="en-US" dirty="0">
              <a:latin typeface="微软雅黑" panose="020B0503020204020204" pitchFamily="34" charset="-122"/>
              <a:ea typeface="思源宋体 CN Heavy" panose="02020900000000000000" pitchFamily="18" charset="-122"/>
            </a:endParaRPr>
          </a:p>
        </p:txBody>
      </p:sp>
      <p:sp>
        <p:nvSpPr>
          <p:cNvPr id="8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20"/>
          </p:nvPr>
        </p:nvSpPr>
        <p:spPr>
          <a:xfrm>
            <a:off x="339328" y="1419857"/>
            <a:ext cx="1885950" cy="1319774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21"/>
          </p:nvPr>
        </p:nvSpPr>
        <p:spPr>
          <a:xfrm>
            <a:off x="2532459" y="1419857"/>
            <a:ext cx="1885950" cy="1319774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22"/>
          </p:nvPr>
        </p:nvSpPr>
        <p:spPr>
          <a:xfrm>
            <a:off x="4725590" y="1419857"/>
            <a:ext cx="1885950" cy="1319774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23"/>
          </p:nvPr>
        </p:nvSpPr>
        <p:spPr>
          <a:xfrm>
            <a:off x="6918722" y="1419857"/>
            <a:ext cx="1885950" cy="1319774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28600" y="1285875"/>
            <a:ext cx="2107406" cy="3021806"/>
          </a:xfrm>
          <a:prstGeom prst="rect">
            <a:avLst/>
          </a:prstGeom>
          <a:noFill/>
          <a:ln w="19050">
            <a:solidFill>
              <a:srgbClr val="B24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421731" y="1285875"/>
            <a:ext cx="2107406" cy="3021806"/>
          </a:xfrm>
          <a:prstGeom prst="rect">
            <a:avLst/>
          </a:prstGeom>
          <a:noFill/>
          <a:ln w="19050">
            <a:solidFill>
              <a:srgbClr val="194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614862" y="1285875"/>
            <a:ext cx="2107406" cy="3021806"/>
          </a:xfrm>
          <a:prstGeom prst="rect">
            <a:avLst/>
          </a:prstGeom>
          <a:noFill/>
          <a:ln w="19050">
            <a:solidFill>
              <a:srgbClr val="B24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6807994" y="1285875"/>
            <a:ext cx="2107406" cy="3021806"/>
          </a:xfrm>
          <a:prstGeom prst="rect">
            <a:avLst/>
          </a:prstGeom>
          <a:noFill/>
          <a:ln w="19050">
            <a:solidFill>
              <a:srgbClr val="194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rgbClr val="F9F5F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955F040-ED43-464F-96F2-927121FE6FD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95CE31C-667C-455E-B312-3B73BAEC616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/>
  <p:hf sldNum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微软雅黑" panose="020B0503020204020204" pitchFamily="34" charset="-122"/>
          <a:ea typeface="思源宋体 CN Heavy" panose="02020900000000000000" pitchFamily="18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129"/>
          <p:cNvGrpSpPr/>
          <p:nvPr/>
        </p:nvGrpSpPr>
        <p:grpSpPr>
          <a:xfrm>
            <a:off x="0" y="4342879"/>
            <a:ext cx="9144000" cy="805218"/>
            <a:chOff x="0" y="0"/>
            <a:chExt cx="9144000" cy="1146413"/>
          </a:xfrm>
        </p:grpSpPr>
        <p:sp>
          <p:nvSpPr>
            <p:cNvPr id="131" name="矩形 130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808329" y="1508646"/>
            <a:ext cx="550687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 defTabSz="457200"/>
            <a:r>
              <a:rPr lang="en-US" altLang="zh-CN" sz="1100" dirty="0">
                <a:ln w="38100">
                  <a:noFill/>
                </a:ln>
                <a:solidFill>
                  <a:srgbClr val="194077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Normal" panose="020B0400000000000000" charset="-122"/>
              </a:rPr>
              <a:t>HONG KONG RETRO STYLE WORK SUMMARY REPORT</a:t>
            </a:r>
            <a:endParaRPr lang="en-US" altLang="zh-CN" sz="1100" dirty="0">
              <a:ln w="38100">
                <a:noFill/>
              </a:ln>
              <a:solidFill>
                <a:srgbClr val="194077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思源黑体 CN Normal" panose="020B0400000000000000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105834" y="2170391"/>
            <a:ext cx="6933602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altLang="zh-CN" sz="3200" dirty="0">
                <a:ln w="38100">
                  <a:noFill/>
                </a:ln>
                <a:solidFill>
                  <a:srgbClr val="B24644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Normal" panose="020B0400000000000000" charset="-122"/>
              </a:rPr>
              <a:t>ZDC30</a:t>
            </a:r>
            <a:r>
              <a:rPr lang="zh-CN" altLang="en-US" sz="3200" dirty="0">
                <a:ln w="38100">
                  <a:noFill/>
                </a:ln>
                <a:solidFill>
                  <a:srgbClr val="B24644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Normal" panose="020B0400000000000000" charset="-122"/>
              </a:rPr>
              <a:t>型跑车防护装置用电动挡车栏</a:t>
            </a:r>
            <a:endParaRPr lang="zh-CN" altLang="en-US" sz="3200" dirty="0">
              <a:ln w="38100">
                <a:noFill/>
              </a:ln>
              <a:solidFill>
                <a:srgbClr val="B24644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思源黑体 CN Normal" panose="020B0400000000000000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464423" y="3523344"/>
            <a:ext cx="215153" cy="0"/>
          </a:xfrm>
          <a:prstGeom prst="line">
            <a:avLst/>
          </a:prstGeom>
          <a:ln w="38100">
            <a:solidFill>
              <a:srgbClr val="1940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: 圆角 4"/>
          <p:cNvSpPr/>
          <p:nvPr/>
        </p:nvSpPr>
        <p:spPr>
          <a:xfrm>
            <a:off x="3662680" y="3738880"/>
            <a:ext cx="1685925" cy="271145"/>
          </a:xfrm>
          <a:prstGeom prst="roundRect">
            <a:avLst>
              <a:gd name="adj" fmla="val 50000"/>
            </a:avLst>
          </a:prstGeom>
          <a:solidFill>
            <a:srgbClr val="194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  <a:sym typeface="思源黑体 CN Normal" panose="020B0400000000000000" charset="-122"/>
              </a:rPr>
              <a:t>汇报人：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  <a:sym typeface="思源黑体 CN Normal" panose="020B0400000000000000" charset="-122"/>
              </a:rPr>
              <a:t>Kuangan001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+mn-cs"/>
              <a:sym typeface="思源黑体 CN Normal" panose="020B04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1"/>
            <a:ext cx="9144000" cy="805218"/>
            <a:chOff x="0" y="0"/>
            <a:chExt cx="9144000" cy="1146413"/>
          </a:xfrm>
        </p:grpSpPr>
        <p:sp>
          <p:nvSpPr>
            <p:cNvPr id="9" name="矩形 8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0" y="806071"/>
            <a:ext cx="261610" cy="3478475"/>
            <a:chOff x="-45711" y="847014"/>
            <a:chExt cx="261610" cy="3478475"/>
          </a:xfrm>
        </p:grpSpPr>
        <p:sp>
          <p:nvSpPr>
            <p:cNvPr id="153" name="文本框 152"/>
            <p:cNvSpPr txBox="1"/>
            <p:nvPr/>
          </p:nvSpPr>
          <p:spPr>
            <a:xfrm rot="5400000">
              <a:off x="-507731" y="1309034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 rot="5400000">
              <a:off x="-507731" y="2455447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文本框 154"/>
            <p:cNvSpPr txBox="1"/>
            <p:nvPr/>
          </p:nvSpPr>
          <p:spPr>
            <a:xfrm rot="5400000">
              <a:off x="-507731" y="3601860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8882390" y="806071"/>
            <a:ext cx="261610" cy="3478475"/>
            <a:chOff x="-45711" y="847014"/>
            <a:chExt cx="261610" cy="3478475"/>
          </a:xfrm>
        </p:grpSpPr>
        <p:sp>
          <p:nvSpPr>
            <p:cNvPr id="157" name="文本框 156"/>
            <p:cNvSpPr txBox="1"/>
            <p:nvPr/>
          </p:nvSpPr>
          <p:spPr>
            <a:xfrm rot="5400000">
              <a:off x="-507731" y="1309034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文本框 157"/>
            <p:cNvSpPr txBox="1"/>
            <p:nvPr/>
          </p:nvSpPr>
          <p:spPr>
            <a:xfrm rot="5400000">
              <a:off x="-507731" y="2455447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文本框 158"/>
            <p:cNvSpPr txBox="1"/>
            <p:nvPr/>
          </p:nvSpPr>
          <p:spPr>
            <a:xfrm rot="5400000">
              <a:off x="-507731" y="3601860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24135" y="955343"/>
            <a:ext cx="8495731" cy="3186753"/>
          </a:xfrm>
          <a:prstGeom prst="rect">
            <a:avLst/>
          </a:prstGeom>
          <a:noFill/>
          <a:ln w="38100">
            <a:solidFill>
              <a:srgbClr val="B24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>
            <a:off x="1400811" y="965954"/>
            <a:ext cx="1979616" cy="3359769"/>
            <a:chOff x="889020" y="890892"/>
            <a:chExt cx="1979616" cy="3359769"/>
          </a:xfrm>
        </p:grpSpPr>
        <p:sp>
          <p:nvSpPr>
            <p:cNvPr id="3" name="矩形: 圆角 2"/>
            <p:cNvSpPr/>
            <p:nvPr/>
          </p:nvSpPr>
          <p:spPr>
            <a:xfrm>
              <a:off x="889020" y="890892"/>
              <a:ext cx="1979616" cy="3359769"/>
            </a:xfrm>
            <a:prstGeom prst="roundRect">
              <a:avLst>
                <a:gd name="adj" fmla="val 50000"/>
              </a:avLst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1154039" y="1199996"/>
              <a:ext cx="1449579" cy="2741561"/>
            </a:xfrm>
            <a:prstGeom prst="roundRect">
              <a:avLst>
                <a:gd name="adj" fmla="val 50000"/>
              </a:avLst>
            </a:prstGeom>
            <a:solidFill>
              <a:srgbClr val="F9F5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49633" y="1756008"/>
              <a:ext cx="155061" cy="1585745"/>
              <a:chOff x="1413756" y="1781271"/>
              <a:chExt cx="142779" cy="1460147"/>
            </a:xfrm>
          </p:grpSpPr>
          <p:sp>
            <p:nvSpPr>
              <p:cNvPr id="7" name="星形: 五角 6"/>
              <p:cNvSpPr/>
              <p:nvPr/>
            </p:nvSpPr>
            <p:spPr>
              <a:xfrm>
                <a:off x="1413756" y="1781271"/>
                <a:ext cx="142779" cy="142779"/>
              </a:xfrm>
              <a:prstGeom prst="star5">
                <a:avLst>
                  <a:gd name="adj" fmla="val 24118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星形: 五角 7"/>
              <p:cNvSpPr/>
              <p:nvPr/>
            </p:nvSpPr>
            <p:spPr>
              <a:xfrm>
                <a:off x="1413756" y="2000832"/>
                <a:ext cx="142779" cy="142779"/>
              </a:xfrm>
              <a:prstGeom prst="star5">
                <a:avLst>
                  <a:gd name="adj" fmla="val 24118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星形: 五角 8"/>
              <p:cNvSpPr/>
              <p:nvPr/>
            </p:nvSpPr>
            <p:spPr>
              <a:xfrm>
                <a:off x="1413756" y="2220393"/>
                <a:ext cx="142779" cy="142779"/>
              </a:xfrm>
              <a:prstGeom prst="star5">
                <a:avLst>
                  <a:gd name="adj" fmla="val 24118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星形: 五角 9"/>
              <p:cNvSpPr/>
              <p:nvPr/>
            </p:nvSpPr>
            <p:spPr>
              <a:xfrm>
                <a:off x="1413756" y="2439954"/>
                <a:ext cx="142779" cy="142779"/>
              </a:xfrm>
              <a:prstGeom prst="star5">
                <a:avLst>
                  <a:gd name="adj" fmla="val 24118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星形: 五角 10"/>
              <p:cNvSpPr/>
              <p:nvPr/>
            </p:nvSpPr>
            <p:spPr>
              <a:xfrm>
                <a:off x="1413756" y="2659515"/>
                <a:ext cx="142779" cy="142779"/>
              </a:xfrm>
              <a:prstGeom prst="star5">
                <a:avLst>
                  <a:gd name="adj" fmla="val 24118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星形: 五角 11"/>
              <p:cNvSpPr/>
              <p:nvPr/>
            </p:nvSpPr>
            <p:spPr>
              <a:xfrm>
                <a:off x="1413756" y="2879076"/>
                <a:ext cx="142779" cy="142779"/>
              </a:xfrm>
              <a:prstGeom prst="star5">
                <a:avLst>
                  <a:gd name="adj" fmla="val 24118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星形: 五角 12"/>
              <p:cNvSpPr/>
              <p:nvPr/>
            </p:nvSpPr>
            <p:spPr>
              <a:xfrm>
                <a:off x="1413756" y="3098639"/>
                <a:ext cx="142779" cy="142779"/>
              </a:xfrm>
              <a:prstGeom prst="star5">
                <a:avLst>
                  <a:gd name="adj" fmla="val 24118"/>
                  <a:gd name="hf" fmla="val 105146"/>
                  <a:gd name="vf" fmla="val 11055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星形: 五角 15"/>
            <p:cNvSpPr/>
            <p:nvPr/>
          </p:nvSpPr>
          <p:spPr>
            <a:xfrm>
              <a:off x="2666199" y="1741821"/>
              <a:ext cx="155061" cy="155060"/>
            </a:xfrm>
            <a:prstGeom prst="star5">
              <a:avLst>
                <a:gd name="adj" fmla="val 241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星形: 五角 16"/>
            <p:cNvSpPr/>
            <p:nvPr/>
          </p:nvSpPr>
          <p:spPr>
            <a:xfrm>
              <a:off x="2666199" y="1980268"/>
              <a:ext cx="155061" cy="155060"/>
            </a:xfrm>
            <a:prstGeom prst="star5">
              <a:avLst>
                <a:gd name="adj" fmla="val 241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星形: 五角 17"/>
            <p:cNvSpPr/>
            <p:nvPr/>
          </p:nvSpPr>
          <p:spPr>
            <a:xfrm>
              <a:off x="2666199" y="2218715"/>
              <a:ext cx="155061" cy="155060"/>
            </a:xfrm>
            <a:prstGeom prst="star5">
              <a:avLst>
                <a:gd name="adj" fmla="val 241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星形: 五角 18"/>
            <p:cNvSpPr/>
            <p:nvPr/>
          </p:nvSpPr>
          <p:spPr>
            <a:xfrm>
              <a:off x="2666199" y="2457162"/>
              <a:ext cx="155061" cy="155060"/>
            </a:xfrm>
            <a:prstGeom prst="star5">
              <a:avLst>
                <a:gd name="adj" fmla="val 241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星形: 五角 19"/>
            <p:cNvSpPr/>
            <p:nvPr/>
          </p:nvSpPr>
          <p:spPr>
            <a:xfrm>
              <a:off x="2666199" y="2695609"/>
              <a:ext cx="155061" cy="155060"/>
            </a:xfrm>
            <a:prstGeom prst="star5">
              <a:avLst>
                <a:gd name="adj" fmla="val 241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星形: 五角 20"/>
            <p:cNvSpPr/>
            <p:nvPr/>
          </p:nvSpPr>
          <p:spPr>
            <a:xfrm>
              <a:off x="2666199" y="2934056"/>
              <a:ext cx="155061" cy="155060"/>
            </a:xfrm>
            <a:prstGeom prst="star5">
              <a:avLst>
                <a:gd name="adj" fmla="val 241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星形: 五角 21"/>
            <p:cNvSpPr/>
            <p:nvPr/>
          </p:nvSpPr>
          <p:spPr>
            <a:xfrm>
              <a:off x="2666199" y="3172506"/>
              <a:ext cx="155061" cy="155060"/>
            </a:xfrm>
            <a:prstGeom prst="star5">
              <a:avLst>
                <a:gd name="adj" fmla="val 241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205895" y="1224969"/>
              <a:ext cx="1333768" cy="2439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6000">
                  <a:ln w="38100">
                    <a:noFill/>
                  </a:ln>
                  <a:gradFill>
                    <a:gsLst>
                      <a:gs pos="29000">
                        <a:srgbClr val="E5C2B3"/>
                      </a:gs>
                      <a:gs pos="100000">
                        <a:srgbClr val="E5C2B3">
                          <a:alpha val="0"/>
                        </a:srgbClr>
                      </a:gs>
                    </a:gsLst>
                    <a:lin ang="5400000" scaled="1"/>
                  </a:gradFill>
                  <a:latin typeface="+mj-ea"/>
                  <a:ea typeface="+mj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5400" dirty="0"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目 录</a:t>
              </a:r>
              <a:endParaRPr lang="en-US" altLang="zh-CN" sz="5400" dirty="0"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144068" y="1076894"/>
              <a:ext cx="1497626" cy="13974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ArchUp">
                <a:avLst>
                  <a:gd name="adj" fmla="val 9776556"/>
                </a:avLst>
              </a:prstTxWarp>
              <a:spAutoFit/>
            </a:bodyPr>
            <a:lstStyle/>
            <a:p>
              <a:pPr algn="ctr" defTabSz="457200"/>
              <a:r>
                <a:rPr lang="en-US" altLang="zh-CN" sz="1400" dirty="0">
                  <a:ln w="38100">
                    <a:noFill/>
                  </a:ln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黑体 CN Normal" panose="020B0400000000000000" charset="-122"/>
                </a:rPr>
                <a:t>CONTENTS</a:t>
              </a:r>
              <a:endParaRPr lang="en-US" altLang="zh-CN" sz="1400" dirty="0">
                <a:ln w="38100">
                  <a:noFill/>
                </a:ln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Normal" panose="020B0400000000000000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200537" y="2415029"/>
              <a:ext cx="1384568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6000">
                  <a:ln w="38100">
                    <a:noFill/>
                  </a:ln>
                  <a:gradFill>
                    <a:gsLst>
                      <a:gs pos="29000">
                        <a:srgbClr val="E5C2B3"/>
                      </a:gs>
                      <a:gs pos="100000">
                        <a:srgbClr val="E5C2B3">
                          <a:alpha val="0"/>
                        </a:srgbClr>
                      </a:gs>
                    </a:gsLst>
                    <a:lin ang="5400000" scaled="1"/>
                  </a:gradFill>
                  <a:latin typeface="+mj-ea"/>
                  <a:ea typeface="+mj-ea"/>
                </a:defRPr>
              </a:lvl1pPr>
            </a:lstStyle>
            <a:p>
              <a:pPr algn="dist"/>
              <a:r>
                <a:rPr lang="en-US" altLang="zh-CN" sz="1050" dirty="0"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CONTENTS</a:t>
              </a:r>
              <a:endParaRPr lang="en-US" altLang="zh-CN" sz="1050" dirty="0"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117943" y="2742409"/>
              <a:ext cx="1497626" cy="13974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 defTabSz="457200"/>
              <a:r>
                <a:rPr lang="en-US" altLang="zh-CN" sz="1100" dirty="0">
                  <a:ln w="38100">
                    <a:noFill/>
                  </a:ln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黑体 CN Normal" panose="020B0400000000000000" charset="-122"/>
                </a:rPr>
                <a:t>HONG KONG </a:t>
              </a:r>
              <a:endParaRPr lang="en-US" altLang="zh-CN" sz="1100" dirty="0">
                <a:ln w="38100">
                  <a:noFill/>
                </a:ln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Normal" panose="020B0400000000000000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0" y="4840287"/>
            <a:ext cx="9144000" cy="307809"/>
            <a:chOff x="0" y="0"/>
            <a:chExt cx="9144000" cy="1146413"/>
          </a:xfrm>
        </p:grpSpPr>
        <p:sp>
          <p:nvSpPr>
            <p:cNvPr id="29" name="矩形 28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0" y="0"/>
            <a:ext cx="9144000" cy="307809"/>
            <a:chOff x="0" y="0"/>
            <a:chExt cx="9144000" cy="1146413"/>
          </a:xfrm>
        </p:grpSpPr>
        <p:sp>
          <p:nvSpPr>
            <p:cNvPr id="52" name="矩形 51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4077099" y="929443"/>
            <a:ext cx="523631" cy="523631"/>
          </a:xfrm>
          <a:prstGeom prst="rect">
            <a:avLst/>
          </a:prstGeom>
          <a:solidFill>
            <a:srgbClr val="F9F5F2"/>
          </a:solidFill>
          <a:ln w="19050">
            <a:solidFill>
              <a:schemeClr val="accent2"/>
            </a:solidFill>
          </a:ln>
          <a:effectLst>
            <a:outerShdw dist="63500" dir="2700000" algn="tl" rotWithShape="0">
              <a:srgbClr val="194077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104107" y="95928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壹</a:t>
            </a:r>
            <a:endParaRPr lang="zh-CN" altLang="en-US" sz="2400" dirty="0"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761230" y="950595"/>
            <a:ext cx="395922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ZDC30</a:t>
            </a:r>
            <a:r>
              <a:rPr lang="zh-CN" altLang="en-US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型跑车防护装置用电动挡车栏产品介绍</a:t>
            </a:r>
            <a:endParaRPr lang="zh-CN" altLang="en-US" sz="1600" dirty="0">
              <a:ln w="38100">
                <a:noFill/>
              </a:ln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4077099" y="1887569"/>
            <a:ext cx="523631" cy="523631"/>
          </a:xfrm>
          <a:prstGeom prst="rect">
            <a:avLst/>
          </a:prstGeom>
          <a:solidFill>
            <a:srgbClr val="F9F5F2"/>
          </a:solidFill>
          <a:ln w="19050">
            <a:solidFill>
              <a:schemeClr val="accent2"/>
            </a:solidFill>
          </a:ln>
          <a:effectLst>
            <a:outerShdw dist="63500" dir="2700000" algn="tl" rotWithShape="0">
              <a:srgbClr val="194077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104106" y="192245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贰</a:t>
            </a:r>
            <a:endParaRPr lang="zh-CN" altLang="en-US" sz="2400" dirty="0"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726305" y="1889125"/>
            <a:ext cx="399415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ZDC30</a:t>
            </a:r>
            <a:r>
              <a:rPr lang="zh-CN" altLang="en-US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型跑车防护装置用电动挡车栏结构特点</a:t>
            </a:r>
            <a:endParaRPr lang="zh-CN" altLang="en-US" sz="1600" dirty="0">
              <a:ln w="38100">
                <a:noFill/>
              </a:ln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077099" y="2826404"/>
            <a:ext cx="523631" cy="523631"/>
          </a:xfrm>
          <a:prstGeom prst="rect">
            <a:avLst/>
          </a:prstGeom>
          <a:solidFill>
            <a:srgbClr val="F9F5F2"/>
          </a:solidFill>
          <a:ln w="19050">
            <a:solidFill>
              <a:schemeClr val="accent2"/>
            </a:solidFill>
          </a:ln>
          <a:effectLst>
            <a:outerShdw dist="63500" dir="2700000" algn="tl" rotWithShape="0">
              <a:srgbClr val="194077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104106" y="2854466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叁</a:t>
            </a:r>
            <a:endParaRPr lang="zh-CN" altLang="en-US" sz="2400" dirty="0"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726305" y="2828290"/>
            <a:ext cx="399415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ZDC30</a:t>
            </a:r>
            <a:r>
              <a:rPr lang="zh-CN" altLang="en-US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型跑车防护装置用电动挡车栏故障分析与排除</a:t>
            </a:r>
            <a:endParaRPr lang="zh-CN" altLang="en-US" sz="1600" dirty="0">
              <a:ln w="38100">
                <a:noFill/>
              </a:ln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+mn-lt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4077099" y="3765239"/>
            <a:ext cx="523631" cy="523631"/>
          </a:xfrm>
          <a:prstGeom prst="rect">
            <a:avLst/>
          </a:prstGeom>
          <a:solidFill>
            <a:srgbClr val="F9F5F2"/>
          </a:solidFill>
          <a:ln w="19050">
            <a:solidFill>
              <a:schemeClr val="accent2"/>
            </a:solidFill>
          </a:ln>
          <a:effectLst>
            <a:outerShdw dist="63500" dir="2700000" algn="tl" rotWithShape="0">
              <a:srgbClr val="194077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104106" y="380012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肆</a:t>
            </a:r>
            <a:endParaRPr lang="zh-CN" altLang="en-US" sz="2400" dirty="0"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726305" y="3766820"/>
            <a:ext cx="3995420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ZDC30</a:t>
            </a:r>
            <a:r>
              <a:rPr lang="zh-CN" altLang="en-US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型跑车防护装置用电动挡车栏用途</a:t>
            </a:r>
            <a:endParaRPr lang="zh-CN" altLang="en-US" sz="1600" dirty="0">
              <a:ln w="38100">
                <a:noFill/>
              </a:ln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+mn-lt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4840287"/>
            <a:ext cx="9144000" cy="307809"/>
            <a:chOff x="0" y="0"/>
            <a:chExt cx="9144000" cy="1146413"/>
          </a:xfrm>
        </p:grpSpPr>
        <p:sp>
          <p:nvSpPr>
            <p:cNvPr id="29" name="矩形 28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0" y="0"/>
            <a:ext cx="9144000" cy="307809"/>
            <a:chOff x="0" y="0"/>
            <a:chExt cx="9144000" cy="1146413"/>
          </a:xfrm>
        </p:grpSpPr>
        <p:sp>
          <p:nvSpPr>
            <p:cNvPr id="52" name="矩形 51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9860" y="1195705"/>
            <a:ext cx="3092450" cy="1786255"/>
            <a:chOff x="645781" y="1938477"/>
            <a:chExt cx="2405997" cy="1496417"/>
          </a:xfrm>
        </p:grpSpPr>
        <p:grpSp>
          <p:nvGrpSpPr>
            <p:cNvPr id="13" name="Group 9"/>
            <p:cNvGrpSpPr>
              <a:grpSpLocks noChangeAspect="1"/>
            </p:cNvGrpSpPr>
            <p:nvPr/>
          </p:nvGrpSpPr>
          <p:grpSpPr>
            <a:xfrm>
              <a:off x="645781" y="1938477"/>
              <a:ext cx="2399569" cy="1496417"/>
              <a:chOff x="527" y="119"/>
              <a:chExt cx="4708" cy="2936"/>
            </a:xfrm>
          </p:grpSpPr>
          <p:sp>
            <p:nvSpPr>
              <p:cNvPr id="16" name="Freeform 11"/>
              <p:cNvSpPr>
                <a:spLocks noEditPoints="1"/>
              </p:cNvSpPr>
              <p:nvPr/>
            </p:nvSpPr>
            <p:spPr bwMode="auto">
              <a:xfrm>
                <a:off x="527" y="189"/>
                <a:ext cx="4708" cy="2866"/>
              </a:xfrm>
              <a:custGeom>
                <a:avLst/>
                <a:gdLst>
                  <a:gd name="T0" fmla="*/ 997 w 1983"/>
                  <a:gd name="T1" fmla="*/ 15 h 1206"/>
                  <a:gd name="T2" fmla="*/ 1040 w 1983"/>
                  <a:gd name="T3" fmla="*/ 27 h 1206"/>
                  <a:gd name="T4" fmla="*/ 1906 w 1983"/>
                  <a:gd name="T5" fmla="*/ 527 h 1206"/>
                  <a:gd name="T6" fmla="*/ 1950 w 1983"/>
                  <a:gd name="T7" fmla="*/ 603 h 1206"/>
                  <a:gd name="T8" fmla="*/ 1906 w 1983"/>
                  <a:gd name="T9" fmla="*/ 679 h 1206"/>
                  <a:gd name="T10" fmla="*/ 1040 w 1983"/>
                  <a:gd name="T11" fmla="*/ 1179 h 1206"/>
                  <a:gd name="T12" fmla="*/ 997 w 1983"/>
                  <a:gd name="T13" fmla="*/ 1191 h 1206"/>
                  <a:gd name="T14" fmla="*/ 992 w 1983"/>
                  <a:gd name="T15" fmla="*/ 1191 h 1206"/>
                  <a:gd name="T16" fmla="*/ 991 w 1983"/>
                  <a:gd name="T17" fmla="*/ 1191 h 1206"/>
                  <a:gd name="T18" fmla="*/ 991 w 1983"/>
                  <a:gd name="T19" fmla="*/ 1191 h 1206"/>
                  <a:gd name="T20" fmla="*/ 986 w 1983"/>
                  <a:gd name="T21" fmla="*/ 1191 h 1206"/>
                  <a:gd name="T22" fmla="*/ 943 w 1983"/>
                  <a:gd name="T23" fmla="*/ 1179 h 1206"/>
                  <a:gd name="T24" fmla="*/ 77 w 1983"/>
                  <a:gd name="T25" fmla="*/ 679 h 1206"/>
                  <a:gd name="T26" fmla="*/ 33 w 1983"/>
                  <a:gd name="T27" fmla="*/ 603 h 1206"/>
                  <a:gd name="T28" fmla="*/ 77 w 1983"/>
                  <a:gd name="T29" fmla="*/ 527 h 1206"/>
                  <a:gd name="T30" fmla="*/ 943 w 1983"/>
                  <a:gd name="T31" fmla="*/ 27 h 1206"/>
                  <a:gd name="T32" fmla="*/ 986 w 1983"/>
                  <a:gd name="T33" fmla="*/ 15 h 1206"/>
                  <a:gd name="T34" fmla="*/ 991 w 1983"/>
                  <a:gd name="T35" fmla="*/ 15 h 1206"/>
                  <a:gd name="T36" fmla="*/ 991 w 1983"/>
                  <a:gd name="T37" fmla="*/ 15 h 1206"/>
                  <a:gd name="T38" fmla="*/ 992 w 1983"/>
                  <a:gd name="T39" fmla="*/ 15 h 1206"/>
                  <a:gd name="T40" fmla="*/ 997 w 1983"/>
                  <a:gd name="T41" fmla="*/ 15 h 1206"/>
                  <a:gd name="T42" fmla="*/ 997 w 1983"/>
                  <a:gd name="T43" fmla="*/ 0 h 1206"/>
                  <a:gd name="T44" fmla="*/ 991 w 1983"/>
                  <a:gd name="T45" fmla="*/ 0 h 1206"/>
                  <a:gd name="T46" fmla="*/ 986 w 1983"/>
                  <a:gd name="T47" fmla="*/ 0 h 1206"/>
                  <a:gd name="T48" fmla="*/ 935 w 1983"/>
                  <a:gd name="T49" fmla="*/ 14 h 1206"/>
                  <a:gd name="T50" fmla="*/ 69 w 1983"/>
                  <a:gd name="T51" fmla="*/ 514 h 1206"/>
                  <a:gd name="T52" fmla="*/ 69 w 1983"/>
                  <a:gd name="T53" fmla="*/ 692 h 1206"/>
                  <a:gd name="T54" fmla="*/ 935 w 1983"/>
                  <a:gd name="T55" fmla="*/ 1192 h 1206"/>
                  <a:gd name="T56" fmla="*/ 986 w 1983"/>
                  <a:gd name="T57" fmla="*/ 1206 h 1206"/>
                  <a:gd name="T58" fmla="*/ 991 w 1983"/>
                  <a:gd name="T59" fmla="*/ 1206 h 1206"/>
                  <a:gd name="T60" fmla="*/ 997 w 1983"/>
                  <a:gd name="T61" fmla="*/ 1206 h 1206"/>
                  <a:gd name="T62" fmla="*/ 1048 w 1983"/>
                  <a:gd name="T63" fmla="*/ 1192 h 1206"/>
                  <a:gd name="T64" fmla="*/ 1914 w 1983"/>
                  <a:gd name="T65" fmla="*/ 692 h 1206"/>
                  <a:gd name="T66" fmla="*/ 1914 w 1983"/>
                  <a:gd name="T67" fmla="*/ 514 h 1206"/>
                  <a:gd name="T68" fmla="*/ 1048 w 1983"/>
                  <a:gd name="T69" fmla="*/ 14 h 1206"/>
                  <a:gd name="T70" fmla="*/ 997 w 1983"/>
                  <a:gd name="T71" fmla="*/ 0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83" h="1206">
                    <a:moveTo>
                      <a:pt x="997" y="15"/>
                    </a:moveTo>
                    <a:cubicBezTo>
                      <a:pt x="1012" y="15"/>
                      <a:pt x="1027" y="19"/>
                      <a:pt x="1040" y="27"/>
                    </a:cubicBezTo>
                    <a:cubicBezTo>
                      <a:pt x="1906" y="527"/>
                      <a:pt x="1906" y="527"/>
                      <a:pt x="1906" y="527"/>
                    </a:cubicBezTo>
                    <a:cubicBezTo>
                      <a:pt x="1934" y="543"/>
                      <a:pt x="1950" y="571"/>
                      <a:pt x="1950" y="603"/>
                    </a:cubicBezTo>
                    <a:cubicBezTo>
                      <a:pt x="1950" y="635"/>
                      <a:pt x="1934" y="663"/>
                      <a:pt x="1906" y="679"/>
                    </a:cubicBezTo>
                    <a:cubicBezTo>
                      <a:pt x="1040" y="1179"/>
                      <a:pt x="1040" y="1179"/>
                      <a:pt x="1040" y="1179"/>
                    </a:cubicBezTo>
                    <a:cubicBezTo>
                      <a:pt x="1027" y="1187"/>
                      <a:pt x="1012" y="1191"/>
                      <a:pt x="997" y="1191"/>
                    </a:cubicBezTo>
                    <a:cubicBezTo>
                      <a:pt x="995" y="1191"/>
                      <a:pt x="994" y="1191"/>
                      <a:pt x="992" y="1191"/>
                    </a:cubicBezTo>
                    <a:cubicBezTo>
                      <a:pt x="991" y="1191"/>
                      <a:pt x="991" y="1191"/>
                      <a:pt x="991" y="1191"/>
                    </a:cubicBezTo>
                    <a:cubicBezTo>
                      <a:pt x="991" y="1191"/>
                      <a:pt x="991" y="1191"/>
                      <a:pt x="991" y="1191"/>
                    </a:cubicBezTo>
                    <a:cubicBezTo>
                      <a:pt x="989" y="1191"/>
                      <a:pt x="988" y="1191"/>
                      <a:pt x="986" y="1191"/>
                    </a:cubicBezTo>
                    <a:cubicBezTo>
                      <a:pt x="971" y="1191"/>
                      <a:pt x="956" y="1187"/>
                      <a:pt x="943" y="1179"/>
                    </a:cubicBezTo>
                    <a:cubicBezTo>
                      <a:pt x="77" y="679"/>
                      <a:pt x="77" y="679"/>
                      <a:pt x="77" y="679"/>
                    </a:cubicBezTo>
                    <a:cubicBezTo>
                      <a:pt x="49" y="663"/>
                      <a:pt x="33" y="635"/>
                      <a:pt x="33" y="603"/>
                    </a:cubicBezTo>
                    <a:cubicBezTo>
                      <a:pt x="33" y="571"/>
                      <a:pt x="49" y="543"/>
                      <a:pt x="77" y="527"/>
                    </a:cubicBezTo>
                    <a:cubicBezTo>
                      <a:pt x="943" y="27"/>
                      <a:pt x="943" y="27"/>
                      <a:pt x="943" y="27"/>
                    </a:cubicBezTo>
                    <a:cubicBezTo>
                      <a:pt x="956" y="19"/>
                      <a:pt x="971" y="15"/>
                      <a:pt x="986" y="15"/>
                    </a:cubicBezTo>
                    <a:cubicBezTo>
                      <a:pt x="988" y="15"/>
                      <a:pt x="989" y="15"/>
                      <a:pt x="991" y="15"/>
                    </a:cubicBezTo>
                    <a:cubicBezTo>
                      <a:pt x="991" y="15"/>
                      <a:pt x="991" y="15"/>
                      <a:pt x="991" y="15"/>
                    </a:cubicBezTo>
                    <a:cubicBezTo>
                      <a:pt x="992" y="15"/>
                      <a:pt x="992" y="15"/>
                      <a:pt x="992" y="15"/>
                    </a:cubicBezTo>
                    <a:cubicBezTo>
                      <a:pt x="994" y="15"/>
                      <a:pt x="995" y="15"/>
                      <a:pt x="997" y="15"/>
                    </a:cubicBezTo>
                    <a:moveTo>
                      <a:pt x="997" y="0"/>
                    </a:moveTo>
                    <a:cubicBezTo>
                      <a:pt x="995" y="0"/>
                      <a:pt x="993" y="0"/>
                      <a:pt x="991" y="0"/>
                    </a:cubicBezTo>
                    <a:cubicBezTo>
                      <a:pt x="990" y="0"/>
                      <a:pt x="988" y="0"/>
                      <a:pt x="986" y="0"/>
                    </a:cubicBezTo>
                    <a:cubicBezTo>
                      <a:pt x="969" y="0"/>
                      <a:pt x="951" y="4"/>
                      <a:pt x="935" y="14"/>
                    </a:cubicBezTo>
                    <a:cubicBezTo>
                      <a:pt x="69" y="514"/>
                      <a:pt x="69" y="514"/>
                      <a:pt x="69" y="514"/>
                    </a:cubicBezTo>
                    <a:cubicBezTo>
                      <a:pt x="0" y="553"/>
                      <a:pt x="0" y="653"/>
                      <a:pt x="69" y="692"/>
                    </a:cubicBezTo>
                    <a:cubicBezTo>
                      <a:pt x="935" y="1192"/>
                      <a:pt x="935" y="1192"/>
                      <a:pt x="935" y="1192"/>
                    </a:cubicBezTo>
                    <a:cubicBezTo>
                      <a:pt x="951" y="1202"/>
                      <a:pt x="969" y="1206"/>
                      <a:pt x="986" y="1206"/>
                    </a:cubicBezTo>
                    <a:cubicBezTo>
                      <a:pt x="988" y="1206"/>
                      <a:pt x="990" y="1206"/>
                      <a:pt x="991" y="1206"/>
                    </a:cubicBezTo>
                    <a:cubicBezTo>
                      <a:pt x="993" y="1206"/>
                      <a:pt x="995" y="1206"/>
                      <a:pt x="997" y="1206"/>
                    </a:cubicBezTo>
                    <a:cubicBezTo>
                      <a:pt x="1014" y="1206"/>
                      <a:pt x="1031" y="1202"/>
                      <a:pt x="1048" y="1192"/>
                    </a:cubicBezTo>
                    <a:cubicBezTo>
                      <a:pt x="1914" y="692"/>
                      <a:pt x="1914" y="692"/>
                      <a:pt x="1914" y="692"/>
                    </a:cubicBezTo>
                    <a:cubicBezTo>
                      <a:pt x="1983" y="653"/>
                      <a:pt x="1983" y="553"/>
                      <a:pt x="1914" y="514"/>
                    </a:cubicBezTo>
                    <a:cubicBezTo>
                      <a:pt x="1048" y="14"/>
                      <a:pt x="1048" y="14"/>
                      <a:pt x="1048" y="14"/>
                    </a:cubicBezTo>
                    <a:cubicBezTo>
                      <a:pt x="1031" y="4"/>
                      <a:pt x="1014" y="0"/>
                      <a:pt x="997" y="0"/>
                    </a:cubicBezTo>
                    <a:close/>
                  </a:path>
                </a:pathLst>
              </a:custGeom>
              <a:solidFill>
                <a:srgbClr val="194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endParaRPr>
              </a:p>
            </p:txBody>
          </p:sp>
          <p:sp>
            <p:nvSpPr>
              <p:cNvPr id="15" name="Freeform 10"/>
              <p:cNvSpPr/>
              <p:nvPr/>
            </p:nvSpPr>
            <p:spPr bwMode="auto">
              <a:xfrm>
                <a:off x="599" y="119"/>
                <a:ext cx="4590" cy="2833"/>
              </a:xfrm>
              <a:custGeom>
                <a:avLst/>
                <a:gdLst>
                  <a:gd name="T0" fmla="*/ 972 w 1933"/>
                  <a:gd name="T1" fmla="*/ 1192 h 1192"/>
                  <a:gd name="T2" fmla="*/ 967 w 1933"/>
                  <a:gd name="T3" fmla="*/ 1191 h 1192"/>
                  <a:gd name="T4" fmla="*/ 966 w 1933"/>
                  <a:gd name="T5" fmla="*/ 1191 h 1192"/>
                  <a:gd name="T6" fmla="*/ 966 w 1933"/>
                  <a:gd name="T7" fmla="*/ 1191 h 1192"/>
                  <a:gd name="T8" fmla="*/ 961 w 1933"/>
                  <a:gd name="T9" fmla="*/ 1192 h 1192"/>
                  <a:gd name="T10" fmla="*/ 914 w 1933"/>
                  <a:gd name="T11" fmla="*/ 1179 h 1192"/>
                  <a:gd name="T12" fmla="*/ 48 w 1933"/>
                  <a:gd name="T13" fmla="*/ 679 h 1192"/>
                  <a:gd name="T14" fmla="*/ 0 w 1933"/>
                  <a:gd name="T15" fmla="*/ 596 h 1192"/>
                  <a:gd name="T16" fmla="*/ 48 w 1933"/>
                  <a:gd name="T17" fmla="*/ 513 h 1192"/>
                  <a:gd name="T18" fmla="*/ 914 w 1933"/>
                  <a:gd name="T19" fmla="*/ 13 h 1192"/>
                  <a:gd name="T20" fmla="*/ 961 w 1933"/>
                  <a:gd name="T21" fmla="*/ 0 h 1192"/>
                  <a:gd name="T22" fmla="*/ 966 w 1933"/>
                  <a:gd name="T23" fmla="*/ 1 h 1192"/>
                  <a:gd name="T24" fmla="*/ 966 w 1933"/>
                  <a:gd name="T25" fmla="*/ 1 h 1192"/>
                  <a:gd name="T26" fmla="*/ 967 w 1933"/>
                  <a:gd name="T27" fmla="*/ 1 h 1192"/>
                  <a:gd name="T28" fmla="*/ 972 w 1933"/>
                  <a:gd name="T29" fmla="*/ 0 h 1192"/>
                  <a:gd name="T30" fmla="*/ 1019 w 1933"/>
                  <a:gd name="T31" fmla="*/ 13 h 1192"/>
                  <a:gd name="T32" fmla="*/ 1885 w 1933"/>
                  <a:gd name="T33" fmla="*/ 513 h 1192"/>
                  <a:gd name="T34" fmla="*/ 1933 w 1933"/>
                  <a:gd name="T35" fmla="*/ 596 h 1192"/>
                  <a:gd name="T36" fmla="*/ 1885 w 1933"/>
                  <a:gd name="T37" fmla="*/ 679 h 1192"/>
                  <a:gd name="T38" fmla="*/ 1019 w 1933"/>
                  <a:gd name="T39" fmla="*/ 1179 h 1192"/>
                  <a:gd name="T40" fmla="*/ 972 w 1933"/>
                  <a:gd name="T41" fmla="*/ 1192 h 1192"/>
                  <a:gd name="T42" fmla="*/ 972 w 1933"/>
                  <a:gd name="T43" fmla="*/ 1192 h 1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33" h="1192">
                    <a:moveTo>
                      <a:pt x="972" y="1192"/>
                    </a:moveTo>
                    <a:cubicBezTo>
                      <a:pt x="970" y="1192"/>
                      <a:pt x="968" y="1192"/>
                      <a:pt x="967" y="1191"/>
                    </a:cubicBezTo>
                    <a:cubicBezTo>
                      <a:pt x="966" y="1191"/>
                      <a:pt x="966" y="1191"/>
                      <a:pt x="966" y="1191"/>
                    </a:cubicBezTo>
                    <a:cubicBezTo>
                      <a:pt x="966" y="1191"/>
                      <a:pt x="966" y="1191"/>
                      <a:pt x="966" y="1191"/>
                    </a:cubicBezTo>
                    <a:cubicBezTo>
                      <a:pt x="964" y="1192"/>
                      <a:pt x="963" y="1192"/>
                      <a:pt x="961" y="1192"/>
                    </a:cubicBezTo>
                    <a:cubicBezTo>
                      <a:pt x="945" y="1192"/>
                      <a:pt x="929" y="1187"/>
                      <a:pt x="914" y="1179"/>
                    </a:cubicBezTo>
                    <a:cubicBezTo>
                      <a:pt x="48" y="679"/>
                      <a:pt x="48" y="679"/>
                      <a:pt x="48" y="679"/>
                    </a:cubicBezTo>
                    <a:cubicBezTo>
                      <a:pt x="18" y="661"/>
                      <a:pt x="0" y="631"/>
                      <a:pt x="0" y="596"/>
                    </a:cubicBezTo>
                    <a:cubicBezTo>
                      <a:pt x="0" y="561"/>
                      <a:pt x="18" y="531"/>
                      <a:pt x="48" y="513"/>
                    </a:cubicBezTo>
                    <a:cubicBezTo>
                      <a:pt x="914" y="13"/>
                      <a:pt x="914" y="13"/>
                      <a:pt x="914" y="13"/>
                    </a:cubicBezTo>
                    <a:cubicBezTo>
                      <a:pt x="929" y="5"/>
                      <a:pt x="945" y="0"/>
                      <a:pt x="961" y="0"/>
                    </a:cubicBezTo>
                    <a:cubicBezTo>
                      <a:pt x="963" y="0"/>
                      <a:pt x="964" y="0"/>
                      <a:pt x="966" y="1"/>
                    </a:cubicBezTo>
                    <a:cubicBezTo>
                      <a:pt x="966" y="1"/>
                      <a:pt x="966" y="1"/>
                      <a:pt x="966" y="1"/>
                    </a:cubicBezTo>
                    <a:cubicBezTo>
                      <a:pt x="967" y="1"/>
                      <a:pt x="967" y="1"/>
                      <a:pt x="967" y="1"/>
                    </a:cubicBezTo>
                    <a:cubicBezTo>
                      <a:pt x="968" y="0"/>
                      <a:pt x="970" y="0"/>
                      <a:pt x="972" y="0"/>
                    </a:cubicBezTo>
                    <a:cubicBezTo>
                      <a:pt x="988" y="0"/>
                      <a:pt x="1004" y="5"/>
                      <a:pt x="1019" y="13"/>
                    </a:cubicBezTo>
                    <a:cubicBezTo>
                      <a:pt x="1885" y="513"/>
                      <a:pt x="1885" y="513"/>
                      <a:pt x="1885" y="513"/>
                    </a:cubicBezTo>
                    <a:cubicBezTo>
                      <a:pt x="1915" y="531"/>
                      <a:pt x="1933" y="561"/>
                      <a:pt x="1933" y="596"/>
                    </a:cubicBezTo>
                    <a:cubicBezTo>
                      <a:pt x="1933" y="631"/>
                      <a:pt x="1915" y="661"/>
                      <a:pt x="1885" y="679"/>
                    </a:cubicBezTo>
                    <a:cubicBezTo>
                      <a:pt x="1019" y="1179"/>
                      <a:pt x="1019" y="1179"/>
                      <a:pt x="1019" y="1179"/>
                    </a:cubicBezTo>
                    <a:cubicBezTo>
                      <a:pt x="1004" y="1187"/>
                      <a:pt x="988" y="1192"/>
                      <a:pt x="972" y="1192"/>
                    </a:cubicBezTo>
                    <a:cubicBezTo>
                      <a:pt x="972" y="1192"/>
                      <a:pt x="972" y="1192"/>
                      <a:pt x="972" y="1192"/>
                    </a:cubicBezTo>
                    <a:close/>
                  </a:path>
                </a:pathLst>
              </a:custGeom>
              <a:solidFill>
                <a:srgbClr val="F9F5F2"/>
              </a:solidFill>
              <a:ln w="19050">
                <a:solidFill>
                  <a:srgbClr val="194077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endParaRPr>
              </a:p>
            </p:txBody>
          </p:sp>
        </p:grpSp>
        <p:sp>
          <p:nvSpPr>
            <p:cNvPr id="17" name="椭圆 16"/>
            <p:cNvSpPr/>
            <p:nvPr/>
          </p:nvSpPr>
          <p:spPr>
            <a:xfrm>
              <a:off x="1810738" y="2018453"/>
              <a:ext cx="76765" cy="767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751840" y="2609991"/>
              <a:ext cx="76765" cy="767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1810738" y="3208302"/>
              <a:ext cx="76765" cy="767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2862862" y="2609991"/>
              <a:ext cx="76765" cy="767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87" name="矩形 86"/>
            <p:cNvSpPr/>
            <p:nvPr/>
          </p:nvSpPr>
          <p:spPr bwMode="auto">
            <a:xfrm>
              <a:off x="693321" y="2463665"/>
              <a:ext cx="2358457" cy="4888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600" dirty="0">
                  <a:ln w="38100">
                    <a:noFill/>
                  </a:ln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+mn-lt"/>
                </a:rPr>
                <a:t>ZDC30</a:t>
              </a:r>
              <a:r>
                <a:rPr lang="zh-CN" altLang="en-US" sz="1600" dirty="0">
                  <a:ln w="38100">
                    <a:noFill/>
                  </a:ln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+mn-lt"/>
                </a:rPr>
                <a:t>型跑车防护装置用电动挡车栏产品介绍</a:t>
              </a:r>
              <a:endParaRPr kumimoji="0" lang="zh-CN" altLang="en-US" sz="1600" b="0" i="0" u="none" strike="noStrike" kern="1200" cap="none" spc="0" normalizeH="0" baseline="0" noProof="0" dirty="0">
                <a:ln w="38100">
                  <a:noFill/>
                </a:ln>
                <a:solidFill>
                  <a:srgbClr val="B24644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 panose="020B0604020202020204"/>
                <a:sym typeface="思源黑体 CN Normal" panose="020B0400000000000000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095230" y="2888007"/>
              <a:ext cx="1554639" cy="0"/>
              <a:chOff x="1122218" y="2912230"/>
              <a:chExt cx="1554639" cy="0"/>
            </a:xfrm>
          </p:grpSpPr>
          <p:cxnSp>
            <p:nvCxnSpPr>
              <p:cNvPr id="90" name="直接连接符 89"/>
              <p:cNvCxnSpPr/>
              <p:nvPr/>
            </p:nvCxnSpPr>
            <p:spPr>
              <a:xfrm flipH="1">
                <a:off x="2427316" y="2912230"/>
                <a:ext cx="249541" cy="0"/>
              </a:xfrm>
              <a:prstGeom prst="line">
                <a:avLst/>
              </a:prstGeom>
              <a:ln>
                <a:solidFill>
                  <a:srgbClr val="1940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 flipH="1">
                <a:off x="1122218" y="2912230"/>
                <a:ext cx="249541" cy="0"/>
              </a:xfrm>
              <a:prstGeom prst="line">
                <a:avLst/>
              </a:prstGeom>
              <a:ln>
                <a:solidFill>
                  <a:srgbClr val="1940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4" name="矩形 93"/>
          <p:cNvSpPr/>
          <p:nvPr/>
        </p:nvSpPr>
        <p:spPr>
          <a:xfrm>
            <a:off x="3269402" y="1789134"/>
            <a:ext cx="5737964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ZDC30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型跑车防护装置用电动挡车栏用于煤矿、金属矿山、非金属矿山等所有倾斜度在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度以下的单轨或双轨提升运输斜巷中，肆零零捌捌陆零伍叁柒，全自动化控制、监测，可有效地防止矿山跑车事故发生。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2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0" b="2971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2" b="29712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r="3777"/>
          <a:stretch>
            <a:fillRect/>
          </a:stretch>
        </p:blipFill>
        <p:spPr/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129"/>
          <p:cNvGrpSpPr/>
          <p:nvPr/>
        </p:nvGrpSpPr>
        <p:grpSpPr>
          <a:xfrm>
            <a:off x="0" y="4342879"/>
            <a:ext cx="9144000" cy="805218"/>
            <a:chOff x="0" y="0"/>
            <a:chExt cx="9144000" cy="1146413"/>
          </a:xfrm>
        </p:grpSpPr>
        <p:sp>
          <p:nvSpPr>
            <p:cNvPr id="131" name="矩形 130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0" y="1"/>
            <a:ext cx="9144000" cy="805218"/>
            <a:chOff x="0" y="0"/>
            <a:chExt cx="9144000" cy="1146413"/>
          </a:xfrm>
        </p:grpSpPr>
        <p:sp>
          <p:nvSpPr>
            <p:cNvPr id="9" name="矩形 8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0" y="806071"/>
            <a:ext cx="261610" cy="3478475"/>
            <a:chOff x="-45711" y="847014"/>
            <a:chExt cx="261610" cy="3478475"/>
          </a:xfrm>
        </p:grpSpPr>
        <p:sp>
          <p:nvSpPr>
            <p:cNvPr id="153" name="文本框 152"/>
            <p:cNvSpPr txBox="1"/>
            <p:nvPr/>
          </p:nvSpPr>
          <p:spPr>
            <a:xfrm rot="5400000">
              <a:off x="-507731" y="1309034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 rot="5400000">
              <a:off x="-507731" y="2455447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5" name="文本框 154"/>
            <p:cNvSpPr txBox="1"/>
            <p:nvPr/>
          </p:nvSpPr>
          <p:spPr>
            <a:xfrm rot="5400000">
              <a:off x="-507731" y="3601860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8882390" y="806071"/>
            <a:ext cx="261610" cy="3478475"/>
            <a:chOff x="-45711" y="847014"/>
            <a:chExt cx="261610" cy="3478475"/>
          </a:xfrm>
        </p:grpSpPr>
        <p:sp>
          <p:nvSpPr>
            <p:cNvPr id="157" name="文本框 156"/>
            <p:cNvSpPr txBox="1"/>
            <p:nvPr/>
          </p:nvSpPr>
          <p:spPr>
            <a:xfrm rot="5400000">
              <a:off x="-507731" y="1309034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8" name="文本框 157"/>
            <p:cNvSpPr txBox="1"/>
            <p:nvPr/>
          </p:nvSpPr>
          <p:spPr>
            <a:xfrm rot="5400000">
              <a:off x="-507731" y="2455447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9" name="文本框 158"/>
            <p:cNvSpPr txBox="1"/>
            <p:nvPr/>
          </p:nvSpPr>
          <p:spPr>
            <a:xfrm rot="5400000">
              <a:off x="-507731" y="3601860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24135" y="955343"/>
            <a:ext cx="8495731" cy="3186753"/>
          </a:xfrm>
          <a:prstGeom prst="rect">
            <a:avLst/>
          </a:prstGeom>
          <a:noFill/>
          <a:ln w="38100">
            <a:solidFill>
              <a:srgbClr val="B24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 descr="一坡三挡 (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8675" y="1437640"/>
            <a:ext cx="2214880" cy="2214880"/>
          </a:xfrm>
          <a:prstGeom prst="rect">
            <a:avLst/>
          </a:prstGeom>
        </p:spPr>
      </p:pic>
      <p:pic>
        <p:nvPicPr>
          <p:cNvPr id="3" name="图片 2" descr="一坡三挡 (7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55" y="1437640"/>
            <a:ext cx="2214880" cy="22148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4840287"/>
            <a:ext cx="9144000" cy="307809"/>
            <a:chOff x="0" y="0"/>
            <a:chExt cx="9144000" cy="1146413"/>
          </a:xfrm>
        </p:grpSpPr>
        <p:sp>
          <p:nvSpPr>
            <p:cNvPr id="29" name="矩形 28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0" y="0"/>
            <a:ext cx="9144000" cy="307809"/>
            <a:chOff x="0" y="0"/>
            <a:chExt cx="9144000" cy="1146413"/>
          </a:xfrm>
        </p:grpSpPr>
        <p:sp>
          <p:nvSpPr>
            <p:cNvPr id="52" name="矩形 51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2" name="矩形 131"/>
          <p:cNvSpPr/>
          <p:nvPr>
            <p:custDataLst>
              <p:tags r:id="rId1"/>
            </p:custDataLst>
          </p:nvPr>
        </p:nvSpPr>
        <p:spPr>
          <a:xfrm>
            <a:off x="178594" y="2052139"/>
            <a:ext cx="2176094" cy="154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1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、</a:t>
            </a: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ZDC30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型跑车防护装置用电动挡车栏采用先进的</a:t>
            </a: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PLC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控制系统和红外传感器测速，提高了控制系统的准确度。</a:t>
            </a:r>
            <a:endParaRPr lang="zh-CN" altLang="en-US" sz="105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2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、声光报警系统与绞车联锁控制，确保提升运输</a:t>
            </a: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an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全。</a:t>
            </a:r>
            <a:endParaRPr lang="zh-CN" altLang="en-US" sz="105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34" name="矩形 133"/>
          <p:cNvSpPr/>
          <p:nvPr>
            <p:custDataLst>
              <p:tags r:id="rId2"/>
            </p:custDataLst>
          </p:nvPr>
        </p:nvSpPr>
        <p:spPr>
          <a:xfrm>
            <a:off x="2395906" y="2044996"/>
            <a:ext cx="2176094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3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、</a:t>
            </a: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ZDC30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型跑车防护装置用电动挡车栏采用气缸（油缸）或收放绞车传动，实现斜井提升运输防跑车自动化控制。</a:t>
            </a:r>
            <a:endParaRPr lang="zh-CN" altLang="en-US" sz="105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36" name="矩形 135"/>
          <p:cNvSpPr/>
          <p:nvPr>
            <p:custDataLst>
              <p:tags r:id="rId3"/>
            </p:custDataLst>
          </p:nvPr>
        </p:nvSpPr>
        <p:spPr>
          <a:xfrm>
            <a:off x="4572000" y="2044996"/>
            <a:ext cx="2176094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4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、</a:t>
            </a: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PLC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控制系统还具有检测功能，通过检测位置传感器的工作情况，来控制挡车栏的启闭，避免了误动作。</a:t>
            </a:r>
            <a:endParaRPr lang="zh-CN" altLang="en-US" sz="105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38" name="矩形 137"/>
          <p:cNvSpPr/>
          <p:nvPr>
            <p:custDataLst>
              <p:tags r:id="rId4"/>
            </p:custDataLst>
          </p:nvPr>
        </p:nvSpPr>
        <p:spPr>
          <a:xfrm>
            <a:off x="6739306" y="2030708"/>
            <a:ext cx="2176094" cy="81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5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、</a:t>
            </a:r>
            <a:r>
              <a:rPr lang="en-US" altLang="zh-CN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ZDC30</a:t>
            </a:r>
            <a:r>
              <a:rPr lang="zh-CN" altLang="en-US" sz="105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型跑车防护装置用电动挡车栏还具有常闭挡车功能、平稳缓冲功能。</a:t>
            </a:r>
            <a:endParaRPr lang="zh-CN" altLang="en-US" sz="105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2179019" y="427718"/>
            <a:ext cx="4890737" cy="583565"/>
            <a:chOff x="2245510" y="427718"/>
            <a:chExt cx="4890737" cy="583565"/>
          </a:xfrm>
        </p:grpSpPr>
        <p:sp>
          <p:nvSpPr>
            <p:cNvPr id="89" name="矩形 88"/>
            <p:cNvSpPr/>
            <p:nvPr/>
          </p:nvSpPr>
          <p:spPr>
            <a:xfrm>
              <a:off x="3068470" y="427718"/>
              <a:ext cx="3243580" cy="5835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ln w="38100">
                    <a:noFill/>
                  </a:ln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+mn-lt"/>
                </a:rPr>
                <a:t>ZDC30</a:t>
              </a:r>
              <a:r>
                <a:rPr lang="zh-CN" altLang="en-US" sz="1600" dirty="0">
                  <a:ln w="38100">
                    <a:noFill/>
                  </a:ln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+mn-lt"/>
                </a:rPr>
                <a:t>型跑车防护装置用电动挡车栏结构特点</a:t>
              </a:r>
              <a:endParaRPr lang="zh-CN" altLang="en-US" sz="16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 flipH="1">
              <a:off x="2245510" y="658550"/>
              <a:ext cx="824089" cy="0"/>
            </a:xfrm>
            <a:prstGeom prst="line">
              <a:avLst/>
            </a:prstGeom>
            <a:ln w="19050">
              <a:solidFill>
                <a:srgbClr val="1940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flipH="1">
              <a:off x="6312158" y="658550"/>
              <a:ext cx="824089" cy="0"/>
            </a:xfrm>
            <a:prstGeom prst="line">
              <a:avLst/>
            </a:prstGeom>
            <a:ln w="19050">
              <a:solidFill>
                <a:srgbClr val="1940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0" y="0"/>
            <a:ext cx="9144000" cy="307809"/>
            <a:chOff x="0" y="0"/>
            <a:chExt cx="9144000" cy="1146413"/>
          </a:xfrm>
        </p:grpSpPr>
        <p:sp>
          <p:nvSpPr>
            <p:cNvPr id="52" name="矩形 51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3178" y="1752541"/>
            <a:ext cx="2871823" cy="1786139"/>
            <a:chOff x="645781" y="1938477"/>
            <a:chExt cx="2405997" cy="1496417"/>
          </a:xfrm>
        </p:grpSpPr>
        <p:grpSp>
          <p:nvGrpSpPr>
            <p:cNvPr id="13" name="Group 9"/>
            <p:cNvGrpSpPr>
              <a:grpSpLocks noChangeAspect="1"/>
            </p:cNvGrpSpPr>
            <p:nvPr/>
          </p:nvGrpSpPr>
          <p:grpSpPr>
            <a:xfrm>
              <a:off x="645781" y="1938477"/>
              <a:ext cx="2399569" cy="1496417"/>
              <a:chOff x="527" y="119"/>
              <a:chExt cx="4708" cy="2936"/>
            </a:xfrm>
          </p:grpSpPr>
          <p:sp>
            <p:nvSpPr>
              <p:cNvPr id="16" name="Freeform 11"/>
              <p:cNvSpPr>
                <a:spLocks noEditPoints="1"/>
              </p:cNvSpPr>
              <p:nvPr/>
            </p:nvSpPr>
            <p:spPr bwMode="auto">
              <a:xfrm>
                <a:off x="527" y="189"/>
                <a:ext cx="4708" cy="2866"/>
              </a:xfrm>
              <a:custGeom>
                <a:avLst/>
                <a:gdLst>
                  <a:gd name="T0" fmla="*/ 997 w 1983"/>
                  <a:gd name="T1" fmla="*/ 15 h 1206"/>
                  <a:gd name="T2" fmla="*/ 1040 w 1983"/>
                  <a:gd name="T3" fmla="*/ 27 h 1206"/>
                  <a:gd name="T4" fmla="*/ 1906 w 1983"/>
                  <a:gd name="T5" fmla="*/ 527 h 1206"/>
                  <a:gd name="T6" fmla="*/ 1950 w 1983"/>
                  <a:gd name="T7" fmla="*/ 603 h 1206"/>
                  <a:gd name="T8" fmla="*/ 1906 w 1983"/>
                  <a:gd name="T9" fmla="*/ 679 h 1206"/>
                  <a:gd name="T10" fmla="*/ 1040 w 1983"/>
                  <a:gd name="T11" fmla="*/ 1179 h 1206"/>
                  <a:gd name="T12" fmla="*/ 997 w 1983"/>
                  <a:gd name="T13" fmla="*/ 1191 h 1206"/>
                  <a:gd name="T14" fmla="*/ 992 w 1983"/>
                  <a:gd name="T15" fmla="*/ 1191 h 1206"/>
                  <a:gd name="T16" fmla="*/ 991 w 1983"/>
                  <a:gd name="T17" fmla="*/ 1191 h 1206"/>
                  <a:gd name="T18" fmla="*/ 991 w 1983"/>
                  <a:gd name="T19" fmla="*/ 1191 h 1206"/>
                  <a:gd name="T20" fmla="*/ 986 w 1983"/>
                  <a:gd name="T21" fmla="*/ 1191 h 1206"/>
                  <a:gd name="T22" fmla="*/ 943 w 1983"/>
                  <a:gd name="T23" fmla="*/ 1179 h 1206"/>
                  <a:gd name="T24" fmla="*/ 77 w 1983"/>
                  <a:gd name="T25" fmla="*/ 679 h 1206"/>
                  <a:gd name="T26" fmla="*/ 33 w 1983"/>
                  <a:gd name="T27" fmla="*/ 603 h 1206"/>
                  <a:gd name="T28" fmla="*/ 77 w 1983"/>
                  <a:gd name="T29" fmla="*/ 527 h 1206"/>
                  <a:gd name="T30" fmla="*/ 943 w 1983"/>
                  <a:gd name="T31" fmla="*/ 27 h 1206"/>
                  <a:gd name="T32" fmla="*/ 986 w 1983"/>
                  <a:gd name="T33" fmla="*/ 15 h 1206"/>
                  <a:gd name="T34" fmla="*/ 991 w 1983"/>
                  <a:gd name="T35" fmla="*/ 15 h 1206"/>
                  <a:gd name="T36" fmla="*/ 991 w 1983"/>
                  <a:gd name="T37" fmla="*/ 15 h 1206"/>
                  <a:gd name="T38" fmla="*/ 992 w 1983"/>
                  <a:gd name="T39" fmla="*/ 15 h 1206"/>
                  <a:gd name="T40" fmla="*/ 997 w 1983"/>
                  <a:gd name="T41" fmla="*/ 15 h 1206"/>
                  <a:gd name="T42" fmla="*/ 997 w 1983"/>
                  <a:gd name="T43" fmla="*/ 0 h 1206"/>
                  <a:gd name="T44" fmla="*/ 991 w 1983"/>
                  <a:gd name="T45" fmla="*/ 0 h 1206"/>
                  <a:gd name="T46" fmla="*/ 986 w 1983"/>
                  <a:gd name="T47" fmla="*/ 0 h 1206"/>
                  <a:gd name="T48" fmla="*/ 935 w 1983"/>
                  <a:gd name="T49" fmla="*/ 14 h 1206"/>
                  <a:gd name="T50" fmla="*/ 69 w 1983"/>
                  <a:gd name="T51" fmla="*/ 514 h 1206"/>
                  <a:gd name="T52" fmla="*/ 69 w 1983"/>
                  <a:gd name="T53" fmla="*/ 692 h 1206"/>
                  <a:gd name="T54" fmla="*/ 935 w 1983"/>
                  <a:gd name="T55" fmla="*/ 1192 h 1206"/>
                  <a:gd name="T56" fmla="*/ 986 w 1983"/>
                  <a:gd name="T57" fmla="*/ 1206 h 1206"/>
                  <a:gd name="T58" fmla="*/ 991 w 1983"/>
                  <a:gd name="T59" fmla="*/ 1206 h 1206"/>
                  <a:gd name="T60" fmla="*/ 997 w 1983"/>
                  <a:gd name="T61" fmla="*/ 1206 h 1206"/>
                  <a:gd name="T62" fmla="*/ 1048 w 1983"/>
                  <a:gd name="T63" fmla="*/ 1192 h 1206"/>
                  <a:gd name="T64" fmla="*/ 1914 w 1983"/>
                  <a:gd name="T65" fmla="*/ 692 h 1206"/>
                  <a:gd name="T66" fmla="*/ 1914 w 1983"/>
                  <a:gd name="T67" fmla="*/ 514 h 1206"/>
                  <a:gd name="T68" fmla="*/ 1048 w 1983"/>
                  <a:gd name="T69" fmla="*/ 14 h 1206"/>
                  <a:gd name="T70" fmla="*/ 997 w 1983"/>
                  <a:gd name="T71" fmla="*/ 0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83" h="1206">
                    <a:moveTo>
                      <a:pt x="997" y="15"/>
                    </a:moveTo>
                    <a:cubicBezTo>
                      <a:pt x="1012" y="15"/>
                      <a:pt x="1027" y="19"/>
                      <a:pt x="1040" y="27"/>
                    </a:cubicBezTo>
                    <a:cubicBezTo>
                      <a:pt x="1906" y="527"/>
                      <a:pt x="1906" y="527"/>
                      <a:pt x="1906" y="527"/>
                    </a:cubicBezTo>
                    <a:cubicBezTo>
                      <a:pt x="1934" y="543"/>
                      <a:pt x="1950" y="571"/>
                      <a:pt x="1950" y="603"/>
                    </a:cubicBezTo>
                    <a:cubicBezTo>
                      <a:pt x="1950" y="635"/>
                      <a:pt x="1934" y="663"/>
                      <a:pt x="1906" y="679"/>
                    </a:cubicBezTo>
                    <a:cubicBezTo>
                      <a:pt x="1040" y="1179"/>
                      <a:pt x="1040" y="1179"/>
                      <a:pt x="1040" y="1179"/>
                    </a:cubicBezTo>
                    <a:cubicBezTo>
                      <a:pt x="1027" y="1187"/>
                      <a:pt x="1012" y="1191"/>
                      <a:pt x="997" y="1191"/>
                    </a:cubicBezTo>
                    <a:cubicBezTo>
                      <a:pt x="995" y="1191"/>
                      <a:pt x="994" y="1191"/>
                      <a:pt x="992" y="1191"/>
                    </a:cubicBezTo>
                    <a:cubicBezTo>
                      <a:pt x="991" y="1191"/>
                      <a:pt x="991" y="1191"/>
                      <a:pt x="991" y="1191"/>
                    </a:cubicBezTo>
                    <a:cubicBezTo>
                      <a:pt x="991" y="1191"/>
                      <a:pt x="991" y="1191"/>
                      <a:pt x="991" y="1191"/>
                    </a:cubicBezTo>
                    <a:cubicBezTo>
                      <a:pt x="989" y="1191"/>
                      <a:pt x="988" y="1191"/>
                      <a:pt x="986" y="1191"/>
                    </a:cubicBezTo>
                    <a:cubicBezTo>
                      <a:pt x="971" y="1191"/>
                      <a:pt x="956" y="1187"/>
                      <a:pt x="943" y="1179"/>
                    </a:cubicBezTo>
                    <a:cubicBezTo>
                      <a:pt x="77" y="679"/>
                      <a:pt x="77" y="679"/>
                      <a:pt x="77" y="679"/>
                    </a:cubicBezTo>
                    <a:cubicBezTo>
                      <a:pt x="49" y="663"/>
                      <a:pt x="33" y="635"/>
                      <a:pt x="33" y="603"/>
                    </a:cubicBezTo>
                    <a:cubicBezTo>
                      <a:pt x="33" y="571"/>
                      <a:pt x="49" y="543"/>
                      <a:pt x="77" y="527"/>
                    </a:cubicBezTo>
                    <a:cubicBezTo>
                      <a:pt x="943" y="27"/>
                      <a:pt x="943" y="27"/>
                      <a:pt x="943" y="27"/>
                    </a:cubicBezTo>
                    <a:cubicBezTo>
                      <a:pt x="956" y="19"/>
                      <a:pt x="971" y="15"/>
                      <a:pt x="986" y="15"/>
                    </a:cubicBezTo>
                    <a:cubicBezTo>
                      <a:pt x="988" y="15"/>
                      <a:pt x="989" y="15"/>
                      <a:pt x="991" y="15"/>
                    </a:cubicBezTo>
                    <a:cubicBezTo>
                      <a:pt x="991" y="15"/>
                      <a:pt x="991" y="15"/>
                      <a:pt x="991" y="15"/>
                    </a:cubicBezTo>
                    <a:cubicBezTo>
                      <a:pt x="992" y="15"/>
                      <a:pt x="992" y="15"/>
                      <a:pt x="992" y="15"/>
                    </a:cubicBezTo>
                    <a:cubicBezTo>
                      <a:pt x="994" y="15"/>
                      <a:pt x="995" y="15"/>
                      <a:pt x="997" y="15"/>
                    </a:cubicBezTo>
                    <a:moveTo>
                      <a:pt x="997" y="0"/>
                    </a:moveTo>
                    <a:cubicBezTo>
                      <a:pt x="995" y="0"/>
                      <a:pt x="993" y="0"/>
                      <a:pt x="991" y="0"/>
                    </a:cubicBezTo>
                    <a:cubicBezTo>
                      <a:pt x="990" y="0"/>
                      <a:pt x="988" y="0"/>
                      <a:pt x="986" y="0"/>
                    </a:cubicBezTo>
                    <a:cubicBezTo>
                      <a:pt x="969" y="0"/>
                      <a:pt x="951" y="4"/>
                      <a:pt x="935" y="14"/>
                    </a:cubicBezTo>
                    <a:cubicBezTo>
                      <a:pt x="69" y="514"/>
                      <a:pt x="69" y="514"/>
                      <a:pt x="69" y="514"/>
                    </a:cubicBezTo>
                    <a:cubicBezTo>
                      <a:pt x="0" y="553"/>
                      <a:pt x="0" y="653"/>
                      <a:pt x="69" y="692"/>
                    </a:cubicBezTo>
                    <a:cubicBezTo>
                      <a:pt x="935" y="1192"/>
                      <a:pt x="935" y="1192"/>
                      <a:pt x="935" y="1192"/>
                    </a:cubicBezTo>
                    <a:cubicBezTo>
                      <a:pt x="951" y="1202"/>
                      <a:pt x="969" y="1206"/>
                      <a:pt x="986" y="1206"/>
                    </a:cubicBezTo>
                    <a:cubicBezTo>
                      <a:pt x="988" y="1206"/>
                      <a:pt x="990" y="1206"/>
                      <a:pt x="991" y="1206"/>
                    </a:cubicBezTo>
                    <a:cubicBezTo>
                      <a:pt x="993" y="1206"/>
                      <a:pt x="995" y="1206"/>
                      <a:pt x="997" y="1206"/>
                    </a:cubicBezTo>
                    <a:cubicBezTo>
                      <a:pt x="1014" y="1206"/>
                      <a:pt x="1031" y="1202"/>
                      <a:pt x="1048" y="1192"/>
                    </a:cubicBezTo>
                    <a:cubicBezTo>
                      <a:pt x="1914" y="692"/>
                      <a:pt x="1914" y="692"/>
                      <a:pt x="1914" y="692"/>
                    </a:cubicBezTo>
                    <a:cubicBezTo>
                      <a:pt x="1983" y="653"/>
                      <a:pt x="1983" y="553"/>
                      <a:pt x="1914" y="514"/>
                    </a:cubicBezTo>
                    <a:cubicBezTo>
                      <a:pt x="1048" y="14"/>
                      <a:pt x="1048" y="14"/>
                      <a:pt x="1048" y="14"/>
                    </a:cubicBezTo>
                    <a:cubicBezTo>
                      <a:pt x="1031" y="4"/>
                      <a:pt x="1014" y="0"/>
                      <a:pt x="997" y="0"/>
                    </a:cubicBezTo>
                    <a:close/>
                  </a:path>
                </a:pathLst>
              </a:custGeom>
              <a:solidFill>
                <a:srgbClr val="194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10"/>
              <p:cNvSpPr/>
              <p:nvPr/>
            </p:nvSpPr>
            <p:spPr bwMode="auto">
              <a:xfrm>
                <a:off x="599" y="119"/>
                <a:ext cx="4590" cy="2833"/>
              </a:xfrm>
              <a:custGeom>
                <a:avLst/>
                <a:gdLst>
                  <a:gd name="T0" fmla="*/ 972 w 1933"/>
                  <a:gd name="T1" fmla="*/ 1192 h 1192"/>
                  <a:gd name="T2" fmla="*/ 967 w 1933"/>
                  <a:gd name="T3" fmla="*/ 1191 h 1192"/>
                  <a:gd name="T4" fmla="*/ 966 w 1933"/>
                  <a:gd name="T5" fmla="*/ 1191 h 1192"/>
                  <a:gd name="T6" fmla="*/ 966 w 1933"/>
                  <a:gd name="T7" fmla="*/ 1191 h 1192"/>
                  <a:gd name="T8" fmla="*/ 961 w 1933"/>
                  <a:gd name="T9" fmla="*/ 1192 h 1192"/>
                  <a:gd name="T10" fmla="*/ 914 w 1933"/>
                  <a:gd name="T11" fmla="*/ 1179 h 1192"/>
                  <a:gd name="T12" fmla="*/ 48 w 1933"/>
                  <a:gd name="T13" fmla="*/ 679 h 1192"/>
                  <a:gd name="T14" fmla="*/ 0 w 1933"/>
                  <a:gd name="T15" fmla="*/ 596 h 1192"/>
                  <a:gd name="T16" fmla="*/ 48 w 1933"/>
                  <a:gd name="T17" fmla="*/ 513 h 1192"/>
                  <a:gd name="T18" fmla="*/ 914 w 1933"/>
                  <a:gd name="T19" fmla="*/ 13 h 1192"/>
                  <a:gd name="T20" fmla="*/ 961 w 1933"/>
                  <a:gd name="T21" fmla="*/ 0 h 1192"/>
                  <a:gd name="T22" fmla="*/ 966 w 1933"/>
                  <a:gd name="T23" fmla="*/ 1 h 1192"/>
                  <a:gd name="T24" fmla="*/ 966 w 1933"/>
                  <a:gd name="T25" fmla="*/ 1 h 1192"/>
                  <a:gd name="T26" fmla="*/ 967 w 1933"/>
                  <a:gd name="T27" fmla="*/ 1 h 1192"/>
                  <a:gd name="T28" fmla="*/ 972 w 1933"/>
                  <a:gd name="T29" fmla="*/ 0 h 1192"/>
                  <a:gd name="T30" fmla="*/ 1019 w 1933"/>
                  <a:gd name="T31" fmla="*/ 13 h 1192"/>
                  <a:gd name="T32" fmla="*/ 1885 w 1933"/>
                  <a:gd name="T33" fmla="*/ 513 h 1192"/>
                  <a:gd name="T34" fmla="*/ 1933 w 1933"/>
                  <a:gd name="T35" fmla="*/ 596 h 1192"/>
                  <a:gd name="T36" fmla="*/ 1885 w 1933"/>
                  <a:gd name="T37" fmla="*/ 679 h 1192"/>
                  <a:gd name="T38" fmla="*/ 1019 w 1933"/>
                  <a:gd name="T39" fmla="*/ 1179 h 1192"/>
                  <a:gd name="T40" fmla="*/ 972 w 1933"/>
                  <a:gd name="T41" fmla="*/ 1192 h 1192"/>
                  <a:gd name="T42" fmla="*/ 972 w 1933"/>
                  <a:gd name="T43" fmla="*/ 1192 h 1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33" h="1192">
                    <a:moveTo>
                      <a:pt x="972" y="1192"/>
                    </a:moveTo>
                    <a:cubicBezTo>
                      <a:pt x="970" y="1192"/>
                      <a:pt x="968" y="1192"/>
                      <a:pt x="967" y="1191"/>
                    </a:cubicBezTo>
                    <a:cubicBezTo>
                      <a:pt x="966" y="1191"/>
                      <a:pt x="966" y="1191"/>
                      <a:pt x="966" y="1191"/>
                    </a:cubicBezTo>
                    <a:cubicBezTo>
                      <a:pt x="966" y="1191"/>
                      <a:pt x="966" y="1191"/>
                      <a:pt x="966" y="1191"/>
                    </a:cubicBezTo>
                    <a:cubicBezTo>
                      <a:pt x="964" y="1192"/>
                      <a:pt x="963" y="1192"/>
                      <a:pt x="961" y="1192"/>
                    </a:cubicBezTo>
                    <a:cubicBezTo>
                      <a:pt x="945" y="1192"/>
                      <a:pt x="929" y="1187"/>
                      <a:pt x="914" y="1179"/>
                    </a:cubicBezTo>
                    <a:cubicBezTo>
                      <a:pt x="48" y="679"/>
                      <a:pt x="48" y="679"/>
                      <a:pt x="48" y="679"/>
                    </a:cubicBezTo>
                    <a:cubicBezTo>
                      <a:pt x="18" y="661"/>
                      <a:pt x="0" y="631"/>
                      <a:pt x="0" y="596"/>
                    </a:cubicBezTo>
                    <a:cubicBezTo>
                      <a:pt x="0" y="561"/>
                      <a:pt x="18" y="531"/>
                      <a:pt x="48" y="513"/>
                    </a:cubicBezTo>
                    <a:cubicBezTo>
                      <a:pt x="914" y="13"/>
                      <a:pt x="914" y="13"/>
                      <a:pt x="914" y="13"/>
                    </a:cubicBezTo>
                    <a:cubicBezTo>
                      <a:pt x="929" y="5"/>
                      <a:pt x="945" y="0"/>
                      <a:pt x="961" y="0"/>
                    </a:cubicBezTo>
                    <a:cubicBezTo>
                      <a:pt x="963" y="0"/>
                      <a:pt x="964" y="0"/>
                      <a:pt x="966" y="1"/>
                    </a:cubicBezTo>
                    <a:cubicBezTo>
                      <a:pt x="966" y="1"/>
                      <a:pt x="966" y="1"/>
                      <a:pt x="966" y="1"/>
                    </a:cubicBezTo>
                    <a:cubicBezTo>
                      <a:pt x="967" y="1"/>
                      <a:pt x="967" y="1"/>
                      <a:pt x="967" y="1"/>
                    </a:cubicBezTo>
                    <a:cubicBezTo>
                      <a:pt x="968" y="0"/>
                      <a:pt x="970" y="0"/>
                      <a:pt x="972" y="0"/>
                    </a:cubicBezTo>
                    <a:cubicBezTo>
                      <a:pt x="988" y="0"/>
                      <a:pt x="1004" y="5"/>
                      <a:pt x="1019" y="13"/>
                    </a:cubicBezTo>
                    <a:cubicBezTo>
                      <a:pt x="1885" y="513"/>
                      <a:pt x="1885" y="513"/>
                      <a:pt x="1885" y="513"/>
                    </a:cubicBezTo>
                    <a:cubicBezTo>
                      <a:pt x="1915" y="531"/>
                      <a:pt x="1933" y="561"/>
                      <a:pt x="1933" y="596"/>
                    </a:cubicBezTo>
                    <a:cubicBezTo>
                      <a:pt x="1933" y="631"/>
                      <a:pt x="1915" y="661"/>
                      <a:pt x="1885" y="679"/>
                    </a:cubicBezTo>
                    <a:cubicBezTo>
                      <a:pt x="1019" y="1179"/>
                      <a:pt x="1019" y="1179"/>
                      <a:pt x="1019" y="1179"/>
                    </a:cubicBezTo>
                    <a:cubicBezTo>
                      <a:pt x="1004" y="1187"/>
                      <a:pt x="988" y="1192"/>
                      <a:pt x="972" y="1192"/>
                    </a:cubicBezTo>
                    <a:cubicBezTo>
                      <a:pt x="972" y="1192"/>
                      <a:pt x="972" y="1192"/>
                      <a:pt x="972" y="1192"/>
                    </a:cubicBezTo>
                    <a:close/>
                  </a:path>
                </a:pathLst>
              </a:custGeom>
              <a:solidFill>
                <a:srgbClr val="F9F5F2"/>
              </a:solidFill>
              <a:ln w="19050">
                <a:solidFill>
                  <a:srgbClr val="194077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椭圆 16"/>
            <p:cNvSpPr/>
            <p:nvPr/>
          </p:nvSpPr>
          <p:spPr>
            <a:xfrm>
              <a:off x="1810738" y="2018453"/>
              <a:ext cx="76765" cy="767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751840" y="2609991"/>
              <a:ext cx="76765" cy="767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1810738" y="3208302"/>
              <a:ext cx="76765" cy="767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2862862" y="2609991"/>
              <a:ext cx="76765" cy="767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矩形 86"/>
            <p:cNvSpPr/>
            <p:nvPr/>
          </p:nvSpPr>
          <p:spPr bwMode="auto">
            <a:xfrm>
              <a:off x="693321" y="2615817"/>
              <a:ext cx="2358457" cy="4373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dirty="0">
                  <a:ln w="38100">
                    <a:noFill/>
                  </a:ln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+mn-lt"/>
                </a:rPr>
                <a:t>ZDC30</a:t>
              </a:r>
              <a:r>
                <a:rPr lang="zh-CN" altLang="en-US" sz="1400" dirty="0">
                  <a:ln w="38100">
                    <a:noFill/>
                  </a:ln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+mn-lt"/>
                </a:rPr>
                <a:t>型跑车防护装置用电动挡车栏</a:t>
              </a:r>
              <a:endParaRPr kumimoji="0" lang="zh-CN" altLang="en-US" sz="1400" b="0" i="0" u="none" strike="noStrike" kern="1200" cap="none" spc="0" normalizeH="0" baseline="0" noProof="0" dirty="0">
                <a:ln w="38100">
                  <a:noFill/>
                </a:ln>
                <a:solidFill>
                  <a:srgbClr val="B24644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  <a:sym typeface="思源黑体 CN Normal" panose="020B0400000000000000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095230" y="2888007"/>
              <a:ext cx="1554639" cy="0"/>
              <a:chOff x="1122218" y="2912230"/>
              <a:chExt cx="1554639" cy="0"/>
            </a:xfrm>
          </p:grpSpPr>
          <p:cxnSp>
            <p:nvCxnSpPr>
              <p:cNvPr id="90" name="直接连接符 89"/>
              <p:cNvCxnSpPr/>
              <p:nvPr/>
            </p:nvCxnSpPr>
            <p:spPr>
              <a:xfrm flipH="1">
                <a:off x="2427316" y="2912230"/>
                <a:ext cx="249541" cy="0"/>
              </a:xfrm>
              <a:prstGeom prst="line">
                <a:avLst/>
              </a:prstGeom>
              <a:ln>
                <a:solidFill>
                  <a:srgbClr val="1940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 flipH="1">
                <a:off x="1122218" y="2912230"/>
                <a:ext cx="249541" cy="0"/>
              </a:xfrm>
              <a:prstGeom prst="line">
                <a:avLst/>
              </a:prstGeom>
              <a:ln>
                <a:solidFill>
                  <a:srgbClr val="19407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5" name="组合 74"/>
          <p:cNvGrpSpPr/>
          <p:nvPr/>
        </p:nvGrpSpPr>
        <p:grpSpPr>
          <a:xfrm>
            <a:off x="0" y="4840287"/>
            <a:ext cx="9144000" cy="307809"/>
            <a:chOff x="0" y="0"/>
            <a:chExt cx="9144000" cy="1146413"/>
          </a:xfrm>
        </p:grpSpPr>
        <p:sp>
          <p:nvSpPr>
            <p:cNvPr id="77" name="矩形 76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4" name="图片 3" descr="一坡三挡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3780" y="1661795"/>
            <a:ext cx="2141855" cy="2141855"/>
          </a:xfrm>
          <a:prstGeom prst="rect">
            <a:avLst/>
          </a:prstGeom>
        </p:spPr>
      </p:pic>
      <p:pic>
        <p:nvPicPr>
          <p:cNvPr id="5" name="图片 4" descr="一坡三挡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835" y="1661795"/>
            <a:ext cx="2141855" cy="21418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4840287"/>
            <a:ext cx="9144000" cy="307809"/>
            <a:chOff x="0" y="0"/>
            <a:chExt cx="9144000" cy="1146413"/>
          </a:xfrm>
        </p:grpSpPr>
        <p:sp>
          <p:nvSpPr>
            <p:cNvPr id="29" name="矩形 28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0" y="0"/>
            <a:ext cx="9144000" cy="307809"/>
            <a:chOff x="0" y="0"/>
            <a:chExt cx="9144000" cy="1146413"/>
          </a:xfrm>
        </p:grpSpPr>
        <p:sp>
          <p:nvSpPr>
            <p:cNvPr id="52" name="矩形 51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任意多边形: 形状 77"/>
          <p:cNvSpPr/>
          <p:nvPr/>
        </p:nvSpPr>
        <p:spPr>
          <a:xfrm>
            <a:off x="493098" y="1634401"/>
            <a:ext cx="2596552" cy="1583358"/>
          </a:xfrm>
          <a:custGeom>
            <a:avLst/>
            <a:gdLst>
              <a:gd name="connsiteX0" fmla="*/ 209190 w 2008800"/>
              <a:gd name="connsiteY0" fmla="*/ 0 h 1224951"/>
              <a:gd name="connsiteX1" fmla="*/ 1799610 w 2008800"/>
              <a:gd name="connsiteY1" fmla="*/ 0 h 1224951"/>
              <a:gd name="connsiteX2" fmla="*/ 2008800 w 2008800"/>
              <a:gd name="connsiteY2" fmla="*/ 284671 h 1224951"/>
              <a:gd name="connsiteX3" fmla="*/ 2008800 w 2008800"/>
              <a:gd name="connsiteY3" fmla="*/ 1224951 h 1224951"/>
              <a:gd name="connsiteX4" fmla="*/ 0 w 2008800"/>
              <a:gd name="connsiteY4" fmla="*/ 1224951 h 1224951"/>
              <a:gd name="connsiteX5" fmla="*/ 0 w 2008800"/>
              <a:gd name="connsiteY5" fmla="*/ 284671 h 122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8799" h="1224951">
                <a:moveTo>
                  <a:pt x="209190" y="0"/>
                </a:moveTo>
                <a:lnTo>
                  <a:pt x="1799610" y="0"/>
                </a:lnTo>
                <a:lnTo>
                  <a:pt x="2008800" y="284671"/>
                </a:lnTo>
                <a:lnTo>
                  <a:pt x="2008800" y="1224951"/>
                </a:lnTo>
                <a:lnTo>
                  <a:pt x="0" y="1224951"/>
                </a:lnTo>
                <a:lnTo>
                  <a:pt x="0" y="284671"/>
                </a:lnTo>
                <a:close/>
              </a:path>
            </a:pathLst>
          </a:custGeom>
          <a:noFill/>
          <a:ln w="57150">
            <a:solidFill>
              <a:srgbClr val="194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任意多边形: 形状 80"/>
          <p:cNvSpPr/>
          <p:nvPr/>
        </p:nvSpPr>
        <p:spPr>
          <a:xfrm>
            <a:off x="587989" y="1742238"/>
            <a:ext cx="2406770" cy="1367685"/>
          </a:xfrm>
          <a:custGeom>
            <a:avLst/>
            <a:gdLst>
              <a:gd name="connsiteX0" fmla="*/ 209190 w 2008800"/>
              <a:gd name="connsiteY0" fmla="*/ 0 h 1224951"/>
              <a:gd name="connsiteX1" fmla="*/ 1799610 w 2008800"/>
              <a:gd name="connsiteY1" fmla="*/ 0 h 1224951"/>
              <a:gd name="connsiteX2" fmla="*/ 2008800 w 2008800"/>
              <a:gd name="connsiteY2" fmla="*/ 284671 h 1224951"/>
              <a:gd name="connsiteX3" fmla="*/ 2008800 w 2008800"/>
              <a:gd name="connsiteY3" fmla="*/ 1224951 h 1224951"/>
              <a:gd name="connsiteX4" fmla="*/ 0 w 2008800"/>
              <a:gd name="connsiteY4" fmla="*/ 1224951 h 1224951"/>
              <a:gd name="connsiteX5" fmla="*/ 0 w 2008800"/>
              <a:gd name="connsiteY5" fmla="*/ 284671 h 122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8799" h="1224951">
                <a:moveTo>
                  <a:pt x="209190" y="0"/>
                </a:moveTo>
                <a:lnTo>
                  <a:pt x="1799610" y="0"/>
                </a:lnTo>
                <a:lnTo>
                  <a:pt x="2008800" y="284671"/>
                </a:lnTo>
                <a:lnTo>
                  <a:pt x="2008800" y="1224951"/>
                </a:lnTo>
                <a:lnTo>
                  <a:pt x="0" y="1224951"/>
                </a:lnTo>
                <a:lnTo>
                  <a:pt x="0" y="284671"/>
                </a:lnTo>
                <a:close/>
              </a:path>
            </a:pathLst>
          </a:custGeom>
          <a:noFill/>
          <a:ln w="6350">
            <a:solidFill>
              <a:srgbClr val="194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45742" y="1309831"/>
            <a:ext cx="1268016" cy="317896"/>
            <a:chOff x="1385888" y="1678781"/>
            <a:chExt cx="1268016" cy="410765"/>
          </a:xfrm>
        </p:grpSpPr>
        <p:cxnSp>
          <p:nvCxnSpPr>
            <p:cNvPr id="8" name="直接连接符 7"/>
            <p:cNvCxnSpPr/>
            <p:nvPr/>
          </p:nvCxnSpPr>
          <p:spPr>
            <a:xfrm flipH="1" flipV="1">
              <a:off x="1385888" y="1678781"/>
              <a:ext cx="0" cy="410765"/>
            </a:xfrm>
            <a:prstGeom prst="line">
              <a:avLst/>
            </a:prstGeom>
            <a:ln w="57150">
              <a:solidFill>
                <a:srgbClr val="1940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flipH="1" flipV="1">
              <a:off x="2653904" y="1678781"/>
              <a:ext cx="0" cy="410765"/>
            </a:xfrm>
            <a:prstGeom prst="line">
              <a:avLst/>
            </a:prstGeom>
            <a:ln w="57150">
              <a:solidFill>
                <a:srgbClr val="1940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矩形 84"/>
          <p:cNvSpPr/>
          <p:nvPr/>
        </p:nvSpPr>
        <p:spPr>
          <a:xfrm>
            <a:off x="570865" y="2040255"/>
            <a:ext cx="2381250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ZDC30</a:t>
            </a:r>
            <a:r>
              <a:rPr lang="zh-CN" altLang="en-US" sz="14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型跑车防护装置用电动挡车栏故障分析与排除</a:t>
            </a:r>
            <a:endParaRPr lang="zh-CN" altLang="en-US" sz="1400" dirty="0">
              <a:ln w="38100">
                <a:noFill/>
              </a:ln>
              <a:solidFill>
                <a:schemeClr val="accent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+mn-lt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215900" y="1293091"/>
            <a:ext cx="8712200" cy="3260436"/>
          </a:xfrm>
          <a:prstGeom prst="roundRect">
            <a:avLst>
              <a:gd name="adj" fmla="val 7602"/>
            </a:avLst>
          </a:prstGeom>
          <a:noFill/>
          <a:ln w="57150">
            <a:solidFill>
              <a:srgbClr val="194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>
            <p:custDataLst>
              <p:tags r:id="rId1"/>
            </p:custDataLst>
          </p:nvPr>
        </p:nvSpPr>
        <p:spPr>
          <a:xfrm>
            <a:off x="3834765" y="1278890"/>
            <a:ext cx="2780665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故障现象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1.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系统送电无反应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2.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控制箱得不到信号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3.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收放绞车不工作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90" name="矩形 89"/>
          <p:cNvSpPr/>
          <p:nvPr>
            <p:custDataLst>
              <p:tags r:id="rId2"/>
            </p:custDataLst>
          </p:nvPr>
        </p:nvSpPr>
        <p:spPr>
          <a:xfrm>
            <a:off x="3834765" y="2380615"/>
            <a:ext cx="3974465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原因分析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1.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检查熔断器</a:t>
            </a: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/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电源</a:t>
            </a: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127V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、变压器</a:t>
            </a: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12V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接头松动、无信号输出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2.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红外传感器故障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3.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电磁启动器或电机故障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93" name="矩形 92"/>
          <p:cNvSpPr/>
          <p:nvPr>
            <p:custDataLst>
              <p:tags r:id="rId3"/>
            </p:custDataLst>
          </p:nvPr>
        </p:nvSpPr>
        <p:spPr>
          <a:xfrm>
            <a:off x="3834765" y="3469005"/>
            <a:ext cx="3930650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排</a:t>
            </a: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 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除</a:t>
            </a: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 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方</a:t>
            </a: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 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法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1.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是否更换熔断器，接头调整压牢、坚固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2.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更换红外传感器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3.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rPr>
              <a:t>维修电磁启动器及电机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Normal" panose="020B0400000000000000" charset="-122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4840287"/>
            <a:ext cx="9144000" cy="307809"/>
            <a:chOff x="0" y="0"/>
            <a:chExt cx="9144000" cy="1146413"/>
          </a:xfrm>
        </p:grpSpPr>
        <p:sp>
          <p:nvSpPr>
            <p:cNvPr id="29" name="矩形 28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0" y="0"/>
            <a:ext cx="9144000" cy="307809"/>
            <a:chOff x="0" y="0"/>
            <a:chExt cx="9144000" cy="1146413"/>
          </a:xfrm>
        </p:grpSpPr>
        <p:sp>
          <p:nvSpPr>
            <p:cNvPr id="52" name="矩形 51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228600" y="2764851"/>
            <a:ext cx="4129072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ZDC30</a:t>
            </a:r>
            <a:r>
              <a:rPr lang="zh-CN" altLang="en-US" sz="1400" dirty="0">
                <a:ln w="38100">
                  <a:noFill/>
                </a:ln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+mn-lt"/>
              </a:rPr>
              <a:t>型跑车防护装置用电动挡车栏用途</a:t>
            </a:r>
            <a:endParaRPr kumimoji="0" lang="zh-CN" altLang="en-US" sz="1400" b="0" i="0" u="none" strike="noStrike" kern="1200" cap="none" spc="0" normalizeH="0" baseline="0" noProof="0" dirty="0">
              <a:ln w="38100">
                <a:noFill/>
              </a:ln>
              <a:solidFill>
                <a:srgbClr val="B24644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+mn-cs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0565" y="2199769"/>
            <a:ext cx="3944470" cy="1344706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33240" y="2456869"/>
            <a:ext cx="936522" cy="172064"/>
            <a:chOff x="956187" y="2256503"/>
            <a:chExt cx="936522" cy="172064"/>
          </a:xfrm>
        </p:grpSpPr>
        <p:sp>
          <p:nvSpPr>
            <p:cNvPr id="11" name="等腰三角形 10"/>
            <p:cNvSpPr/>
            <p:nvPr/>
          </p:nvSpPr>
          <p:spPr>
            <a:xfrm rot="16200000">
              <a:off x="1278194" y="2005781"/>
              <a:ext cx="56538" cy="70055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星形: 五角 11"/>
            <p:cNvSpPr/>
            <p:nvPr/>
          </p:nvSpPr>
          <p:spPr>
            <a:xfrm>
              <a:off x="1720645" y="2256503"/>
              <a:ext cx="172064" cy="172064"/>
            </a:xfrm>
            <a:prstGeom prst="star5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 flipH="1">
            <a:off x="2937343" y="2456869"/>
            <a:ext cx="936522" cy="172064"/>
            <a:chOff x="956187" y="2256503"/>
            <a:chExt cx="936522" cy="172064"/>
          </a:xfrm>
        </p:grpSpPr>
        <p:sp>
          <p:nvSpPr>
            <p:cNvPr id="88" name="等腰三角形 87"/>
            <p:cNvSpPr/>
            <p:nvPr/>
          </p:nvSpPr>
          <p:spPr>
            <a:xfrm rot="16200000">
              <a:off x="1278194" y="2005781"/>
              <a:ext cx="56538" cy="70055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星形: 五角 88"/>
            <p:cNvSpPr/>
            <p:nvPr/>
          </p:nvSpPr>
          <p:spPr>
            <a:xfrm>
              <a:off x="1720645" y="2256503"/>
              <a:ext cx="172064" cy="172064"/>
            </a:xfrm>
            <a:prstGeom prst="star5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1" name="组合 100"/>
          <p:cNvGrpSpPr/>
          <p:nvPr>
            <p:custDataLst>
              <p:tags r:id="rId1"/>
            </p:custDataLst>
          </p:nvPr>
        </p:nvGrpSpPr>
        <p:grpSpPr>
          <a:xfrm>
            <a:off x="4505605" y="2442600"/>
            <a:ext cx="3741420" cy="1729105"/>
            <a:chOff x="-44460" y="3032482"/>
            <a:chExt cx="3741420" cy="1729105"/>
          </a:xfrm>
        </p:grpSpPr>
        <p:sp>
          <p:nvSpPr>
            <p:cNvPr id="102" name="矩形 101"/>
            <p:cNvSpPr/>
            <p:nvPr>
              <p:custDataLst>
                <p:tags r:id="rId2"/>
              </p:custDataLst>
            </p:nvPr>
          </p:nvSpPr>
          <p:spPr bwMode="auto">
            <a:xfrm>
              <a:off x="436235" y="3032482"/>
              <a:ext cx="10241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altLang="zh-CN" sz="4000" dirty="0">
                  <a:ln w="6350">
                    <a:gradFill flip="none" rotWithShape="1">
                      <a:gsLst>
                        <a:gs pos="19000">
                          <a:schemeClr val="accent1">
                            <a:lumMod val="45000"/>
                            <a:lumOff val="55000"/>
                            <a:alpha val="22000"/>
                          </a:schemeClr>
                        </a:gs>
                        <a:gs pos="59000">
                          <a:schemeClr val="accent1">
                            <a:lumMod val="30000"/>
                            <a:lumOff val="70000"/>
                            <a:alpha val="0"/>
                          </a:schemeClr>
                        </a:gs>
                      </a:gsLst>
                      <a:lin ang="5400000" scaled="1"/>
                    </a:gradFill>
                  </a:ln>
                  <a:noFill/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黑体 CN Normal" panose="020B0400000000000000" charset="-122"/>
                </a:rPr>
                <a:t>02</a:t>
              </a:r>
              <a:endParaRPr lang="zh-CN" altLang="en-US" sz="4000" dirty="0">
                <a:ln w="6350">
                  <a:gradFill flip="none" rotWithShape="1">
                    <a:gsLst>
                      <a:gs pos="19000">
                        <a:schemeClr val="accent1">
                          <a:lumMod val="45000"/>
                          <a:lumOff val="55000"/>
                          <a:alpha val="22000"/>
                        </a:schemeClr>
                      </a:gs>
                      <a:gs pos="59000">
                        <a:schemeClr val="accent1">
                          <a:lumMod val="30000"/>
                          <a:lumOff val="7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Normal" panose="020B0400000000000000" charset="-122"/>
              </a:endParaRPr>
            </a:p>
          </p:txBody>
        </p:sp>
        <p:sp>
          <p:nvSpPr>
            <p:cNvPr id="103" name="矩形 102"/>
            <p:cNvSpPr/>
            <p:nvPr>
              <p:custDataLst>
                <p:tags r:id="rId3"/>
              </p:custDataLst>
            </p:nvPr>
          </p:nvSpPr>
          <p:spPr>
            <a:xfrm>
              <a:off x="-44460" y="3562707"/>
              <a:ext cx="3741420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charset="-122"/>
                </a:rPr>
                <a:t>ZDC30</a:t>
              </a: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charset="-122"/>
                </a:rPr>
                <a:t>型跑车防护装置用电动挡车栏用于煤矿、金属矿山、非金属矿山等所有倾斜度在</a:t>
              </a:r>
              <a:r>
                <a:rPr lang="en-US" altLang="zh-CN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charset="-122"/>
                </a:rPr>
                <a:t>30</a:t>
              </a: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Normal" panose="020B0400000000000000" charset="-122"/>
                </a:rPr>
                <a:t>度以下的单轨或双轨提升运输斜巷中，山东矿安机电有限公司，全自动化控制、监测，可有效地防止矿山跑车事故发生。</a:t>
              </a:r>
              <a:endParaRPr lang="zh-CN" altLang="en-US" sz="12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Normal" panose="020B0400000000000000" charset="-122"/>
              </a:endParaRPr>
            </a:p>
          </p:txBody>
        </p:sp>
      </p:grpSp>
      <p:sp>
        <p:nvSpPr>
          <p:cNvPr id="110" name="矩形 109"/>
          <p:cNvSpPr/>
          <p:nvPr/>
        </p:nvSpPr>
        <p:spPr>
          <a:xfrm>
            <a:off x="1137426" y="1462198"/>
            <a:ext cx="2614063" cy="24392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ArchUp">
              <a:avLst>
                <a:gd name="adj" fmla="val 9776556"/>
              </a:avLst>
            </a:prstTxWarp>
            <a:spAutoFit/>
          </a:bodyPr>
          <a:lstStyle/>
          <a:p>
            <a:pPr algn="ctr" defTabSz="457200"/>
            <a:r>
              <a:rPr lang="en-US" altLang="zh-CN" dirty="0">
                <a:ln w="38100">
                  <a:noFill/>
                </a:ln>
                <a:solidFill>
                  <a:schemeClr val="accent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Normal" panose="020B0400000000000000" charset="-122"/>
              </a:rPr>
              <a:t>HONG KONG RETRO </a:t>
            </a:r>
            <a:endParaRPr lang="en-US" altLang="zh-CN" dirty="0">
              <a:ln w="38100">
                <a:noFill/>
              </a:ln>
              <a:solidFill>
                <a:schemeClr val="accent2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思源黑体 CN Normal" panose="020B0400000000000000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089186" y="2572543"/>
            <a:ext cx="2612572" cy="16917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 defTabSz="457200"/>
            <a:r>
              <a:rPr lang="en-US" altLang="zh-CN" dirty="0">
                <a:ln w="38100">
                  <a:noFill/>
                </a:ln>
                <a:solidFill>
                  <a:schemeClr val="accent2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Normal" panose="020B0400000000000000" charset="-122"/>
              </a:rPr>
              <a:t>WORK PLANNING </a:t>
            </a:r>
            <a:endParaRPr lang="en-US" altLang="zh-CN" dirty="0">
              <a:ln w="38100">
                <a:noFill/>
              </a:ln>
              <a:solidFill>
                <a:schemeClr val="accent2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思源黑体 CN Normal" panose="020B0400000000000000" charset="-122"/>
            </a:endParaRPr>
          </a:p>
        </p:txBody>
      </p:sp>
      <p:sp>
        <p:nvSpPr>
          <p:cNvPr id="76" name="TextBox 4"/>
          <p:cNvSpPr txBox="1"/>
          <p:nvPr/>
        </p:nvSpPr>
        <p:spPr>
          <a:xfrm>
            <a:off x="0" y="5"/>
            <a:ext cx="453650" cy="99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一坡三挡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665" y="956310"/>
            <a:ext cx="1879600" cy="1879600"/>
          </a:xfrm>
          <a:prstGeom prst="rect">
            <a:avLst/>
          </a:prstGeom>
        </p:spPr>
      </p:pic>
      <p:pic>
        <p:nvPicPr>
          <p:cNvPr id="7" name="图片 6" descr="一坡三挡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50" y="956310"/>
            <a:ext cx="1879600" cy="18796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129"/>
          <p:cNvGrpSpPr/>
          <p:nvPr/>
        </p:nvGrpSpPr>
        <p:grpSpPr>
          <a:xfrm>
            <a:off x="0" y="4342879"/>
            <a:ext cx="9144000" cy="805218"/>
            <a:chOff x="0" y="0"/>
            <a:chExt cx="9144000" cy="1146413"/>
          </a:xfrm>
        </p:grpSpPr>
        <p:sp>
          <p:nvSpPr>
            <p:cNvPr id="131" name="矩形 130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281382" y="1508645"/>
            <a:ext cx="455352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 w="38100">
                  <a:noFill/>
                </a:ln>
                <a:solidFill>
                  <a:srgbClr val="194077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  <a:sym typeface="思源黑体 CN Normal" panose="020B0400000000000000" charset="-122"/>
              </a:rPr>
              <a:t>THANK YOU FOR WATCHING</a:t>
            </a:r>
            <a:endParaRPr kumimoji="0" lang="en-US" altLang="zh-CN" sz="1100" b="0" i="0" u="none" strike="noStrike" kern="1200" cap="none" spc="0" normalizeH="0" baseline="0" noProof="0" dirty="0">
              <a:ln w="38100">
                <a:noFill/>
              </a:ln>
              <a:solidFill>
                <a:srgbClr val="194077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+mn-cs"/>
              <a:sym typeface="思源黑体 CN Normal" panose="020B0400000000000000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105199" y="2086571"/>
            <a:ext cx="69336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 dirty="0">
                <a:ln w="38100">
                  <a:noFill/>
                </a:ln>
                <a:solidFill>
                  <a:srgbClr val="B24644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  <a:sym typeface="思源黑体 CN Normal" panose="020B0400000000000000" charset="-122"/>
              </a:rPr>
              <a:t>感谢大家的观看</a:t>
            </a:r>
            <a:endParaRPr kumimoji="0" lang="zh-CN" altLang="en-US" sz="5400" b="0" i="0" u="none" strike="noStrike" kern="1200" cap="none" spc="0" normalizeH="0" baseline="0" noProof="0" dirty="0">
              <a:ln w="38100">
                <a:noFill/>
              </a:ln>
              <a:solidFill>
                <a:srgbClr val="B24644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+mn-cs"/>
              <a:sym typeface="思源黑体 CN Normal" panose="020B0400000000000000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464423" y="3523344"/>
            <a:ext cx="215153" cy="0"/>
          </a:xfrm>
          <a:prstGeom prst="line">
            <a:avLst/>
          </a:prstGeom>
          <a:ln w="38100">
            <a:solidFill>
              <a:srgbClr val="1940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: 圆角 4"/>
          <p:cNvSpPr/>
          <p:nvPr/>
        </p:nvSpPr>
        <p:spPr>
          <a:xfrm>
            <a:off x="3881120" y="3683000"/>
            <a:ext cx="1467485" cy="329565"/>
          </a:xfrm>
          <a:prstGeom prst="roundRect">
            <a:avLst>
              <a:gd name="adj" fmla="val 50000"/>
            </a:avLst>
          </a:prstGeom>
          <a:solidFill>
            <a:srgbClr val="194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  <a:sym typeface="思源黑体 CN Normal" panose="020B0400000000000000" charset="-122"/>
              </a:rPr>
              <a:t>汇报人：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  <a:sym typeface="思源黑体 CN Normal" panose="020B0400000000000000" charset="-122"/>
              </a:rPr>
              <a:t>Kuangan001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+mn-cs"/>
              <a:sym typeface="思源黑体 CN Normal" panose="020B04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1"/>
            <a:ext cx="9144000" cy="805218"/>
            <a:chOff x="0" y="0"/>
            <a:chExt cx="9144000" cy="1146413"/>
          </a:xfrm>
        </p:grpSpPr>
        <p:sp>
          <p:nvSpPr>
            <p:cNvPr id="9" name="矩形 8"/>
            <p:cNvSpPr/>
            <p:nvPr/>
          </p:nvSpPr>
          <p:spPr>
            <a:xfrm>
              <a:off x="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23081" y="0"/>
              <a:ext cx="290354" cy="1146413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43057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266138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168611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210919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2529171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952252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37222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79530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215284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4638365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058340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5481421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5901396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6324477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744452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7167533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7587508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8010589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8430565" y="1"/>
              <a:ext cx="290354" cy="1146412"/>
            </a:xfrm>
            <a:prstGeom prst="rect">
              <a:avLst/>
            </a:prstGeom>
            <a:solidFill>
              <a:srgbClr val="B24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8853646" y="0"/>
              <a:ext cx="290354" cy="1146412"/>
            </a:xfrm>
            <a:prstGeom prst="rect">
              <a:avLst/>
            </a:prstGeom>
            <a:solidFill>
              <a:srgbClr val="194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0" y="806071"/>
            <a:ext cx="261610" cy="3478475"/>
            <a:chOff x="-45711" y="847014"/>
            <a:chExt cx="261610" cy="3478475"/>
          </a:xfrm>
        </p:grpSpPr>
        <p:sp>
          <p:nvSpPr>
            <p:cNvPr id="153" name="文本框 152"/>
            <p:cNvSpPr txBox="1"/>
            <p:nvPr/>
          </p:nvSpPr>
          <p:spPr>
            <a:xfrm rot="5400000">
              <a:off x="-507731" y="1309034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 rot="5400000">
              <a:off x="-507731" y="2455447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5" name="文本框 154"/>
            <p:cNvSpPr txBox="1"/>
            <p:nvPr/>
          </p:nvSpPr>
          <p:spPr>
            <a:xfrm rot="5400000">
              <a:off x="-507731" y="3601860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8882390" y="806071"/>
            <a:ext cx="261610" cy="3478475"/>
            <a:chOff x="-45711" y="847014"/>
            <a:chExt cx="261610" cy="3478475"/>
          </a:xfrm>
        </p:grpSpPr>
        <p:sp>
          <p:nvSpPr>
            <p:cNvPr id="157" name="文本框 156"/>
            <p:cNvSpPr txBox="1"/>
            <p:nvPr/>
          </p:nvSpPr>
          <p:spPr>
            <a:xfrm rot="5400000">
              <a:off x="-507731" y="1309034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8" name="文本框 157"/>
            <p:cNvSpPr txBox="1"/>
            <p:nvPr/>
          </p:nvSpPr>
          <p:spPr>
            <a:xfrm rot="5400000">
              <a:off x="-507731" y="2455447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9" name="文本框 158"/>
            <p:cNvSpPr txBox="1"/>
            <p:nvPr/>
          </p:nvSpPr>
          <p:spPr>
            <a:xfrm rot="5400000">
              <a:off x="-507731" y="3601860"/>
              <a:ext cx="11856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 w="38100">
                    <a:noFill/>
                  </a:ln>
                  <a:solidFill>
                    <a:srgbClr val="194077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  <a:sym typeface="思源黑体 CN Normal" panose="020B0400000000000000" charset="-122"/>
                </a:rPr>
                <a:t>HONG KONG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24135" y="955343"/>
            <a:ext cx="8495731" cy="3186753"/>
          </a:xfrm>
          <a:prstGeom prst="rect">
            <a:avLst/>
          </a:prstGeom>
          <a:noFill/>
          <a:ln w="38100">
            <a:solidFill>
              <a:srgbClr val="B24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IAGRAM_VIRTUALLY_FRAME" val="{&quot;height&quot;:213.5874803149606,&quot;left&quot;:14.062519685039366,&quot;top&quot;:159.89826771653543,&quot;width&quot;:687.9374803149606}"/>
</p:tagLst>
</file>

<file path=ppt/tags/tag2.xml><?xml version="1.0" encoding="utf-8"?>
<p:tagLst xmlns:p="http://schemas.openxmlformats.org/presentationml/2006/main">
  <p:tag name="KSO_WM_DIAGRAM_VIRTUALLY_FRAME" val="{&quot;height&quot;:213.5874803149606,&quot;left&quot;:14.062519685039366,&quot;top&quot;:159.89826771653543,&quot;width&quot;:687.9374803149606}"/>
</p:tagLst>
</file>

<file path=ppt/tags/tag3.xml><?xml version="1.0" encoding="utf-8"?>
<p:tagLst xmlns:p="http://schemas.openxmlformats.org/presentationml/2006/main">
  <p:tag name="KSO_WM_DIAGRAM_VIRTUALLY_FRAME" val="{&quot;height&quot;:213.5874803149606,&quot;left&quot;:14.062519685039366,&quot;top&quot;:159.89826771653543,&quot;width&quot;:687.9374803149606}"/>
</p:tagLst>
</file>

<file path=ppt/tags/tag4.xml><?xml version="1.0" encoding="utf-8"?>
<p:tagLst xmlns:p="http://schemas.openxmlformats.org/presentationml/2006/main">
  <p:tag name="KSO_WM_DIAGRAM_VIRTUALLY_FRAME" val="{&quot;height&quot;:213.5874803149606,&quot;left&quot;:14.062519685039366,&quot;top&quot;:159.89826771653543,&quot;width&quot;:687.9374803149606}"/>
</p:tagLst>
</file>

<file path=ppt/tags/tag5.xml><?xml version="1.0" encoding="utf-8"?>
<p:tagLst xmlns:p="http://schemas.openxmlformats.org/presentationml/2006/main">
  <p:tag name="KSO_WM_DIAGRAM_VIRTUALLY_FRAME" val="{&quot;height&quot;:292.7,&quot;left&quot;:301.9295275590551,&quot;top&quot;:100.7,&quot;width&quot;:378.2704724409449}"/>
</p:tagLst>
</file>

<file path=ppt/tags/tag6.xml><?xml version="1.0" encoding="utf-8"?>
<p:tagLst xmlns:p="http://schemas.openxmlformats.org/presentationml/2006/main">
  <p:tag name="KSO_WM_DIAGRAM_VIRTUALLY_FRAME" val="{&quot;height&quot;:292.7,&quot;left&quot;:301.9295275590551,&quot;top&quot;:100.7,&quot;width&quot;:378.2704724409449}"/>
</p:tagLst>
</file>

<file path=ppt/tags/tag7.xml><?xml version="1.0" encoding="utf-8"?>
<p:tagLst xmlns:p="http://schemas.openxmlformats.org/presentationml/2006/main">
  <p:tag name="KSO_WM_DIAGRAM_VIRTUALLY_FRAME" val="{&quot;height&quot;:292.7,&quot;left&quot;:301.9295275590551,&quot;top&quot;:100.7,&quot;width&quot;:378.2704724409449}"/>
</p:tagLst>
</file>

<file path=ppt/tags/tag8.xml><?xml version="1.0" encoding="utf-8"?>
<p:tagLst xmlns:p="http://schemas.openxmlformats.org/presentationml/2006/main">
  <p:tag name="KSO_WM_DIAGRAM_VIRTUALLY_FRAME" val="{&quot;height&quot;:273.812125984252,&quot;left&quot;:354.7720472440945,&quot;top&quot;:98.43275590551181,&quot;width&quot;:312.1737795275591}"/>
</p:tagLst>
</file>

<file path=ppt/tags/tag9.xml><?xml version="1.0" encoding="utf-8"?>
<p:tagLst xmlns:p="http://schemas.openxmlformats.org/presentationml/2006/main">
  <p:tag name="KSO_WM_DIAGRAM_VIRTUALLY_FRAME" val="{&quot;height&quot;:273.812125984252,&quot;left&quot;:354.7720472440945,&quot;top&quot;:98.43275590551181,&quot;width&quot;:312.1737795275591}"/>
</p:tagLst>
</file>

<file path=ppt/tags/tag10.xml><?xml version="1.0" encoding="utf-8"?>
<p:tagLst xmlns:p="http://schemas.openxmlformats.org/presentationml/2006/main">
  <p:tag name="KSO_WM_DIAGRAM_VIRTUALLY_FRAME" val="{&quot;height&quot;:273.812125984252,&quot;left&quot;:354.7720472440945,&quot;top&quot;:98.43275590551181,&quot;width&quot;:312.1737795275591}"/>
</p:tagLst>
</file>

<file path=ppt/tags/tag1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jb3VudCI6MiwiaGRpZCI6IjBlNmYzZTEwNWQwMzkzNTU5OGQ4MzYzMTk4MDUxNmFkIiwidXNlckNvdW50IjoyfQ=="/>
  <p:tag name="ISLIDE.GUIDESSETTING" val="{&quot;Id&quot;:&quot;GuidesStyle_Narrow&quot;,&quot;Name&quot;:&quot;较窄&quot;,&quot;Kind&quot;:&quot;System&quot;,&quot;OldGuidesSetting&quot;:{&quot;HeaderHeight&quot;:10.0,&quot;FooterHeight&quot;:5.0,&quot;SideMargin&quot;:2.5,&quot;TopMargin&quot;:0.0,&quot;BottomMargin&quot;:0.0,&quot;IntervalMargin&quot;:1.0}}"/>
</p:tagLst>
</file>

<file path=ppt/theme/theme1.xml><?xml version="1.0" encoding="utf-8"?>
<a:theme xmlns:a="http://schemas.openxmlformats.org/drawingml/2006/main" name="第一PPT，www.1ppt.com">
  <a:themeElements>
    <a:clrScheme name="2港风设计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B24644"/>
      </a:accent1>
      <a:accent2>
        <a:srgbClr val="194077"/>
      </a:accent2>
      <a:accent3>
        <a:srgbClr val="3F3F3F"/>
      </a:accent3>
      <a:accent4>
        <a:srgbClr val="595959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2022采购宋体思源宋体 CN Heavy">
      <a:majorFont>
        <a:latin typeface="思源黑体 CN Normal"/>
        <a:ea typeface="思源宋体 CN Heavy"/>
        <a:cs typeface="Arial"/>
      </a:majorFont>
      <a:minorFont>
        <a:latin typeface="思源黑体 CN Normal"/>
        <a:ea typeface="思源黑体 CN Normal"/>
        <a:cs typeface="Arial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Normal"/>
        <a:ea typeface="思源黑体 CN Normal"/>
        <a:cs typeface="Arial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Normal"/>
        <a:ea typeface="思源黑体 CN Normal"/>
        <a:cs typeface="Arial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1134</Words>
  <Application>WPS 演示</Application>
  <PresentationFormat>全屏显示(16:9)</PresentationFormat>
  <Paragraphs>118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思源宋体 CN Heavy</vt:lpstr>
      <vt:lpstr>Wingdings</vt:lpstr>
      <vt:lpstr>Arial</vt:lpstr>
      <vt:lpstr>思源黑体 CN Normal</vt:lpstr>
      <vt:lpstr>Oswald</vt:lpstr>
      <vt:lpstr>HelveticaNeue LT 43 LightEx</vt:lpstr>
      <vt:lpstr>等线</vt:lpstr>
      <vt:lpstr>Aharoni</vt:lpstr>
      <vt:lpstr>HelveticaNeue LT 107 XBlkCn</vt:lpstr>
      <vt:lpstr>Arial Unicode MS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商务汇报</dc:title>
  <dc:creator>第一PPT</dc:creator>
  <cp:keywords>www.1ppt.com</cp:keywords>
  <dc:description>www.1ppt.com</dc:description>
  <cp:lastModifiedBy>Administrator</cp:lastModifiedBy>
  <cp:revision>29</cp:revision>
  <dcterms:created xsi:type="dcterms:W3CDTF">2022-06-22T02:05:00Z</dcterms:created>
  <dcterms:modified xsi:type="dcterms:W3CDTF">2025-07-07T08:40:18Z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7BDDF4407EF04493A595E4504658A8C9_13</vt:lpwstr>
  </property>
  <property fmtid="{D5CDD505-2E9C-101B-9397-08002B2CF9AE}" pid="3" name="KSOProductBuildVer">
    <vt:lpwstr>2052-12.1.0.21541</vt:lpwstr>
  </property>
  <property fmtid="{D5CDD505-2E9C-101B-9397-08002B2CF9AE}" pid="4" name="KSOTemplateUUID">
    <vt:lpwstr>v1.0_mb_9gKlpzUuuVUrv4J0x5rgsw==</vt:lpwstr>
  </property>
</Properties>
</file>