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162" r:id="rId1"/>
    <p:sldMasterId id="2147499199" r:id="rId2"/>
  </p:sldMasterIdLst>
  <p:notesMasterIdLst>
    <p:notesMasterId r:id="rId3"/>
  </p:notesMasterIdLst>
  <p:sldIdLst>
    <p:sldId id="6981" r:id="rId4"/>
    <p:sldId id="6984" r:id="rId5"/>
    <p:sldId id="6987" r:id="rId6"/>
    <p:sldId id="6990" r:id="rId7"/>
    <p:sldId id="6993" r:id="rId8"/>
    <p:sldId id="6996" r:id="rId9"/>
    <p:sldId id="6999" r:id="rId10"/>
    <p:sldId id="7002" r:id="rId11"/>
    <p:sldId id="7005" r:id="rId12"/>
    <p:sldId id="7008" r:id="rId13"/>
    <p:sldId id="7011" r:id="rId14"/>
    <p:sldId id="7014" r:id="rId15"/>
    <p:sldId id="7017" r:id="rId16"/>
    <p:sldId id="7020" r:id="rId17"/>
    <p:sldId id="7023" r:id="rId18"/>
    <p:sldId id="7026" r:id="rId19"/>
    <p:sldId id="7029" r:id="rId20"/>
    <p:sldId id="7032" r:id="rId21"/>
    <p:sldId id="7035" r:id="rId22"/>
    <p:sldId id="7038" r:id="rId23"/>
    <p:sldId id="7041" r:id="rId24"/>
    <p:sldId id="7044" r:id="rId25"/>
    <p:sldId id="7047" r:id="rId26"/>
    <p:sldId id="7050" r:id="rId27"/>
    <p:sldId id="7053" r:id="rId28"/>
    <p:sldId id="7056" r:id="rId29"/>
    <p:sldId id="7059" r:id="rId30"/>
    <p:sldId id="7062"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163" r:id="rId1"/>
    <p:sldLayoutId id="2147499164" r:id="rId2"/>
    <p:sldLayoutId id="2147499165" r:id="rId3"/>
    <p:sldLayoutId id="2147499166" r:id="rId4"/>
    <p:sldLayoutId id="2147499167" r:id="rId5"/>
    <p:sldLayoutId id="2147499168" r:id="rId6"/>
    <p:sldLayoutId id="2147499169" r:id="rId7"/>
    <p:sldLayoutId id="2147499170" r:id="rId8"/>
    <p:sldLayoutId id="2147499171" r:id="rId9"/>
    <p:sldLayoutId id="2147499172" r:id="rId10"/>
    <p:sldLayoutId id="214749917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99200" r:id="rId1"/>
    <p:sldLayoutId id="2147499201" r:id="rId2"/>
    <p:sldLayoutId id="2147499202" r:id="rId3"/>
    <p:sldLayoutId id="2147499203" r:id="rId4"/>
    <p:sldLayoutId id="2147499204" r:id="rId5"/>
    <p:sldLayoutId id="2147499205" r:id="rId6"/>
    <p:sldLayoutId id="2147499206" r:id="rId7"/>
    <p:sldLayoutId id="2147499207" r:id="rId8"/>
    <p:sldLayoutId id="2147499208" r:id="rId9"/>
    <p:sldLayoutId id="2147499209" r:id="rId10"/>
    <p:sldLayoutId id="2147499210"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tags" Target="../tags/tag284.xml"/><Relationship Id="rId14" Type="http://schemas.openxmlformats.org/officeDocument/2006/relationships/tags" Target="../tags/tag285.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tags" Target="../tags/tag317.xml"/><Relationship Id="rId14" Type="http://schemas.openxmlformats.org/officeDocument/2006/relationships/tags" Target="../tags/tag318.xml"/><Relationship Id="rId15" Type="http://schemas.openxmlformats.org/officeDocument/2006/relationships/tags" Target="../tags/tag319.xml"/><Relationship Id="rId16" Type="http://schemas.openxmlformats.org/officeDocument/2006/relationships/tags" Target="../tags/tag320.xml"/><Relationship Id="rId17" Type="http://schemas.openxmlformats.org/officeDocument/2006/relationships/tags" Target="../tags/tag321.xml"/><Relationship Id="rId18" Type="http://schemas.openxmlformats.org/officeDocument/2006/relationships/tags" Target="../tags/tag322.xml"/><Relationship Id="rId19" Type="http://schemas.openxmlformats.org/officeDocument/2006/relationships/tags" Target="../tags/tag323.xml"/><Relationship Id="rId20" Type="http://schemas.openxmlformats.org/officeDocument/2006/relationships/tags" Target="../tags/tag324.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tags" Target="../tags/tag366.xml"/><Relationship Id="rId14" Type="http://schemas.openxmlformats.org/officeDocument/2006/relationships/tags" Target="../tags/tag367.xml"/><Relationship Id="rId15" Type="http://schemas.openxmlformats.org/officeDocument/2006/relationships/tags" Target="../tags/tag368.xml"/><Relationship Id="rId16" Type="http://schemas.openxmlformats.org/officeDocument/2006/relationships/tags" Target="../tags/tag369.xml"/><Relationship Id="rId17" Type="http://schemas.openxmlformats.org/officeDocument/2006/relationships/tags" Target="../tags/tag370.xml"/><Relationship Id="rId18" Type="http://schemas.openxmlformats.org/officeDocument/2006/relationships/tags" Target="../tags/tag371.xml"/><Relationship Id="rId19" Type="http://schemas.openxmlformats.org/officeDocument/2006/relationships/tags" Target="../tags/tag372.xml"/><Relationship Id="rId20" Type="http://schemas.openxmlformats.org/officeDocument/2006/relationships/tags" Target="../tags/tag373.xml"/><Relationship Id="rId21" Type="http://schemas.openxmlformats.org/officeDocument/2006/relationships/tags" Target="../tags/tag374.xml"/><Relationship Id="rId22" Type="http://schemas.openxmlformats.org/officeDocument/2006/relationships/tags" Target="../tags/tag375.xml"/><Relationship Id="rId23" Type="http://schemas.openxmlformats.org/officeDocument/2006/relationships/tags" Target="../tags/tag376.xml"/><Relationship Id="rId24" Type="http://schemas.openxmlformats.org/officeDocument/2006/relationships/tags" Target="../tags/tag377.xml"/><Relationship Id="rId25" Type="http://schemas.openxmlformats.org/officeDocument/2006/relationships/tags" Target="../tags/tag378.xml"/><Relationship Id="rId26" Type="http://schemas.openxmlformats.org/officeDocument/2006/relationships/tags" Target="../tags/tag379.xml"/><Relationship Id="rId27" Type="http://schemas.openxmlformats.org/officeDocument/2006/relationships/tags" Target="../tags/tag380.xml"/><Relationship Id="rId28" Type="http://schemas.openxmlformats.org/officeDocument/2006/relationships/tags" Target="../tags/tag381.xml"/><Relationship Id="rId29" Type="http://schemas.openxmlformats.org/officeDocument/2006/relationships/tags" Target="../tags/tag382.xml"/><Relationship Id="rId30"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tags" Target="../tags/tag388.xml"/><Relationship Id="rId7" Type="http://schemas.openxmlformats.org/officeDocument/2006/relationships/tags" Target="../tags/tag389.xml"/><Relationship Id="rId8" Type="http://schemas.openxmlformats.org/officeDocument/2006/relationships/tags" Target="../tags/tag390.xml"/><Relationship Id="rId9" Type="http://schemas.openxmlformats.org/officeDocument/2006/relationships/tags" Target="../tags/tag391.xml"/><Relationship Id="rId10" Type="http://schemas.openxmlformats.org/officeDocument/2006/relationships/tags" Target="../tags/tag392.xml"/><Relationship Id="rId11" Type="http://schemas.openxmlformats.org/officeDocument/2006/relationships/tags" Target="../tags/tag393.xml"/><Relationship Id="rId12" Type="http://schemas.openxmlformats.org/officeDocument/2006/relationships/tags" Target="../tags/tag394.xml"/><Relationship Id="rId13" Type="http://schemas.openxmlformats.org/officeDocument/2006/relationships/tags" Target="../tags/tag395.xml"/><Relationship Id="rId14" Type="http://schemas.openxmlformats.org/officeDocument/2006/relationships/tags" Target="../tags/tag396.xml"/><Relationship Id="rId15" Type="http://schemas.openxmlformats.org/officeDocument/2006/relationships/tags" Target="../tags/tag397.xml"/><Relationship Id="rId16" Type="http://schemas.openxmlformats.org/officeDocument/2006/relationships/tags" Target="../tags/tag398.xml"/><Relationship Id="rId17" Type="http://schemas.openxmlformats.org/officeDocument/2006/relationships/tags" Target="../tags/tag399.xml"/><Relationship Id="rId18" Type="http://schemas.openxmlformats.org/officeDocument/2006/relationships/tags" Target="../tags/tag400.xml"/><Relationship Id="rId19" Type="http://schemas.openxmlformats.org/officeDocument/2006/relationships/tags" Target="../tags/tag401.xml"/><Relationship Id="rId20" Type="http://schemas.openxmlformats.org/officeDocument/2006/relationships/tags" Target="../tags/tag402.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dirty="0" lang="zh-CN"/>
              <a:t>小学生创新创造能力的培养与实践</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206476"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206625"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培养小学生创新创造能力的意义</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940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3" y="284112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0962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小学生创新创造能力培养的方法</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482410" y="2822160"/>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482330" y="3290570"/>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实践案例分享</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216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3775460" y="483683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a:t>
            </a:r>
            <a:r>
              <a:rPr altLang="zh-CN" b="1" dirty="0" sz="1400" lang="en-US">
                <a:solidFill>
                  <a:schemeClr val="bg1"/>
                </a:solidFill>
                <a:latin typeface="+mj-ea"/>
                <a:ea typeface="+mj-ea"/>
                <a:cs typeface="MiSans Normal" panose="00000500000000000000" charset="-122"/>
              </a:rPr>
              <a:t>our</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3775710" y="530542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面临的挑战与对策</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18"/>
          <p:cNvCxnSpPr>
            <a:cxnSpLocks/>
          </p:cNvCxnSpPr>
          <p:nvPr>
            <p:custDataLst>
              <p:tags r:id="rId13"/>
            </p:custDataLst>
          </p:nvPr>
        </p:nvCxnSpPr>
        <p:spPr>
          <a:xfrm>
            <a:off x="3509259" y="485580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6913427" y="4817875"/>
            <a:ext cx="1419214" cy="422831"/>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6913245" y="5286375"/>
            <a:ext cx="2740660" cy="1177925"/>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未来展望与建议</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33"/>
          <p:cNvCxnSpPr>
            <a:cxnSpLocks/>
          </p:cNvCxnSpPr>
          <p:nvPr>
            <p:custDataLst>
              <p:tags r:id="rId16"/>
            </p:custDataLst>
          </p:nvPr>
        </p:nvCxnSpPr>
        <p:spPr>
          <a:xfrm>
            <a:off x="6647226" y="4836847"/>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58"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0" name="标题 5"/>
          <p:cNvSpPr>
            <a:spLocks noGrp="1"/>
          </p:cNvSpPr>
          <p:nvPr>
            <p:ph type="title" idx="1"/>
            <p:custDataLst>
              <p:tags r:id="rId2"/>
            </p:custDataLst>
          </p:nvPr>
        </p:nvSpPr>
        <p:spPr/>
        <p:txBody>
          <a:bodyPr>
            <a:normAutofit fontScale="90000"/>
          </a:bodyPr>
          <a:p>
            <a:r>
              <a:rPr altLang="en-US" lang="zh-CN"/>
              <a:t>培养小学生创新创造能力的意义</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6" name="标题 2"/>
          <p:cNvSpPr>
            <a:spLocks noGrp="1"/>
          </p:cNvSpPr>
          <p:nvPr>
            <p:ph type="title" idx="1"/>
          </p:nvPr>
        </p:nvSpPr>
        <p:spPr/>
        <p:txBody>
          <a:bodyPr/>
          <a:p>
            <a:r>
              <a:rPr altLang="en-US" lang="zh-CN"/>
              <a:t>提升国家未来竞争力</a:t>
            </a:r>
            <a:endParaRPr altLang="en-US" lang="zh-CN"/>
          </a:p>
        </p:txBody>
      </p:sp>
      <p:sp>
        <p:nvSpPr>
          <p:cNvPr id="104889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0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培养小学生创新创造能力是提升国家未来竞争力的重要途径。</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具备创新创造能力的小学生更有可能在未来成为行业的领军人物，为国家的发展做出贡献。</a:t>
            </a:r>
            <a:endParaRPr dirty="0" err="1">
              <a:solidFill>
                <a:schemeClr val="tx1">
                  <a:lumMod val="75000"/>
                  <a:lumOff val="25000"/>
                </a:schemeClr>
              </a:solidFill>
              <a:latin typeface="+mn-ea"/>
              <a:ea typeface="+mn-ea"/>
              <a:cs typeface="+mn-ea"/>
              <a:sym typeface="+mn-lt"/>
            </a:endParaRPr>
          </a:p>
        </p:txBody>
      </p:sp>
      <p:sp>
        <p:nvSpPr>
          <p:cNvPr id="104891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2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2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培养小学生的创新创造能力有助于提高国家的创新能力，增强国家在国际竞争中的地位。</a:t>
            </a:r>
            <a:endParaRPr dirty="0" err="1">
              <a:solidFill>
                <a:schemeClr val="tx1">
                  <a:lumMod val="75000"/>
                  <a:lumOff val="25000"/>
                </a:schemeClr>
              </a:solidFill>
              <a:latin typeface="+mn-ea"/>
              <a:ea typeface="+mn-ea"/>
              <a:cs typeface="+mn-ea"/>
              <a:sym typeface="+mn-lt"/>
            </a:endParaRPr>
          </a:p>
        </p:txBody>
      </p:sp>
      <p:sp>
        <p:nvSpPr>
          <p:cNvPr id="1048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创新是推动社会进步和经济发展的关键因素，培养小学生的创新创造能力有助于培养未来的创新人才。</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6" name="标题 2"/>
          <p:cNvSpPr>
            <a:spLocks noGrp="1"/>
          </p:cNvSpPr>
          <p:nvPr>
            <p:ph type="title" idx="1"/>
          </p:nvPr>
        </p:nvSpPr>
        <p:spPr/>
        <p:txBody>
          <a:bodyPr/>
          <a:p>
            <a:r>
              <a:rPr altLang="en-US" lang="zh-CN"/>
              <a:t>培养创新人才</a:t>
            </a:r>
            <a:endParaRPr altLang="en-US" lang="zh-CN"/>
          </a:p>
        </p:txBody>
      </p:sp>
      <p:sp>
        <p:nvSpPr>
          <p:cNvPr id="104897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培养小学生的创新创造能力有助于提高其综合素质，促进全面发展。</a:t>
            </a:r>
            <a:endParaRPr altLang="en-US" dirty="0" lang="zh-CN" spc="150">
              <a:solidFill>
                <a:schemeClr val="tx1">
                  <a:lumMod val="75000"/>
                  <a:lumOff val="25000"/>
                </a:schemeClr>
              </a:solidFill>
              <a:latin typeface="+mn-ea"/>
              <a:sym typeface="+mn-ea"/>
            </a:endParaRPr>
          </a:p>
        </p:txBody>
      </p:sp>
      <p:sp>
        <p:nvSpPr>
          <p:cNvPr id="104898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8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8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创新创造能力是未来社会必备的素质，培养小学生这方面的能力有助于他们在未来的学习和工作中更好地适应社会发展的需要。</a:t>
            </a:r>
            <a:endParaRPr altLang="en-US" dirty="0" sz="2000" lang="zh-CN" spc="150">
              <a:solidFill>
                <a:schemeClr val="tx1">
                  <a:lumMod val="75000"/>
                  <a:lumOff val="25000"/>
                </a:schemeClr>
              </a:solidFill>
              <a:latin typeface="+mn-ea"/>
              <a:sym typeface="+mn-ea"/>
            </a:endParaRPr>
          </a:p>
        </p:txBody>
      </p:sp>
      <p:sp>
        <p:nvSpPr>
          <p:cNvPr id="104898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通过培养小学生的创新创造能力，可以激发他们的学习兴趣和动力，让他们更加主动地参与到学习中来。</a:t>
            </a:r>
            <a:endParaRPr altLang="en-US" dirty="0" lang="zh-CN" spc="150">
              <a:solidFill>
                <a:schemeClr val="tx1">
                  <a:lumMod val="75000"/>
                  <a:lumOff val="25000"/>
                </a:schemeClr>
              </a:solidFill>
              <a:latin typeface="+mn-ea"/>
              <a:sym typeface="+mn-ea"/>
            </a:endParaRPr>
          </a:p>
        </p:txBody>
      </p:sp>
      <p:sp>
        <p:nvSpPr>
          <p:cNvPr id="104899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99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99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培养小学生的创新创造能力有助于培养他们的创新思维和创造力，为国家和民族的未来发展做出贡献。</a:t>
            </a:r>
            <a:endParaRPr altLang="en-US" dirty="0" lang="zh-CN" spc="150">
              <a:solidFill>
                <a:schemeClr val="tx1">
                  <a:lumMod val="75000"/>
                  <a:lumOff val="25000"/>
                </a:schemeClr>
              </a:solidFill>
              <a:latin typeface="+mn-ea"/>
              <a:sym typeface="+mn-ea"/>
            </a:endParaRPr>
          </a:p>
        </p:txBody>
      </p:sp>
      <p:sp>
        <p:nvSpPr>
          <p:cNvPr id="104900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0" name="标题 2"/>
          <p:cNvSpPr>
            <a:spLocks noGrp="1"/>
          </p:cNvSpPr>
          <p:nvPr>
            <p:ph type="title" idx="1"/>
          </p:nvPr>
        </p:nvSpPr>
        <p:spPr/>
        <p:txBody>
          <a:bodyPr/>
          <a:p>
            <a:r>
              <a:rPr altLang="en-US" lang="zh-CN"/>
              <a:t>促进社会进步</a:t>
            </a:r>
            <a:endParaRPr altLang="en-US" lang="zh-CN"/>
          </a:p>
        </p:txBody>
      </p:sp>
      <p:sp>
        <p:nvSpPr>
          <p:cNvPr id="104904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提高国家创新能力</a:t>
            </a:r>
            <a:endParaRPr altLang="en-US" dirty="0" sz="1200" lang="zh-CN" spc="150">
              <a:solidFill>
                <a:schemeClr val="tx1">
                  <a:lumMod val="65000"/>
                  <a:lumOff val="35000"/>
                </a:schemeClr>
              </a:solidFill>
              <a:latin typeface="+mn-ea"/>
              <a:sym typeface="+mn-ea"/>
            </a:endParaRPr>
          </a:p>
        </p:txBody>
      </p:sp>
      <p:sp>
        <p:nvSpPr>
          <p:cNvPr id="104904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推动社会经济发展</a:t>
            </a:r>
            <a:endParaRPr altLang="en-US" dirty="0" sz="1200" lang="zh-CN" spc="150">
              <a:solidFill>
                <a:schemeClr val="tx1">
                  <a:lumMod val="65000"/>
                  <a:lumOff val="35000"/>
                </a:schemeClr>
              </a:solidFill>
              <a:latin typeface="+mn-ea"/>
              <a:sym typeface="+mn-ea"/>
            </a:endParaRPr>
          </a:p>
        </p:txBody>
      </p:sp>
      <p:sp>
        <p:nvSpPr>
          <p:cNvPr id="104904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培养未来创新人才</a:t>
            </a:r>
            <a:endParaRPr altLang="en-US" dirty="0" sz="1200" lang="zh-CN" spc="150">
              <a:solidFill>
                <a:schemeClr val="tx1">
                  <a:lumMod val="65000"/>
                  <a:lumOff val="35000"/>
                </a:schemeClr>
              </a:solidFill>
              <a:latin typeface="+mn-ea"/>
              <a:sym typeface="+mn-ea"/>
            </a:endParaRPr>
          </a:p>
        </p:txBody>
      </p:sp>
      <p:sp>
        <p:nvSpPr>
          <p:cNvPr id="104904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增强国家竞争力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8" name="标题 2"/>
          <p:cNvSpPr>
            <a:spLocks noGrp="1"/>
          </p:cNvSpPr>
          <p:nvPr>
            <p:ph type="title" idx="1"/>
          </p:nvPr>
        </p:nvSpPr>
        <p:spPr/>
        <p:txBody>
          <a:bodyPr/>
          <a:p>
            <a:r>
              <a:rPr altLang="en-US" lang="zh-CN"/>
              <a:t>激发学生潜能</a:t>
            </a:r>
            <a:endParaRPr altLang="en-US" lang="zh-CN"/>
          </a:p>
        </p:txBody>
      </p:sp>
      <p:sp>
        <p:nvSpPr>
          <p:cNvPr id="104909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培养小学生的创新创造能力有助于激发学生的想象力和创造力，促进大脑的发育和智力的提升。</a:t>
            </a:r>
            <a:endParaRPr altLang="en-US" dirty="0" sz="2000" lang="zh-CN" spc="150">
              <a:solidFill>
                <a:schemeClr val="tx1">
                  <a:lumMod val="75000"/>
                  <a:lumOff val="25000"/>
                </a:schemeClr>
              </a:solidFill>
              <a:latin typeface="+mn-ea"/>
              <a:sym typeface="+mn-ea"/>
            </a:endParaRPr>
          </a:p>
        </p:txBody>
      </p:sp>
      <p:sp>
        <p:nvSpPr>
          <p:cNvPr id="104909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通过创新创造能力的培养，可以帮助学生更好地发掘自己的兴趣和特长，增强自信心和自我认知。</a:t>
            </a:r>
            <a:endParaRPr altLang="en-US" dirty="0" sz="2000" lang="zh-CN" spc="150">
              <a:solidFill>
                <a:schemeClr val="tx1">
                  <a:lumMod val="75000"/>
                  <a:lumOff val="25000"/>
                </a:schemeClr>
              </a:solidFill>
              <a:latin typeface="+mn-ea"/>
              <a:sym typeface="+mn-ea"/>
            </a:endParaRPr>
          </a:p>
        </p:txBody>
      </p:sp>
      <p:sp>
        <p:nvSpPr>
          <p:cNvPr id="104910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培养小学生的创新创造能力有助于培养学生的创新思维和解决问题的能力，提高其综合素质和竞争力。</a:t>
            </a:r>
            <a:endParaRPr altLang="en-US" dirty="0" sz="2000" lang="zh-CN" spc="150">
              <a:solidFill>
                <a:schemeClr val="tx1">
                  <a:lumMod val="75000"/>
                  <a:lumOff val="25000"/>
                </a:schemeClr>
              </a:solidFill>
              <a:latin typeface="+mn-ea"/>
              <a:sym typeface="+mn-ea"/>
            </a:endParaRPr>
          </a:p>
        </p:txBody>
      </p:sp>
      <p:sp>
        <p:nvSpPr>
          <p:cNvPr id="104910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1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创新创造能力的培养还可以帮助学生更好地适应未来社会的发展变化，为未来的职业发展打下坚实的基础。</a:t>
            </a:r>
            <a:endParaRPr altLang="en-US" dirty="0" sz="2000" lang="zh-CN" spc="150">
              <a:solidFill>
                <a:schemeClr val="tx1">
                  <a:lumMod val="75000"/>
                  <a:lumOff val="25000"/>
                </a:schemeClr>
              </a:solidFill>
              <a:latin typeface="+mn-ea"/>
              <a:sym typeface="+mn-ea"/>
            </a:endParaRPr>
          </a:p>
        </p:txBody>
      </p:sp>
      <p:sp>
        <p:nvSpPr>
          <p:cNvPr id="104911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05" name=""/>
        <p:cNvGrpSpPr/>
        <p:nvPr/>
      </p:nvGrpSpPr>
      <p:grpSpPr>
        <a:xfrm>
          <a:off x="0" y="0"/>
          <a:ext cx="0" cy="0"/>
          <a:chOff x="0" y="0"/>
          <a:chExt cx="0" cy="0"/>
        </a:xfrm>
      </p:grpSpPr>
      <p:sp>
        <p:nvSpPr>
          <p:cNvPr id="1049152" name="文本占位符 4"/>
          <p:cNvSpPr>
            <a:spLocks noGrp="1"/>
          </p:cNvSpPr>
          <p:nvPr>
            <p:ph type="body" idx="2"/>
            <p:custDataLst>
              <p:tags r:id="rId1"/>
            </p:custDataLst>
          </p:nvPr>
        </p:nvSpPr>
        <p:spPr/>
        <p:txBody>
          <a:bodyPr/>
          <a:p>
            <a:r>
              <a:rPr altLang="en-US" lang="zh-CN"/>
              <a:t>Part Two</a:t>
            </a:r>
            <a:endParaRPr altLang="en-US" lang="zh-CN"/>
          </a:p>
        </p:txBody>
      </p:sp>
      <p:sp>
        <p:nvSpPr>
          <p:cNvPr id="1049154" name="标题 5"/>
          <p:cNvSpPr>
            <a:spLocks noGrp="1"/>
          </p:cNvSpPr>
          <p:nvPr>
            <p:ph type="title" idx="1"/>
            <p:custDataLst>
              <p:tags r:id="rId2"/>
            </p:custDataLst>
          </p:nvPr>
        </p:nvSpPr>
        <p:spPr/>
        <p:txBody>
          <a:bodyPr>
            <a:normAutofit fontScale="90000"/>
          </a:bodyPr>
          <a:p>
            <a:r>
              <a:rPr altLang="en-US" lang="zh-CN"/>
              <a:t>小学生创新创造能力培养的方法</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0" name="标题 2"/>
          <p:cNvSpPr>
            <a:spLocks noGrp="1"/>
          </p:cNvSpPr>
          <p:nvPr>
            <p:ph type="title" idx="1"/>
          </p:nvPr>
        </p:nvSpPr>
        <p:spPr/>
        <p:txBody>
          <a:bodyPr/>
          <a:p>
            <a:r>
              <a:rPr altLang="en-US" lang="zh-CN"/>
              <a:t>营造创新氛围</a:t>
            </a:r>
            <a:endParaRPr altLang="en-US" lang="zh-CN"/>
          </a:p>
        </p:txBody>
      </p:sp>
      <p:sp>
        <p:nvSpPr>
          <p:cNvPr id="104919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9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9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鼓励小学生参与创新实践活动</a:t>
            </a:r>
            <a:endParaRPr altLang="en-US" dirty="0" sz="1200" lang="zh-CN" spc="150">
              <a:solidFill>
                <a:srgbClr val="FFFFFF"/>
              </a:solidFill>
              <a:latin typeface="+mn-ea"/>
              <a:sym typeface="+mn-ea"/>
            </a:endParaRPr>
          </a:p>
        </p:txBody>
      </p:sp>
      <p:sp>
        <p:nvSpPr>
          <p:cNvPr id="104920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培养小学生的批判性思维和独立思考能力</a:t>
            </a:r>
            <a:endParaRPr altLang="en-US" dirty="0" sz="1200" lang="zh-CN" spc="150">
              <a:solidFill>
                <a:schemeClr val="tx1">
                  <a:lumMod val="65000"/>
                  <a:lumOff val="35000"/>
                </a:schemeClr>
              </a:solidFill>
              <a:latin typeface="+mn-ea"/>
              <a:sym typeface="+mn-ea"/>
            </a:endParaRPr>
          </a:p>
        </p:txBody>
      </p:sp>
      <p:sp>
        <p:nvSpPr>
          <p:cNvPr id="104920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提供多样化的学习环境和资源</a:t>
            </a:r>
            <a:endParaRPr altLang="en-US" dirty="0" sz="1200" lang="zh-CN" spc="150">
              <a:solidFill>
                <a:srgbClr val="FFFFFF"/>
              </a:solidFill>
              <a:latin typeface="+mn-ea"/>
              <a:sym typeface="+mn-ea"/>
            </a:endParaRPr>
          </a:p>
        </p:txBody>
      </p:sp>
      <p:sp>
        <p:nvSpPr>
          <p:cNvPr id="104921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鼓励小学生提出新奇的想法和问题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8" name="标题 2"/>
          <p:cNvSpPr>
            <a:spLocks noGrp="1"/>
          </p:cNvSpPr>
          <p:nvPr>
            <p:ph type="title" idx="1"/>
          </p:nvPr>
        </p:nvSpPr>
        <p:spPr/>
        <p:txBody>
          <a:bodyPr/>
          <a:p>
            <a:r>
              <a:rPr altLang="en-US" lang="zh-CN"/>
              <a:t>鼓励好奇心和探索精神</a:t>
            </a:r>
            <a:endParaRPr altLang="en-US" lang="zh-CN"/>
          </a:p>
        </p:txBody>
      </p:sp>
      <p:sp>
        <p:nvSpPr>
          <p:cNvPr id="104926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6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鼓励小学生主动提问、质疑和探究，培养其独立思考的能力。</a:t>
            </a:r>
            <a:endParaRPr altLang="en-US" sz="1400" lang="zh-CN" spc="150">
              <a:solidFill>
                <a:schemeClr val="tx1"/>
              </a:solidFill>
              <a:effectLst/>
              <a:latin typeface="+mn-ea"/>
              <a:sym typeface="+mn-ea"/>
            </a:endParaRPr>
          </a:p>
        </p:txBody>
      </p:sp>
      <p:sp>
        <p:nvSpPr>
          <p:cNvPr id="104927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提供丰富多样的学习环境和材料，激发小学生的好奇心。</a:t>
            </a:r>
            <a:endParaRPr altLang="en-US" dirty="0" sz="1400" lang="zh-CN" spc="150">
              <a:solidFill>
                <a:schemeClr val="tx1"/>
              </a:solidFill>
              <a:effectLst/>
              <a:latin typeface="+mn-ea"/>
              <a:sym typeface="+mn-ea"/>
            </a:endParaRPr>
          </a:p>
        </p:txBody>
      </p:sp>
      <p:sp>
        <p:nvSpPr>
          <p:cNvPr id="104927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开展科学实验、探究性学习等活动，让小学生亲身体验探索的过程。</a:t>
            </a:r>
            <a:endParaRPr altLang="en-US" sz="1400" lang="zh-CN" spc="150">
              <a:solidFill>
                <a:schemeClr val="tx1"/>
              </a:solidFill>
              <a:effectLst/>
              <a:latin typeface="+mn-ea"/>
              <a:sym typeface="+mn-ea"/>
            </a:endParaRPr>
          </a:p>
        </p:txBody>
      </p:sp>
      <p:sp>
        <p:nvSpPr>
          <p:cNvPr id="104927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引导小学生关注生活、关注身边的事物，培养其观察力和想象力。</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4" name="标题 2"/>
          <p:cNvSpPr>
            <a:spLocks noGrp="1"/>
          </p:cNvSpPr>
          <p:nvPr>
            <p:ph type="title" idx="1"/>
          </p:nvPr>
        </p:nvSpPr>
        <p:spPr/>
        <p:txBody>
          <a:bodyPr/>
          <a:p>
            <a:r>
              <a:rPr altLang="en-US" lang="zh-CN"/>
              <a:t>提供实践机会</a:t>
            </a:r>
            <a:endParaRPr altLang="en-US" lang="zh-CN"/>
          </a:p>
        </p:txBody>
      </p:sp>
      <p:sp>
        <p:nvSpPr>
          <p:cNvPr id="104931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组织课外科技活动，如机器人制作、科学实验等，让学生动手实践，培养创新思维和实践能力。</a:t>
            </a:r>
            <a:endParaRPr altLang="en-US" dirty="0" sz="1200" lang="zh-CN" spc="150">
              <a:solidFill>
                <a:schemeClr val="tx1">
                  <a:lumMod val="85000"/>
                  <a:lumOff val="15000"/>
                </a:schemeClr>
              </a:solidFill>
              <a:latin typeface="+mn-ea"/>
              <a:sym typeface="+mn-ea"/>
            </a:endParaRPr>
          </a:p>
        </p:txBody>
      </p:sp>
      <p:sp>
        <p:nvSpPr>
          <p:cNvPr id="104931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开展创意设计比赛，鼓励学生发挥想象力，动手制作自己的作品，提高创造力和实践能力。</a:t>
            </a:r>
            <a:endParaRPr altLang="en-US" dirty="0" sz="1200" lang="zh-CN" spc="150">
              <a:solidFill>
                <a:schemeClr val="tx1">
                  <a:lumMod val="85000"/>
                  <a:lumOff val="15000"/>
                </a:schemeClr>
              </a:solidFill>
              <a:latin typeface="+mn-ea"/>
              <a:sym typeface="+mn-ea"/>
            </a:endParaRPr>
          </a:p>
        </p:txBody>
      </p:sp>
      <p:sp>
        <p:nvSpPr>
          <p:cNvPr id="104932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开设创客空间，提供工具和材料，让学生自主探索，实现自己的创意和想法。</a:t>
            </a:r>
            <a:endParaRPr altLang="en-US" dirty="0" sz="1200" lang="zh-CN" spc="150">
              <a:solidFill>
                <a:schemeClr val="tx1">
                  <a:lumMod val="85000"/>
                  <a:lumOff val="15000"/>
                </a:schemeClr>
              </a:solidFill>
              <a:latin typeface="+mn-ea"/>
              <a:sym typeface="+mn-ea"/>
            </a:endParaRPr>
          </a:p>
        </p:txBody>
      </p:sp>
      <p:sp>
        <p:nvSpPr>
          <p:cNvPr id="104933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建立创新实验室，为学生提供创新实践的平台，培养他们的创新创造能力。</a:t>
            </a:r>
            <a:endParaRPr altLang="en-US" dirty="0" sz="1200" lang="zh-CN" spc="150">
              <a:solidFill>
                <a:schemeClr val="tx1">
                  <a:lumMod val="85000"/>
                  <a:lumOff val="15000"/>
                </a:schemeClr>
              </a:solidFill>
              <a:latin typeface="+mn-ea"/>
              <a:sym typeface="+mn-ea"/>
            </a:endParaRPr>
          </a:p>
        </p:txBody>
      </p:sp>
      <p:sp>
        <p:nvSpPr>
          <p:cNvPr id="104933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78" name="标题 2"/>
          <p:cNvSpPr>
            <a:spLocks noGrp="1"/>
          </p:cNvSpPr>
          <p:nvPr>
            <p:ph type="title" idx="1"/>
          </p:nvPr>
        </p:nvSpPr>
        <p:spPr/>
        <p:txBody>
          <a:bodyPr/>
          <a:p>
            <a:r>
              <a:rPr altLang="en-US" lang="zh-CN"/>
              <a:t>培养团队合作意识</a:t>
            </a:r>
            <a:endParaRPr altLang="en-US" lang="zh-CN"/>
          </a:p>
        </p:txBody>
      </p:sp>
      <p:sp>
        <p:nvSpPr>
          <p:cNvPr id="104938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8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通过小组讨论、合作完成任务等形式，提高小学生的团队合作意识和协作能力</a:t>
            </a:r>
            <a:endParaRPr altLang="en-US" sz="1400" lang="zh-CN" spc="150">
              <a:solidFill>
                <a:schemeClr val="tx1"/>
              </a:solidFill>
              <a:effectLst/>
              <a:latin typeface="+mn-ea"/>
              <a:sym typeface="+mn-ea"/>
            </a:endParaRPr>
          </a:p>
        </p:txBody>
      </p:sp>
      <p:sp>
        <p:nvSpPr>
          <p:cNvPr id="104939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团队合作是创新创造能力培养的重要方式</a:t>
            </a:r>
            <a:endParaRPr altLang="en-US" dirty="0" sz="1400" lang="zh-CN" spc="150">
              <a:solidFill>
                <a:schemeClr val="tx1"/>
              </a:solidFill>
              <a:effectLst/>
              <a:latin typeface="+mn-ea"/>
              <a:sym typeface="+mn-ea"/>
            </a:endParaRPr>
          </a:p>
        </p:txBody>
      </p:sp>
      <p:sp>
        <p:nvSpPr>
          <p:cNvPr id="104939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在团队中互相学习、互相启发，激发创新思维和创造力</a:t>
            </a:r>
            <a:endParaRPr altLang="en-US" sz="1400" lang="zh-CN" spc="150">
              <a:solidFill>
                <a:schemeClr val="tx1"/>
              </a:solidFill>
              <a:effectLst/>
              <a:latin typeface="+mn-ea"/>
              <a:sym typeface="+mn-ea"/>
            </a:endParaRPr>
          </a:p>
        </p:txBody>
      </p:sp>
      <p:sp>
        <p:nvSpPr>
          <p:cNvPr id="104939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培养团队精神和合作意识，为未来的学习和工作奠定基础</a:t>
            </a:r>
            <a:endParaRPr altLang="en-US" sz="1400" lang="zh-CN" spc="150">
              <a:solidFill>
                <a:schemeClr val="tx1"/>
              </a:solidFill>
              <a:effectLst/>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45" name=""/>
        <p:cNvGrpSpPr/>
        <p:nvPr/>
      </p:nvGrpSpPr>
      <p:grpSpPr>
        <a:xfrm>
          <a:off x="0" y="0"/>
          <a:ext cx="0" cy="0"/>
          <a:chOff x="0" y="0"/>
          <a:chExt cx="0" cy="0"/>
        </a:xfrm>
      </p:grpSpPr>
      <p:sp>
        <p:nvSpPr>
          <p:cNvPr id="1049434"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436" name="标题 5"/>
          <p:cNvSpPr>
            <a:spLocks noGrp="1"/>
          </p:cNvSpPr>
          <p:nvPr>
            <p:ph type="title" idx="1"/>
            <p:custDataLst>
              <p:tags r:id="rId2"/>
            </p:custDataLst>
          </p:nvPr>
        </p:nvSpPr>
        <p:spPr/>
        <p:txBody>
          <a:bodyPr>
            <a:normAutofit/>
          </a:bodyPr>
          <a:p>
            <a:r>
              <a:rPr altLang="en-US" lang="zh-CN"/>
              <a:t>实践案例分享</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2" name="标题 2"/>
          <p:cNvSpPr>
            <a:spLocks noGrp="1"/>
          </p:cNvSpPr>
          <p:nvPr>
            <p:ph type="title" idx="1"/>
          </p:nvPr>
        </p:nvSpPr>
        <p:spPr/>
        <p:txBody>
          <a:bodyPr/>
          <a:p>
            <a:r>
              <a:rPr altLang="en-US" lang="zh-CN"/>
              <a:t>创新教育课程设计</a:t>
            </a:r>
            <a:endParaRPr altLang="en-US" lang="zh-CN"/>
          </a:p>
        </p:txBody>
      </p:sp>
      <p:sp>
        <p:nvSpPr>
          <p:cNvPr id="104947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课程目标：培养学生的创新思维和创造力</a:t>
            </a:r>
            <a:endParaRPr altLang="en-US" dirty="0" sz="1200" lang="zh-CN" spc="150">
              <a:solidFill>
                <a:schemeClr val="tx1">
                  <a:lumMod val="65000"/>
                  <a:lumOff val="35000"/>
                </a:schemeClr>
              </a:solidFill>
              <a:latin typeface="+mn-ea"/>
              <a:sym typeface="+mn-ea"/>
            </a:endParaRPr>
          </a:p>
        </p:txBody>
      </p:sp>
      <p:sp>
        <p:nvSpPr>
          <p:cNvPr id="104947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课程内容：涵盖多个领域，包括科学、艺术、技术等</a:t>
            </a:r>
            <a:endParaRPr altLang="en-US" dirty="0" sz="1200" lang="zh-CN" spc="150">
              <a:solidFill>
                <a:schemeClr val="tx1">
                  <a:lumMod val="65000"/>
                  <a:lumOff val="35000"/>
                </a:schemeClr>
              </a:solidFill>
              <a:latin typeface="+mn-ea"/>
              <a:sym typeface="+mn-ea"/>
            </a:endParaRPr>
          </a:p>
        </p:txBody>
      </p:sp>
      <p:sp>
        <p:nvSpPr>
          <p:cNvPr id="104947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教学方法：采用项目式学习、探究式学习等多样化教学方式</a:t>
            </a:r>
            <a:endParaRPr altLang="en-US" dirty="0" sz="1200" lang="zh-CN" spc="150">
              <a:solidFill>
                <a:schemeClr val="tx1">
                  <a:lumMod val="65000"/>
                  <a:lumOff val="35000"/>
                </a:schemeClr>
              </a:solidFill>
              <a:latin typeface="+mn-ea"/>
              <a:sym typeface="+mn-ea"/>
            </a:endParaRPr>
          </a:p>
        </p:txBody>
      </p:sp>
      <p:sp>
        <p:nvSpPr>
          <p:cNvPr id="104948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课程评估：注重过程和结果的评价，采用多种评估方式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0" name="标题 2"/>
          <p:cNvSpPr>
            <a:spLocks noGrp="1"/>
          </p:cNvSpPr>
          <p:nvPr>
            <p:ph type="title" idx="1"/>
          </p:nvPr>
        </p:nvSpPr>
        <p:spPr/>
        <p:txBody>
          <a:bodyPr/>
          <a:p>
            <a:r>
              <a:rPr altLang="en-US" lang="zh-CN"/>
              <a:t>创新实践活动组织</a:t>
            </a:r>
            <a:endParaRPr altLang="en-US" lang="zh-CN"/>
          </a:p>
        </p:txBody>
      </p:sp>
      <p:sp>
        <p:nvSpPr>
          <p:cNvPr id="104952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2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组织形式：以团队为单位，开展创新实践活动</a:t>
            </a:r>
            <a:endParaRPr altLang="en-US" dirty="0" sz="2000" lang="zh-CN" spc="200">
              <a:solidFill>
                <a:schemeClr val="tx1">
                  <a:lumMod val="85000"/>
                  <a:lumOff val="15000"/>
                </a:schemeClr>
              </a:solidFill>
              <a:latin typeface="+mn-ea"/>
              <a:sym typeface="+mn-ea"/>
            </a:endParaRPr>
          </a:p>
        </p:txBody>
      </p:sp>
      <p:sp>
        <p:nvSpPr>
          <p:cNvPr id="104952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3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实践内容：结合小学生的兴趣和特点，设计有趣、有意义的实践活动</a:t>
            </a:r>
            <a:endParaRPr altLang="en-US" dirty="0" sz="2000" lang="zh-CN" spc="200">
              <a:solidFill>
                <a:schemeClr val="tx1">
                  <a:lumMod val="85000"/>
                  <a:lumOff val="15000"/>
                </a:schemeClr>
              </a:solidFill>
              <a:latin typeface="+mn-ea"/>
              <a:sym typeface="+mn-ea"/>
            </a:endParaRPr>
          </a:p>
        </p:txBody>
      </p:sp>
      <p:sp>
        <p:nvSpPr>
          <p:cNvPr id="104953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3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实践过程：注重实践过程中的互动与合作，鼓励学生自主探索和尝试</a:t>
            </a:r>
            <a:endParaRPr altLang="en-US" dirty="0" sz="2000" lang="zh-CN" spc="200">
              <a:solidFill>
                <a:schemeClr val="tx1">
                  <a:lumMod val="85000"/>
                  <a:lumOff val="15000"/>
                </a:schemeClr>
              </a:solidFill>
              <a:latin typeface="+mn-ea"/>
              <a:sym typeface="+mn-ea"/>
            </a:endParaRPr>
          </a:p>
        </p:txBody>
      </p:sp>
      <p:sp>
        <p:nvSpPr>
          <p:cNvPr id="104954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4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实践成果：对实践成果进行展示和评价，激发学生的创造力和自信心</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4" name="标题 2"/>
          <p:cNvSpPr>
            <a:spLocks noGrp="1"/>
          </p:cNvSpPr>
          <p:nvPr>
            <p:ph type="title" idx="1"/>
          </p:nvPr>
        </p:nvSpPr>
        <p:spPr/>
        <p:txBody>
          <a:bodyPr/>
          <a:p>
            <a:r>
              <a:rPr altLang="en-US" lang="zh-CN"/>
              <a:t>创新教育评价方式</a:t>
            </a:r>
            <a:endParaRPr altLang="en-US" lang="zh-CN"/>
          </a:p>
        </p:txBody>
      </p:sp>
      <p:sp>
        <p:nvSpPr>
          <p:cNvPr id="104958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以创新能力为核心，注重过程评价</a:t>
            </a:r>
            <a:endParaRPr altLang="en-US" dirty="0" sz="2000" lang="zh-CN" spc="150">
              <a:solidFill>
                <a:schemeClr val="tx1">
                  <a:lumMod val="75000"/>
                  <a:lumOff val="25000"/>
                </a:schemeClr>
              </a:solidFill>
              <a:latin typeface="+mn-ea"/>
              <a:sym typeface="+mn-ea"/>
            </a:endParaRPr>
          </a:p>
        </p:txBody>
      </p:sp>
      <p:sp>
        <p:nvSpPr>
          <p:cNvPr id="104959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引入多元评价主体，包括学生、教师、家长等</a:t>
            </a:r>
            <a:endParaRPr altLang="en-US" dirty="0" sz="2000" lang="zh-CN" spc="150">
              <a:solidFill>
                <a:schemeClr val="tx1">
                  <a:lumMod val="75000"/>
                  <a:lumOff val="25000"/>
                </a:schemeClr>
              </a:solidFill>
              <a:latin typeface="+mn-ea"/>
              <a:sym typeface="+mn-ea"/>
            </a:endParaRPr>
          </a:p>
        </p:txBody>
      </p:sp>
      <p:sp>
        <p:nvSpPr>
          <p:cNvPr id="104959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采用多种评价方式，如作品展示、口头表达、实践操作等</a:t>
            </a:r>
            <a:endParaRPr altLang="en-US" dirty="0" sz="2000" lang="zh-CN" spc="150">
              <a:solidFill>
                <a:schemeClr val="tx1">
                  <a:lumMod val="75000"/>
                  <a:lumOff val="25000"/>
                </a:schemeClr>
              </a:solidFill>
              <a:latin typeface="+mn-ea"/>
              <a:sym typeface="+mn-ea"/>
            </a:endParaRPr>
          </a:p>
        </p:txBody>
      </p:sp>
      <p:sp>
        <p:nvSpPr>
          <p:cNvPr id="104960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关注学生的个体差异，进行个性化评价</a:t>
            </a:r>
            <a:endParaRPr altLang="en-US" dirty="0" sz="2000" lang="zh-CN" spc="150">
              <a:solidFill>
                <a:schemeClr val="tx1">
                  <a:lumMod val="75000"/>
                  <a:lumOff val="25000"/>
                </a:schemeClr>
              </a:solidFill>
              <a:latin typeface="+mn-ea"/>
              <a:sym typeface="+mn-ea"/>
            </a:endParaRPr>
          </a:p>
        </p:txBody>
      </p:sp>
      <p:sp>
        <p:nvSpPr>
          <p:cNvPr id="104960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8" name="标题 2"/>
          <p:cNvSpPr>
            <a:spLocks noGrp="1"/>
          </p:cNvSpPr>
          <p:nvPr>
            <p:ph type="title" idx="1"/>
          </p:nvPr>
        </p:nvSpPr>
        <p:spPr/>
        <p:txBody>
          <a:bodyPr/>
          <a:p>
            <a:r>
              <a:rPr altLang="en-US" lang="zh-CN"/>
              <a:t>创新教育师资培训</a:t>
            </a:r>
            <a:endParaRPr altLang="en-US" lang="zh-CN"/>
          </a:p>
        </p:txBody>
      </p:sp>
      <p:sp>
        <p:nvSpPr>
          <p:cNvPr id="10496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培训方式：线上+线下，理论与实践相结合</a:t>
            </a:r>
            <a:endParaRPr altLang="en-US" dirty="0" sz="2400" lang="zh-CN">
              <a:latin typeface="+mn-ea"/>
              <a:ea typeface="+mn-ea"/>
            </a:endParaRPr>
          </a:p>
        </p:txBody>
      </p:sp>
      <p:sp>
        <p:nvSpPr>
          <p:cNvPr id="10496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培训效果：提升教师的创新教育水平，培养更多具备创新能力的优秀学生</a:t>
            </a:r>
            <a:endParaRPr altLang="en-US" dirty="0" sz="2400" lang="zh-CN">
              <a:latin typeface="+mn-ea"/>
              <a:ea typeface="+mn-ea"/>
            </a:endParaRPr>
          </a:p>
        </p:txBody>
      </p:sp>
      <p:sp>
        <p:nvSpPr>
          <p:cNvPr id="10496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培训目标：提高教师的创新教育意识和能力</a:t>
            </a:r>
            <a:endParaRPr altLang="en-US" dirty="0" sz="2400" lang="zh-CN">
              <a:latin typeface="+mn-ea"/>
              <a:ea typeface="+mn-ea"/>
            </a:endParaRPr>
          </a:p>
        </p:txBody>
      </p:sp>
      <p:sp>
        <p:nvSpPr>
          <p:cNvPr id="10496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培训内容：创新教育理念、教学方法和实践案例</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85" name=""/>
        <p:cNvGrpSpPr/>
        <p:nvPr/>
      </p:nvGrpSpPr>
      <p:grpSpPr>
        <a:xfrm>
          <a:off x="0" y="0"/>
          <a:ext cx="0" cy="0"/>
          <a:chOff x="0" y="0"/>
          <a:chExt cx="0" cy="0"/>
        </a:xfrm>
      </p:grpSpPr>
      <p:sp>
        <p:nvSpPr>
          <p:cNvPr id="1049712" name="文本占位符 4"/>
          <p:cNvSpPr>
            <a:spLocks noGrp="1"/>
          </p:cNvSpPr>
          <p:nvPr>
            <p:ph type="body" idx="2"/>
            <p:custDataLst>
              <p:tags r:id="rId1"/>
            </p:custDataLst>
          </p:nvPr>
        </p:nvSpPr>
        <p:spPr/>
        <p:txBody>
          <a:bodyPr/>
          <a:p>
            <a:r>
              <a:rPr altLang="en-US" lang="zh-CN"/>
              <a:t>Part Four</a:t>
            </a:r>
            <a:endParaRPr altLang="en-US" lang="zh-CN"/>
          </a:p>
        </p:txBody>
      </p:sp>
      <p:sp>
        <p:nvSpPr>
          <p:cNvPr id="1049714" name="标题 5"/>
          <p:cNvSpPr>
            <a:spLocks noGrp="1"/>
          </p:cNvSpPr>
          <p:nvPr>
            <p:ph type="title" idx="1"/>
            <p:custDataLst>
              <p:tags r:id="rId2"/>
            </p:custDataLst>
          </p:nvPr>
        </p:nvSpPr>
        <p:spPr/>
        <p:txBody>
          <a:bodyPr>
            <a:normAutofit/>
          </a:bodyPr>
          <a:p>
            <a:r>
              <a:rPr altLang="en-US" lang="zh-CN"/>
              <a:t>面临的挑战与对策</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50" name="标题 2"/>
          <p:cNvSpPr>
            <a:spLocks noGrp="1"/>
          </p:cNvSpPr>
          <p:nvPr>
            <p:ph type="title" idx="1"/>
          </p:nvPr>
        </p:nvSpPr>
        <p:spPr/>
        <p:txBody>
          <a:bodyPr/>
          <a:p>
            <a:r>
              <a:rPr altLang="en-US" lang="zh-CN"/>
              <a:t>传统观念的束缚</a:t>
            </a:r>
            <a:endParaRPr altLang="en-US" lang="zh-CN"/>
          </a:p>
        </p:txBody>
      </p:sp>
      <p:sp>
        <p:nvSpPr>
          <p:cNvPr id="104975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传统教育观念影响：重视知识传授，忽视创新实践</a:t>
            </a:r>
            <a:endParaRPr altLang="en-US" dirty="0" sz="2000" lang="zh-CN" spc="150">
              <a:solidFill>
                <a:schemeClr val="tx1">
                  <a:lumMod val="85000"/>
                  <a:lumOff val="15000"/>
                </a:schemeClr>
              </a:solidFill>
              <a:latin typeface="+mn-ea"/>
              <a:sym typeface="+mn-ea"/>
            </a:endParaRPr>
          </a:p>
        </p:txBody>
      </p:sp>
      <p:sp>
        <p:nvSpPr>
          <p:cNvPr id="104975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评价体系的局限：以分数和成绩为主要评价标准，缺乏对创新能力的评估</a:t>
            </a:r>
            <a:endParaRPr altLang="en-US" dirty="0" sz="2000" lang="zh-CN" spc="150">
              <a:solidFill>
                <a:schemeClr val="tx1">
                  <a:lumMod val="85000"/>
                  <a:lumOff val="15000"/>
                </a:schemeClr>
              </a:solidFill>
              <a:latin typeface="+mn-ea"/>
              <a:sym typeface="+mn-ea"/>
            </a:endParaRPr>
          </a:p>
        </p:txBody>
      </p:sp>
      <p:sp>
        <p:nvSpPr>
          <p:cNvPr id="104976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教师队伍的素质：部分教师缺乏创新意识和实践能力，影响学生创新能力培养</a:t>
            </a:r>
            <a:endParaRPr altLang="en-US" dirty="0" sz="2000" lang="zh-CN" spc="150">
              <a:solidFill>
                <a:schemeClr val="tx1">
                  <a:lumMod val="85000"/>
                  <a:lumOff val="15000"/>
                </a:schemeClr>
              </a:solidFill>
              <a:latin typeface="+mn-ea"/>
              <a:sym typeface="+mn-ea"/>
            </a:endParaRPr>
          </a:p>
        </p:txBody>
      </p:sp>
      <p:sp>
        <p:nvSpPr>
          <p:cNvPr id="104977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家庭教育观念落后：过分强调分数和应试能力，限制孩子的创新思维和想象力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14" name="标题 2"/>
          <p:cNvSpPr>
            <a:spLocks noGrp="1"/>
          </p:cNvSpPr>
          <p:nvPr>
            <p:ph type="title" idx="1"/>
          </p:nvPr>
        </p:nvSpPr>
        <p:spPr/>
        <p:txBody>
          <a:bodyPr/>
          <a:p>
            <a:r>
              <a:rPr altLang="en-US" lang="zh-CN"/>
              <a:t>教育资源的不足</a:t>
            </a:r>
            <a:endParaRPr altLang="en-US" lang="zh-CN"/>
          </a:p>
        </p:txBody>
      </p:sp>
      <p:sp>
        <p:nvSpPr>
          <p:cNvPr id="10498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课程设置不够科学合理</a:t>
            </a:r>
            <a:endParaRPr altLang="en-US" dirty="0" sz="2400" lang="zh-CN">
              <a:latin typeface="+mn-ea"/>
              <a:ea typeface="+mn-ea"/>
            </a:endParaRPr>
          </a:p>
        </p:txBody>
      </p:sp>
      <p:sp>
        <p:nvSpPr>
          <p:cNvPr id="10498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缺乏有针对性的创新创造教育资源</a:t>
            </a:r>
            <a:endParaRPr altLang="en-US" dirty="0" sz="2400" lang="zh-CN">
              <a:latin typeface="+mn-ea"/>
              <a:ea typeface="+mn-ea"/>
            </a:endParaRPr>
          </a:p>
        </p:txBody>
      </p:sp>
      <p:sp>
        <p:nvSpPr>
          <p:cNvPr id="10498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缺乏高质量的教师资源</a:t>
            </a:r>
            <a:endParaRPr altLang="en-US" dirty="0" sz="2400" lang="zh-CN">
              <a:latin typeface="+mn-ea"/>
              <a:ea typeface="+mn-ea"/>
            </a:endParaRPr>
          </a:p>
        </p:txBody>
      </p:sp>
      <p:sp>
        <p:nvSpPr>
          <p:cNvPr id="10498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设施设备落后或不充足</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78" name="标题 2"/>
          <p:cNvSpPr>
            <a:spLocks noGrp="1"/>
          </p:cNvSpPr>
          <p:nvPr>
            <p:ph type="title" idx="1"/>
          </p:nvPr>
        </p:nvSpPr>
        <p:spPr/>
        <p:txBody>
          <a:bodyPr/>
          <a:p>
            <a:r>
              <a:rPr altLang="en-US" lang="zh-CN"/>
              <a:t>教师队伍的素质提升</a:t>
            </a:r>
            <a:endParaRPr altLang="en-US" lang="zh-CN"/>
          </a:p>
        </p:txBody>
      </p:sp>
      <p:sp>
        <p:nvSpPr>
          <p:cNvPr id="104988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8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8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建立教师创新创造教育的评价和激励机制</a:t>
            </a:r>
            <a:endParaRPr altLang="en-US" dirty="0" sz="1200" lang="zh-CN" spc="150">
              <a:solidFill>
                <a:srgbClr val="FFFFFF"/>
              </a:solidFill>
              <a:latin typeface="+mn-ea"/>
              <a:sym typeface="+mn-ea"/>
            </a:endParaRPr>
          </a:p>
        </p:txBody>
      </p:sp>
      <p:sp>
        <p:nvSpPr>
          <p:cNvPr id="104989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鼓励教师开展创新创造教育的实践和探索</a:t>
            </a:r>
            <a:endParaRPr altLang="en-US" dirty="0" sz="1200" lang="zh-CN" spc="150">
              <a:solidFill>
                <a:schemeClr val="tx1">
                  <a:lumMod val="65000"/>
                  <a:lumOff val="35000"/>
                </a:schemeClr>
              </a:solidFill>
              <a:latin typeface="+mn-ea"/>
              <a:sym typeface="+mn-ea"/>
            </a:endParaRPr>
          </a:p>
        </p:txBody>
      </p:sp>
      <p:sp>
        <p:nvSpPr>
          <p:cNvPr id="104989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加强教师创新创造教育的培训和学习</a:t>
            </a:r>
            <a:endParaRPr altLang="en-US" dirty="0" sz="1200" lang="zh-CN" spc="150">
              <a:solidFill>
                <a:srgbClr val="FFFFFF"/>
              </a:solidFill>
              <a:latin typeface="+mn-ea"/>
              <a:sym typeface="+mn-ea"/>
            </a:endParaRPr>
          </a:p>
        </p:txBody>
      </p:sp>
      <p:sp>
        <p:nvSpPr>
          <p:cNvPr id="104990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提升教师创新创造教育的意识和能力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6" name="标题 2"/>
          <p:cNvSpPr>
            <a:spLocks noGrp="1"/>
          </p:cNvSpPr>
          <p:nvPr>
            <p:ph type="title" idx="1"/>
          </p:nvPr>
        </p:nvSpPr>
        <p:spPr/>
        <p:txBody>
          <a:bodyPr/>
          <a:p>
            <a:r>
              <a:rPr altLang="en-US" lang="zh-CN"/>
              <a:t>家庭教育的配合与支持</a:t>
            </a:r>
            <a:endParaRPr altLang="en-US" lang="zh-CN"/>
          </a:p>
        </p:txBody>
      </p:sp>
      <p:sp>
        <p:nvSpPr>
          <p:cNvPr id="10499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家长要鼓励孩子尝试新事物，培养其好奇心和探索精神。</a:t>
            </a:r>
            <a:endParaRPr altLang="zh-CN" dirty="0" lang="en-US">
              <a:solidFill>
                <a:schemeClr val="dk1">
                  <a:lumMod val="80000"/>
                  <a:lumOff val="20000"/>
                </a:schemeClr>
              </a:solidFill>
              <a:latin typeface="+mn-ea"/>
              <a:sym typeface="+mn-ea"/>
            </a:endParaRPr>
          </a:p>
        </p:txBody>
      </p:sp>
      <p:sp>
        <p:nvSpPr>
          <p:cNvPr id="10499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家长要树立正确的教育观念，注重培养孩子的创新创造能力。</a:t>
            </a:r>
            <a:endParaRPr altLang="en-US" dirty="0" lang="zh-CN">
              <a:solidFill>
                <a:schemeClr val="dk1">
                  <a:lumMod val="80000"/>
                  <a:lumOff val="20000"/>
                </a:schemeClr>
              </a:solidFill>
              <a:latin typeface="+mn-ea"/>
              <a:sym typeface="+mn-ea"/>
            </a:endParaRPr>
          </a:p>
        </p:txBody>
      </p:sp>
      <p:sp>
        <p:nvSpPr>
          <p:cNvPr id="10499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家长要积极参与孩子的教育过程，与学校、老师保持密切沟通。</a:t>
            </a:r>
            <a:endParaRPr altLang="en-US" dirty="0" lang="zh-CN">
              <a:solidFill>
                <a:schemeClr val="dk1">
                  <a:lumMod val="80000"/>
                  <a:lumOff val="20000"/>
                </a:schemeClr>
              </a:solidFill>
              <a:latin typeface="+mn-ea"/>
              <a:sym typeface="+mn-ea"/>
            </a:endParaRPr>
          </a:p>
        </p:txBody>
      </p:sp>
      <p:sp>
        <p:nvSpPr>
          <p:cNvPr id="10499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家长要关注孩子的兴趣和特长，为其提供个性化的发展空间。</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25" name=""/>
        <p:cNvGrpSpPr/>
        <p:nvPr/>
      </p:nvGrpSpPr>
      <p:grpSpPr>
        <a:xfrm>
          <a:off x="0" y="0"/>
          <a:ext cx="0" cy="0"/>
          <a:chOff x="0" y="0"/>
          <a:chExt cx="0" cy="0"/>
        </a:xfrm>
      </p:grpSpPr>
      <p:sp>
        <p:nvSpPr>
          <p:cNvPr id="1050018" name="文本占位符 4"/>
          <p:cNvSpPr>
            <a:spLocks noGrp="1"/>
          </p:cNvSpPr>
          <p:nvPr>
            <p:ph type="body" idx="2"/>
            <p:custDataLst>
              <p:tags r:id="rId1"/>
            </p:custDataLst>
          </p:nvPr>
        </p:nvSpPr>
        <p:spPr/>
        <p:txBody>
          <a:bodyPr/>
          <a:p>
            <a:r>
              <a:rPr altLang="en-US" lang="zh-CN"/>
              <a:t>Part Five</a:t>
            </a:r>
            <a:endParaRPr altLang="en-US" lang="zh-CN"/>
          </a:p>
        </p:txBody>
      </p:sp>
      <p:sp>
        <p:nvSpPr>
          <p:cNvPr id="1050020" name="标题 5"/>
          <p:cNvSpPr>
            <a:spLocks noGrp="1"/>
          </p:cNvSpPr>
          <p:nvPr>
            <p:ph type="title" idx="1"/>
            <p:custDataLst>
              <p:tags r:id="rId2"/>
            </p:custDataLst>
          </p:nvPr>
        </p:nvSpPr>
        <p:spPr/>
        <p:txBody>
          <a:bodyPr>
            <a:normAutofit/>
          </a:bodyPr>
          <a:p>
            <a:r>
              <a:rPr altLang="en-US" lang="zh-CN"/>
              <a:t>未来展望与建议</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6" name="标题 2"/>
          <p:cNvSpPr>
            <a:spLocks noGrp="1"/>
          </p:cNvSpPr>
          <p:nvPr>
            <p:ph type="title" idx="1"/>
          </p:nvPr>
        </p:nvSpPr>
        <p:spPr/>
        <p:txBody>
          <a:bodyPr/>
          <a:p>
            <a:r>
              <a:rPr altLang="en-US" lang="zh-CN"/>
              <a:t>政策支持与引导</a:t>
            </a:r>
            <a:endParaRPr altLang="en-US" lang="zh-CN"/>
          </a:p>
        </p:txBody>
      </p:sp>
      <p:sp>
        <p:nvSpPr>
          <p:cNvPr id="105005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政府出台相关政策，鼓励小学生参与创新创造活动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建立创新创造竞赛机制，为小学生提供展示平台</a:t>
            </a:r>
            <a:endParaRPr dirty="0" sz="2000" err="1">
              <a:solidFill>
                <a:schemeClr val="tx1">
                  <a:lumMod val="75000"/>
                  <a:lumOff val="25000"/>
                </a:schemeClr>
              </a:solidFill>
              <a:latin typeface="+mn-ea"/>
              <a:ea typeface="+mn-ea"/>
              <a:cs typeface="+mn-ea"/>
              <a:sym typeface="+mn-lt"/>
            </a:endParaRPr>
          </a:p>
        </p:txBody>
      </p:sp>
      <p:sp>
        <p:nvSpPr>
          <p:cNvPr id="105007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8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加强社会对小学生创新创造能力的关注与支持</a:t>
            </a:r>
            <a:endParaRPr dirty="0" sz="2000" err="1">
              <a:solidFill>
                <a:schemeClr val="tx1">
                  <a:lumMod val="75000"/>
                  <a:lumOff val="25000"/>
                </a:schemeClr>
              </a:solidFill>
              <a:latin typeface="+mn-ea"/>
              <a:ea typeface="+mn-ea"/>
              <a:cs typeface="+mn-ea"/>
              <a:sym typeface="+mn-lt"/>
            </a:endParaRPr>
          </a:p>
        </p:txBody>
      </p:sp>
      <p:sp>
        <p:nvSpPr>
          <p:cNvPr id="10500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增加对小学生创新创造教育的投入，提高教育质量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36" name="标题 2"/>
          <p:cNvSpPr>
            <a:spLocks noGrp="1"/>
          </p:cNvSpPr>
          <p:nvPr>
            <p:ph type="title" idx="1"/>
          </p:nvPr>
        </p:nvSpPr>
        <p:spPr/>
        <p:txBody>
          <a:bodyPr/>
          <a:p>
            <a:r>
              <a:rPr altLang="en-US" lang="zh-CN"/>
              <a:t>社会参与与支持</a:t>
            </a:r>
            <a:endParaRPr altLang="en-US" lang="zh-CN"/>
          </a:p>
        </p:txBody>
      </p:sp>
      <p:sp>
        <p:nvSpPr>
          <p:cNvPr id="105013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2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6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6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7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7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74"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政府政策支持：制定相关政策，鼓励小学生参与创新创造活动</a:t>
            </a:r>
            <a:endParaRPr altLang="en-US" dirty="0" sz="1200" lang="zh-CN" spc="150">
              <a:solidFill>
                <a:schemeClr val="tx1">
                  <a:lumMod val="65000"/>
                  <a:lumOff val="35000"/>
                </a:schemeClr>
              </a:solidFill>
              <a:latin typeface="+mn-ea"/>
              <a:sym typeface="+mn-ea"/>
            </a:endParaRPr>
          </a:p>
        </p:txBody>
      </p:sp>
      <p:sp>
        <p:nvSpPr>
          <p:cNvPr id="1050176"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家庭氛围营造：家长应鼓励孩子尝试新事物，培养孩子的创新思维和创造力</a:t>
            </a:r>
            <a:endParaRPr altLang="en-US" dirty="0" sz="1200" lang="zh-CN" spc="150">
              <a:solidFill>
                <a:schemeClr val="tx1">
                  <a:lumMod val="65000"/>
                  <a:lumOff val="35000"/>
                </a:schemeClr>
              </a:solidFill>
              <a:latin typeface="+mn-ea"/>
              <a:sym typeface="+mn-ea"/>
            </a:endParaRPr>
          </a:p>
        </p:txBody>
      </p:sp>
      <p:sp>
        <p:nvSpPr>
          <p:cNvPr id="1050178"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社会资源整合：利用社会资源，为小学生提供更多的创新实践机会</a:t>
            </a:r>
            <a:endParaRPr altLang="en-US" dirty="0" sz="1200" lang="zh-CN" spc="150">
              <a:solidFill>
                <a:schemeClr val="tx1">
                  <a:lumMod val="65000"/>
                  <a:lumOff val="35000"/>
                </a:schemeClr>
              </a:solidFill>
              <a:latin typeface="+mn-ea"/>
              <a:sym typeface="+mn-ea"/>
            </a:endParaRPr>
          </a:p>
        </p:txBody>
      </p:sp>
      <p:sp>
        <p:nvSpPr>
          <p:cNvPr id="1050180"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学校教育改革：加强创新教育，培养小学生的创新意识和实践能力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20" name="标题 2"/>
          <p:cNvSpPr>
            <a:spLocks noGrp="1"/>
          </p:cNvSpPr>
          <p:nvPr>
            <p:ph type="title" idx="1"/>
          </p:nvPr>
        </p:nvSpPr>
        <p:spPr/>
        <p:txBody>
          <a:bodyPr/>
          <a:p>
            <a:r>
              <a:rPr altLang="en-US" lang="zh-CN"/>
              <a:t>学校教育改革与创新</a:t>
            </a:r>
            <a:endParaRPr altLang="en-US" lang="zh-CN"/>
          </a:p>
        </p:txBody>
      </p:sp>
      <p:sp>
        <p:nvSpPr>
          <p:cNvPr id="105022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2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2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2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3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3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3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4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4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4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4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5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5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5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58"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注重培养小学生的创新思维能力，鼓励他们提出新颖的想法和解决方案。</a:t>
            </a:r>
            <a:endParaRPr altLang="en-US" dirty="0" sz="1200" lang="zh-CN" spc="150">
              <a:solidFill>
                <a:schemeClr val="tx1">
                  <a:lumMod val="65000"/>
                  <a:lumOff val="35000"/>
                </a:schemeClr>
              </a:solidFill>
              <a:latin typeface="+mn-ea"/>
              <a:sym typeface="+mn-ea"/>
            </a:endParaRPr>
          </a:p>
        </p:txBody>
      </p:sp>
      <p:sp>
        <p:nvSpPr>
          <p:cNvPr id="105026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建立开放式课堂，让学生积极参与讨论和交流，促进创新思维的发展。</a:t>
            </a:r>
            <a:endParaRPr altLang="en-US" dirty="0" sz="1200" lang="zh-CN" spc="150">
              <a:solidFill>
                <a:schemeClr val="tx1">
                  <a:lumMod val="65000"/>
                  <a:lumOff val="35000"/>
                </a:schemeClr>
              </a:solidFill>
              <a:latin typeface="+mn-ea"/>
              <a:sym typeface="+mn-ea"/>
            </a:endParaRPr>
          </a:p>
        </p:txBody>
      </p:sp>
      <p:sp>
        <p:nvSpPr>
          <p:cNvPr id="1050262"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鼓励跨学科学习，让学生了解不同领域的知识，激发创新灵感。</a:t>
            </a:r>
            <a:endParaRPr altLang="en-US" dirty="0" sz="1200" lang="zh-CN" spc="150">
              <a:solidFill>
                <a:schemeClr val="tx1">
                  <a:lumMod val="65000"/>
                  <a:lumOff val="35000"/>
                </a:schemeClr>
              </a:solidFill>
              <a:latin typeface="+mn-ea"/>
              <a:sym typeface="+mn-ea"/>
            </a:endParaRPr>
          </a:p>
        </p:txBody>
      </p:sp>
      <p:sp>
        <p:nvSpPr>
          <p:cNvPr id="1050264"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加强实践教学，让学生通过动手操作来培养创新实践能力。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04" name="标题 2"/>
          <p:cNvSpPr>
            <a:spLocks noGrp="1"/>
          </p:cNvSpPr>
          <p:nvPr>
            <p:ph type="title" idx="1"/>
          </p:nvPr>
        </p:nvSpPr>
        <p:spPr/>
        <p:txBody>
          <a:bodyPr/>
          <a:p>
            <a:r>
              <a:rPr altLang="en-US" lang="zh-CN"/>
              <a:t>家庭教育观念的转变</a:t>
            </a:r>
            <a:endParaRPr altLang="en-US" lang="zh-CN"/>
          </a:p>
        </p:txBody>
      </p:sp>
      <p:sp>
        <p:nvSpPr>
          <p:cNvPr id="105030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重视培养孩子的创新创造能力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培养孩子的独立思考和自主解决问题的能力</a:t>
            </a:r>
            <a:endParaRPr dirty="0" sz="2000" err="1">
              <a:solidFill>
                <a:schemeClr val="tx1">
                  <a:lumMod val="75000"/>
                  <a:lumOff val="25000"/>
                </a:schemeClr>
              </a:solidFill>
              <a:latin typeface="+mn-ea"/>
              <a:ea typeface="+mn-ea"/>
              <a:cs typeface="+mn-ea"/>
              <a:sym typeface="+mn-lt"/>
            </a:endParaRPr>
          </a:p>
        </p:txBody>
      </p:sp>
      <p:sp>
        <p:nvSpPr>
          <p:cNvPr id="105032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3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家庭教育要与学校教育和社会教育相配合</a:t>
            </a:r>
            <a:endParaRPr dirty="0" sz="2000" err="1">
              <a:solidFill>
                <a:schemeClr val="tx1">
                  <a:lumMod val="75000"/>
                  <a:lumOff val="25000"/>
                </a:schemeClr>
              </a:solidFill>
              <a:latin typeface="+mn-ea"/>
              <a:ea typeface="+mn-ea"/>
              <a:cs typeface="+mn-ea"/>
              <a:sym typeface="+mn-lt"/>
            </a:endParaRPr>
          </a:p>
        </p:txBody>
      </p:sp>
      <p:sp>
        <p:nvSpPr>
          <p:cNvPr id="10503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鼓励孩子尝试新事物和探索未知领域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65" name=""/>
        <p:cNvGrpSpPr/>
        <p:nvPr/>
      </p:nvGrpSpPr>
      <p:grpSpPr>
        <a:xfrm>
          <a:off x="0" y="0"/>
          <a:ext cx="0" cy="0"/>
          <a:chOff x="0" y="0"/>
          <a:chExt cx="0" cy="0"/>
        </a:xfrm>
      </p:grpSpPr>
      <p:sp>
        <p:nvSpPr>
          <p:cNvPr id="1050384" name="标题 2"/>
          <p:cNvSpPr>
            <a:spLocks noGrp="1"/>
          </p:cNvSpPr>
          <p:nvPr>
            <p:ph type="title" idx="2"/>
            <p:custDataLst>
              <p:tags r:id="rId1"/>
            </p:custDataLst>
          </p:nvPr>
        </p:nvSpPr>
        <p:spPr/>
        <p:txBody>
          <a:bodyPr/>
          <a:p>
            <a:r>
              <a:rPr altLang="en-US" lang="zh-CN"/>
              <a:t>感谢观看</a:t>
            </a:r>
            <a:endParaRPr altLang="en-US" lang="zh-CN"/>
          </a:p>
        </p:txBody>
      </p:sp>
      <p:sp>
        <p:nvSpPr>
          <p:cNvPr id="1050386" name="文本占位符 5"/>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5*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5*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5*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5*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5*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5*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5*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5*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SLIDE_ID" val="custom202302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0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59.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04.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4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04.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40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405.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2024-01-05T09:09:31Z</dcterms:created>
  <dcterms:modified xsi:type="dcterms:W3CDTF">2024-01-05T09:09:31Z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4e131e2ae8d543dd8f6a59bf3a344f1d_21</vt:lpwstr>
  </property>
</Properties>
</file>