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955" r:id="rId1"/>
    <p:sldMasterId id="2147488992" r:id="rId2"/>
  </p:sldMasterIdLst>
  <p:notesMasterIdLst>
    <p:notesMasterId r:id="rId3"/>
  </p:notesMasterIdLst>
  <p:sldIdLst>
    <p:sldId id="2615" r:id="rId4"/>
    <p:sldId id="2618" r:id="rId5"/>
    <p:sldId id="2621" r:id="rId6"/>
    <p:sldId id="2624" r:id="rId7"/>
    <p:sldId id="2627" r:id="rId8"/>
    <p:sldId id="2630" r:id="rId9"/>
    <p:sldId id="2633" r:id="rId10"/>
    <p:sldId id="2636" r:id="rId11"/>
    <p:sldId id="2639" r:id="rId12"/>
    <p:sldId id="2642" r:id="rId13"/>
    <p:sldId id="2645" r:id="rId14"/>
    <p:sldId id="2648" r:id="rId15"/>
    <p:sldId id="2651" r:id="rId1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56" r:id="rId1"/>
    <p:sldLayoutId id="2147488957" r:id="rId2"/>
    <p:sldLayoutId id="2147488958" r:id="rId3"/>
    <p:sldLayoutId id="2147488959" r:id="rId4"/>
    <p:sldLayoutId id="2147488960" r:id="rId5"/>
    <p:sldLayoutId id="2147488961" r:id="rId6"/>
    <p:sldLayoutId id="2147488962" r:id="rId7"/>
    <p:sldLayoutId id="2147488963" r:id="rId8"/>
    <p:sldLayoutId id="2147488964" r:id="rId9"/>
    <p:sldLayoutId id="2147488965" r:id="rId10"/>
    <p:sldLayoutId id="21474889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993" r:id="rId1"/>
    <p:sldLayoutId id="2147488994" r:id="rId2"/>
    <p:sldLayoutId id="2147488995" r:id="rId3"/>
    <p:sldLayoutId id="2147488996" r:id="rId4"/>
    <p:sldLayoutId id="2147488997" r:id="rId5"/>
    <p:sldLayoutId id="2147488998" r:id="rId6"/>
    <p:sldLayoutId id="2147488999" r:id="rId7"/>
    <p:sldLayoutId id="2147489000" r:id="rId8"/>
    <p:sldLayoutId id="2147489001" r:id="rId9"/>
    <p:sldLayoutId id="2147489002" r:id="rId10"/>
    <p:sldLayoutId id="21474890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2024小学教育的核心理念与价值观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94088" y="2964036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94000" y="3541395"/>
            <a:ext cx="3569335" cy="1490345"/>
          </a:xfrm>
          <a:prstGeom prst="rect"/>
          <a:noFill/>
        </p:spPr>
        <p:txBody>
          <a:bodyPr anchor="ctr" anchorCtr="0" bIns="0" lIns="0" rIns="0" rtlCol="0" tIns="0" wrap="square"/>
          <a:p>
            <a:r>
              <a:rPr altLang="en-US" b="1" dirty="0" sz="32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核心理念</a:t>
            </a:r>
            <a:endParaRPr altLang="en-US" b="1" dirty="0" sz="32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527887" y="2964036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329309" y="2964036"/>
            <a:ext cx="1238400" cy="370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329170" y="3541395"/>
            <a:ext cx="3846830" cy="1490345"/>
          </a:xfrm>
          <a:prstGeom prst="rect"/>
          <a:noFill/>
        </p:spPr>
        <p:txBody>
          <a:bodyPr anchor="ctr" anchorCtr="0" bIns="0" lIns="0" rIns="0" rtlCol="0" tIns="0" wrap="square"/>
          <a:p>
            <a:r>
              <a:rPr altLang="en-US" b="1" dirty="0" sz="32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价值观</a:t>
            </a:r>
            <a:endParaRPr altLang="en-US" b="1" dirty="0" sz="32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63108" y="2964036"/>
            <a:ext cx="0" cy="216000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4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核心理念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全面发展</a:t>
            </a:r>
            <a:endParaRPr altLang="en-US" lang="zh-CN"/>
          </a:p>
        </p:txBody>
      </p:sp>
      <p:sp>
        <p:nvSpPr>
          <p:cNvPr id="10488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核心理念强调学生的全面发展，包括知识、技能、情感、态度和价值观等方面。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小学教育应注重学生的个性化需求，关注学生的兴趣、特长和潜能，促进学生的个性发展。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核心理念强调教育公平，确保所有学生都能获得平等的教育机会和资源，不受性别、种族、社会经济地位等条件的限制。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核心理念注重培养学生的创新精神和实践能力，鼓励学生主动探索、发现和解决问题，培养创新思维和实践能力。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个性化教育</a:t>
            </a:r>
            <a:endParaRPr altLang="en-US" lang="zh-CN"/>
          </a:p>
        </p:txBody>
      </p:sp>
      <p:sp>
        <p:nvSpPr>
          <p:cNvPr id="10489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核心理念强调尊重每个学生的个性差异，因材施教。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价值观倡导关注学生的全面发展，培养其独特的才能和兴趣。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强调培养学生的自主学习和创新能力，鼓励其独立思考和解决问题。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核心理念还包括建立多元化的评价体系，以全面评价学生的表现和发展。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创新与实践</a:t>
            </a:r>
            <a:endParaRPr altLang="en-US" lang="zh-CN"/>
          </a:p>
        </p:txBody>
      </p:sp>
      <p:sp>
        <p:nvSpPr>
          <p:cNvPr id="10490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创新：小学教育应注重培养学生的创新思维和创造力，鼓励学生在学习中发现问题、解决问题。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实践：小学教育应注重实践操作，让学生在亲身体验中学习和成长，培养动手能力和实践能力。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创新与实践相结合：小学教育应将创新与实践相结合，让学生在实践中发现问题、解决问题，培养创新思维和实践能力。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教师引导：小学教师应积极引导学生参与实践活动，鼓励学生发挥创造力和想象力，促进学生的全面发展。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终身学习</a:t>
            </a:r>
            <a:endParaRPr altLang="en-US" lang="zh-CN"/>
          </a:p>
        </p:txBody>
      </p:sp>
      <p:sp>
        <p:nvSpPr>
          <p:cNvPr id="10490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核心理念强调个人终身学习的愿望和能力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重视培养学生的自主学习和合作学习能力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倡导不断更新知识和技能，以适应社会发展的需求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鼓励探索和创新，培养具有创造力和批判性思维的人才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价值观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尊重与关爱</a:t>
            </a:r>
            <a:endParaRPr altLang="en-US" lang="zh-CN"/>
          </a:p>
        </p:txBody>
      </p:sp>
      <p:sp>
        <p:nvSpPr>
          <p:cNvPr id="10491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关注学生的心理健康，提供心理支持和辅导。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尊重教育规律，关注学生成长过程。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尊重学生的个性与差异，关注学生的全面发展。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倡导关爱与友善，营造和谐师生关系。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责任与担当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小学教育价值观中的责任与担当，要求教育者具备高度的敬业精神和职业道德，为学生树立良好的榜样。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小学教育价值观中，责任与担当是重要的组成部分，强调教育者对学生的责任和担当。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小学教育价值观中的责任与担当，要求教育者关注学生的全面发展，培养学生的社会责任感和公民意识。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小学教育价值观中的责任与担当，要求教育者关注学生的个性差异，因材施教，为每个学生提供合适的教育。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合作与共赢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合作：小学教育应注重培养学生的合作精神，通过团队协作，共同完成任务和解决问题。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共赢：在教育过程中，应关注学生的全面发展，通过多元化的评价方式，激发学生的学习热情和创造力，实现师生共赢。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跨学科合作：加强跨学科的合作与交流，整合教育资源，提高教育质量。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共享教育资源：通过共享教育资源，促进教育公平，提高教育效率。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诚信与公正</a:t>
            </a:r>
            <a:endParaRPr altLang="en-US" lang="zh-CN"/>
          </a:p>
        </p:txBody>
      </p:sp>
      <p:sp>
        <p:nvSpPr>
          <p:cNvPr id="1049380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tx1"/>
                </a:solidFill>
                <a:latin typeface="+mn-ea"/>
              </a:rPr>
              <a:t>诚信：小学教育应注重培养孩子的诚实守信品质，树立正确的道德观念。</a:t>
            </a:r>
            <a:endParaRPr altLang="en-US" dirty="0" sz="14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84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37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公正：小学教育应尊重每个孩子的个性差异，提供平等的教育机会，促进每个孩子的发展。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42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2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2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2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2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2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2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2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SLIDE_ID" val="custom20230287_2"/>
  <p:tag name="KSO_WM_TEMPLATE_SUBCATEGORY" val="29"/>
  <p:tag name="KSO_WM_TEMPLATE_MASTER_TYPE" val="0"/>
  <p:tag name="KSO_WM_TEMPLATE_COLOR_TYPE" val="0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1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9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2024-01-03T15:10:55Z</dcterms:created>
  <dcterms:modified xsi:type="dcterms:W3CDTF">2024-01-03T15:10:55Z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9a6dab4b94ea4845b374b7032b4c35d9_21</vt:lpwstr>
  </property>
</Properties>
</file>