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1.7-->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86" r:id="rId2"/>
  </p:sldMasterIdLst>
  <p:notesMasterIdLst>
    <p:notesMasterId r:id="rId3"/>
  </p:notesMasterIdLst>
  <p:sldIdLst>
    <p:sldId id="259" r:id="rId4"/>
    <p:sldId id="262" r:id="rId5"/>
    <p:sldId id="265" r:id="rId6"/>
    <p:sldId id="268" r:id="rId7"/>
    <p:sldId id="271" r:id="rId8"/>
    <p:sldId id="274" r:id="rId9"/>
    <p:sldId id="277" r:id="rId10"/>
    <p:sldId id="280" r:id="rId11"/>
    <p:sldId id="283" r:id="rId12"/>
    <p:sldId id="286" r:id="rId13"/>
    <p:sldId id="289" r:id="rId14"/>
    <p:sldId id="292" r:id="rId15"/>
    <p:sldId id="295" r:id="rId16"/>
    <p:sldId id="298" r:id="rId17"/>
    <p:sldId id="301" r:id="rId18"/>
    <p:sldId id="304" r:id="rId19"/>
    <p:sldId id="307" r:id="rId20"/>
    <p:sldId id="310" r:id="rId21"/>
    <p:sldId id="313" r:id="rId22"/>
    <p:sldId id="316" r:id="rId23"/>
    <p:sldId id="319" r:id="rId24"/>
    <p:sldId id="322" r:id="rId25"/>
    <p:sldId id="325" r:id="rId26"/>
    <p:sldId id="328" r:id="rId27"/>
    <p:sldId id="331" r:id="rId28"/>
    <p:sldId id="334" r:id="rId29"/>
    <p:sldId id="337" r:id="rId30"/>
    <p:sldId id="340" r:id="rId31"/>
    <p:sldId id="343" r:id="rId32"/>
    <p:sldId id="346" r:id="rId33"/>
    <p:sldId id="349" r:id="rId34"/>
    <p:sldId id="352" r:id="rId35"/>
    <p:sldId id="355" r:id="rId36"/>
    <p:sldId id="358" r:id="rId37"/>
    <p:sldId id="361" r:id="rId38"/>
    <p:sldId id="364" r:id="rId39"/>
    <p:sldId id="367" r:id="rId40"/>
    <p:sldId id="370" r:id="rId41"/>
    <p:sldId id="373" r:id="rId42"/>
    <p:sldId id="376" r:id="rId43"/>
    <p:sldId id="379" r:id="rId44"/>
    <p:sldId id="382" r:id="rId45"/>
    <p:sldId id="385" r:id="rId46"/>
    <p:sldId id="388" r:id="rId47"/>
    <p:sldId id="391" r:id="rId48"/>
    <p:sldId id="394" r:id="rId49"/>
    <p:sldId id="397" r:id="rId50"/>
    <p:sldId id="400" r:id="rId51"/>
    <p:sldId id="403" r:id="rId52"/>
    <p:sldId id="406" r:id="rId53"/>
    <p:sldId id="409" r:id="rId54"/>
    <p:sldId id="412" r:id="rId55"/>
    <p:sldId id="415" r:id="rId56"/>
    <p:sldId id="418" r:id="rId57"/>
    <p:sldId id="421" r:id="rId58"/>
    <p:sldId id="424" r:id="rId59"/>
    <p:sldId id="427" r:id="rId60"/>
    <p:sldId id="430" r:id="rId61"/>
    <p:sldId id="433" r:id="rId62"/>
    <p:sldId id="436" r:id="rId63"/>
    <p:sldId id="439" r:id="rId64"/>
    <p:sldId id="442" r:id="rId65"/>
    <p:sldId id="445" r:id="rId66"/>
    <p:sldId id="448" r:id="rId67"/>
    <p:sldId id="451" r:id="rId68"/>
    <p:sldId id="454" r:id="rId69"/>
    <p:sldId id="457" r:id="rId70"/>
    <p:sldId id="460" r:id="rId71"/>
    <p:sldId id="462" r:id="rId72"/>
  </p:sldIdLst>
  <p:sldSz cx="9390888" cy="7043166"/>
  <p:notesSz cx="6858000" cy="9144000"/>
  <p:custDataLst>
    <p:tags r:id="rId7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varScale="1">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2.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notesMaster" Target="notesMasters/notes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slide" Target="slides/slide30.xml" /><Relationship Id="rId34" Type="http://schemas.openxmlformats.org/officeDocument/2006/relationships/slide" Target="slides/slide31.xml" /><Relationship Id="rId35" Type="http://schemas.openxmlformats.org/officeDocument/2006/relationships/slide" Target="slides/slide32.xml" /><Relationship Id="rId36" Type="http://schemas.openxmlformats.org/officeDocument/2006/relationships/slide" Target="slides/slide33.xml" /><Relationship Id="rId37" Type="http://schemas.openxmlformats.org/officeDocument/2006/relationships/slide" Target="slides/slide34.xml" /><Relationship Id="rId38" Type="http://schemas.openxmlformats.org/officeDocument/2006/relationships/slide" Target="slides/slide35.xml" /><Relationship Id="rId39" Type="http://schemas.openxmlformats.org/officeDocument/2006/relationships/slide" Target="slides/slide36.xml" /><Relationship Id="rId4" Type="http://schemas.openxmlformats.org/officeDocument/2006/relationships/slide" Target="slides/slide1.xml" /><Relationship Id="rId40" Type="http://schemas.openxmlformats.org/officeDocument/2006/relationships/slide" Target="slides/slide37.xml" /><Relationship Id="rId41" Type="http://schemas.openxmlformats.org/officeDocument/2006/relationships/slide" Target="slides/slide38.xml" /><Relationship Id="rId42" Type="http://schemas.openxmlformats.org/officeDocument/2006/relationships/slide" Target="slides/slide39.xml" /><Relationship Id="rId43" Type="http://schemas.openxmlformats.org/officeDocument/2006/relationships/slide" Target="slides/slide40.xml" /><Relationship Id="rId44" Type="http://schemas.openxmlformats.org/officeDocument/2006/relationships/slide" Target="slides/slide41.xml" /><Relationship Id="rId45" Type="http://schemas.openxmlformats.org/officeDocument/2006/relationships/slide" Target="slides/slide42.xml" /><Relationship Id="rId46" Type="http://schemas.openxmlformats.org/officeDocument/2006/relationships/slide" Target="slides/slide43.xml" /><Relationship Id="rId47" Type="http://schemas.openxmlformats.org/officeDocument/2006/relationships/slide" Target="slides/slide44.xml" /><Relationship Id="rId48" Type="http://schemas.openxmlformats.org/officeDocument/2006/relationships/slide" Target="slides/slide45.xml" /><Relationship Id="rId49" Type="http://schemas.openxmlformats.org/officeDocument/2006/relationships/slide" Target="slides/slide46.xml" /><Relationship Id="rId5" Type="http://schemas.openxmlformats.org/officeDocument/2006/relationships/slide" Target="slides/slide2.xml" /><Relationship Id="rId50" Type="http://schemas.openxmlformats.org/officeDocument/2006/relationships/slide" Target="slides/slide47.xml" /><Relationship Id="rId51" Type="http://schemas.openxmlformats.org/officeDocument/2006/relationships/slide" Target="slides/slide48.xml" /><Relationship Id="rId52" Type="http://schemas.openxmlformats.org/officeDocument/2006/relationships/slide" Target="slides/slide49.xml" /><Relationship Id="rId53" Type="http://schemas.openxmlformats.org/officeDocument/2006/relationships/slide" Target="slides/slide50.xml" /><Relationship Id="rId54" Type="http://schemas.openxmlformats.org/officeDocument/2006/relationships/slide" Target="slides/slide51.xml" /><Relationship Id="rId55" Type="http://schemas.openxmlformats.org/officeDocument/2006/relationships/slide" Target="slides/slide52.xml" /><Relationship Id="rId56" Type="http://schemas.openxmlformats.org/officeDocument/2006/relationships/slide" Target="slides/slide53.xml" /><Relationship Id="rId57" Type="http://schemas.openxmlformats.org/officeDocument/2006/relationships/slide" Target="slides/slide54.xml" /><Relationship Id="rId58" Type="http://schemas.openxmlformats.org/officeDocument/2006/relationships/slide" Target="slides/slide55.xml" /><Relationship Id="rId59" Type="http://schemas.openxmlformats.org/officeDocument/2006/relationships/slide" Target="slides/slide56.xml" /><Relationship Id="rId6" Type="http://schemas.openxmlformats.org/officeDocument/2006/relationships/slide" Target="slides/slide3.xml" /><Relationship Id="rId60" Type="http://schemas.openxmlformats.org/officeDocument/2006/relationships/slide" Target="slides/slide57.xml" /><Relationship Id="rId61" Type="http://schemas.openxmlformats.org/officeDocument/2006/relationships/slide" Target="slides/slide58.xml" /><Relationship Id="rId62" Type="http://schemas.openxmlformats.org/officeDocument/2006/relationships/slide" Target="slides/slide59.xml" /><Relationship Id="rId63" Type="http://schemas.openxmlformats.org/officeDocument/2006/relationships/slide" Target="slides/slide60.xml" /><Relationship Id="rId64" Type="http://schemas.openxmlformats.org/officeDocument/2006/relationships/slide" Target="slides/slide61.xml" /><Relationship Id="rId65" Type="http://schemas.openxmlformats.org/officeDocument/2006/relationships/slide" Target="slides/slide62.xml" /><Relationship Id="rId66" Type="http://schemas.openxmlformats.org/officeDocument/2006/relationships/slide" Target="slides/slide63.xml" /><Relationship Id="rId67" Type="http://schemas.openxmlformats.org/officeDocument/2006/relationships/slide" Target="slides/slide64.xml" /><Relationship Id="rId68" Type="http://schemas.openxmlformats.org/officeDocument/2006/relationships/slide" Target="slides/slide65.xml" /><Relationship Id="rId69" Type="http://schemas.openxmlformats.org/officeDocument/2006/relationships/slide" Target="slides/slide66.xml" /><Relationship Id="rId7" Type="http://schemas.openxmlformats.org/officeDocument/2006/relationships/slide" Target="slides/slide4.xml" /><Relationship Id="rId70" Type="http://schemas.openxmlformats.org/officeDocument/2006/relationships/slide" Target="slides/slide67.xml" /><Relationship Id="rId71" Type="http://schemas.openxmlformats.org/officeDocument/2006/relationships/slide" Target="slides/slide68.xml" /><Relationship Id="rId72" Type="http://schemas.openxmlformats.org/officeDocument/2006/relationships/slide" Target="slides/slide69.xml" /><Relationship Id="rId73" Type="http://schemas.openxmlformats.org/officeDocument/2006/relationships/tags" Target="tags/tag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heme" Target="theme/theme1.xml" /><Relationship Id="rId77" Type="http://schemas.openxmlformats.org/officeDocument/2006/relationships/tableStyles" Target="tableStyles.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Hea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p:txBody>
      </p:sp>
      <p:sp>
        <p:nvSpPr>
          <p:cNvPr id="3" name="DateTim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4DEAF7-F238-4F2A-9458-DB49E0CAFF7B}" type="datetimeFigureOut">
              <a:t>2022/1/16</a:t>
            </a:fld>
          </a:p>
        </p:txBody>
      </p:sp>
      <p:sp>
        <p:nvSpPr>
          <p:cNvPr id="4" name="SlideImage 3"/>
          <p:cNvSpPr>
            <a:spLocks noGrp="1" noRot="1" noChangeAspect="1"/>
          </p:cNvSpPr>
          <p:nvPr>
            <p:ph type="sldImg" idx="2"/>
          </p:nvPr>
        </p:nvSpPr>
        <p:spPr>
          <a:xfrm>
            <a:off x="1371600" y="1143000"/>
            <a:ext cx="4114800" cy="3086100"/>
          </a:xfrm>
          <a:prstGeom prst="rect">
            <a:avLst/>
          </a:prstGeom>
          <a:noFill/>
          <a:ln w="12700">
            <a:solidFill>
              <a:prstClr val="black"/>
            </a:solidFill>
          </a:ln>
        </p:spPr>
      </p:sp>
      <p:sp>
        <p:nvSpPr>
          <p:cNvPr id="5" name="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sz="1200"/>
            </a:defPPr>
          </a:lstStyle>
          <a:p>
            <a:r>
              <a:rPr smtClean="0"/>
              <a:t>First Level</a:t>
            </a:r>
          </a:p>
          <a:p>
            <a:pPr lvl="1"/>
            <a:r>
              <a:rPr smtClean="0"/>
              <a:t>Second Level</a:t>
            </a:r>
          </a:p>
          <a:p>
            <a:pPr lvl="2"/>
            <a:r>
              <a:rPr smtClean="0"/>
              <a:t>Third level</a:t>
            </a:r>
          </a:p>
          <a:p>
            <a:pPr lvl="3"/>
            <a:r>
              <a:rPr smtClean="0"/>
              <a:t>Fourth level</a:t>
            </a:r>
          </a:p>
          <a:p>
            <a:pPr lvl="4"/>
            <a:r>
              <a:rPr smtClean="0"/>
              <a:t>Fifth level</a:t>
            </a:r>
          </a:p>
        </p:txBody>
      </p:sp>
      <p:sp>
        <p:nvSpPr>
          <p:cNvPr id="6" name="Foo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p:txBody>
      </p:sp>
      <p:sp>
        <p:nvSpPr>
          <p:cNvPr id="7" name="SlideNumb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ACEB86-9F9C-45DC-9507-80B488422980}" type="slidenum">
              <a:rPr smtClean="0"/>
              <a:t>‹#›</a:t>
            </a:fld>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28.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29.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30.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31.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33.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35.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37.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38.xml" /><Relationship Id="rId2" Type="http://schemas.openxmlformats.org/officeDocument/2006/relationships/notesMaster" Target="../notesMasters/notesMaster1.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40.xml" /><Relationship Id="rId2" Type="http://schemas.openxmlformats.org/officeDocument/2006/relationships/notesMaster" Target="../notesMasters/notesMaster1.xml" /></Relationships>
</file>

<file path=ppt/notesSlides/_rels/notesSlide24.xml.rels>&#65279;<?xml version="1.0" encoding="utf-8" standalone="yes"?><Relationships xmlns="http://schemas.openxmlformats.org/package/2006/relationships"><Relationship Id="rId1" Type="http://schemas.openxmlformats.org/officeDocument/2006/relationships/slide" Target="../slides/slide41.xml" /><Relationship Id="rId2" Type="http://schemas.openxmlformats.org/officeDocument/2006/relationships/notesMaster" Target="../notesMasters/notesMaster1.xml" /></Relationships>
</file>

<file path=ppt/notesSlides/_rels/notesSlide25.xml.rels>&#65279;<?xml version="1.0" encoding="utf-8" standalone="yes"?><Relationships xmlns="http://schemas.openxmlformats.org/package/2006/relationships"><Relationship Id="rId1" Type="http://schemas.openxmlformats.org/officeDocument/2006/relationships/slide" Target="../slides/slide42.xml" /><Relationship Id="rId2" Type="http://schemas.openxmlformats.org/officeDocument/2006/relationships/notesMaster" Target="../notesMasters/notesMaster1.xml" /></Relationships>
</file>

<file path=ppt/notesSlides/_rels/notesSlide26.xml.rels>&#65279;<?xml version="1.0" encoding="utf-8" standalone="yes"?><Relationships xmlns="http://schemas.openxmlformats.org/package/2006/relationships"><Relationship Id="rId1" Type="http://schemas.openxmlformats.org/officeDocument/2006/relationships/slide" Target="../slides/slide43.xml" /><Relationship Id="rId2" Type="http://schemas.openxmlformats.org/officeDocument/2006/relationships/notesMaster" Target="../notesMasters/notesMaster1.xml" /></Relationships>
</file>

<file path=ppt/notesSlides/_rels/notesSlide27.xml.rels>&#65279;<?xml version="1.0" encoding="utf-8" standalone="yes"?><Relationships xmlns="http://schemas.openxmlformats.org/package/2006/relationships"><Relationship Id="rId1" Type="http://schemas.openxmlformats.org/officeDocument/2006/relationships/slide" Target="../slides/slide45.xml" /><Relationship Id="rId2" Type="http://schemas.openxmlformats.org/officeDocument/2006/relationships/notesMaster" Target="../notesMasters/notesMaster1.xml" /></Relationships>
</file>

<file path=ppt/notesSlides/_rels/notesSlide28.xml.rels>&#65279;<?xml version="1.0" encoding="utf-8" standalone="yes"?><Relationships xmlns="http://schemas.openxmlformats.org/package/2006/relationships"><Relationship Id="rId1" Type="http://schemas.openxmlformats.org/officeDocument/2006/relationships/slide" Target="../slides/slide46.xml" /><Relationship Id="rId2" Type="http://schemas.openxmlformats.org/officeDocument/2006/relationships/notesMaster" Target="../notesMasters/notesMaster1.xml" /></Relationships>
</file>

<file path=ppt/notesSlides/_rels/notesSlide29.xml.rels>&#65279;<?xml version="1.0" encoding="utf-8" standalone="yes"?><Relationships xmlns="http://schemas.openxmlformats.org/package/2006/relationships"><Relationship Id="rId1" Type="http://schemas.openxmlformats.org/officeDocument/2006/relationships/slide" Target="../slides/slide47.xml" /><Relationship Id="rId2" Type="http://schemas.openxmlformats.org/officeDocument/2006/relationships/notesMaster" Target="../notesMasters/notesMaster1.xml" /></Relationships>
</file>

<file path=ppt/notesSlides/_rels/notesSlide30.xml.rels>&#65279;<?xml version="1.0" encoding="utf-8" standalone="yes"?><Relationships xmlns="http://schemas.openxmlformats.org/package/2006/relationships"><Relationship Id="rId1" Type="http://schemas.openxmlformats.org/officeDocument/2006/relationships/slide" Target="../slides/slide48.xml" /><Relationship Id="rId2" Type="http://schemas.openxmlformats.org/officeDocument/2006/relationships/notesMaster" Target="../notesMasters/notesMaster1.xml" /></Relationships>
</file>

<file path=ppt/notesSlides/_rels/notesSlide31.xml.rels>&#65279;<?xml version="1.0" encoding="utf-8" standalone="yes"?><Relationships xmlns="http://schemas.openxmlformats.org/package/2006/relationships"><Relationship Id="rId1" Type="http://schemas.openxmlformats.org/officeDocument/2006/relationships/slide" Target="../slides/slide49.xml" /><Relationship Id="rId2" Type="http://schemas.openxmlformats.org/officeDocument/2006/relationships/notesMaster" Target="../notesMasters/notesMaster1.xml" /></Relationships>
</file>

<file path=ppt/notesSlides/_rels/notesSlide32.xml.rels>&#65279;<?xml version="1.0" encoding="utf-8" standalone="yes"?><Relationships xmlns="http://schemas.openxmlformats.org/package/2006/relationships"><Relationship Id="rId1" Type="http://schemas.openxmlformats.org/officeDocument/2006/relationships/slide" Target="../slides/slide53.xml" /><Relationship Id="rId2" Type="http://schemas.openxmlformats.org/officeDocument/2006/relationships/notesMaster" Target="../notesMasters/notesMaster1.xml" /></Relationships>
</file>

<file path=ppt/notesSlides/_rels/notesSlide33.xml.rels>&#65279;<?xml version="1.0" encoding="utf-8" standalone="yes"?><Relationships xmlns="http://schemas.openxmlformats.org/package/2006/relationships"><Relationship Id="rId1" Type="http://schemas.openxmlformats.org/officeDocument/2006/relationships/slide" Target="../slides/slide54.xml" /><Relationship Id="rId2" Type="http://schemas.openxmlformats.org/officeDocument/2006/relationships/notesMaster" Target="../notesMasters/notesMaster1.xml" /></Relationships>
</file>

<file path=ppt/notesSlides/_rels/notesSlide34.xml.rels>&#65279;<?xml version="1.0" encoding="utf-8" standalone="yes"?><Relationships xmlns="http://schemas.openxmlformats.org/package/2006/relationships"><Relationship Id="rId1" Type="http://schemas.openxmlformats.org/officeDocument/2006/relationships/slide" Target="../slides/slide55.xml" /><Relationship Id="rId2" Type="http://schemas.openxmlformats.org/officeDocument/2006/relationships/notesMaster" Target="../notesMasters/notesMaster1.xml" /></Relationships>
</file>

<file path=ppt/notesSlides/_rels/notesSlide35.xml.rels>&#65279;<?xml version="1.0" encoding="utf-8" standalone="yes"?><Relationships xmlns="http://schemas.openxmlformats.org/package/2006/relationships"><Relationship Id="rId1" Type="http://schemas.openxmlformats.org/officeDocument/2006/relationships/slide" Target="../slides/slide56.xml" /><Relationship Id="rId2" Type="http://schemas.openxmlformats.org/officeDocument/2006/relationships/notesMaster" Target="../notesMasters/notesMaster1.xml" /></Relationships>
</file>

<file path=ppt/notesSlides/_rels/notesSlide36.xml.rels>&#65279;<?xml version="1.0" encoding="utf-8" standalone="yes"?><Relationships xmlns="http://schemas.openxmlformats.org/package/2006/relationships"><Relationship Id="rId1" Type="http://schemas.openxmlformats.org/officeDocument/2006/relationships/slide" Target="../slides/slide57.xml" /><Relationship Id="rId2" Type="http://schemas.openxmlformats.org/officeDocument/2006/relationships/notesMaster" Target="../notesMasters/notesMaster1.xml" /></Relationships>
</file>

<file path=ppt/notesSlides/_rels/notesSlide37.xml.rels>&#65279;<?xml version="1.0" encoding="utf-8" standalone="yes"?><Relationships xmlns="http://schemas.openxmlformats.org/package/2006/relationships"><Relationship Id="rId1" Type="http://schemas.openxmlformats.org/officeDocument/2006/relationships/slide" Target="../slides/slide60.xml" /><Relationship Id="rId2" Type="http://schemas.openxmlformats.org/officeDocument/2006/relationships/notesMaster" Target="../notesMasters/notesMaster1.xml" /></Relationships>
</file>

<file path=ppt/notesSlides/_rels/notesSlide38.xml.rels>&#65279;<?xml version="1.0" encoding="utf-8" standalone="yes"?><Relationships xmlns="http://schemas.openxmlformats.org/package/2006/relationships"><Relationship Id="rId1" Type="http://schemas.openxmlformats.org/officeDocument/2006/relationships/slide" Target="../slides/slide61.xml" /><Relationship Id="rId2" Type="http://schemas.openxmlformats.org/officeDocument/2006/relationships/notesMaster" Target="../notesMasters/notesMaster1.xml" /></Relationships>
</file>

<file path=ppt/notesSlides/_rels/notesSlide39.xml.rels>&#65279;<?xml version="1.0" encoding="utf-8" standalone="yes"?><Relationships xmlns="http://schemas.openxmlformats.org/package/2006/relationships"><Relationship Id="rId1" Type="http://schemas.openxmlformats.org/officeDocument/2006/relationships/slide" Target="../slides/slide63.xml" /><Relationship Id="rId2" Type="http://schemas.openxmlformats.org/officeDocument/2006/relationships/notesMaster" Target="../notesMasters/notesMaster1.xml" /></Relationships>
</file>

<file path=ppt/notesSlides/_rels/notesSlide40.xml.rels>&#65279;<?xml version="1.0" encoding="utf-8" standalone="yes"?><Relationships xmlns="http://schemas.openxmlformats.org/package/2006/relationships"><Relationship Id="rId1" Type="http://schemas.openxmlformats.org/officeDocument/2006/relationships/slide" Target="../slides/slide64.xml" /><Relationship Id="rId2" Type="http://schemas.openxmlformats.org/officeDocument/2006/relationships/notesMaster" Target="../notesMasters/notesMaster1.xml" /></Relationships>
</file>

<file path=ppt/notesSlides/_rels/notesSlide41.xml.rels>&#65279;<?xml version="1.0" encoding="utf-8" standalone="yes"?><Relationships xmlns="http://schemas.openxmlformats.org/package/2006/relationships"><Relationship Id="rId1" Type="http://schemas.openxmlformats.org/officeDocument/2006/relationships/slide" Target="../slides/slide66.xml" /><Relationship Id="rId2" Type="http://schemas.openxmlformats.org/officeDocument/2006/relationships/notesMaster" Target="../notesMasters/notesMaster1.xml" /></Relationships>
</file>

<file path=ppt/notesSlides/_rels/notesSlide42.xml.rels>&#65279;<?xml version="1.0" encoding="utf-8" standalone="yes"?><Relationships xmlns="http://schemas.openxmlformats.org/package/2006/relationships"><Relationship Id="rId1" Type="http://schemas.openxmlformats.org/officeDocument/2006/relationships/slide" Target="../slides/slide67.xml" /><Relationship Id="rId2" Type="http://schemas.openxmlformats.org/officeDocument/2006/relationships/notesMaster" Target="../notesMasters/notesMaster1.xml" /></Relationships>
</file>

<file path=ppt/notesSlides/_rels/notesSlide43.xml.rels>&#65279;<?xml version="1.0" encoding="utf-8" standalone="yes"?><Relationships xmlns="http://schemas.openxmlformats.org/package/2006/relationships"><Relationship Id="rId1" Type="http://schemas.openxmlformats.org/officeDocument/2006/relationships/slide" Target="../slides/slide69.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词语：人民</a:t>
            </a:r>
          </a:p>
          <a:p>
            <a:r>
              <a:t>
拼音：rénmín</a:t>
            </a:r>
          </a:p>
          <a:p>
            <a:r>
              <a:t>
解释：百姓；平民。指以劳动群众为主体的社会基本成员。《诗·大雅·抑》：“质尔人民，谨尔侯度，用戒不虞。”北魏杨衒之《洛阳伽蓝记·闻义里》：“九月中旬入鉢和国……人民服饰，惟有毡衣。”《水浒传》第二回：“府尹把高俅断了二十脊杖，迭配出界发放，东京城里人民不许容他在家宿食。”毛泽东《论联合政府》：“人民，只有人民，才是创造世界历史的动力。”巴金《探索集·后记》：“我爱我的祖国，我爱我的人民。”泛指人类。《神异经·西南荒经》：“知天下鸟兽言语，土地上人民所道，知百穀可食，草木咸苦，名曰‘圣’。”唐李冗《独异志》卷下：“昔宇宙初开之时，只有女媧兄妹二人在崑崙山，而天下未有人民。”鲁迅《朝花夕拾·无常》：“人民之于鬼物，惟独与他（活无常）最为稔熟，也最为亲密。”</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词语：内容</a:t>
            </a:r>
          </a:p>
          <a:p>
            <a:r>
              <a:t>
拼音：nèiróng</a:t>
            </a:r>
          </a:p>
          <a:p>
            <a:r>
              <a:t>
解释：物件里面所包容的东西。鲁迅《而已集·再谈香港》：“检查员的脸是青色的……他只将箱子的内容倒出，翻搅一通。”郭沫若《北伐途次》二二：“那个钱包是皮制的，已经很旧了，当着众人面前我替他打开来，从那里面取出的内容是：－－两个铜板和两张当票。”事物内部所含的实质或意义。丁玲《韦护》第二章四：“他一天天的感出这些文学巨著内容的伟大。”阿英《晚清小说史》第三章：“﹝《冷眼观》﹞与《二十年目睹之怪现状》类似，首回说明本书内容，都是‘旧社会的怪事’。”哲学名词。指事物内在因素的总和。与“形式”相对。世界上任何事物没有无形式的内容，也没有无内容的形式。内容决定形式，形式依赖内容，并随着内容的发展而改变。但形式又反作用于内容，影响内容，在一定条件下还可以对内容的发展起有力的促进作用。内容和形式是辩证的统一。</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词语：反应</a:t>
            </a:r>
          </a:p>
          <a:p>
            <a:r>
              <a:t>
拼音：fǎnyìng</a:t>
            </a:r>
          </a:p>
          <a:p>
            <a:r>
              <a:t>
解释：谓响应反叛。《后汉书·刘焉传》：“﹝赵韙﹞还共击璋（刘璋），蜀郡、广汉、犍为皆反应。”事物所引起的意见、态度或行动。巴金《探索集·访问广岛》：“我和同行的人谈起，他们的反应并不强烈。”夏衍《走险记》二：“我无法形容那一瞬间的人们的反应。”《羊城晚报》1983.12.25：“上述几人的后排防守也好，重心低，反应快，移动迅速。”犹反映，再现。瞿秋白《＜鲁迅杂感选集＞序言》：“杂感这种文体……牠的特点是更直接的更迅速的反应社会上的日常事变。”有机体受体内或体外的刺激而引起的相应的活动。如含羞草的叶子因触动而闭合，变形虫遇不同物体而伸出或缩回假足，人服用某种药物而引起的身体不适，这些都是刺激所引起的反应。相声《麻醉新篇》：“不是医院可怕，是我有个毛病，很多药我吃了有反应。”物质受作用而引起变化的现象和过程。如：化学反应；热核反应。如：化学反应；热核反应。</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词语：价格</a:t>
            </a:r>
          </a:p>
          <a:p>
            <a:r>
              <a:t>
拼音：jiàgé</a:t>
            </a:r>
          </a:p>
          <a:p>
            <a:r>
              <a:t>
解释：商品价值的货币表现。茅盾《林家铺子》三：“林先生便咬一下嘴唇，决定明天无论如何要把货码提高，要把次等货标上头等货的价格。”夏衍《广州最后之日》：“终于以平时十倍的价格，雇定了一艘。”</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词语：血液</a:t>
            </a:r>
          </a:p>
          <a:p>
            <a:r>
              <a:t>
拼音：xuèyè</a:t>
            </a:r>
          </a:p>
          <a:p>
            <a:r>
              <a:t>
解释：简称血。人或高等动物体内循环系统中的液体组织，暗赤或鲜红色，有腥气，由血浆、血球和血小板构成，对维持生命起重要作用。《二十年目睹之怪现状》第七二回：“忽见一个叫化子，一条腿肿得如腰一般粗大，并且烂的血液淋漓，当路躺着。”许地山《空山灵雨·鬼赞》：“我们赞美你，因为你听见赞美的时候再没有血液在你底脉里颤动。”比喻主要的成份或力量。张长弓郑士谦《边城风雪》第八章：“这是革命肌体里的新鲜血液。”</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词语：方法</a:t>
            </a:r>
          </a:p>
          <a:p>
            <a:r>
              <a:t>
拼音：fāngfǎ</a:t>
            </a:r>
          </a:p>
          <a:p>
            <a:r>
              <a:t>
解释：测定方形之法。《墨子·天志中》：“中吾矩者谓之方，不中吾矩者谓之不方，是以方与不方，皆可得而知之。此其故何？则方法明也。”办法；门径。《百喻经·口诵乘船法而不解用喻》：“此长者子善诵入海捉船方法：若入海水漩洑洄流磯激之处，当如是捉，如是正，如是住。”唐韩愈《送韩侍御归所治序》：“﹝韩重华﹞使耕其傍便近地……又为之奔走经营，相原隰之宜，指授方法，故连二岁大熟。”《朱子语类》卷一一七：“伯丰有才气，为学精苦，守官治事，皆有方法。”冰心《南归》：“﹝我﹞除了将一切交给上天之外，没有别的办法了。”方术，法术。唐张籍《书怀》诗：“别从仙客求方法，时到僧家问苦空。”亦指技术；技巧。《英烈传》第七回：“﹝剑﹞有八尺餘长，长兄舞得如花轮儿一般，空中只见寳剑不见人，这方法从那里学来？”清张云锦《桂枝香》词：“作羹方法留佳话，但空传当壚宋嫂。”法则。《＜艾青诗选＞自序》：“形象思维的方法，是诗、也是一切文学创作的基本方法。”巴金《探索集·探索之三》：“我的探索和一般文学家的探索不同，我从来没有思考过创作方法、表现手法和技巧等等的问题。”</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词语：消毒</a:t>
            </a:r>
          </a:p>
          <a:p>
            <a:r>
              <a:t>
拼音：xiāo dú</a:t>
            </a:r>
          </a:p>
          <a:p>
            <a:r>
              <a:t>
解释：消除毒害。宋赵令畤《侯鲭录》卷一：“董仲舒曰：‘太平之世则风不鸣条，开甲散萌而已……雪不封陵，弭害消毒而已。’”用物理方法或化学药品杀灭致病的微生物。丁玲《在医院中》四：“她陡的被一种气氛压着，无言的去穿好消毒的衣帽。”巴金《爝火集·怀念萧珊》：“那天是星斯天，卫生防疫站因为我们家发现了肝炎病人，派人上午来做消毒工作。”</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词语：主要</a:t>
            </a:r>
          </a:p>
          <a:p>
            <a:r>
              <a:t>
拼音：zhǔyào</a:t>
            </a:r>
          </a:p>
          <a:p>
            <a:r>
              <a:t>
解释：把握事物的关键。宋曾巩《请令长贰自举属官札子》：“分别淑慝，以执中主要，信行其赏罚。”指事物中关系最大，起决定作用的。吴晗《古代的农书－－＜齐民要术＞》：“明徐光启的《农政全书》和清朝的《授时通考》都引用了这书的主要部分。”刘宾雁《在桥梁工地上》：“不管缺点怎么多，成绩还是主要的。”</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词语：监控</a:t>
            </a:r>
          </a:p>
          <a:p>
            <a:r>
              <a:t>
拼音：jiān kònɡ</a:t>
            </a:r>
          </a:p>
          <a:p>
            <a:r>
              <a:t>
解释：①监测和控制（机器、仪表的工作状态或某些事物的变化等）。);
②监督控制：实行物价～。</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词语：不同</a:t>
            </a:r>
          </a:p>
          <a:p>
            <a:r>
              <a:t>
拼音：bù tónɡ</a:t>
            </a:r>
          </a:p>
          <a:p>
            <a:r>
              <a:t>
解释：不相同；不一样。南朝梁刘勰《文心雕龙·定势》：“所习不同，所务各异，言势殊也。”前蜀韦庄《关河道中作》诗：“往来千里路长在，聚散十年人不同。”毛泽东《在省市自治区党委书记会议上的讲话》二：“他们想问题做事情的方法，他们的历史习惯，跟我们不同。”不同意。《宋书·张邵传》：“太尉长史何勗不同，欲席捲奔鬱洲，自海道还都。”《南齐书·鄱阳王锵传》：“殿下但乘油壁车入宫，出天子置朝堂，二王夹辅号令，粲等闭城门上仗，谁敢不同？”不和。《后汉书·孔融传》：“﹝融﹞与中丞赵舍不同，託病归家。”</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词语：可能</a:t>
            </a:r>
          </a:p>
          <a:p>
            <a:r>
              <a:t>
拼音：kěnéng</a:t>
            </a:r>
          </a:p>
          <a:p>
            <a:r>
              <a:t>
解释：表示可以实现。《礼记·祭义》：“养可能也，敬为难。”孔颖达疏：“供养父母可能为也，但尊敬父母是为难也。”洪深《电影戏剧的编剧方法》第一章：“真正不表示态度的文艺，事实上是不可能的。”能否。清顾炎武《不其山》诗：“为问黄巾满天下，可能容得郑康成？”清黄遵宪《雁》诗：“可能沧海外，代寄故人书？”也许。唐韩偓《偶题》诗：“萧艾转肥兰蕙瘦，可能天亦妬馨香！”宋李清照《渔家傲》词之二：“造化可能偏有意，故教明月玲瓏地！”巴金《里昂》：“一位女主人在席上递给我一件礼物，可能是一本书，一本画册，或者一本照相簿。”能成事实的属性；可能性。巴金《灭亡》第五章：“要不是杜大心昨天亲眼在这里看见那件事，那么他一定不相信会有发生惨剧的可能。”杨朔《征尘》：“战士的脚步也显得摇晃不定，似乎随时都有被大风吹倒的可能。”</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词语：属于</a:t>
            </a:r>
          </a:p>
          <a:p>
            <a:r>
              <a:t>
拼音：shǔyú</a:t>
            </a:r>
          </a:p>
          <a:p>
            <a:r>
              <a:t>
解释：归某一方面或为某方所有。《左传·成公七年》：“蛮夷属於楚者，吴尽取之，是以始大，通吴於上国。”唐韩愈《为韦相公让官表》：“非常之宠，忽降於上天；不次之恩，遽属於庸品。”杨朔《“阅微草堂”的真面目》：“纪家的老农奴，于今每人有了属于自己的十亩上下地。”</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词语：酵母</a:t>
            </a:r>
          </a:p>
          <a:p>
            <a:r>
              <a:t>
拼音：jiàomǔ</a:t>
            </a:r>
          </a:p>
          <a:p>
            <a:r>
              <a:t>
解释：真菌的一种，黄白色，圆形或卵形，内有细胞核、液泡等。发面、酿酒、制酱等都是利用酵母引起的化学变化。也叫酵母菌或酿母菌。常用以比喻促进事物发展的主要因素。郭沫若《十批判书·庄子的批判》：“这种经过动荡之后的反省和失望，就是醅酿出庄子的厌世乃至愤世倾向的酵母。”韩北屏《非洲夜会》：“这是用独立的欢乐作酵母制成的醇酒，闻到它就会沉醉。”</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词语：物质</a:t>
            </a:r>
          </a:p>
          <a:p>
            <a:r>
              <a:t>
拼音：wùzhì</a:t>
            </a:r>
          </a:p>
          <a:p>
            <a:r>
              <a:t>
解释：物的形体。金刁白《物质》诗：“物质方圆定，营营止自疲。”独立存在于人的意识之外的客观实在。艾青《＜艾青诗选＞自序》：“‘观念’是抽象的，结成‘粒粒真珠’，就成了明亮的、可以把握得住的物质了。”沈从文《王谢子弟》：“若前者近于物质的，后者就可以说是纯粹精神的。”特指金钱、生活资料等。巴金《寒夜》十八：“没有！不论是精神上，物质上，我没有得到一点满足。”杨沫《青春之歌》第一部第五章：“假如为了贪图物质享受，我早就去做姨太太少奶奶，也就不这样颠沛流离了。可是，那叫什么生活！没有灵魂的行尸走肉！”</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词语：形成</a:t>
            </a:r>
          </a:p>
          <a:p>
            <a:r>
              <a:t>
拼音：xíngchéng</a:t>
            </a:r>
          </a:p>
          <a:p>
            <a:r>
              <a:t>
解释：通过发展变化而成为某种事物或出现某种情况。晋干宝《搜神记》卷七：“及魏之初兴也，张掖之柳谷有开石焉，始见於建安，形成於黄初，文备於太和，周围七寻，中高一仞。”秦牧《艺海拾贝·核心》：“有了一定的压力作用，水才形成水柱，奔涌而出，出现了语言的喷泉。”</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28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词语：其他</a:t>
            </a:r>
          </a:p>
          <a:p>
            <a:r>
              <a:t>
拼音：qítā</a:t>
            </a:r>
          </a:p>
          <a:p>
            <a:r>
              <a:t>
解释：亦作“其佗”。别的。《国语·晋语四》：“民生安乐，谁知其他？”《新唐书·西域传上·党项》：“浑主以腹心待我，不知其佗，若速去，且污吾刀。”唐韩愈《送郑十校理序》：“始更聚书集贤殿，别置校讎官，曰学士，曰校理。常以宠丞相为大学士，其他学士皆达官也。”章炳麟《文学说例》：“其佗五行、五色、五声、五味之嘱，大抵以五为度，盖当时亦独庖戏知十耳。”巴金《灭亡》第五章：“这一天也和其他的日子一样，平淡地过去了。”</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29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词语：环境</a:t>
            </a:r>
          </a:p>
          <a:p>
            <a:r>
              <a:t>
拼音：huánjìng</a:t>
            </a:r>
          </a:p>
          <a:p>
            <a:r>
              <a:t>
解释：周围的地方。《新唐书·王凝传》：“时江南环境为盗区，凝以彊弩据采石，张疑帜，遣别将马颖，解和州之围。”宋洪迈《夷坚甲志·宗本遇异人》：“二月，环境盗起，邑落焚刘无餘。”清方苞《兵部尚书范公墓表》：“鲁魁山贼二百年为环境害，至是就抚。”环绕所管辖的地区。《元史·余阙传》：“抵官十日而寇至，拒却之，乃集有司与诸将议屯田战守计，环境筑堡寨，选精甲外扞，而耕稼其中。”清刘大櫆《偃师知县卢君传》：“君之未治偃师，初出为陕之陇西县，寇贼环境。”周围的自然条件和社会条件。蔡元培《＜鲁迅先生全集＞序》：“‘行山阴道上，千岩竞秀，万壑争流，令人应接不暇’；有这种环境，所以历代有著名的文学家、美术家，其中如王逸少的书，陆放翁的诗，尤为永久流行的作品。”茅盾《青年苦闷的分析》：“只有不断的和环境奋斗，然后才可以使你长成。”</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30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词语：各种</a:t>
            </a:r>
          </a:p>
          <a:p>
            <a:r>
              <a:t>
拼音：ɡè zhǒnɡ</a:t>
            </a:r>
          </a:p>
          <a:p>
            <a:r>
              <a:t>
解释：指诸多物类。章炳麟《菌说》：“夫自有花刚石以来，各种递变，而至於人，则各种皆充其鼎俎，以人智于各种尔。”犹言各式各样。周而复《上海的早晨》第一部七：“地上如同铺了一块一块不规则的各种形状的玻璃。”邓小平《目前的形势和任务》：“最大的问题还是要杜绝各种浪费，提高劳动生产率。”《文学报》1984.5.3：“各种颜色，应有尽有。”</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31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词语：专用</a:t>
            </a:r>
          </a:p>
          <a:p>
            <a:r>
              <a:t>
拼音：zhuānyòng</a:t>
            </a:r>
          </a:p>
          <a:p>
            <a:r>
              <a:t>
解释：独自行事。《仪礼·丧服》：“妇人有三从之义，无专用之道。”专宠用事。《宋书·恩倖传序》：“人主谓其身卑位薄，以为权不得重。曾不知鼠凭社贵，狐藉虎威，外无逼主之嫌，内有专用之功。势倾天下，未之或悟。”专一使用。宋苏轼《论时政状》：“内则不取谋於元臣侍从，而专用新进小生。”专供某种需要或某个人使用的。沈从文《从文自传·辛亥革命的一课》：“男的只我爸爸一个人，坐在正屋他那唯一专用的太师椅上，低下头来一句话不说。”如：专用款；专用车床；专用汽车。</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33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词语：消毒</a:t>
            </a:r>
          </a:p>
          <a:p>
            <a:r>
              <a:t>
拼音：xiāo dú</a:t>
            </a:r>
          </a:p>
          <a:p>
            <a:r>
              <a:t>
解释：消除毒害。宋赵令畤《侯鲭录》卷一：“董仲舒曰：‘太平之世则风不鸣条，开甲散萌而已……雪不封陵，弭害消毒而已。’”用物理方法或化学药品杀灭致病的微生物。丁玲《在医院中》四：“她陡的被一种气氛压着，无言的去穿好消毒的衣帽。”巴金《爝火集·怀念萧珊》：“那天是星斯天，卫生防疫站因为我们家发现了肝炎病人，派人上午来做消毒工作。”</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35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词语：冲洗</a:t>
            </a:r>
          </a:p>
          <a:p>
            <a:r>
              <a:t>
拼音：chōngxǐ</a:t>
            </a:r>
          </a:p>
          <a:p>
            <a:r>
              <a:t>
解释：（１）用水冲，使附着的东西去掉：～照片｜马路上经过一场暴风雨的～，好象格外干净了。（２）把已经曝光的胶片，进行显影、定影等的总称：～放大。</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37</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词语：连续</a:t>
            </a:r>
          </a:p>
          <a:p>
            <a:r>
              <a:t>
拼音：liánxù</a:t>
            </a:r>
          </a:p>
          <a:p>
            <a:r>
              <a:t>
解释：一个接一个；一次连一次。《释名·释亲属》：“属，续也，恩相连续也。”晋潘岳《悼亡赋》：“听辙人之唱筹，来声叫以连续。”《汉书·司马相如传下》“犯属车”唐颜师古注：“属者，言相连续不絶也。”浩然《艳阳天》第十六章：“入团以后，她的工作越发积极，连续当选班主席。”</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38</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词语：监测</a:t>
            </a:r>
          </a:p>
          <a:p>
            <a:r>
              <a:t>
拼音：jiān cè</a:t>
            </a:r>
          </a:p>
          <a:p>
            <a:r>
              <a:t>
解释：监视检测：～卫星 ㄧ环境～ㄧ空气污染～。</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40</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词语：内部</a:t>
            </a:r>
          </a:p>
          <a:p>
            <a:r>
              <a:t>
拼音：nèibù</a:t>
            </a:r>
          </a:p>
          <a:p>
            <a:r>
              <a:t>
解释：指某一范围以内。鲁迅《且介亭杂文·忆韦素园君》：“虽是小小的文学团体罢，每当光景艰难时，内部是一定有人起来捣乱的。”周恩来《建设与团结》：“现在我们内部还有破坏团结的因素存在，所以团结问题更加重要。”深层的，而不是表面的。郭沫若《北伐途次》二二：“血流得不多，但那内部的出血不用说是很厉害的。”丁玲《阿毛姑娘》第二章五：“若果阿毛有机会来了解那些她所羡慕的女人的内部生活，从那之中看出人类的浅薄，人类的可怜，也许阿毛又非常安于她那能忠实于她的生活的一切操作了。”中部。《新唐书·高丽传》：“分五部：曰内部，即汉桂娄部也，亦号黄部。”</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41</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词语：电脑</a:t>
            </a:r>
          </a:p>
          <a:p>
            <a:r>
              <a:t>
拼音：diànnǎo</a:t>
            </a:r>
          </a:p>
          <a:p>
            <a:r>
              <a:t>
解释：电子计算机的俗称。徐迟《生命之树常绿》：“以劳动的手指挥电脑，作用于大自然以为生，不仅保护大自然，且按照进步人类的意志，彻底地、完美地改造人类社会。”</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42</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词语：开封</a:t>
            </a:r>
          </a:p>
          <a:p>
            <a:r>
              <a:t>
拼音：kāi fēnɡ</a:t>
            </a:r>
          </a:p>
          <a:p>
            <a:r>
              <a:t>
解释：分封。晋陶潜《命子》诗：“书誓山河，启土开封。”拆开封口。唐张籍《秋思》诗：“復恐匆匆説不尽，行人临发又开封。”清李调元《粤风·妹同庚》：“寄歌又没亲人送，寄书又怕人开封。”高晓声《解约》：“他在口袋上捏了几捏，摸出一包‘飞马’，也没开封，塞给媒人。”</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43</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t>词语：组织</a:t>
            </a:r>
          </a:p>
          <a:p>
            <a:r>
              <a:t>
拼音：zǔzhī</a:t>
            </a:r>
          </a:p>
          <a:p>
            <a:r>
              <a:t>
解释：经纬相交，织作布帛。《吕氏春秋·先己》“《诗》曰：‘执轡如组’”汉高诱注：“组读组织之组。夫组织之匠，成文於手，犹良御执轡於手而调马口，以致万里也。”宋欧阳修《酬学诗僧惟晤》诗：“又如古衣裳，组织烂成文。”《辽史·仪卫志二》：“太祖仲父述澜……始置城邑，为树艺、桑麻、组织之教，有辽王业之隆，其亦肇迹於此乎！”织成的织物。南朝梁刘勰《文心雕龙·诠赋》：“丽词雅义，符采相胜，如组织之品朱紫，画绘之著玄黄。”《隋书·何稠传》：“波斯尝献金緜锦袍，组织殊丽，上命稠为之。”指诗文的造句构辞。南朝梁刘勰《文心雕龙·原道》：“雕琢情性，组织辞令。”唐孟郊《出东门》诗：“一生自组织，千首大雅言。”宋陆游《答邢司户书》：“退而组织古语，剽裂奇字，大书深刻，以眩世俗。”清黄遵宪《陈葵献偶刻诗文序》：“周元公曰：‘文所以载道也。’今人无道可载，徒欲激昂於篇章字句之间，组织纫缀以求胜，是空无一物而饰其舟车也。”安排；整顿。元姜个翁《霓裳中序第一·春晚旅寓》词：“园林罢组织，树树东风翠云滴。”清龚自珍《怀我生之先箴》：“今大夫天干琅琅，地支气昌，帝组织我阴阳，庸詎知我非符。”清丘逢甲《梦中》诗：“奔驰日月无停轨，组织河山未就功。”构陷。犹罗织。唐李白《叙旧赠江阳宰陆调》诗：“邀遮相组织，呵吓来煎熬。”机体中构成器官的单位，是由形态和功能相同的细胞按一定方式结合而成的。如：神经组织；肌肉组织。按照一定的目的、任务和系统加以结合。也指所结合的集体。毛泽东《抗日战争胜利后的时局和我们的方针》：“人民靠我们去组织。中国的反动分子靠我们组织起人民去把他打倒。”瞿秋白《论大众文艺、普洛大众文艺的现实问题》：“这个俗话革命的任务，是一般文化革命的任务，一切革命的文化组织应当担负起来，而尤其是文学的革命组织。”特指中国共产党组织。柳青《铜墙铁壁》第二章：“抗战以后咱的军队上来，这才又恢复起地方组织，我续上关系工作到如今。”西戎《女婿》：“青枝对着爹的耳朵，严肃地说：‘爹，你不知道吗，锁柱是组织里的人，他能不积极带头吗？’”</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45</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词语：给予</a:t>
            </a:r>
          </a:p>
          <a:p>
            <a:r>
              <a:t>
拼音：jǐyǔ</a:t>
            </a:r>
          </a:p>
          <a:p>
            <a:r>
              <a:t>
解释：见“给与”。</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46</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词语：过程</a:t>
            </a:r>
          </a:p>
          <a:p>
            <a:r>
              <a:t>
拼音：guòchéng</a:t>
            </a:r>
          </a:p>
          <a:p>
            <a:r>
              <a:t>
解释：超越法规。《新唐书·苏珦传》：“御史王弘义附来俊臣为酷，世畏疾，莫敢触其锋。会督伐材於虢，笞督过程，人多死，珦按奏弘义坐免。”事情进行或事物发展所经过的程序。冯雪峰《雪峰寓言·猴子的航海》：“一个伟大的旅行，换言之，就是一个永远走不完的过程！”邹韬奋《光明的前途与艰苦的过程》：“前途是光明的，但是过程却是艰苦的。”</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47</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词语：赔偿</a:t>
            </a:r>
          </a:p>
          <a:p>
            <a:r>
              <a:t>
拼音：péicháng</a:t>
            </a:r>
          </a:p>
          <a:p>
            <a:r>
              <a:t>
解释：由于自己的行动而使他人蒙受损失从而给予补偿。《元典章·户部二·分例》：“若有支使不应，即勒当该之人赔偿。”明高明《琵琶记·义仓赈济》：“相公，小人招不得，自古道东量西折，难教小人赔偿。”赵树理《李有才板话》六：“这还都是些小事，最叫人可恨的是把喜富赔偿群众损失这笔款，移到武委会用了。”</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48</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词语：排除</a:t>
            </a:r>
          </a:p>
          <a:p>
            <a:r>
              <a:t>
拼音：páichú</a:t>
            </a:r>
          </a:p>
          <a:p>
            <a:r>
              <a:t>
解释：消除；除掉。鲁迅《集外集拾遗补编·拳术与拳匪》：“我也知道拳术家中间，必有不信鬼道的人；但既然不见出头驳斥，排除谬见，那便是为潮流遮没，无从特别提开。”周恩来《抗战军队的政治工作》：“一切高傲的出风头的空谈的恶习，以至贪污腐化的生活，必须克服与排除。”茅盾《尚未成功》二：“一切外界的障碍都排除了。”</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49</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词语：医院</a:t>
            </a:r>
          </a:p>
          <a:p>
            <a:r>
              <a:t>
拼音：yīyuàn</a:t>
            </a:r>
          </a:p>
          <a:p>
            <a:r>
              <a:t>
解释：即太医院。掌医药的官署。隋置太医署，宋改太医局，元改太医院，明清因之。《再生缘》第二一回：“又召那，医院诸人跪奉觴。”以治疗病人为主要任务并设有病房的医疗机构。清平步青《霞外攟屑·时事·英吉利考》：“城外为大医院，国中就医者以千计。”柳青《铜墙铁壁》第十九章：“‘我不信！’石得富直到这里还不想进医院。”</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53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词语：医院</a:t>
            </a:r>
          </a:p>
          <a:p>
            <a:r>
              <a:t>
拼音：yīyuàn</a:t>
            </a:r>
          </a:p>
          <a:p>
            <a:r>
              <a:t>
解释：即太医院。掌医药的官署。隋置太医署，宋改太医局，元改太医院，明清因之。《再生缘》第二一回：“又召那，医院诸人跪奉觴。”以治疗病人为主要任务并设有病房的医疗机构。清平步青《霞外攟屑·时事·英吉利考》：“城外为大医院，国中就医者以千计。”柳青《铜墙铁壁》第十九章：“‘我不信！’石得富直到这里还不想进医院。”</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54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词语：政府</a:t>
            </a:r>
          </a:p>
          <a:p>
            <a:r>
              <a:t>
拼音：zhèngfǔ</a:t>
            </a:r>
          </a:p>
          <a:p>
            <a:r>
              <a:t>
解释：唐宋时称宰相治理政务的处所为政府。后泛指国家权力的执行机关，即国家行政机关。《资治通鉴·唐宣宗大中二年》：“前凤翔节度使石雄诣政府自陈黑山、乌岭之功，求一镇以终老。”胡三省注：“政府，即谓政事堂。”宋叶适《与赵丞相书》：“相公时在政府，实拔异之，使某由此有闻於世，虽尝奉啟陈谢，而不敢敍道其感戴之私。”清昭槤《啸亭杂录·刘文正公之直》：“然余承乏政府，尚不需此，汝可归告汝主，赠诸故旧之贫窶者可也。”沈从文《从文自传·我所生长的地方》：“且可以从官家领取二百年前被政府所没收的公田耕耨播种。”</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55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词语：同时</a:t>
            </a:r>
          </a:p>
          <a:p>
            <a:r>
              <a:t>
拼音：tóngshí</a:t>
            </a:r>
          </a:p>
          <a:p>
            <a:r>
              <a:t>
解释：同时代；同一时候。《庄子·盗跖》：“今夫此人，以为与己同时而生，同乡而处者，以为夫絶俗过世之士焉；是专无主正。”唐杜甫《苏大侍御访江浦赋八韵纪异》：“乾坤几反覆，扬马宜同时。”丁玲《韦护》第二章：“两人同时对望了一下，都了解那意义。”犹当时，那时。宋陆游《老学庵笔记》卷四：“秘书新省成，徽庙临幸，孙叔诣参政作贺表……同时无能及者。”明陈继儒《珍珠船》卷一：“﹝繁彦举﹞竟流落以死，同时有郑云表者，慕彦举之为人，作诗挽之。”并且。鲁迅《朝花夕拾·藤野先生》：“我拿下来打开看时，很吃了一惊，同时也感到一种不安和感激。”秦牧《艺海拾贝·知识之网》：“意大利的达·芬奇，不但是画家，同时也是自然科学家。”</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56</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词语：造成</a:t>
            </a:r>
          </a:p>
          <a:p>
            <a:r>
              <a:t>
拼音：zào chénɡ</a:t>
            </a:r>
          </a:p>
          <a:p>
            <a:r>
              <a:t>
解释：犹造就。《诗·大雅·思齐》“肆成人有德，小子有造”汉郑玄笺：“子弟皆有所造成。”</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57</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词语：事故</a:t>
            </a:r>
          </a:p>
          <a:p>
            <a:r>
              <a:t>
拼音：shìgù</a:t>
            </a:r>
          </a:p>
          <a:p>
            <a:r>
              <a:t>
解释：事情，问题。《周礼·秋官·小行人》：“凡此五物者，治其事故。”唐白居易《对酒劝令公开春游宴诗》：“自去年来多事故，从今日去少交亲。”《三国演义》第三回：“原（丁原）正秉烛观书，见布（吕布）至，曰：‘吾儿来有何事故？’”《儒林外史》第一回：“你尊堂家下大小事故，一切都在我老汉身上，替你扶持便了。”丁玲《韦护》第十二章十二：“我知道你，你一定有什么事故，你喜欢恋爱，我就不问。”变故。《晋书·刑法志》：“自元康已来，事故荐臻，法禁滋漫。”唐韩愈《上张仆射书》：“非有疾病事故，輒不许出。”清朱克敬《瞑庵杂识》卷二：“既恐饱私橐而损公家，尤虑拂商情而滋事故。”今用以称意外的损失或灾祸。魏巍《东方》第四部第七章：“幸而井里水浅，又救得及时，没有酿成重大事故。”缘故；原因。《清平山堂话本·夔关姚卞吊诸葛》：“十数年音信不闻不知，今做到成都府尹，特交承局远来，必有事故。”《三国演义》第四一回：“子龙此去，必有事故。”《醒世姻缘传》第五回：“刘锦衣回了宅，相见过，説了来京的事故。”借口，事由。《醒世恒言·三孝廉让产立高名》：“曹丕衔其旧恨，欲寻事故杀之。”《古今小说·木棉庵郑虎臣报冤》：“﹝唐氏﹞寻箇事故，将胡氏毒打一顿，剥去衣衫，贬他在使婢队里。”</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60</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词语：健全</a:t>
            </a:r>
          </a:p>
          <a:p>
            <a:r>
              <a:t>
拼音：jiàn quán</a:t>
            </a:r>
          </a:p>
          <a:p>
            <a:r>
              <a:t>
解释：谓身体或精神健康而没有缺陷。艾芜《人生哲学的第一课》二：“在学校的期间，我爱踢足球，近来又几乎走了两个月的山路，足腿实在发育得健全的。”冰心《我们太太的客厅》：“一个女人没有女朋友，究竟不是健全的心理现象。”巴金《关于＜家＞》：“便是琴，也不能算是健全的女性。”谓事物完善而没有欠缺。胡采《＜在和平的日子里＞序》三：“在建设初期的建设工地里，却暂时还缺乏这样一支各方面都很坚强很健全的队伍。”巴金《作家要有勇气，文艺要有法制》：“发扬民主要讲两方面，一方面要讲勇气，一方面还要有健全的法制来保障。”使完善；使完备。胡耀邦《最好的怀念》：“我们及时地提出整党，就是为了发扬我们党的优良传统，健全党的政治生活。”《中国法制报》1985.4.22：“在他的领导和推动下，逐步建立健全了各级司法机构和司法制度。”</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61</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t>词语：工作</a:t>
            </a:r>
          </a:p>
          <a:p>
            <a:r>
              <a:t>
拼音：gōngzuò</a:t>
            </a:r>
          </a:p>
          <a:p>
            <a:r>
              <a:t>
解释：犹工程。《后汉书·皇后纪上·和熹邓皇后》：“以连遭大忧，百姓苦役，殤帝康陵方中秘藏，及诸工作，事事减约。”宋沉括《梦溪笔谈·官政一》：“饥岁工价至贱，可以大兴土木之役，於是诸寺工作鼎兴。”《明史·杨爵传》：“岁频旱，日夕建斋醮，修雷坛，屡兴工作。”制作。北魏郦道元《水经注·穀水》：“圃中有古玉井，井悉以珉玉为之，以緇石为口，工作精密。”宋赵彦卫《云麓漫钞》卷十五：“其面检文，与璽相合，大小不差毫髮，篆文工作皆非近世所为。”许地山《凶手》第一幕：“这（玉簪）原是赵皇亲家里底东西，工作很精巧。”操作；办事。唐段成式《酉阳杂俎·盗侠》：“店前老人方工作。”宋欧阳修《准诏言事上书》：“诸路州军，分造器械，工作之际，已劳民力。”郑观应《盛世危言·公法》：“禁止我国工商到彼贸易工作。”周立波《暴风骤雨》第一部六：“萧队长黑价白日地工作。”善于效力劳作。宋黄庭坚《同子瞻韵和赵伯充团练》：“家酿可供开口笑，侍儿工作捧心顰。”业务；任务。郑观应《盛世危言·纺织》：“查纺织工作，共分三层。”赵树理《三里湾·从旗杆院说起》：“县里接受了什么新的中心工作，常好先到三里湾来试验。”职业。艾芜《人生哲学的一课》三：“工作找不到手，食物找不到口。”从事各种手艺的人。宋孟元老《东京梦华录·酒楼》：“东西两巷，谓之大小货行，皆工作伎巧所居。”</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63</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词语：局部</a:t>
            </a:r>
          </a:p>
          <a:p>
            <a:r>
              <a:t>
拼音：júbù</a:t>
            </a:r>
          </a:p>
          <a:p>
            <a:r>
              <a:t>
解释：指整体中的一个部分。鲁迅《朝花夕拾·藤野先生》：“这回藤野先生所担任的功课，是解剖实习和局部解剖学。”洪深《戏的念词与诗的朗诵》七：“局部的发音肌筋，意识控制实不可能。”</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64</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词语：立即</a:t>
            </a:r>
          </a:p>
          <a:p>
            <a:r>
              <a:t>
拼音：lìjí</a:t>
            </a:r>
          </a:p>
          <a:p>
            <a:r>
              <a:t>
解释：即刻，立时。曹禺《日出》第二幕：“王福升探身向屋内张望，见无人，立即引进黑三。”</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66</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t>词语：然后</a:t>
            </a:r>
          </a:p>
          <a:p>
            <a:r>
              <a:t>
拼音：ránhòu</a:t>
            </a:r>
          </a:p>
          <a:p>
            <a:r>
              <a:t>
解释：表示接着某种动作或情况之后。《周礼·地官·贾师》：“展其成而奠其贾，然后令市。”《孔子家语·问礼》：“是故君子此之为尊敬，然后以其所能教顺百姓，不废其会节。”宋陆游《老学庵笔记》卷九：“若我师克捷，士气已倍，彼奔溃不暇，然后徐进而北，则中原有可取之理。”严复《辟韩》：“寒，然后为之衣；飢，然后为之食。”如：这事我们先研究一下，然后考虑怎样作决定。</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67</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5000" lnSpcReduction="20000"/>
          </a:bodyPr>
          <a:lstStyle/>
          <a:p>
            <a:r>
              <a:t>词语：一起</a:t>
            </a:r>
          </a:p>
          <a:p>
            <a:r>
              <a:t>
拼音：yīqǐ</a:t>
            </a:r>
          </a:p>
          <a:p>
            <a:r>
              <a:t>
解释：一旦发生；一旦兴起。汉刘向《说宛·敬慎》：“是犹秋蓬恶於根本而美於枝叶，秋风一起，根且拔矣。”《南齐书·孝义传论》：“浇风一起，人伦毁薄。”《旧唐书·马周传》：“凡修政教，当修之於可修之时。若事变一起，而后悔之，无益也。”谓一旦崛起。明何景明《王右丞诗集序》：“右丞以清婉峭拔之才，一起而绰然名世。”副词。一齐；一同。宋苏轼《乞修表忠观及坟庙状》：“盖为庙宇旧屋间架，元造广大，一百餘年不曾修治，例皆损塌，须得一起修葺，稍可完补。”鲁迅《朝花夕拾·从百草园到三味书屋》：“现在是早已併屋子一起卖给朱文公的子孙了。”吴伯箫《记一辆纺车》：“我曾经使用过一辆纺车，离开延安的那年，把它跟一些书籍一起留在兰家坪了。”表示同一个处所。常用于“到”、“在”之后。老舍《正红旗下》九：“这样，手指和飞快的刀碰到一起，就难免流点血什么的。”姚雪垠《长夜》二：“他转了一下头，向同伴们瞟了一眼，恰巧和芹生的惶恐的眼光碰在一起。”表数量。一件；一次。元关汉卿《窦娥冤》第四折：“我将这文卷看几宗咱，一起犯人竇娥，将毒药致死公公。”清李渔《风筝误·梦骇》：“巡夜的更夫，捉到一起姦情，请老爷发落。”如：我们严肃处理了这一起停产事故。一群，一伙。元无名氏《合同文字》第四折：“张千，将安柱一起都与我拿上厅来者。”《红楼梦》第五三回：“一面説着，一面男一起，女一起，一起一起俱行过了礼。”杨沫《青春之歌》第一部第九章：“原来一起一起的流氓，自第二天起，就开始跑到书店来起哄、寻开心。”一共。张天翼《皮带》：“炳生先生每月的收入一起有四十五块两毛五了。”如：这几件衣服一起多少钱？8.犹一阵。茹志鹃《高高的白杨树·妯娌》：“赵二妈还呆呆的坐在床沿上，还是在这么掉过来喜欢一起，倒过去忧愁一阵。”</a:t>
            </a:r>
          </a:p>
          <a:p>
            <a:r>
              <a:t>
</a:t>
            </a:r>
          </a:p>
        </p:txBody>
      </p:sp>
      <p:sp>
        <p:nvSpPr>
          <p:cNvPr id="4" name="Slide Number Placeholder 3"/>
          <p:cNvSpPr>
            <a:spLocks noGrp="1"/>
          </p:cNvSpPr>
          <p:nvPr>
            <p:ph type="sldNum" sz="quarter" idx="10"/>
          </p:nvPr>
        </p:nvSpPr>
        <p:spPr/>
        <p:txBody>
          <a:bodyPr/>
          <a:lstStyle/>
          <a:p>
            <a:fld id="{6101C5E1-D8E9-464D-A93E-CE21651935A7}" type="slidenum">
              <a:rPr lang="en-US" smtClean="0"/>
              <a:t>69</a:t>
            </a:fld>
            <a:endParaRPr 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p:txBody>
          <a:bodyPr/>
          <a:lstStyle/>
          <a:p>
            <a:r>
              <a:rPr lang="en-US" smtClean="0"/>
              <a:t>Click to edit Master title style</a:t>
            </a:r>
            <a:endParaRPr lang="en-US"/>
          </a:p>
        </p:txBody>
      </p:sp>
      <p:sp>
        <p:nvSpPr>
          <p:cNvPr id="3" name="Subtitle 2"/>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2"/>
          </p:nvPr>
        </p:nvSpPr>
        <p:spPr/>
        <p:txBody>
          <a:bodyPr/>
          <a:lstStyle/>
          <a:p>
            <a:fld id="{0B38388C-0274-47A3-973D-585E7BE103FF}" type="datetimeFigureOut">
              <a:rPr lang="en-US" smtClean="0"/>
              <a:t>11/7/2009</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p:txBody>
          <a:bodyPr/>
          <a:lstStyle/>
          <a:p>
            <a:fld id="{3221951F-FA42-4CCE-BA49-2C0DB39A4F50}" type="datetimeFigureOut">
              <a:rPr lang="en-US" smtClean="0"/>
              <a:t>11/7/2009</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p:cNvSpPr>
            <a:spLocks noGrp="1"/>
          </p:cNvSpPr>
          <p:nvPr>
            <p:ph type="dt" sz="half" idx="2"/>
          </p:nvPr>
        </p:nvSpPr>
        <p:spPr/>
        <p:txBody>
          <a:bodyPr/>
          <a:lstStyle/>
          <a:p>
            <a:fld id="{FD7CD551-147C-4FD0-8D22-C5FE7E567BE5}" type="datetimeFigureOut">
              <a:rPr lang="en-US" smtClean="0"/>
              <a:t>11/7/2009</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3"/>
          </p:nvPr>
        </p:nvSpPr>
        <p:spPr/>
        <p:txBody>
          <a:bodyPr/>
          <a:lstStyle/>
          <a:p>
            <a:fld id="{3E90CEFB-8E25-4616-8E3F-8EB295827405}" type="datetimeFigureOut">
              <a:rPr lang="en-US" smtClean="0"/>
              <a:t>11/7/2009</a:t>
            </a:fld>
            <a:endParaRPr lang="en-US"/>
          </a:p>
        </p:txBody>
      </p:sp>
      <p:sp>
        <p:nvSpPr>
          <p:cNvPr id="6" name="Footer Placeholder 5"/>
          <p:cNvSpPr>
            <a:spLocks noGrp="1"/>
          </p:cNvSpPr>
          <p:nvPr>
            <p:ph type="ftr" sz="quarter" idx="4"/>
          </p:nvPr>
        </p:nvSpPr>
        <p:spPr/>
        <p:txBody>
          <a:bodyPr/>
          <a:lstStyle/>
          <a:p>
            <a:endParaRPr lang="en-US"/>
          </a:p>
        </p:txBody>
      </p:sp>
      <p:sp>
        <p:nvSpPr>
          <p:cNvPr id="7" name="Slide Number Placeholder 6"/>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5"/>
          </p:nvPr>
        </p:nvSpPr>
        <p:spPr/>
        <p:txBody>
          <a:bodyPr/>
          <a:lstStyle/>
          <a:p>
            <a:fld id="{4B49964D-D96D-4910-BB7F-166A4A2F1F4B}" type="datetimeFigureOut">
              <a:rPr lang="en-US" smtClean="0"/>
              <a:t>11/7/2009</a:t>
            </a:fld>
            <a:endParaRPr lang="en-US"/>
          </a:p>
        </p:txBody>
      </p:sp>
      <p:sp>
        <p:nvSpPr>
          <p:cNvPr id="8" name="Footer Placeholder 7"/>
          <p:cNvSpPr>
            <a:spLocks noGrp="1"/>
          </p:cNvSpPr>
          <p:nvPr>
            <p:ph type="ftr" sz="quarter" idx="6"/>
          </p:nvPr>
        </p:nvSpPr>
        <p:spPr/>
        <p:txBody>
          <a:bodyPr/>
          <a:lstStyle/>
          <a:p>
            <a:endParaRPr lang="en-US"/>
          </a:p>
        </p:txBody>
      </p:sp>
      <p:sp>
        <p:nvSpPr>
          <p:cNvPr id="9" name="Slide Number Placeholder 8"/>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
          </p:nvPr>
        </p:nvSpPr>
        <p:spPr/>
        <p:txBody>
          <a:bodyPr/>
          <a:lstStyle/>
          <a:p>
            <a:fld id="{5EE45E62-9B5B-4B60-9772-E764DDE2B6E5}" type="datetimeFigureOut">
              <a:rPr lang="en-US" smtClean="0"/>
              <a:t>11/7/2009</a:t>
            </a:fld>
            <a:endParaRPr lang="en-US"/>
          </a:p>
        </p:txBody>
      </p:sp>
      <p:sp>
        <p:nvSpPr>
          <p:cNvPr id="4" name="Footer Placeholder 3"/>
          <p:cNvSpPr>
            <a:spLocks noGrp="1"/>
          </p:cNvSpPr>
          <p:nvPr>
            <p:ph type="ftr" sz="quarter" idx="2"/>
          </p:nvPr>
        </p:nvSpPr>
        <p:spPr/>
        <p:txBody>
          <a:bodyPr/>
          <a:lstStyle/>
          <a:p>
            <a:endParaRPr lang="en-US"/>
          </a:p>
        </p:txBody>
      </p:sp>
      <p:sp>
        <p:nvSpPr>
          <p:cNvPr id="5" name="Slide Number Placeholder 4"/>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p:nvPr>
        </p:nvSpPr>
        <p:spPr/>
        <p:txBody>
          <a:bodyPr/>
          <a:lstStyle/>
          <a:p>
            <a:fld id="{2BA477E0-1F75-4A8B-95CD-A3127B8B846B}" type="datetimeFigureOut">
              <a:rPr lang="en-US" smtClean="0"/>
              <a:t>11/7/2009</a:t>
            </a:fld>
            <a:endParaRPr lang="en-US"/>
          </a:p>
        </p:txBody>
      </p:sp>
      <p:sp>
        <p:nvSpPr>
          <p:cNvPr id="3" name="Footer Placeholder 2"/>
          <p:cNvSpPr>
            <a:spLocks noGrp="1"/>
          </p:cNvSpPr>
          <p:nvPr>
            <p:ph type="ftr" sz="quarter" idx="1"/>
          </p:nvPr>
        </p:nvSpPr>
        <p:spPr/>
        <p:txBody>
          <a:bodyPr/>
          <a:lstStyle/>
          <a:p>
            <a:endParaRPr lang="en-US"/>
          </a:p>
        </p:txBody>
      </p:sp>
      <p:sp>
        <p:nvSpPr>
          <p:cNvPr id="4" name="Slide Number Placeholder 3"/>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p:cNvSpPr>
            <a:spLocks noGrp="1"/>
          </p:cNvSpPr>
          <p:nvPr>
            <p:ph type="dt" sz="half" idx="3"/>
          </p:nvPr>
        </p:nvSpPr>
        <p:spPr/>
        <p:txBody>
          <a:bodyPr/>
          <a:lstStyle/>
          <a:p>
            <a:fld id="{A22B7DDD-FD1C-4913-AEAA-93E04C76815F}" type="datetimeFigureOut">
              <a:rPr lang="en-US" smtClean="0"/>
              <a:t>11/7/2009</a:t>
            </a:fld>
            <a:endParaRPr lang="en-US"/>
          </a:p>
        </p:txBody>
      </p:sp>
      <p:sp>
        <p:nvSpPr>
          <p:cNvPr id="6" name="Footer Placeholder 5"/>
          <p:cNvSpPr>
            <a:spLocks noGrp="1"/>
          </p:cNvSpPr>
          <p:nvPr>
            <p:ph type="ftr" sz="quarter" idx="4"/>
          </p:nvPr>
        </p:nvSpPr>
        <p:spPr/>
        <p:txBody>
          <a:bodyPr/>
          <a:lstStyle/>
          <a:p>
            <a:endParaRPr lang="en-US"/>
          </a:p>
        </p:txBody>
      </p:sp>
      <p:sp>
        <p:nvSpPr>
          <p:cNvPr id="7" name="Slide Number Placeholder 6"/>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p:cNvSpPr>
            <a:spLocks noGrp="1"/>
          </p:cNvSpPr>
          <p:nvPr>
            <p:ph type="dt" sz="half" idx="3"/>
          </p:nvPr>
        </p:nvSpPr>
        <p:spPr/>
        <p:txBody>
          <a:bodyPr/>
          <a:lstStyle/>
          <a:p>
            <a:fld id="{642C6A06-3EB0-44AE-B594-A6645C2A105D}" type="datetimeFigureOut">
              <a:rPr lang="en-US" smtClean="0"/>
              <a:t>11/7/2009</a:t>
            </a:fld>
            <a:endParaRPr lang="en-US"/>
          </a:p>
        </p:txBody>
      </p:sp>
      <p:sp>
        <p:nvSpPr>
          <p:cNvPr id="6" name="Footer Placeholder 5"/>
          <p:cNvSpPr>
            <a:spLocks noGrp="1"/>
          </p:cNvSpPr>
          <p:nvPr>
            <p:ph type="ftr" sz="quarter" idx="4"/>
          </p:nvPr>
        </p:nvSpPr>
        <p:spPr/>
        <p:txBody>
          <a:bodyPr/>
          <a:lstStyle/>
          <a:p>
            <a:endParaRPr lang="en-US"/>
          </a:p>
        </p:txBody>
      </p:sp>
      <p:sp>
        <p:nvSpPr>
          <p:cNvPr id="7" name="Slide Number Placeholder 6"/>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p:txBody>
          <a:bodyPr/>
          <a:lstStyle/>
          <a:p>
            <a:fld id="{7C7BFAD8-B474-476B-86E9-2CFCC2DE6B01}" type="datetimeFigureOut">
              <a:rPr lang="en-US" smtClean="0"/>
              <a:t>11/7/2009</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p:txBody>
          <a:bodyPr/>
          <a:lstStyle/>
          <a:p>
            <a:fld id="{673A5D27-21C7-4413-91DE-9A78494E9BA0}" type="datetimeFigureOut">
              <a:rPr lang="en-US" smtClean="0"/>
              <a:t>11/7/2009</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cSld name="Title Slide">
    <p:bg>
      <p:bgPr>
        <a:solidFill>
          <a:schemeClr val="bg1"/>
        </a:solidFill>
      </p:bgPr>
    </p:bg>
    <p:spTree>
      <p:nvGrpSpPr>
        <p:cNvPr id="1" name=""/>
        <p:cNvGrpSpPr/>
        <p:nvPr/>
      </p:nvGrpSpPr>
      <p:grpSpPr/>
      <p:grpSp>
        <p:nvGrpSpPr>
          <p:cNvPr id="143362" name=""/>
          <p:cNvGrpSpPr/>
          <p:nvPr/>
        </p:nvGrpSpPr>
        <p:grpSpPr>
          <a:xfrm>
            <a:off x="0" y="0"/>
            <a:ext cx="9407191" cy="7043167"/>
            <a:chOff x="0" y="0"/>
            <a:chExt cx="5926" cy="4437"/>
          </a:xfrm>
        </p:grpSpPr>
        <p:sp>
          <p:nvSpPr>
            <p:cNvPr id="143363" name=""/>
            <p:cNvSpPr/>
            <p:nvPr/>
          </p:nvSpPr>
          <p:spPr bwMode="hidden">
            <a:xfrm>
              <a:off x="5373" y="1"/>
              <a:ext cx="542" cy="4436"/>
            </a:xfrm>
            <a:prstGeom prst="rect">
              <a:avLst/>
            </a:prstGeom>
            <a:gradFill rotWithShape="0">
              <a:gsLst>
                <a:gs pos="0">
                  <a:schemeClr val="accent2"/>
                </a:gs>
                <a:gs pos="100000">
                  <a:schemeClr val="accent2">
                    <a:gamma/>
                    <a:tint val="94118"/>
                    <a:invGamma/>
                  </a:schemeClr>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3364" name=""/>
            <p:cNvSpPr/>
            <p:nvPr/>
          </p:nvSpPr>
          <p:spPr bwMode="hidden">
            <a:xfrm>
              <a:off x="1085" y="0"/>
              <a:ext cx="197" cy="4437"/>
            </a:xfrm>
            <a:prstGeom prst="rect">
              <a:avLst/>
            </a:prstGeom>
            <a:gradFill rotWithShape="0">
              <a:gsLst>
                <a:gs pos="0">
                  <a:schemeClr val="bg1"/>
                </a:gs>
                <a:gs pos="100000">
                  <a:schemeClr val="bg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3365" name=""/>
            <p:cNvSpPr/>
            <p:nvPr/>
          </p:nvSpPr>
          <p:spPr bwMode="hidden">
            <a:xfrm>
              <a:off x="1775" y="0"/>
              <a:ext cx="444" cy="4437"/>
            </a:xfrm>
            <a:prstGeom prst="rect">
              <a:avLst/>
            </a:prstGeom>
            <a:gradFill rotWithShape="0">
              <a:gsLst>
                <a:gs pos="0">
                  <a:schemeClr val="bg1"/>
                </a:gs>
                <a:gs pos="100000">
                  <a:schemeClr val="bg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3366" name=""/>
            <p:cNvSpPr/>
            <p:nvPr/>
          </p:nvSpPr>
          <p:spPr bwMode="hidden">
            <a:xfrm>
              <a:off x="2317" y="0"/>
              <a:ext cx="246" cy="4437"/>
            </a:xfrm>
            <a:prstGeom prst="rect">
              <a:avLst/>
            </a:prstGeom>
            <a:solidFill>
              <a:schemeClr val="bg1"/>
            </a:soli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3367" name=""/>
            <p:cNvSpPr/>
            <p:nvPr/>
          </p:nvSpPr>
          <p:spPr bwMode="hidden">
            <a:xfrm>
              <a:off x="1380" y="0"/>
              <a:ext cx="394" cy="4437"/>
            </a:xfrm>
            <a:prstGeom prst="rect">
              <a:avLst/>
            </a:prstGeom>
            <a:gradFill rotWithShape="0">
              <a:gsLst>
                <a:gs pos="0">
                  <a:schemeClr val="bg2"/>
                </a:gs>
                <a:gs pos="100000">
                  <a:schemeClr val="bg1"/>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3368" name=""/>
            <p:cNvSpPr/>
            <p:nvPr/>
          </p:nvSpPr>
          <p:spPr bwMode="hidden">
            <a:xfrm>
              <a:off x="493" y="0"/>
              <a:ext cx="592" cy="4437"/>
            </a:xfrm>
            <a:prstGeom prst="rect">
              <a:avLst/>
            </a:prstGeom>
            <a:gradFill rotWithShape="0">
              <a:gsLst>
                <a:gs pos="0">
                  <a:schemeClr val="bg2"/>
                </a:gs>
                <a:gs pos="100000">
                  <a:schemeClr val="bg1"/>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3369" name=""/>
            <p:cNvSpPr/>
            <p:nvPr/>
          </p:nvSpPr>
          <p:spPr bwMode="hidden">
            <a:xfrm>
              <a:off x="296" y="0"/>
              <a:ext cx="197" cy="4437"/>
            </a:xfrm>
            <a:prstGeom prst="rect">
              <a:avLst/>
            </a:prstGeom>
            <a:gradFill rotWithShape="0">
              <a:gsLst>
                <a:gs pos="0">
                  <a:schemeClr val="bg2"/>
                </a:gs>
                <a:gs pos="50000">
                  <a:schemeClr val="bg2">
                    <a:gamma/>
                    <a:shade val="84706"/>
                    <a:invGamma/>
                  </a:schemeClr>
                </a:gs>
                <a:gs pos="100000">
                  <a:schemeClr val="bg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3370" name=""/>
            <p:cNvSpPr/>
            <p:nvPr/>
          </p:nvSpPr>
          <p:spPr bwMode="hidden">
            <a:xfrm>
              <a:off x="0" y="0"/>
              <a:ext cx="296" cy="4437"/>
            </a:xfrm>
            <a:prstGeom prst="rect">
              <a:avLst/>
            </a:prstGeom>
            <a:gradFill rotWithShape="0">
              <a:gsLst>
                <a:gs pos="0">
                  <a:schemeClr val="bg2">
                    <a:gamma/>
                    <a:shade val="78824"/>
                    <a:invGamma/>
                  </a:schemeClr>
                </a:gs>
                <a:gs pos="100000">
                  <a:schemeClr val="bg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3371" name=""/>
            <p:cNvSpPr/>
            <p:nvPr/>
          </p:nvSpPr>
          <p:spPr bwMode="hidden">
            <a:xfrm>
              <a:off x="2218" y="0"/>
              <a:ext cx="246" cy="4437"/>
            </a:xfrm>
            <a:prstGeom prst="rect">
              <a:avLst/>
            </a:prstGeom>
            <a:gradFill rotWithShape="0">
              <a:gsLst>
                <a:gs pos="0">
                  <a:schemeClr val="bg2"/>
                </a:gs>
                <a:gs pos="100000">
                  <a:schemeClr val="bg1"/>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3372" name=""/>
            <p:cNvSpPr/>
            <p:nvPr/>
          </p:nvSpPr>
          <p:spPr bwMode="hidden">
            <a:xfrm>
              <a:off x="2859" y="0"/>
              <a:ext cx="542" cy="4437"/>
            </a:xfrm>
            <a:prstGeom prst="rect">
              <a:avLst/>
            </a:prstGeom>
            <a:gradFill rotWithShape="0">
              <a:gsLst>
                <a:gs pos="0">
                  <a:schemeClr val="bg1"/>
                </a:gs>
                <a:gs pos="100000">
                  <a:schemeClr val="bg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3373" name=""/>
            <p:cNvSpPr/>
            <p:nvPr/>
          </p:nvSpPr>
          <p:spPr bwMode="hidden">
            <a:xfrm>
              <a:off x="1282" y="0"/>
              <a:ext cx="148" cy="4437"/>
            </a:xfrm>
            <a:prstGeom prst="rect">
              <a:avLst/>
            </a:prstGeom>
            <a:solidFill>
              <a:schemeClr val="bg2"/>
            </a:soli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3374" name=""/>
            <p:cNvSpPr/>
            <p:nvPr/>
          </p:nvSpPr>
          <p:spPr bwMode="hidden">
            <a:xfrm>
              <a:off x="3389" y="0"/>
              <a:ext cx="259" cy="4437"/>
            </a:xfrm>
            <a:prstGeom prst="rect">
              <a:avLst/>
            </a:prstGeom>
            <a:solidFill>
              <a:schemeClr val="bg2"/>
            </a:soli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3375" name=""/>
            <p:cNvSpPr/>
            <p:nvPr/>
          </p:nvSpPr>
          <p:spPr bwMode="hidden">
            <a:xfrm>
              <a:off x="4782" y="0"/>
              <a:ext cx="148" cy="4437"/>
            </a:xfrm>
            <a:prstGeom prst="rect">
              <a:avLst/>
            </a:prstGeom>
            <a:gradFill rotWithShape="0">
              <a:gsLst>
                <a:gs pos="0">
                  <a:schemeClr val="bg2"/>
                </a:gs>
                <a:gs pos="50000">
                  <a:schemeClr val="bg2">
                    <a:gamma/>
                    <a:shade val="96863"/>
                    <a:invGamma/>
                  </a:schemeClr>
                </a:gs>
                <a:gs pos="100000">
                  <a:schemeClr val="bg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3376" name=""/>
            <p:cNvSpPr/>
            <p:nvPr/>
          </p:nvSpPr>
          <p:spPr bwMode="hidden">
            <a:xfrm>
              <a:off x="4732" y="0"/>
              <a:ext cx="690" cy="4437"/>
            </a:xfrm>
            <a:prstGeom prst="rect">
              <a:avLst/>
            </a:prstGeom>
            <a:gradFill rotWithShape="0">
              <a:gsLst>
                <a:gs pos="0">
                  <a:schemeClr val="bg2"/>
                </a:gs>
                <a:gs pos="100000">
                  <a:schemeClr val="accent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3377" name=""/>
            <p:cNvSpPr/>
            <p:nvPr/>
          </p:nvSpPr>
          <p:spPr bwMode="hidden">
            <a:xfrm>
              <a:off x="3599" y="0"/>
              <a:ext cx="641" cy="4437"/>
            </a:xfrm>
            <a:prstGeom prst="rect">
              <a:avLst/>
            </a:prstGeom>
            <a:gradFill rotWithShape="0">
              <a:gsLst>
                <a:gs pos="0">
                  <a:schemeClr val="bg2"/>
                </a:gs>
                <a:gs pos="50000">
                  <a:schemeClr val="bg1"/>
                </a:gs>
                <a:gs pos="100000">
                  <a:schemeClr val="bg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3378" name=""/>
            <p:cNvSpPr/>
            <p:nvPr/>
          </p:nvSpPr>
          <p:spPr bwMode="hidden">
            <a:xfrm>
              <a:off x="3944" y="0"/>
              <a:ext cx="542" cy="4437"/>
            </a:xfrm>
            <a:prstGeom prst="rect">
              <a:avLst/>
            </a:prstGeom>
            <a:gradFill rotWithShape="0">
              <a:gsLst>
                <a:gs pos="0">
                  <a:schemeClr val="bg1"/>
                </a:gs>
                <a:gs pos="100000">
                  <a:schemeClr val="bg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3379" name=""/>
            <p:cNvSpPr/>
            <p:nvPr/>
          </p:nvSpPr>
          <p:spPr bwMode="hidden">
            <a:xfrm>
              <a:off x="4486" y="0"/>
              <a:ext cx="246" cy="4437"/>
            </a:xfrm>
            <a:prstGeom prst="rect">
              <a:avLst/>
            </a:prstGeom>
            <a:gradFill rotWithShape="0">
              <a:gsLst>
                <a:gs pos="0">
                  <a:schemeClr val="bg2"/>
                </a:gs>
                <a:gs pos="50000">
                  <a:schemeClr val="bg2">
                    <a:gamma/>
                    <a:shade val="96863"/>
                    <a:invGamma/>
                  </a:schemeClr>
                </a:gs>
                <a:gs pos="100000">
                  <a:schemeClr val="bg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3380" name=""/>
            <p:cNvSpPr/>
            <p:nvPr/>
          </p:nvSpPr>
          <p:spPr bwMode="hidden">
            <a:xfrm>
              <a:off x="2752" y="0"/>
              <a:ext cx="156" cy="4437"/>
            </a:xfrm>
            <a:prstGeom prst="rect">
              <a:avLst/>
            </a:prstGeom>
            <a:gradFill rotWithShape="0">
              <a:gsLst>
                <a:gs pos="0">
                  <a:schemeClr val="bg2"/>
                </a:gs>
                <a:gs pos="100000">
                  <a:schemeClr val="bg1"/>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3381" name=""/>
            <p:cNvSpPr/>
            <p:nvPr/>
          </p:nvSpPr>
          <p:spPr bwMode="hidden">
            <a:xfrm>
              <a:off x="2430" y="0"/>
              <a:ext cx="345" cy="4437"/>
            </a:xfrm>
            <a:prstGeom prst="rect">
              <a:avLst/>
            </a:prstGeom>
            <a:gradFill rotWithShape="0">
              <a:gsLst>
                <a:gs pos="0">
                  <a:schemeClr val="bg1"/>
                </a:gs>
                <a:gs pos="100000">
                  <a:schemeClr val="bg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3382" name=""/>
            <p:cNvSpPr/>
            <p:nvPr/>
          </p:nvSpPr>
          <p:spPr bwMode="hidden">
            <a:xfrm>
              <a:off x="1" y="3980"/>
              <a:ext cx="5916" cy="457"/>
            </a:xfrm>
            <a:custGeom>
              <a:rect l="l" t="t"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lnTo>
                    <a:pt x="5760" y="445"/>
                  </a:lnTo>
                  <a:lnTo>
                    <a:pt x="5760" y="445"/>
                  </a:lnTo>
                </a:path>
              </a:pathLst>
            </a:custGeom>
            <a:solidFill>
              <a:schemeClr val="accent2">
                <a:alpha val="50000"/>
              </a:schemeClr>
            </a:solidFill>
            <a:ln w="9525">
              <a:noFill/>
              <a:prstDash val="solid"/>
              <a:round/>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3383" name=""/>
            <p:cNvSpPr/>
            <p:nvPr/>
          </p:nvSpPr>
          <p:spPr bwMode="hidden">
            <a:xfrm>
              <a:off x="0" y="3971"/>
              <a:ext cx="5926" cy="179"/>
            </a:xfrm>
            <a:custGeom>
              <a:rect l="l" t="t"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a:noFill/>
              <a:round/>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grpSp>
      <p:sp>
        <p:nvSpPr>
          <p:cNvPr id="143384" name=""/>
          <p:cNvSpPr>
            <a:spLocks noGrp="1"/>
          </p:cNvSpPr>
          <p:nvPr>
            <p:ph type="ctrTitle" sz="quarter"/>
          </p:nvPr>
        </p:nvSpPr>
        <p:spPr>
          <a:xfrm>
            <a:off x="704317" y="1643406"/>
            <a:ext cx="7982255" cy="1878178"/>
          </a:xfrm>
          <a:prstGeom prst="rect">
            <a:avLst/>
          </a:prstGeom>
          <a:noFill/>
          <a:ln>
            <a:noFill/>
            <a:miter lim="800000"/>
          </a:ln>
        </p:spPr>
        <p:txBody>
          <a:bodyPr anchor="ctr" anchorCtr="1">
            <a:noAutofit/>
          </a:bodyPr>
          <a:lstStyle>
            <a:lvl1pPr marL="0" indent="0" algn="ctr" defTabSz="939089" rtl="0" eaLnBrk="1" fontAlgn="base" hangingPunct="1">
              <a:lnSpc>
                <a:spcPct val="100000"/>
              </a:lnSpc>
              <a:spcBef>
                <a:spcPct val="0"/>
              </a:spcBef>
              <a:spcAft>
                <a:spcPct val="0"/>
              </a:spcAft>
              <a:buClrTx/>
              <a:buSzTx/>
              <a:buFontTx/>
              <a:buNone/>
              <a:defRPr kumimoji="0" lang="zh-CN" altLang="en-US" sz="4930"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单击此处编辑母版标题样式</a:t>
            </a:r>
          </a:p>
        </p:txBody>
      </p:sp>
      <p:sp>
        <p:nvSpPr>
          <p:cNvPr id="143385" name=""/>
          <p:cNvSpPr>
            <a:spLocks noGrp="1"/>
          </p:cNvSpPr>
          <p:nvPr>
            <p:ph type="subTitle" sz="quarter" idx="1"/>
          </p:nvPr>
        </p:nvSpPr>
        <p:spPr>
          <a:xfrm>
            <a:off x="1408633" y="3991128"/>
            <a:ext cx="6573621" cy="1799920"/>
          </a:xfrm>
          <a:prstGeom prst="rect">
            <a:avLst/>
          </a:prstGeom>
          <a:noFill/>
          <a:ln>
            <a:noFill/>
            <a:miter lim="800000"/>
          </a:ln>
        </p:spPr>
        <p:txBody>
          <a:bodyPr/>
          <a:lstStyle>
            <a:lvl1pPr marL="0" indent="0" algn="ctr" defTabSz="939089" rtl="0" eaLnBrk="1" fontAlgn="base" hangingPunct="1">
              <a:lnSpc>
                <a:spcPct val="100000"/>
              </a:lnSpc>
              <a:spcBef>
                <a:spcPct val="20000"/>
              </a:spcBef>
              <a:spcAft>
                <a:spcPct val="0"/>
              </a:spcAft>
              <a:buClr>
                <a:schemeClr val="hlink"/>
              </a:buClr>
              <a:buSzPct val="80000"/>
              <a:buFont typeface="Wingdings" pitchFamily="2" charset="2"/>
              <a:buNone/>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469544" indent="0" algn="ctr" defTabSz="939089" rtl="0" eaLnBrk="1" fontAlgn="base" hangingPunct="1">
              <a:lnSpc>
                <a:spcPct val="100000"/>
              </a:lnSpc>
              <a:spcBef>
                <a:spcPct val="20000"/>
              </a:spcBef>
              <a:spcAft>
                <a:spcPct val="0"/>
              </a:spcAft>
              <a:buClr>
                <a:schemeClr val="folHlink"/>
              </a:buClr>
              <a:buSzPct val="80000"/>
              <a:buFont typeface="Wingdings" pitchFamily="2" charset="2"/>
              <a:buNone/>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939089" indent="0" algn="ctr" defTabSz="939089" rtl="0" eaLnBrk="1" fontAlgn="base" hangingPunct="1">
              <a:lnSpc>
                <a:spcPct val="100000"/>
              </a:lnSpc>
              <a:spcBef>
                <a:spcPct val="20000"/>
              </a:spcBef>
              <a:spcAft>
                <a:spcPct val="0"/>
              </a:spcAft>
              <a:buClr>
                <a:schemeClr val="tx2"/>
              </a:buClr>
              <a:buSzPct val="80000"/>
              <a:buFont typeface="Wingdings" pitchFamily="2" charset="2"/>
              <a:buNone/>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408633" indent="0" algn="ctr" defTabSz="939089" rtl="0" eaLnBrk="1" fontAlgn="base" hangingPunct="1">
              <a:lnSpc>
                <a:spcPct val="100000"/>
              </a:lnSpc>
              <a:spcBef>
                <a:spcPct val="20000"/>
              </a:spcBef>
              <a:spcAft>
                <a:spcPct val="0"/>
              </a:spcAft>
              <a:buClr>
                <a:schemeClr val="hlink"/>
              </a:buClr>
              <a:buSzPct val="80000"/>
              <a:buFont typeface="Wingdings" pitchFamily="2" charset="2"/>
              <a:buNone/>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1878178" indent="0" algn="ctr" defTabSz="939089" rtl="0" eaLnBrk="1" fontAlgn="base" hangingPunct="1">
              <a:lnSpc>
                <a:spcPct val="100000"/>
              </a:lnSpc>
              <a:spcBef>
                <a:spcPct val="20000"/>
              </a:spcBef>
              <a:spcAft>
                <a:spcPct val="0"/>
              </a:spcAft>
              <a:buClr>
                <a:schemeClr val="tx1"/>
              </a:buClr>
              <a:buSzPct val="80000"/>
              <a:buFont typeface="Wingdings" pitchFamily="2" charset="2"/>
              <a:buNone/>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t>单击此处编辑母版副标题样式</a:t>
            </a:r>
          </a:p>
        </p:txBody>
      </p:sp>
      <p:sp>
        <p:nvSpPr>
          <p:cNvPr id="143386" name=""/>
          <p:cNvSpPr>
            <a:spLocks noGrp="1"/>
          </p:cNvSpPr>
          <p:nvPr>
            <p:ph type="dt" sz="quarter" idx="2"/>
          </p:nvPr>
        </p:nvSpPr>
        <p:spPr>
          <a:xfrm>
            <a:off x="469544" y="6412217"/>
            <a:ext cx="2191207" cy="469544"/>
          </a:xfrm>
          <a:prstGeom prst="rect">
            <a:avLst/>
          </a:prstGeom>
          <a:no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5pPr>
          </a:lstStyle>
          <a:p>
            <a:pPr lvl="0" eaLnBrk="1" hangingPunct="1"/>
            <a:fld id="{EDCAFE9E-9C6F-4B84-9E14-C928FA157419}" type="datetime1">
              <a:rPr lang="zh-CN" altLang="en-US" sz="1027">
                <a:effectLst>
                  <a:outerShdw blurRad="38100" dist="38100" dir="2700000" algn="tl">
                    <a:schemeClr val="bg2"/>
                  </a:outerShdw>
                </a:effectLst>
                <a:latin typeface="Tahoma" pitchFamily="34" charset="0"/>
              </a:rPr>
              <a:t>*</a:t>
            </a:fld>
            <a:endParaRPr lang="en-US" altLang="zh-CN" sz="1027">
              <a:effectLst>
                <a:outerShdw blurRad="38100" dist="38100" dir="2700000" algn="tl">
                  <a:schemeClr val="bg2"/>
                </a:outerShdw>
              </a:effectLst>
              <a:latin typeface="Tahoma" pitchFamily="34" charset="0"/>
            </a:endParaRPr>
          </a:p>
        </p:txBody>
      </p:sp>
      <p:sp>
        <p:nvSpPr>
          <p:cNvPr id="143387" name=""/>
          <p:cNvSpPr>
            <a:spLocks noGrp="1"/>
          </p:cNvSpPr>
          <p:nvPr>
            <p:ph type="ftr" sz="quarter" idx="3"/>
          </p:nvPr>
        </p:nvSpPr>
        <p:spPr>
          <a:xfrm>
            <a:off x="3124200" y="6248400"/>
            <a:ext cx="2895600" cy="457200"/>
          </a:xfrm>
          <a:prstGeom prst="rect">
            <a:avLst/>
          </a:prstGeom>
          <a:no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5pPr>
          </a:lstStyle>
          <a:p>
            <a:pPr lvl="0" algn="ctr" eaLnBrk="1" hangingPunct="1"/>
            <a:fld id="{A0A4BCE9-7FD5-4611-A08E-A8B24262F41F}" type="footer">
              <a:rPr lang="zh-CN" altLang="en-US" sz="1027">
                <a:effectLst>
                  <a:outerShdw blurRad="38100" dist="38100" dir="2700000" algn="tl">
                    <a:schemeClr val="bg2"/>
                  </a:outerShdw>
                </a:effectLst>
                <a:latin typeface="Tahoma" pitchFamily="34" charset="0"/>
              </a:rPr>
              <a:t>*</a:t>
            </a:fld>
            <a:endParaRPr lang="en-US" altLang="zh-CN" sz="1027">
              <a:effectLst>
                <a:outerShdw blurRad="38100" dist="38100" dir="2700000" algn="tl">
                  <a:schemeClr val="bg2"/>
                </a:outerShdw>
              </a:effectLst>
              <a:latin typeface="Tahoma" pitchFamily="34" charset="0"/>
            </a:endParaRPr>
          </a:p>
        </p:txBody>
      </p:sp>
      <p:sp>
        <p:nvSpPr>
          <p:cNvPr id="143388" name=""/>
          <p:cNvSpPr>
            <a:spLocks noGrp="1"/>
          </p:cNvSpPr>
          <p:nvPr>
            <p:ph type="sldNum" sz="quarter" idx="4"/>
          </p:nvPr>
        </p:nvSpPr>
        <p:spPr>
          <a:xfrm>
            <a:off x="6553200" y="6243638"/>
            <a:ext cx="2133600" cy="457200"/>
          </a:xfrm>
          <a:prstGeom prst="rect">
            <a:avLst/>
          </a:prstGeom>
          <a:no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5pPr>
          </a:lstStyle>
          <a:p>
            <a:pPr lvl="0" algn="r" eaLnBrk="1" hangingPunct="1"/>
            <a:fld id="{939CF5CB-B5AD-4617-B10C-154EE3CE8B09}" type="slidenum">
              <a:rPr lang="zh-CN" altLang="en-US" sz="1027">
                <a:effectLst>
                  <a:outerShdw blurRad="38100" dist="38100" dir="2700000" algn="tl">
                    <a:schemeClr val="bg2"/>
                  </a:outerShdw>
                </a:effectLst>
                <a:latin typeface="Tahoma" pitchFamily="34" charset="0"/>
              </a:rPr>
              <a:t>*</a:t>
            </a:fld>
            <a:endParaRPr lang="en-US" altLang="zh-CN" sz="1027">
              <a:effectLst>
                <a:outerShdw blurRad="38100" dist="38100" dir="2700000" algn="tl">
                  <a:schemeClr val="bg2"/>
                </a:outerShdw>
              </a:effectLst>
              <a:latin typeface="Tahoma" pitchFamily="34" charset="0"/>
            </a:endParaRP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2"/>
          </p:nvPr>
        </p:nvSpPr>
        <p:spPr/>
        <p:txBody>
          <a:bodyPr/>
          <a:lstStyle/>
          <a:p>
            <a:pPr lvl="0" eaLnBrk="1" hangingPunct="1"/>
            <a:fld id="{ACC709A0-9E70-40B8-94CD-C05D4C1249ED}" type="datetime1">
              <a:rPr lang="zh-CN" altLang="en-US" sz="1027">
                <a:effectLst>
                  <a:outerShdw blurRad="38100" dist="38100" dir="2700000" algn="tl">
                    <a:schemeClr val="bg2"/>
                  </a:outerShdw>
                </a:effectLst>
                <a:latin typeface="Tahoma" pitchFamily="34" charset="0"/>
              </a:rPr>
              <a:t>*</a:t>
            </a:fld>
            <a:endParaRPr lang="en-US" altLang="zh-CN" sz="1027">
              <a:effectLst>
                <a:outerShdw blurRad="38100" dist="38100" dir="2700000" algn="tl">
                  <a:schemeClr val="bg2"/>
                </a:outerShdw>
              </a:effectLst>
              <a:latin typeface="Tahoma" pitchFamily="34" charset="0"/>
            </a:endParaRPr>
          </a:p>
        </p:txBody>
      </p:sp>
      <p:sp>
        <p:nvSpPr>
          <p:cNvPr id="3" name="Footer Placeholder 2"/>
          <p:cNvSpPr>
            <a:spLocks noGrp="1"/>
          </p:cNvSpPr>
          <p:nvPr>
            <p:ph type="ftr" sz="quarter" idx="10"/>
          </p:nvPr>
        </p:nvSpPr>
        <p:spPr/>
        <p:txBody>
          <a:bodyPr/>
          <a:lstStyle/>
          <a:p>
            <a:pPr lvl="0" algn="ctr" eaLnBrk="1" hangingPunct="1"/>
            <a:fld id="{F73ACBD1-827E-4BD2-B925-FF9DF8002A83}" type="footer">
              <a:rPr lang="zh-CN" altLang="en-US" sz="1027">
                <a:effectLst>
                  <a:outerShdw blurRad="38100" dist="38100" dir="2700000" algn="tl">
                    <a:schemeClr val="bg2"/>
                  </a:outerShdw>
                </a:effectLst>
                <a:latin typeface="Tahoma" pitchFamily="34" charset="0"/>
              </a:rPr>
              <a:t>*</a:t>
            </a:fld>
            <a:endParaRPr lang="en-US" altLang="zh-CN" sz="1027">
              <a:effectLst>
                <a:outerShdw blurRad="38100" dist="38100" dir="2700000" algn="tl">
                  <a:schemeClr val="bg2"/>
                </a:outerShdw>
              </a:effectLst>
              <a:latin typeface="Tahoma" pitchFamily="34" charset="0"/>
            </a:endParaRPr>
          </a:p>
        </p:txBody>
      </p:sp>
      <p:sp>
        <p:nvSpPr>
          <p:cNvPr id="4" name="Slide Number Placeholder 3"/>
          <p:cNvSpPr>
            <a:spLocks noGrp="1"/>
          </p:cNvSpPr>
          <p:nvPr>
            <p:ph type="sldNum" sz="quarter" idx="11"/>
          </p:nvPr>
        </p:nvSpPr>
        <p:spPr/>
        <p:txBody>
          <a:bodyPr/>
          <a:lstStyle/>
          <a:p>
            <a:pPr lvl="0" algn="r" eaLnBrk="1" hangingPunct="1"/>
            <a:fld id="{93AE1883-0942-4AA3-9DB2-9C7C3A0314B1}" type="slidenum">
              <a:rPr lang="zh-CN" altLang="en-US" sz="1027">
                <a:effectLst>
                  <a:outerShdw blurRad="38100" dist="38100" dir="2700000" algn="tl">
                    <a:schemeClr val="bg2"/>
                  </a:outerShdw>
                </a:effectLst>
                <a:latin typeface="Tahoma" pitchFamily="34" charset="0"/>
              </a:rPr>
              <a:t>‹#›</a:t>
            </a:fld>
            <a:endParaRPr 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pPr lvl="0"/>
            <a:r>
              <a:t>Click to edit Master title style</a:t>
            </a:r>
            <a:endParaRPr lang="en-US"/>
          </a:p>
        </p:txBody>
      </p:sp>
      <p:sp>
        <p:nvSpPr>
          <p:cNvPr id="3" name="Content Placeholder 2"/>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2"/>
          </p:nvPr>
        </p:nvSpPr>
        <p:spPr/>
        <p:txBody>
          <a:bodyPr/>
          <a:lstStyle/>
          <a:p>
            <a:pPr lvl="0" eaLnBrk="1" hangingPunct="1"/>
            <a:fld id="{5AE87A6A-1082-4A86-8692-C91D2ABDC7B4}" type="datetime1">
              <a:rPr lang="zh-CN" altLang="en-US" sz="1027">
                <a:effectLst>
                  <a:outerShdw blurRad="38100" dist="38100" dir="2700000" algn="tl">
                    <a:schemeClr val="bg2"/>
                  </a:outerShdw>
                </a:effectLst>
                <a:latin typeface="Tahoma" pitchFamily="34" charset="0"/>
              </a:rPr>
              <a:t>*</a:t>
            </a:fld>
            <a:endParaRPr lang="en-US" altLang="zh-CN" sz="1027">
              <a:effectLst>
                <a:outerShdw blurRad="38100" dist="38100" dir="2700000" algn="tl">
                  <a:schemeClr val="bg2"/>
                </a:outerShdw>
              </a:effectLst>
              <a:latin typeface="Tahoma" pitchFamily="34" charset="0"/>
            </a:endParaRPr>
          </a:p>
        </p:txBody>
      </p:sp>
      <p:sp>
        <p:nvSpPr>
          <p:cNvPr id="5" name="Footer Placeholder 4"/>
          <p:cNvSpPr>
            <a:spLocks noGrp="1"/>
          </p:cNvSpPr>
          <p:nvPr>
            <p:ph type="ftr" sz="quarter" idx="10"/>
          </p:nvPr>
        </p:nvSpPr>
        <p:spPr/>
        <p:txBody>
          <a:bodyPr/>
          <a:lstStyle/>
          <a:p>
            <a:pPr lvl="0" algn="ctr" eaLnBrk="1" hangingPunct="1"/>
            <a:fld id="{2794DCE7-549E-482E-AA2B-31DC8A3F1522}" type="footer">
              <a:rPr lang="zh-CN" altLang="en-US" sz="1027">
                <a:effectLst>
                  <a:outerShdw blurRad="38100" dist="38100" dir="2700000" algn="tl">
                    <a:schemeClr val="bg2"/>
                  </a:outerShdw>
                </a:effectLst>
                <a:latin typeface="Tahoma" pitchFamily="34" charset="0"/>
              </a:rPr>
              <a:t>*</a:t>
            </a:fld>
            <a:endParaRPr lang="en-US" altLang="zh-CN" sz="1027">
              <a:effectLst>
                <a:outerShdw blurRad="38100" dist="38100" dir="2700000" algn="tl">
                  <a:schemeClr val="bg2"/>
                </a:outerShdw>
              </a:effectLst>
              <a:latin typeface="Tahoma" pitchFamily="34" charset="0"/>
            </a:endParaRPr>
          </a:p>
        </p:txBody>
      </p:sp>
      <p:sp>
        <p:nvSpPr>
          <p:cNvPr id="6" name="Slide Number Placeholder 5"/>
          <p:cNvSpPr>
            <a:spLocks noGrp="1"/>
          </p:cNvSpPr>
          <p:nvPr>
            <p:ph type="sldNum" sz="quarter" idx="11"/>
          </p:nvPr>
        </p:nvSpPr>
        <p:spPr/>
        <p:txBody>
          <a:bodyPr/>
          <a:lstStyle/>
          <a:p>
            <a:pPr lvl="0" algn="r" eaLnBrk="1" hangingPunct="1"/>
            <a:fld id="{93AE1883-0942-4AA3-9DB2-9C7C3A0314B1}" type="slidenum">
              <a:rPr lang="zh-CN" altLang="en-US" sz="1027">
                <a:effectLst>
                  <a:outerShdw blurRad="38100" dist="38100" dir="2700000" algn="tl">
                    <a:schemeClr val="bg2"/>
                  </a:outerShdw>
                </a:effectLst>
                <a:latin typeface="Tahoma" pitchFamily="34" charset="0"/>
              </a:rPr>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69544" y="282053"/>
            <a:ext cx="8451799" cy="1173861"/>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69544" y="1643405"/>
            <a:ext cx="8451799" cy="4648164"/>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69544" y="6527972"/>
            <a:ext cx="2191207" cy="374983"/>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p:cNvSpPr>
            <a:spLocks noGrp="1"/>
          </p:cNvSpPr>
          <p:nvPr>
            <p:ph type="ftr" sz="quarter" idx="3"/>
          </p:nvPr>
        </p:nvSpPr>
        <p:spPr>
          <a:xfrm>
            <a:off x="3208553" y="6527972"/>
            <a:ext cx="2973781" cy="37498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730136" y="6527972"/>
            <a:ext cx="2191207" cy="374983"/>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p:bgPr>
    </p:bg>
    <p:spTree>
      <p:nvGrpSpPr>
        <p:cNvPr id="1" name=""/>
        <p:cNvGrpSpPr/>
        <p:nvPr/>
      </p:nvGrpSpPr>
      <p:grpSpPr/>
      <p:grpSp>
        <p:nvGrpSpPr>
          <p:cNvPr id="142338" name=""/>
          <p:cNvGrpSpPr/>
          <p:nvPr/>
        </p:nvGrpSpPr>
        <p:grpSpPr>
          <a:xfrm>
            <a:off x="0" y="0"/>
            <a:ext cx="9407191" cy="7043167"/>
            <a:chOff x="0" y="0"/>
            <a:chExt cx="5926" cy="4437"/>
          </a:xfrm>
        </p:grpSpPr>
        <p:sp>
          <p:nvSpPr>
            <p:cNvPr id="142339" name=""/>
            <p:cNvSpPr/>
            <p:nvPr/>
          </p:nvSpPr>
          <p:spPr bwMode="hidden">
            <a:xfrm>
              <a:off x="5373" y="1"/>
              <a:ext cx="542" cy="4436"/>
            </a:xfrm>
            <a:prstGeom prst="rect">
              <a:avLst/>
            </a:prstGeom>
            <a:gradFill rotWithShape="0">
              <a:gsLst>
                <a:gs pos="0">
                  <a:schemeClr val="accent2"/>
                </a:gs>
                <a:gs pos="100000">
                  <a:schemeClr val="accent2">
                    <a:gamma/>
                    <a:tint val="94118"/>
                    <a:invGamma/>
                  </a:schemeClr>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2340" name=""/>
            <p:cNvSpPr/>
            <p:nvPr/>
          </p:nvSpPr>
          <p:spPr bwMode="hidden">
            <a:xfrm>
              <a:off x="1085" y="0"/>
              <a:ext cx="197" cy="4437"/>
            </a:xfrm>
            <a:prstGeom prst="rect">
              <a:avLst/>
            </a:prstGeom>
            <a:gradFill rotWithShape="0">
              <a:gsLst>
                <a:gs pos="0">
                  <a:schemeClr val="bg1"/>
                </a:gs>
                <a:gs pos="100000">
                  <a:schemeClr val="bg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2341" name=""/>
            <p:cNvSpPr/>
            <p:nvPr/>
          </p:nvSpPr>
          <p:spPr bwMode="hidden">
            <a:xfrm>
              <a:off x="1775" y="0"/>
              <a:ext cx="444" cy="4437"/>
            </a:xfrm>
            <a:prstGeom prst="rect">
              <a:avLst/>
            </a:prstGeom>
            <a:gradFill rotWithShape="0">
              <a:gsLst>
                <a:gs pos="0">
                  <a:schemeClr val="bg1"/>
                </a:gs>
                <a:gs pos="100000">
                  <a:schemeClr val="bg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2342" name=""/>
            <p:cNvSpPr/>
            <p:nvPr/>
          </p:nvSpPr>
          <p:spPr bwMode="hidden">
            <a:xfrm>
              <a:off x="2317" y="0"/>
              <a:ext cx="246" cy="4437"/>
            </a:xfrm>
            <a:prstGeom prst="rect">
              <a:avLst/>
            </a:prstGeom>
            <a:solidFill>
              <a:schemeClr val="bg1"/>
            </a:soli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2343" name=""/>
            <p:cNvSpPr/>
            <p:nvPr/>
          </p:nvSpPr>
          <p:spPr bwMode="hidden">
            <a:xfrm>
              <a:off x="1380" y="0"/>
              <a:ext cx="394" cy="4437"/>
            </a:xfrm>
            <a:prstGeom prst="rect">
              <a:avLst/>
            </a:prstGeom>
            <a:gradFill rotWithShape="0">
              <a:gsLst>
                <a:gs pos="0">
                  <a:schemeClr val="bg2"/>
                </a:gs>
                <a:gs pos="100000">
                  <a:schemeClr val="bg1"/>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2344" name=""/>
            <p:cNvSpPr/>
            <p:nvPr/>
          </p:nvSpPr>
          <p:spPr bwMode="hidden">
            <a:xfrm>
              <a:off x="493" y="0"/>
              <a:ext cx="592" cy="4437"/>
            </a:xfrm>
            <a:prstGeom prst="rect">
              <a:avLst/>
            </a:prstGeom>
            <a:gradFill rotWithShape="0">
              <a:gsLst>
                <a:gs pos="0">
                  <a:schemeClr val="bg2"/>
                </a:gs>
                <a:gs pos="100000">
                  <a:schemeClr val="bg1"/>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2345" name=""/>
            <p:cNvSpPr/>
            <p:nvPr/>
          </p:nvSpPr>
          <p:spPr bwMode="hidden">
            <a:xfrm>
              <a:off x="296" y="0"/>
              <a:ext cx="197" cy="4437"/>
            </a:xfrm>
            <a:prstGeom prst="rect">
              <a:avLst/>
            </a:prstGeom>
            <a:gradFill rotWithShape="0">
              <a:gsLst>
                <a:gs pos="0">
                  <a:schemeClr val="bg2"/>
                </a:gs>
                <a:gs pos="50000">
                  <a:schemeClr val="bg2">
                    <a:gamma/>
                    <a:shade val="84706"/>
                    <a:invGamma/>
                  </a:schemeClr>
                </a:gs>
                <a:gs pos="100000">
                  <a:schemeClr val="bg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2346" name=""/>
            <p:cNvSpPr/>
            <p:nvPr/>
          </p:nvSpPr>
          <p:spPr bwMode="hidden">
            <a:xfrm>
              <a:off x="0" y="0"/>
              <a:ext cx="296" cy="4437"/>
            </a:xfrm>
            <a:prstGeom prst="rect">
              <a:avLst/>
            </a:prstGeom>
            <a:gradFill rotWithShape="0">
              <a:gsLst>
                <a:gs pos="0">
                  <a:schemeClr val="bg2">
                    <a:gamma/>
                    <a:shade val="78824"/>
                    <a:invGamma/>
                  </a:schemeClr>
                </a:gs>
                <a:gs pos="100000">
                  <a:schemeClr val="bg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2347" name=""/>
            <p:cNvSpPr/>
            <p:nvPr/>
          </p:nvSpPr>
          <p:spPr bwMode="hidden">
            <a:xfrm>
              <a:off x="2218" y="0"/>
              <a:ext cx="246" cy="4437"/>
            </a:xfrm>
            <a:prstGeom prst="rect">
              <a:avLst/>
            </a:prstGeom>
            <a:gradFill rotWithShape="0">
              <a:gsLst>
                <a:gs pos="0">
                  <a:schemeClr val="bg2"/>
                </a:gs>
                <a:gs pos="100000">
                  <a:schemeClr val="bg1"/>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2348" name=""/>
            <p:cNvSpPr/>
            <p:nvPr/>
          </p:nvSpPr>
          <p:spPr bwMode="hidden">
            <a:xfrm>
              <a:off x="2859" y="0"/>
              <a:ext cx="542" cy="4437"/>
            </a:xfrm>
            <a:prstGeom prst="rect">
              <a:avLst/>
            </a:prstGeom>
            <a:gradFill rotWithShape="0">
              <a:gsLst>
                <a:gs pos="0">
                  <a:schemeClr val="bg1"/>
                </a:gs>
                <a:gs pos="100000">
                  <a:schemeClr val="bg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2349" name=""/>
            <p:cNvSpPr/>
            <p:nvPr/>
          </p:nvSpPr>
          <p:spPr bwMode="hidden">
            <a:xfrm>
              <a:off x="1282" y="0"/>
              <a:ext cx="148" cy="4437"/>
            </a:xfrm>
            <a:prstGeom prst="rect">
              <a:avLst/>
            </a:prstGeom>
            <a:solidFill>
              <a:schemeClr val="bg2"/>
            </a:soli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2350" name=""/>
            <p:cNvSpPr/>
            <p:nvPr/>
          </p:nvSpPr>
          <p:spPr bwMode="hidden">
            <a:xfrm>
              <a:off x="3389" y="0"/>
              <a:ext cx="259" cy="4437"/>
            </a:xfrm>
            <a:prstGeom prst="rect">
              <a:avLst/>
            </a:prstGeom>
            <a:solidFill>
              <a:schemeClr val="bg2"/>
            </a:soli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2351" name=""/>
            <p:cNvSpPr/>
            <p:nvPr/>
          </p:nvSpPr>
          <p:spPr bwMode="hidden">
            <a:xfrm>
              <a:off x="4782" y="0"/>
              <a:ext cx="148" cy="4437"/>
            </a:xfrm>
            <a:prstGeom prst="rect">
              <a:avLst/>
            </a:prstGeom>
            <a:gradFill rotWithShape="0">
              <a:gsLst>
                <a:gs pos="0">
                  <a:schemeClr val="bg2"/>
                </a:gs>
                <a:gs pos="50000">
                  <a:schemeClr val="bg2">
                    <a:gamma/>
                    <a:shade val="96863"/>
                    <a:invGamma/>
                  </a:schemeClr>
                </a:gs>
                <a:gs pos="100000">
                  <a:schemeClr val="bg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2352" name=""/>
            <p:cNvSpPr/>
            <p:nvPr/>
          </p:nvSpPr>
          <p:spPr bwMode="hidden">
            <a:xfrm>
              <a:off x="4732" y="0"/>
              <a:ext cx="690" cy="4437"/>
            </a:xfrm>
            <a:prstGeom prst="rect">
              <a:avLst/>
            </a:prstGeom>
            <a:gradFill rotWithShape="0">
              <a:gsLst>
                <a:gs pos="0">
                  <a:schemeClr val="bg2"/>
                </a:gs>
                <a:gs pos="100000">
                  <a:schemeClr val="accent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2353" name=""/>
            <p:cNvSpPr/>
            <p:nvPr/>
          </p:nvSpPr>
          <p:spPr bwMode="hidden">
            <a:xfrm>
              <a:off x="3599" y="0"/>
              <a:ext cx="641" cy="4437"/>
            </a:xfrm>
            <a:prstGeom prst="rect">
              <a:avLst/>
            </a:prstGeom>
            <a:gradFill rotWithShape="0">
              <a:gsLst>
                <a:gs pos="0">
                  <a:schemeClr val="bg2"/>
                </a:gs>
                <a:gs pos="50000">
                  <a:schemeClr val="bg1"/>
                </a:gs>
                <a:gs pos="100000">
                  <a:schemeClr val="bg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2354" name=""/>
            <p:cNvSpPr/>
            <p:nvPr/>
          </p:nvSpPr>
          <p:spPr bwMode="hidden">
            <a:xfrm>
              <a:off x="3944" y="0"/>
              <a:ext cx="542" cy="4437"/>
            </a:xfrm>
            <a:prstGeom prst="rect">
              <a:avLst/>
            </a:prstGeom>
            <a:gradFill rotWithShape="0">
              <a:gsLst>
                <a:gs pos="0">
                  <a:schemeClr val="bg1"/>
                </a:gs>
                <a:gs pos="100000">
                  <a:schemeClr val="bg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2355" name=""/>
            <p:cNvSpPr/>
            <p:nvPr/>
          </p:nvSpPr>
          <p:spPr bwMode="hidden">
            <a:xfrm>
              <a:off x="4486" y="0"/>
              <a:ext cx="246" cy="4437"/>
            </a:xfrm>
            <a:prstGeom prst="rect">
              <a:avLst/>
            </a:prstGeom>
            <a:gradFill rotWithShape="0">
              <a:gsLst>
                <a:gs pos="0">
                  <a:schemeClr val="bg2"/>
                </a:gs>
                <a:gs pos="50000">
                  <a:schemeClr val="bg2">
                    <a:gamma/>
                    <a:shade val="96863"/>
                    <a:invGamma/>
                  </a:schemeClr>
                </a:gs>
                <a:gs pos="100000">
                  <a:schemeClr val="bg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2356" name=""/>
            <p:cNvSpPr/>
            <p:nvPr/>
          </p:nvSpPr>
          <p:spPr bwMode="hidden">
            <a:xfrm>
              <a:off x="2752" y="0"/>
              <a:ext cx="156" cy="4437"/>
            </a:xfrm>
            <a:prstGeom prst="rect">
              <a:avLst/>
            </a:prstGeom>
            <a:gradFill rotWithShape="0">
              <a:gsLst>
                <a:gs pos="0">
                  <a:schemeClr val="bg2"/>
                </a:gs>
                <a:gs pos="100000">
                  <a:schemeClr val="bg1"/>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2357" name=""/>
            <p:cNvSpPr/>
            <p:nvPr/>
          </p:nvSpPr>
          <p:spPr bwMode="hidden">
            <a:xfrm>
              <a:off x="2430" y="0"/>
              <a:ext cx="345" cy="4437"/>
            </a:xfrm>
            <a:prstGeom prst="rect">
              <a:avLst/>
            </a:prstGeom>
            <a:gradFill rotWithShape="0">
              <a:gsLst>
                <a:gs pos="0">
                  <a:schemeClr val="bg1"/>
                </a:gs>
                <a:gs pos="100000">
                  <a:schemeClr val="bg2"/>
                </a:gs>
              </a:gsLst>
              <a:lin ang="0" scaled="1"/>
            </a:grad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2358" name=""/>
            <p:cNvSpPr/>
            <p:nvPr/>
          </p:nvSpPr>
          <p:spPr bwMode="hidden">
            <a:xfrm>
              <a:off x="1" y="3980"/>
              <a:ext cx="5916" cy="457"/>
            </a:xfrm>
            <a:custGeom>
              <a:rect l="l" t="t"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lnTo>
                    <a:pt x="5760" y="445"/>
                  </a:lnTo>
                  <a:lnTo>
                    <a:pt x="5760" y="445"/>
                  </a:lnTo>
                </a:path>
              </a:pathLst>
            </a:custGeom>
            <a:solidFill>
              <a:schemeClr val="accent2">
                <a:alpha val="50000"/>
              </a:schemeClr>
            </a:solidFill>
            <a:ln w="9525">
              <a:noFill/>
              <a:prstDash val="solid"/>
              <a:round/>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sp>
          <p:nvSpPr>
            <p:cNvPr id="142359" name=""/>
            <p:cNvSpPr/>
            <p:nvPr/>
          </p:nvSpPr>
          <p:spPr bwMode="hidden">
            <a:xfrm>
              <a:off x="0" y="3971"/>
              <a:ext cx="5926" cy="179"/>
            </a:xfrm>
            <a:custGeom>
              <a:rect l="l" t="t"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a:noFill/>
              <a:round/>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p:txBody>
        </p:sp>
      </p:grpSp>
      <p:sp>
        <p:nvSpPr>
          <p:cNvPr id="142360" name=""/>
          <p:cNvSpPr>
            <a:spLocks noGrp="1"/>
          </p:cNvSpPr>
          <p:nvPr>
            <p:ph type="title"/>
          </p:nvPr>
        </p:nvSpPr>
        <p:spPr>
          <a:xfrm>
            <a:off x="469544" y="285314"/>
            <a:ext cx="8451799" cy="1170600"/>
          </a:xfrm>
          <a:prstGeom prst="rect">
            <a:avLst/>
          </a:prstGeom>
          <a:noFill/>
          <a:ln>
            <a:noFill/>
            <a:miter lim="800000"/>
          </a:ln>
        </p:spPr>
        <p:txBody>
          <a:bodyPr anchor="ctr" anchorCtr="1">
            <a:noAutofit/>
          </a:bodyPr>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单击此处编辑母版标题样式</a:t>
            </a:r>
          </a:p>
        </p:txBody>
      </p:sp>
      <p:sp>
        <p:nvSpPr>
          <p:cNvPr id="142361" name=""/>
          <p:cNvSpPr>
            <a:spLocks noGrp="1"/>
          </p:cNvSpPr>
          <p:nvPr>
            <p:ph type="body" idx="1"/>
          </p:nvPr>
        </p:nvSpPr>
        <p:spPr>
          <a:xfrm>
            <a:off x="469544" y="1643406"/>
            <a:ext cx="8451799" cy="4653055"/>
          </a:xfrm>
          <a:prstGeom prst="rect">
            <a:avLst/>
          </a:prstGeom>
          <a:noFill/>
          <a:ln>
            <a:noFill/>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t>单击此处编辑母版文本样式</a:t>
            </a:r>
          </a:p>
          <a:p>
            <a:pPr lvl="1"/>
            <a:r>
              <a:t>第二级</a:t>
            </a:r>
          </a:p>
          <a:p>
            <a:pPr lvl="2"/>
            <a:r>
              <a:t>第三级</a:t>
            </a:r>
          </a:p>
          <a:p>
            <a:pPr lvl="3"/>
            <a:r>
              <a:t>第四级</a:t>
            </a:r>
          </a:p>
          <a:p>
            <a:pPr lvl="4"/>
            <a:r>
              <a:t>第五级</a:t>
            </a:r>
          </a:p>
        </p:txBody>
      </p:sp>
      <p:sp>
        <p:nvSpPr>
          <p:cNvPr id="142362" name=""/>
          <p:cNvSpPr>
            <a:spLocks noGrp="1"/>
          </p:cNvSpPr>
          <p:nvPr>
            <p:ph type="ftr" sz="quarter" idx="3"/>
          </p:nvPr>
        </p:nvSpPr>
        <p:spPr>
          <a:xfrm>
            <a:off x="3208553" y="6417108"/>
            <a:ext cx="2973781" cy="469544"/>
          </a:xfrm>
          <a:prstGeom prst="rect">
            <a:avLst/>
          </a:prstGeom>
          <a:no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5pPr>
          </a:lstStyle>
          <a:p>
            <a:pPr lvl="0" algn="ctr" eaLnBrk="1" hangingPunct="1"/>
            <a:fld id="{2EE8ECAC-E914-4E43-8037-AAB5A1E3134C}" type="footer">
              <a:rPr lang="zh-CN" altLang="en-US" sz="1027">
                <a:effectLst>
                  <a:outerShdw blurRad="38100" dist="38100" dir="2700000" algn="tl">
                    <a:schemeClr val="bg2"/>
                  </a:outerShdw>
                </a:effectLst>
                <a:latin typeface="Tahoma" pitchFamily="34" charset="0"/>
              </a:rPr>
              <a:t>*</a:t>
            </a:fld>
            <a:endParaRPr lang="en-US" altLang="zh-CN" sz="1027">
              <a:effectLst>
                <a:outerShdw blurRad="38100" dist="38100" dir="2700000" algn="tl">
                  <a:schemeClr val="bg2"/>
                </a:outerShdw>
              </a:effectLst>
              <a:latin typeface="Tahoma" pitchFamily="34" charset="0"/>
            </a:endParaRPr>
          </a:p>
        </p:txBody>
      </p:sp>
      <p:sp>
        <p:nvSpPr>
          <p:cNvPr id="142363" name=""/>
          <p:cNvSpPr>
            <a:spLocks noGrp="1"/>
          </p:cNvSpPr>
          <p:nvPr>
            <p:ph type="sldNum" sz="quarter" idx="4"/>
          </p:nvPr>
        </p:nvSpPr>
        <p:spPr>
          <a:xfrm>
            <a:off x="6730136" y="6412217"/>
            <a:ext cx="2191207" cy="469544"/>
          </a:xfrm>
          <a:prstGeom prst="rect">
            <a:avLst/>
          </a:prstGeom>
          <a:no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5pPr>
          </a:lstStyle>
          <a:p>
            <a:pPr lvl="0" algn="r" eaLnBrk="1" hangingPunct="1"/>
            <a:fld id="{7D516D04-C2FC-4881-A67F-8D4A0EB9B239}" type="slidenum">
              <a:rPr lang="zh-CN" altLang="en-US" sz="1027">
                <a:effectLst>
                  <a:outerShdw blurRad="38100" dist="38100" dir="2700000" algn="tl">
                    <a:schemeClr val="bg2"/>
                  </a:outerShdw>
                </a:effectLst>
                <a:latin typeface="Tahoma" pitchFamily="34" charset="0"/>
              </a:rPr>
              <a:t>*</a:t>
            </a:fld>
            <a:endParaRPr lang="en-US" altLang="zh-CN" sz="1027">
              <a:effectLst>
                <a:outerShdw blurRad="38100" dist="38100" dir="2700000" algn="tl">
                  <a:schemeClr val="bg2"/>
                </a:outerShdw>
              </a:effectLst>
              <a:latin typeface="Tahoma" pitchFamily="34" charset="0"/>
            </a:endParaRPr>
          </a:p>
        </p:txBody>
      </p:sp>
      <p:sp>
        <p:nvSpPr>
          <p:cNvPr id="142364" name=""/>
          <p:cNvSpPr>
            <a:spLocks noGrp="1"/>
          </p:cNvSpPr>
          <p:nvPr>
            <p:ph type="dt" sz="half" idx="2"/>
          </p:nvPr>
        </p:nvSpPr>
        <p:spPr>
          <a:xfrm>
            <a:off x="469544" y="6417108"/>
            <a:ext cx="2191207" cy="469544"/>
          </a:xfrm>
          <a:prstGeom prst="rect">
            <a:avLst/>
          </a:prstGeom>
          <a:no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5pPr>
          </a:lstStyle>
          <a:p>
            <a:pPr lvl="0" eaLnBrk="1" hangingPunct="1"/>
            <a:fld id="{B156433A-A125-4CED-8A67-E68CD3394AF8}" type="datetime1">
              <a:rPr lang="zh-CN" altLang="en-US" sz="1027">
                <a:effectLst>
                  <a:outerShdw blurRad="38100" dist="38100" dir="2700000" algn="tl">
                    <a:schemeClr val="bg2"/>
                  </a:outerShdw>
                </a:effectLst>
                <a:latin typeface="Tahoma" pitchFamily="34" charset="0"/>
              </a:rPr>
              <a:t>*</a:t>
            </a:fld>
            <a:endParaRPr lang="en-US" altLang="zh-CN" sz="1027">
              <a:effectLst>
                <a:outerShdw blurRad="38100" dist="38100" dir="2700000" algn="tl">
                  <a:schemeClr val="bg2"/>
                </a:outerShdw>
              </a:effectLst>
              <a:latin typeface="Tahoma" pitchFamily="34" charset="0"/>
            </a:endParaRPr>
          </a:p>
        </p:txBody>
      </p:sp>
    </p:spTree>
  </p:cSld>
  <p:clrMap bg1="lt1" tx1="dk1" bg2="lt2" tx2="dk2" accent1="accent1" accent2="accent2" accent3="accent3" accent4="accent4" accent5="accent5" accent6="accent6" hlink="hlink" folHlink="folHlink"/>
  <p:sldLayoutIdLst>
    <p:sldLayoutId id="2147483660" r:id="rId1"/>
    <p:sldLayoutId id="2147483784" r:id="rId2"/>
    <p:sldLayoutId id="2147483785" r:id="rId3"/>
  </p:sldLayoutIdLst>
  <mc:AlternateContent>
    <mc:Choice xmlns:p14="http://schemas.microsoft.com/office/powerpoint/2010/main" Requires="p14">
      <p:transition p14:dur="1600">
        <p:blinds dir="vert"/>
      </p:transition>
    </mc:Choice>
    <mc:Fallback>
      <p:transition>
        <p:blinds dir="vert"/>
      </p:transition>
    </mc:Fallback>
  </mc:AlternateContent>
  <p:timing/>
  <p:txStyles>
    <p:titleStyle>
      <a:lvl1pPr marL="0" indent="0" algn="ctr" defTabSz="939089" rtl="0" eaLnBrk="1" fontAlgn="base" hangingPunct="1">
        <a:lnSpc>
          <a:spcPct val="100000"/>
        </a:lnSpc>
        <a:spcBef>
          <a:spcPct val="0"/>
        </a:spcBef>
        <a:spcAft>
          <a:spcPct val="0"/>
        </a:spcAft>
        <a:buClrTx/>
        <a:buSzTx/>
        <a:buFontTx/>
        <a:buNone/>
        <a:defRPr kumimoji="0" sz="4313" b="0" i="0" u="none" baseline="0">
          <a:solidFill>
            <a:schemeClr val="tx2"/>
          </a:solidFill>
          <a:effectLst>
            <a:outerShdw blurRad="38100" dist="38100" dir="2700000" algn="tl">
              <a:srgbClr val="000000"/>
            </a:outerShdw>
          </a:effectLst>
          <a:latin typeface="Tahoma" pitchFamily="34" charset="0"/>
          <a:ea typeface="宋体" pitchFamily="2" charset="-122"/>
        </a:defRPr>
      </a:lvl1pPr>
    </p:titleStyle>
    <p:body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sz="2054" b="0" i="0" u="none" baseline="0">
          <a:solidFill>
            <a:schemeClr val="tx1"/>
          </a:solidFill>
          <a:effectLst>
            <a:outerShdw blurRad="38100" dist="38100" dir="2700000" algn="tl">
              <a:srgbClr val="000000"/>
            </a:outerShdw>
          </a:effectLst>
          <a:latin typeface="Tahoma" pitchFamily="34" charset="0"/>
          <a:ea typeface="宋体" pitchFamily="2" charset="-122"/>
        </a:defRPr>
      </a:lvl5pPr>
    </p:bodyStyle>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hyperlink" Target="http://baike.baidu.com/view/426085.htm" TargetMode="External" /><Relationship Id="rId3" Type="http://schemas.openxmlformats.org/officeDocument/2006/relationships/hyperlink" Target="http://baike.baidu.com/view/314928.htm" TargetMode="External" /><Relationship Id="rId4" Type="http://schemas.openxmlformats.org/officeDocument/2006/relationships/hyperlink" Target="http://baike.baidu.com/view/345675.htm" TargetMode="External" /><Relationship Id="rId5" Type="http://schemas.openxmlformats.org/officeDocument/2006/relationships/hyperlink" Target="http://baike.baidu.com/view/598.htm" TargetMode="External" /><Relationship Id="rId6" Type="http://schemas.openxmlformats.org/officeDocument/2006/relationships/hyperlink" Target="http://baike.baidu.com/view/1163622.htm" TargetMode="Externa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6.xml" /><Relationship Id="rId3" Type="http://schemas.openxmlformats.org/officeDocument/2006/relationships/hyperlink" Target="http://baike.baidu.com/view/3736.htm" TargetMode="External" /><Relationship Id="rId4" Type="http://schemas.openxmlformats.org/officeDocument/2006/relationships/hyperlink" Target="http://baike.baidu.com/view/35677.htm" TargetMode="Externa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7.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10.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1.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2.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3.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4.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5.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6.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7.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8.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9.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0.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1.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2.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23.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24.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25.xm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26.xml"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0df431adcbef7609fda011392fdda3cc7dd99ee9" TargetMode="External" /><Relationship Id="rId3" Type="http://schemas.openxmlformats.org/officeDocument/2006/relationships/image" Target="../media/image1.jpe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27.xml"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28.xml"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29.xml"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30.xml"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31.xml"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32.xml" /></Relationships>
</file>

<file path=ppt/slides/_rels/slide54.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33.xml" /></Relationships>
</file>

<file path=ppt/slides/_rels/slide5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34.xml" /></Relationships>
</file>

<file path=ppt/slides/_rels/slide56.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35.xml" /></Relationships>
</file>

<file path=ppt/slides/_rels/slide57.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36.xml" /></Relationships>
</file>

<file path=ppt/slides/_rels/slide58.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59.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60.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37.xml" /></Relationships>
</file>

<file path=ppt/slides/_rels/slide61.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38.xml" /></Relationships>
</file>

<file path=ppt/slides/_rels/slide62.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63.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39.xml" /></Relationships>
</file>

<file path=ppt/slides/_rels/slide64.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40.xml" /></Relationships>
</file>

<file path=ppt/slides/_rels/slide65.xml.rels>&#65279;<?xml version="1.0" encoding="utf-8" standalone="yes"?><Relationships xmlns="http://schemas.openxmlformats.org/package/2006/relationships"><Relationship Id="rId1" Type="http://schemas.openxmlformats.org/officeDocument/2006/relationships/slideLayout" Target="../slideLayouts/slideLayout14.xml" /></Relationships>
</file>

<file path=ppt/slides/_rels/slide66.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41.xml" /></Relationships>
</file>

<file path=ppt/slides/_rels/slide67.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42.xml" /></Relationships>
</file>

<file path=ppt/slides/_rels/slide6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1376020_105952054_2" TargetMode="External" /><Relationship Id="rId3" Type="http://schemas.openxmlformats.org/officeDocument/2006/relationships/image" Target="../media/image2.jpeg" /></Relationships>
</file>

<file path=ppt/slides/_rels/slide6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43.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074" name="Rectangle 2"/>
          <p:cNvSpPr>
            <a:spLocks noGrp="1" noRot="1"/>
          </p:cNvSpPr>
          <p:nvPr>
            <p:ph type="ctrTitle" idx="4294967295"/>
          </p:nvPr>
        </p:nvSpPr>
        <p:spPr>
          <a:xfrm>
            <a:off x="627690" y="710838"/>
            <a:ext cx="8282241" cy="3032474"/>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930"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zh-CN" altLang="en-US" sz="6994" b="1"/>
              <a:t>血液</a:t>
            </a:r>
            <a:r>
              <a:rPr lang="zh-CN" altLang="en-US" sz="1500" b="1"/>
              <a:t>(xuèyè)</a:t>
            </a:r>
            <a:r>
              <a:rPr lang="zh-CN" altLang="en-US" sz="6994" b="1"/>
              <a:t>透析机的消毒</a:t>
            </a:r>
            <a:br>
              <a:rPr lang="zh-CN" altLang="en-US" sz="6378"/>
            </a:br>
            <a:endParaRPr lang="zh-CN" altLang="en-US" sz="6778"/>
          </a:p>
        </p:txBody>
      </p:sp>
      <p:sp>
        <p:nvSpPr>
          <p:cNvPr id="3075" name="Rectangle 10"/>
          <p:cNvSpPr>
            <a:spLocks noGrp="1" noRot="1"/>
          </p:cNvSpPr>
          <p:nvPr>
            <p:ph type="subTitle" idx="4294967295"/>
          </p:nvPr>
        </p:nvSpPr>
        <p:spPr>
          <a:xfrm>
            <a:off x="4013953" y="3696033"/>
            <a:ext cx="4749246" cy="2636295"/>
          </a:xfrm>
          <a:noFill/>
          <a:ln>
            <a:miter lim="800000"/>
          </a:ln>
        </p:spPr>
        <p:txBody>
          <a:bodyPr wrap="square" lIns="91440" tIns="45720" rIns="91440" bIns="45720" anchor="t" anchorCtr="0"/>
          <a:lstStyle>
            <a:lvl1pPr marL="0" indent="0" algn="ctr" defTabSz="939089" rtl="0" eaLnBrk="1" fontAlgn="base" hangingPunct="1">
              <a:lnSpc>
                <a:spcPct val="100000"/>
              </a:lnSpc>
              <a:spcBef>
                <a:spcPct val="20000"/>
              </a:spcBef>
              <a:spcAft>
                <a:spcPct val="0"/>
              </a:spcAft>
              <a:buClr>
                <a:schemeClr val="hlink"/>
              </a:buClr>
              <a:buSzPct val="80000"/>
              <a:buFont typeface="Wingdings" pitchFamily="2" charset="2"/>
              <a:buNone/>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469544" indent="0" algn="ctr" defTabSz="939089" rtl="0" eaLnBrk="1" fontAlgn="base" hangingPunct="1">
              <a:lnSpc>
                <a:spcPct val="100000"/>
              </a:lnSpc>
              <a:spcBef>
                <a:spcPct val="20000"/>
              </a:spcBef>
              <a:spcAft>
                <a:spcPct val="0"/>
              </a:spcAft>
              <a:buClr>
                <a:schemeClr val="folHlink"/>
              </a:buClr>
              <a:buSzPct val="80000"/>
              <a:buFont typeface="Wingdings" pitchFamily="2" charset="2"/>
              <a:buNone/>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939089" indent="0" algn="ctr" defTabSz="939089" rtl="0" eaLnBrk="1" fontAlgn="base" hangingPunct="1">
              <a:lnSpc>
                <a:spcPct val="100000"/>
              </a:lnSpc>
              <a:spcBef>
                <a:spcPct val="20000"/>
              </a:spcBef>
              <a:spcAft>
                <a:spcPct val="0"/>
              </a:spcAft>
              <a:buClr>
                <a:schemeClr val="tx2"/>
              </a:buClr>
              <a:buSzPct val="80000"/>
              <a:buFont typeface="Wingdings" pitchFamily="2" charset="2"/>
              <a:buNone/>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408633" indent="0" algn="ctr" defTabSz="939089" rtl="0" eaLnBrk="1" fontAlgn="base" hangingPunct="1">
              <a:lnSpc>
                <a:spcPct val="100000"/>
              </a:lnSpc>
              <a:spcBef>
                <a:spcPct val="20000"/>
              </a:spcBef>
              <a:spcAft>
                <a:spcPct val="0"/>
              </a:spcAft>
              <a:buClr>
                <a:schemeClr val="hlink"/>
              </a:buClr>
              <a:buSzPct val="80000"/>
              <a:buFont typeface="Wingdings" pitchFamily="2" charset="2"/>
              <a:buNone/>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1878178" indent="0" algn="ctr" defTabSz="939089" rtl="0" eaLnBrk="1" fontAlgn="base" hangingPunct="1">
              <a:lnSpc>
                <a:spcPct val="100000"/>
              </a:lnSpc>
              <a:spcBef>
                <a:spcPct val="20000"/>
              </a:spcBef>
              <a:spcAft>
                <a:spcPct val="0"/>
              </a:spcAft>
              <a:buClr>
                <a:schemeClr val="tx1"/>
              </a:buClr>
              <a:buSzPct val="80000"/>
              <a:buFont typeface="Wingdings" pitchFamily="2" charset="2"/>
              <a:buNone/>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marL="0" lvl="0" indent="0"/>
            <a:r>
              <a:rPr lang="zh-CN" altLang="en-US" sz="3597" b="1"/>
              <a:t>赵县人民</a:t>
            </a:r>
            <a:r>
              <a:rPr lang="zh-CN" altLang="en-US" sz="1500" b="1"/>
              <a:t>(rénmín)</a:t>
            </a:r>
            <a:r>
              <a:rPr lang="zh-CN" altLang="en-US" sz="3597" b="1"/>
              <a:t>医院</a:t>
            </a:r>
            <a:endParaRPr lang="zh-CN" altLang="en-US" sz="3697" b="1"/>
          </a:p>
          <a:p>
            <a:pPr marL="0" lvl="0" indent="0"/>
            <a:r>
              <a:rPr lang="zh-CN" altLang="en-US" sz="3497" b="1"/>
              <a:t>防保科</a:t>
            </a:r>
            <a:endParaRPr lang="zh-CN" altLang="en-US" sz="3697" b="1"/>
          </a:p>
          <a:p>
            <a:pPr marL="0" lvl="0" indent="0"/>
            <a:endParaRPr lang="zh-CN" altLang="en-US" sz="3697" b="1"/>
          </a:p>
          <a:p>
            <a:pPr marL="0" lvl="0" indent="0"/>
            <a:r>
              <a:rPr lang="en-US" altLang="zh-CN" sz="2165" b="1"/>
              <a:t>                     2013</a:t>
            </a:r>
            <a:r>
              <a:rPr lang="zh-CN" altLang="en-US" sz="2165" b="1"/>
              <a:t>年</a:t>
            </a:r>
            <a:r>
              <a:rPr lang="en-US" altLang="zh-CN" sz="2165" b="1"/>
              <a:t>7</a:t>
            </a:r>
            <a:r>
              <a:rPr lang="zh-CN" altLang="en-US" sz="2165" b="1"/>
              <a:t>月</a:t>
            </a:r>
            <a:r>
              <a:rPr lang="en-US" altLang="zh-CN" sz="2065" b="1"/>
              <a:t>26</a:t>
            </a:r>
            <a:r>
              <a:rPr lang="zh-CN" altLang="en-US" sz="2265" b="1"/>
              <a:t>日</a:t>
            </a:r>
            <a:endParaRPr lang="zh-CN" altLang="en-US" sz="2465" b="1"/>
          </a:p>
        </p:txBody>
      </p:sp>
      <p:sp>
        <p:nvSpPr>
          <p:cNvPr id="3076"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69986" name=""/>
          <p:cNvSpPr/>
          <p:nvPr>
            <p:ph type="title"/>
          </p:nvPr>
        </p:nvSpPr>
        <p:spPr>
          <a:xfrm>
            <a:off x="469544" y="285314"/>
            <a:ext cx="8451799" cy="1170600"/>
          </a:xfrm>
          <a:noFill/>
          <a:ln>
            <a:miter lim="800000"/>
          </a:ln>
        </p:spPr>
        <p:txBody>
          <a:bodyPr anchor="ctr" anchorCtr="1"/>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内容</a:t>
            </a:r>
            <a:r>
              <a:rPr sz="1500"/>
              <a:t>(nèiróng)</a:t>
            </a:r>
          </a:p>
        </p:txBody>
      </p:sp>
      <p:sp>
        <p:nvSpPr>
          <p:cNvPr id="169987" name=""/>
          <p:cNvSpPr/>
          <p:nvPr>
            <p:ph type="body" idx="4294967295"/>
          </p:nvPr>
        </p:nvSpPr>
        <p:spPr>
          <a:xfrm>
            <a:off x="469544" y="1643406"/>
            <a:ext cx="8451799" cy="4653054"/>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t>1、透析机的消毒</a:t>
            </a:r>
          </a:p>
          <a:p>
            <a:pPr lvl="0"/>
            <a:r>
              <a:t>2、透析器材的消毒</a:t>
            </a:r>
          </a:p>
          <a:p>
            <a:pPr lvl="0"/>
            <a:r>
              <a:t>3、环境的消毒</a:t>
            </a:r>
          </a:p>
          <a:p>
            <a:pPr lvl="0"/>
            <a:r>
              <a:t>4、近年来感染事件汇总</a:t>
            </a:r>
          </a:p>
          <a:p>
            <a:pPr lvl="0"/>
            <a:r>
              <a:t>5、如何预防</a:t>
            </a:r>
            <a:r>
              <a:rPr sz="1500"/>
              <a:t>(yùfáng)</a:t>
            </a:r>
            <a:r>
              <a:t>职业暴露？</a:t>
            </a:r>
          </a:p>
        </p:txBody>
      </p:sp>
      <p:sp>
        <p:nvSpPr>
          <p:cNvPr id="169988"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97282" name=""/>
          <p:cNvSpPr/>
          <p:nvPr>
            <p:ph type="title"/>
          </p:nvPr>
        </p:nvSpPr>
        <p:spPr>
          <a:xfrm>
            <a:off x="469544" y="285314"/>
            <a:ext cx="8451799" cy="1170600"/>
          </a:xfrm>
          <a:noFill/>
          <a:ln>
            <a:miter lim="800000"/>
          </a:ln>
        </p:spPr>
        <p:txBody>
          <a:bodyPr anchor="ctr" anchorCtr="1"/>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zh-CN" altLang="en-US" b="1"/>
              <a:t> 病原体的种类</a:t>
            </a:r>
            <a:r>
              <a:rPr lang="zh-CN" altLang="en-US" sz="1500" b="1"/>
              <a:t>(zhǒnglèi)</a:t>
            </a:r>
            <a:r>
              <a:rPr lang="zh-CN" altLang="en-US"/>
              <a:t> </a:t>
            </a:r>
            <a:endParaRPr lang="zh-CN" altLang="en-US"/>
          </a:p>
        </p:txBody>
      </p:sp>
      <p:sp>
        <p:nvSpPr>
          <p:cNvPr id="97283" name=""/>
          <p:cNvSpPr/>
          <p:nvPr>
            <p:ph type="body" idx="4294967295"/>
          </p:nvPr>
        </p:nvSpPr>
        <p:spPr>
          <a:xfrm>
            <a:off x="469545" y="1524390"/>
            <a:ext cx="8737113" cy="4881305"/>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lnSpc>
                <a:spcPct val="80000"/>
              </a:lnSpc>
            </a:pPr>
            <a:r>
              <a:rPr lang="zh-CN" altLang="en-US" sz="2776"/>
              <a:t>不同传染病病原体各有特点，对不同消毒方法的耐受性不同。如细菌</a:t>
            </a:r>
            <a:r>
              <a:rPr lang="zh-CN" altLang="en-US" sz="2776">
                <a:hlinkClick r:id="rId2"/>
              </a:rPr>
              <a:t>芽胞</a:t>
            </a:r>
            <a:r>
              <a:rPr lang="zh-CN" altLang="en-US" sz="2476"/>
              <a:t>对各种消毒措施的耐受力最强，必须用杀菌</a:t>
            </a:r>
            <a:r>
              <a:rPr lang="zh-CN" altLang="en-US" sz="1500"/>
              <a:t>(shā jūn)</a:t>
            </a:r>
            <a:r>
              <a:rPr lang="zh-CN" altLang="en-US" sz="2476"/>
              <a:t>力强的</a:t>
            </a:r>
            <a:r>
              <a:rPr lang="zh-CN" altLang="en-US" sz="2776">
                <a:hlinkClick r:id="rId3"/>
              </a:rPr>
              <a:t>灭菌</a:t>
            </a:r>
            <a:r>
              <a:rPr lang="zh-CN" altLang="en-US" sz="2576"/>
              <a:t>剂、热力或辐射处理，才能取得较好效果。故一般将其作为最难消毒的代表。其他如</a:t>
            </a:r>
            <a:r>
              <a:rPr lang="zh-CN" altLang="en-US" sz="2676">
                <a:hlinkClick r:id="rId4"/>
              </a:rPr>
              <a:t>结核杆菌</a:t>
            </a:r>
            <a:r>
              <a:rPr lang="zh-CN" altLang="en-US" sz="2776"/>
              <a:t>对热力消毒敏感，而对一般消毒剂的耐受力却比其他细菌为强。真菌孢子对</a:t>
            </a:r>
            <a:r>
              <a:rPr lang="zh-CN" altLang="en-US" sz="2676">
                <a:hlinkClick r:id="rId5"/>
              </a:rPr>
              <a:t>紫外线</a:t>
            </a:r>
            <a:r>
              <a:rPr lang="zh-CN" altLang="en-US" sz="2576"/>
              <a:t>抵抗力很强，但较易被电离辐射所杀灭。肠道病毒对过氧乙酸的耐受力与细菌繁殖体相近，但</a:t>
            </a:r>
            <a:r>
              <a:rPr lang="zh-CN" altLang="en-US" sz="2676">
                <a:hlinkClick r:id="rId6"/>
              </a:rPr>
              <a:t>季胺</a:t>
            </a:r>
            <a:r>
              <a:rPr lang="zh-CN" altLang="en-US" sz="2476"/>
              <a:t>盐类对之无效。肉毒杆菌素易为碱破坏，但对酸耐受力强。至于其他细菌繁殖体和病毒、螺旋体、支原体、衣原体、立克次体对一般消毒处理耐受力均差。常见消毒方法一般均能取得较好效果。</a:t>
            </a:r>
            <a:r>
              <a:rPr lang="zh-CN" altLang="en-US" sz="1449"/>
              <a:t> </a:t>
            </a:r>
            <a:endParaRPr lang="zh-CN" altLang="en-US" sz="1849"/>
          </a:p>
        </p:txBody>
      </p:sp>
      <p:sp>
        <p:nvSpPr>
          <p:cNvPr id="97284"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098" name="标题 1"/>
          <p:cNvSpPr>
            <a:spLocks noGrp="1"/>
          </p:cNvSpPr>
          <p:nvPr>
            <p:ph type="title" idx="4294967295"/>
          </p:nvPr>
        </p:nvSpPr>
        <p:spPr>
          <a:xfrm>
            <a:off x="257597" y="637473"/>
            <a:ext cx="8771350" cy="1173861"/>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透析机消毒</a:t>
            </a:r>
            <a:r>
              <a:rPr sz="1500"/>
              <a:t>(xiāo dú)</a:t>
            </a:r>
            <a:r>
              <a:t>重要性</a:t>
            </a:r>
          </a:p>
        </p:txBody>
      </p:sp>
      <p:sp>
        <p:nvSpPr>
          <p:cNvPr id="4099" name="内容占位符 2"/>
          <p:cNvSpPr>
            <a:spLocks noGrp="1"/>
          </p:cNvSpPr>
          <p:nvPr>
            <p:ph idx="10"/>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rPr lang="zh-CN" altLang="en-US" sz="2576"/>
              <a:t>虽然细菌、病毒不能穿过完整的透析膜，但透析过程中会有透析膜破裂的风险，仍然细菌、病毒有进入血液的可能。</a:t>
            </a:r>
            <a:endParaRPr lang="en-US" altLang="zh-CN" sz="2876"/>
          </a:p>
          <a:p>
            <a:pPr lvl="0"/>
            <a:r>
              <a:rPr lang="zh-CN" altLang="en-US" sz="2776"/>
              <a:t>细菌的二次产物内毒素部分能够通过完整的透析膜，进入体内，给患者带来严重的影响。</a:t>
            </a:r>
            <a:endParaRPr lang="en-US" altLang="zh-CN" sz="2876"/>
          </a:p>
          <a:p>
            <a:pPr lvl="0"/>
            <a:r>
              <a:rPr lang="zh-CN" altLang="en-US" sz="2476"/>
              <a:t>少量内毒素进入体内会导致微炎性反应</a:t>
            </a:r>
            <a:r>
              <a:rPr lang="zh-CN" altLang="en-US" sz="1500"/>
              <a:t>(fǎnyìng)</a:t>
            </a:r>
            <a:r>
              <a:rPr lang="zh-CN" altLang="en-US" sz="2476"/>
              <a:t>增加白介素、细胞因子等，从而带来一些长期反应</a:t>
            </a:r>
            <a:r>
              <a:rPr lang="zh-CN" altLang="en-US" sz="1500"/>
              <a:t>(fǎnyìng)</a:t>
            </a:r>
            <a:r>
              <a:rPr lang="zh-CN" altLang="en-US" sz="2476"/>
              <a:t>。大量内毒素可引起透析过程中的急性反应</a:t>
            </a:r>
            <a:r>
              <a:rPr lang="zh-CN" altLang="en-US" sz="1500"/>
              <a:t>(fǎnyìng)</a:t>
            </a:r>
            <a:r>
              <a:rPr lang="zh-CN" altLang="en-US" sz="2476"/>
              <a:t>，如发热、恶心、抽搐、搔痒甚至休克，导致生命危险，</a:t>
            </a:r>
            <a:endParaRPr lang="zh-CN" altLang="en-US" sz="2876"/>
          </a:p>
        </p:txBody>
      </p:sp>
      <p:sp>
        <p:nvSpPr>
          <p:cNvPr id="4100"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122" name="标题 1"/>
          <p:cNvSpPr>
            <a:spLocks noGrp="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透析机的消毒剂</a:t>
            </a:r>
          </a:p>
        </p:txBody>
      </p:sp>
      <p:sp>
        <p:nvSpPr>
          <p:cNvPr id="5123" name="内容占位符 2"/>
          <p:cNvSpPr>
            <a:spLocks noGrp="1"/>
          </p:cNvSpPr>
          <p:nvPr>
            <p:ph idx="10"/>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rPr lang="zh-CN" altLang="en-US"/>
              <a:t>能在</a:t>
            </a:r>
            <a:r>
              <a:rPr lang="zh-CN" altLang="en-US" u="sng"/>
              <a:t>要求的时间</a:t>
            </a:r>
            <a:r>
              <a:rPr lang="zh-CN" altLang="en-US" sz="1500" u="sng"/>
              <a:t>(shíjiān)</a:t>
            </a:r>
            <a:r>
              <a:rPr lang="zh-CN" altLang="en-US" u="sng"/>
              <a:t>内</a:t>
            </a:r>
            <a:r>
              <a:rPr lang="zh-CN" altLang="en-US"/>
              <a:t>达到高水平的消毒</a:t>
            </a:r>
            <a:endParaRPr lang="en-US" altLang="zh-CN"/>
          </a:p>
          <a:p>
            <a:pPr lvl="0"/>
            <a:r>
              <a:rPr lang="zh-CN" altLang="en-US"/>
              <a:t>对透析机内部零部件损坏程度低</a:t>
            </a:r>
            <a:endParaRPr lang="en-US" altLang="zh-CN"/>
          </a:p>
          <a:p>
            <a:pPr lvl="0"/>
            <a:r>
              <a:rPr lang="zh-CN" altLang="en-US"/>
              <a:t>容易冲洗干净，无残留 </a:t>
            </a:r>
            <a:endParaRPr lang="en-US" altLang="zh-CN"/>
          </a:p>
          <a:p>
            <a:pPr lvl="0"/>
            <a:r>
              <a:rPr lang="zh-CN" altLang="en-US"/>
              <a:t>对操作人员安全</a:t>
            </a:r>
            <a:endParaRPr lang="en-US" altLang="zh-CN"/>
          </a:p>
          <a:p>
            <a:pPr lvl="0"/>
            <a:r>
              <a:rPr lang="zh-CN" altLang="en-US"/>
              <a:t>对环境无害</a:t>
            </a:r>
            <a:endParaRPr lang="en-US" altLang="zh-CN"/>
          </a:p>
          <a:p>
            <a:pPr lvl="0"/>
            <a:r>
              <a:rPr lang="zh-CN" altLang="en-US"/>
              <a:t>价格上能减少科室成本</a:t>
            </a:r>
            <a:endParaRPr lang="en-US" altLang="zh-CN"/>
          </a:p>
          <a:p>
            <a:pPr lvl="0"/>
            <a:endParaRPr lang="zh-CN" altLang="en-US"/>
          </a:p>
        </p:txBody>
      </p:sp>
      <p:sp>
        <p:nvSpPr>
          <p:cNvPr id="5124"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6148" name=""/>
          <p:cNvSpPr/>
          <p:nvPr>
            <p:ph type="title"/>
          </p:nvPr>
        </p:nvSpPr>
        <p:spPr>
          <a:xfrm>
            <a:off x="469544" y="285314"/>
            <a:ext cx="8451799" cy="1170600"/>
          </a:xfrm>
          <a:noFill/>
          <a:ln>
            <a:miter lim="800000"/>
          </a:ln>
        </p:spPr>
        <p:txBody>
          <a:bodyPr anchor="ctr" anchorCtr="1"/>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zh-CN" altLang="en-US" sz="3603"/>
              <a:t>血液透析机的消毒</a:t>
            </a:r>
            <a:r>
              <a:rPr lang="zh-CN" altLang="en-US" sz="1500"/>
              <a:t>(xiāo dú)</a:t>
            </a:r>
            <a:r>
              <a:rPr lang="zh-CN" altLang="en-US" sz="3603"/>
              <a:t>包括两个方面</a:t>
            </a:r>
            <a:br>
              <a:rPr lang="en-US" altLang="zh-CN" sz="3503"/>
            </a:br>
            <a:endParaRPr lang="zh-CN" altLang="en-US" sz="3903"/>
          </a:p>
        </p:txBody>
      </p:sp>
      <p:sp>
        <p:nvSpPr>
          <p:cNvPr id="6146" name="内容占位符 1"/>
          <p:cNvSpPr>
            <a:spLocks noGrp="1"/>
          </p:cNvSpPr>
          <p:nvPr>
            <p:ph type="body" idx="4294967295"/>
          </p:nvPr>
        </p:nvSpPr>
        <p:spPr>
          <a:xfrm>
            <a:off x="480957" y="1496673"/>
            <a:ext cx="8451799" cy="5546493"/>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buNone/>
            </a:pPr>
            <a:r>
              <a:rPr lang="en-US" altLang="zh-CN"/>
              <a:t>   1.</a:t>
            </a:r>
            <a:r>
              <a:rPr lang="zh-CN" altLang="en-US"/>
              <a:t>机器表面的清洁消毒</a:t>
            </a:r>
            <a:endParaRPr lang="en-US" altLang="zh-CN"/>
          </a:p>
          <a:p>
            <a:pPr lvl="0">
              <a:buNone/>
            </a:pPr>
            <a:r>
              <a:rPr lang="zh-CN" altLang="en-US"/>
              <a:t>       每次透析治疗结束之后，及时清洁血透机表面的水渍、血渍，并用含有效氯</a:t>
            </a:r>
            <a:r>
              <a:rPr lang="en-US" altLang="zh-CN"/>
              <a:t>500-1000mg/L </a:t>
            </a:r>
            <a:r>
              <a:rPr lang="zh-CN" altLang="en-US"/>
              <a:t>消毒剂擦拭 或采用物理方式消毒。（如紫外线灯等）</a:t>
            </a:r>
            <a:endParaRPr lang="en-US" altLang="zh-CN"/>
          </a:p>
          <a:p>
            <a:pPr lvl="0"/>
            <a:r>
              <a:rPr lang="en-US" altLang="zh-CN"/>
              <a:t>2.</a:t>
            </a:r>
            <a:r>
              <a:rPr lang="zh-CN" altLang="en-US"/>
              <a:t>机器内部的冲洗消毒</a:t>
            </a:r>
            <a:r>
              <a:rPr lang="en-US" altLang="zh-CN"/>
              <a:t>(</a:t>
            </a:r>
            <a:r>
              <a:rPr lang="zh-CN" altLang="en-US"/>
              <a:t>指血液</a:t>
            </a:r>
            <a:r>
              <a:rPr lang="zh-CN" altLang="en-US" sz="1500"/>
              <a:t>(xuèyè)</a:t>
            </a:r>
            <a:r>
              <a:rPr lang="zh-CN" altLang="en-US"/>
              <a:t>透析机内部水路</a:t>
            </a:r>
            <a:r>
              <a:rPr lang="en-US" altLang="zh-CN"/>
              <a:t>)</a:t>
            </a:r>
            <a:endParaRPr lang="en-US" altLang="zh-CN"/>
          </a:p>
          <a:p>
            <a:pPr lvl="0">
              <a:buNone/>
            </a:pPr>
            <a:r>
              <a:rPr lang="zh-CN" altLang="en-US"/>
              <a:t>         </a:t>
            </a:r>
            <a:r>
              <a:rPr lang="en-US" altLang="zh-CN"/>
              <a:t>    </a:t>
            </a:r>
            <a:endParaRPr lang="zh-CN" altLang="en-US"/>
          </a:p>
        </p:txBody>
      </p:sp>
      <p:sp>
        <p:nvSpPr>
          <p:cNvPr id="6149"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7172" name=""/>
          <p:cNvSpPr/>
          <p:nvPr>
            <p:ph type="title"/>
          </p:nvPr>
        </p:nvSpPr>
        <p:spPr>
          <a:xfrm>
            <a:off x="469544" y="285314"/>
            <a:ext cx="8451799" cy="1170600"/>
          </a:xfrm>
          <a:noFill/>
          <a:ln>
            <a:miter lim="800000"/>
          </a:ln>
        </p:spPr>
        <p:txBody>
          <a:bodyPr anchor="ctr" anchorCtr="1"/>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zh-CN" altLang="en-US" sz="3503"/>
              <a:t>消毒</a:t>
            </a:r>
            <a:r>
              <a:rPr lang="zh-CN" altLang="en-US" sz="1500"/>
              <a:t>(xiāo dú)</a:t>
            </a:r>
            <a:r>
              <a:rPr lang="zh-CN" altLang="en-US" sz="3503"/>
              <a:t>与灭菌的定义</a:t>
            </a:r>
            <a:br>
              <a:rPr lang="en-US" altLang="zh-CN" sz="3803"/>
            </a:br>
            <a:endParaRPr lang="zh-CN" altLang="en-US" sz="3903"/>
          </a:p>
        </p:txBody>
      </p:sp>
      <p:sp>
        <p:nvSpPr>
          <p:cNvPr id="7170" name="内容占位符 1"/>
          <p:cNvSpPr>
            <a:spLocks noGrp="1"/>
          </p:cNvSpPr>
          <p:nvPr>
            <p:ph type="body" idx="4294967295"/>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buNone/>
            </a:pPr>
            <a:r>
              <a:rPr lang="zh-CN" altLang="en-US"/>
              <a:t>  </a:t>
            </a:r>
            <a:endParaRPr lang="en-US" altLang="zh-CN"/>
          </a:p>
          <a:p>
            <a:pPr lvl="0"/>
            <a:r>
              <a:rPr lang="zh-CN" altLang="en-US" b="1">
                <a:solidFill>
                  <a:srgbClr val="00FF00"/>
                </a:solidFill>
                <a:effectLst/>
              </a:rPr>
              <a:t>消毒</a:t>
            </a:r>
            <a:r>
              <a:rPr lang="zh-CN" altLang="en-US"/>
              <a:t> 是指杀死病原</a:t>
            </a:r>
            <a:r>
              <a:rPr lang="zh-CN" altLang="en-US">
                <a:hlinkClick r:id="rId3"/>
              </a:rPr>
              <a:t>微生物</a:t>
            </a:r>
            <a:r>
              <a:rPr lang="zh-CN" altLang="en-US"/>
              <a:t>、但不一定能杀死细菌芽孢的方法。通常用化学的方法来达到消毒的作用。用于用于消毒的化学药物叫做消毒剂。灭菌 是指把</a:t>
            </a:r>
            <a:r>
              <a:rPr lang="zh-CN" altLang="en-US">
                <a:hlinkClick r:id="rId4"/>
              </a:rPr>
              <a:t>物体</a:t>
            </a:r>
            <a:r>
              <a:rPr lang="zh-CN" altLang="en-US"/>
              <a:t>上所有的微生物（包括细菌芽孢在内）全部杀死的方法，通常用物理</a:t>
            </a:r>
            <a:r>
              <a:rPr lang="zh-CN" altLang="en-US" sz="1500"/>
              <a:t>(wùlǐ)</a:t>
            </a:r>
            <a:r>
              <a:rPr lang="zh-CN" altLang="en-US"/>
              <a:t>方法来达到灭菌的目的。 </a:t>
            </a:r>
            <a:endParaRPr lang="en-US" altLang="zh-CN"/>
          </a:p>
          <a:p>
            <a:pPr lvl="0">
              <a:buNone/>
            </a:pPr>
            <a:endParaRPr lang="en-US" altLang="zh-CN"/>
          </a:p>
        </p:txBody>
      </p:sp>
      <p:sp>
        <p:nvSpPr>
          <p:cNvPr id="7173"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8194" name="内容占位符 1"/>
          <p:cNvSpPr>
            <a:spLocks noGrp="1"/>
          </p:cNvSpPr>
          <p:nvPr>
            <p:ph idx="12"/>
          </p:nvPr>
        </p:nvSpPr>
        <p:spPr>
          <a:xfrm>
            <a:off x="309769" y="704317"/>
            <a:ext cx="8774611" cy="5321503"/>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endParaRPr lang="en-US" altLang="zh-CN"/>
          </a:p>
          <a:p>
            <a:pPr lvl="0"/>
            <a:r>
              <a:rPr lang="zh-CN" altLang="en-US" sz="4008">
                <a:solidFill>
                  <a:srgbClr val="00FF00"/>
                </a:solidFill>
              </a:rPr>
              <a:t>消毒的目的是</a:t>
            </a:r>
            <a:r>
              <a:rPr lang="zh-CN" altLang="en-US" sz="3908"/>
              <a:t>预防和控制由血液透析引起</a:t>
            </a:r>
            <a:r>
              <a:rPr lang="zh-CN" altLang="en-US" sz="1500"/>
              <a:t>(yǐnqǐ)</a:t>
            </a:r>
            <a:r>
              <a:rPr lang="zh-CN" altLang="en-US" sz="3908"/>
              <a:t>的医源性感染。</a:t>
            </a:r>
            <a:endParaRPr lang="zh-CN" altLang="en-US" sz="4108"/>
          </a:p>
          <a:p>
            <a:pPr lvl="0"/>
            <a:endParaRPr lang="en-US" altLang="zh-CN" sz="4108"/>
          </a:p>
          <a:p>
            <a:pPr lvl="0"/>
            <a:r>
              <a:rPr lang="zh-CN" altLang="en-US" sz="4008"/>
              <a:t> 应建立健全的消毒灭菌隔离制度，定期消毒，严格检测。</a:t>
            </a:r>
            <a:endParaRPr lang="zh-CN" altLang="en-US" sz="4108"/>
          </a:p>
          <a:p>
            <a:pPr lvl="0"/>
            <a:endParaRPr lang="en-US" altLang="zh-CN" sz="4108"/>
          </a:p>
          <a:p>
            <a:pPr lvl="0">
              <a:buNone/>
            </a:pPr>
            <a:endParaRPr lang="zh-CN" altLang="en-US" sz="4108"/>
          </a:p>
          <a:p>
            <a:pPr lvl="0">
              <a:buNone/>
            </a:pPr>
            <a:endParaRPr lang="zh-CN" altLang="en-US"/>
          </a:p>
        </p:txBody>
      </p:sp>
      <p:sp>
        <p:nvSpPr>
          <p:cNvPr id="8195"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9218" name="标题 1"/>
          <p:cNvSpPr>
            <a:spLocks noGrp="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透析机消毒</a:t>
            </a:r>
            <a:r>
              <a:rPr sz="1500"/>
              <a:t>(xiāo dú)</a:t>
            </a:r>
            <a:r>
              <a:t>方法</a:t>
            </a:r>
          </a:p>
        </p:txBody>
      </p:sp>
      <p:sp>
        <p:nvSpPr>
          <p:cNvPr id="9219" name="内容占位符 2"/>
          <p:cNvSpPr>
            <a:spLocks noGrp="1"/>
          </p:cNvSpPr>
          <p:nvPr>
            <p:ph idx="10"/>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rPr lang="en-US" altLang="zh-CN">
                <a:solidFill>
                  <a:srgbClr val="00FF00"/>
                </a:solidFill>
              </a:rPr>
              <a:t>1.</a:t>
            </a:r>
            <a:r>
              <a:rPr lang="zh-CN" altLang="en-US">
                <a:solidFill>
                  <a:srgbClr val="00FF00"/>
                </a:solidFill>
              </a:rPr>
              <a:t>热消毒</a:t>
            </a:r>
            <a:r>
              <a:rPr lang="zh-CN" altLang="en-US"/>
              <a:t>：利用透析机的自身加热装置将反渗水加热到</a:t>
            </a:r>
            <a:r>
              <a:rPr lang="en-US" altLang="zh-CN"/>
              <a:t>85-95</a:t>
            </a:r>
            <a:r>
              <a:rPr lang="zh-CN" altLang="en-US"/>
              <a:t>摄氏度，并在透析机内保持</a:t>
            </a:r>
            <a:r>
              <a:rPr lang="en-US" altLang="zh-CN"/>
              <a:t>15-30</a:t>
            </a:r>
            <a:r>
              <a:rPr lang="zh-CN" altLang="en-US"/>
              <a:t>分钟左右。</a:t>
            </a:r>
            <a:endParaRPr lang="en-US" altLang="zh-CN"/>
          </a:p>
          <a:p>
            <a:pPr lvl="0"/>
            <a:r>
              <a:rPr lang="zh-CN" altLang="en-US"/>
              <a:t>优点 ：消毒效果较好，对环境人员无害，无残留，对患者安全。</a:t>
            </a:r>
            <a:endParaRPr lang="en-US" altLang="zh-CN"/>
          </a:p>
          <a:p>
            <a:pPr lvl="0"/>
            <a:r>
              <a:rPr lang="zh-CN" altLang="en-US"/>
              <a:t>缺点：可能增加故障率和维修成本</a:t>
            </a:r>
            <a:r>
              <a:rPr lang="zh-CN" altLang="en-US" sz="1500"/>
              <a:t>(chéngběn)</a:t>
            </a:r>
            <a:r>
              <a:rPr lang="zh-CN" altLang="en-US"/>
              <a:t>，只有部分透析机无热消毒功能，热消毒不能代替除钙。</a:t>
            </a:r>
            <a:endParaRPr lang="en-US" altLang="zh-CN"/>
          </a:p>
          <a:p>
            <a:pPr lvl="0"/>
            <a:endParaRPr lang="zh-CN" altLang="en-US"/>
          </a:p>
        </p:txBody>
      </p:sp>
      <p:sp>
        <p:nvSpPr>
          <p:cNvPr id="9220"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0242" name="内容占位符 1"/>
          <p:cNvSpPr>
            <a:spLocks noGrp="1"/>
          </p:cNvSpPr>
          <p:nvPr>
            <p:ph idx="12"/>
          </p:nvPr>
        </p:nvSpPr>
        <p:spPr>
          <a:xfrm>
            <a:off x="309769" y="704317"/>
            <a:ext cx="8774611" cy="5321503"/>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rPr lang="en-US" altLang="zh-CN">
                <a:solidFill>
                  <a:srgbClr val="00FF00"/>
                </a:solidFill>
              </a:rPr>
              <a:t>2.</a:t>
            </a:r>
            <a:r>
              <a:rPr lang="zh-CN" altLang="en-US">
                <a:solidFill>
                  <a:srgbClr val="00FF00"/>
                </a:solidFill>
              </a:rPr>
              <a:t>热化学消毒：</a:t>
            </a:r>
            <a:r>
              <a:rPr lang="zh-CN" altLang="en-US"/>
              <a:t>利用透析机自身或外部加热</a:t>
            </a:r>
            <a:r>
              <a:rPr lang="zh-CN" altLang="en-US" sz="1500"/>
              <a:t>(jiā rè)</a:t>
            </a:r>
            <a:r>
              <a:rPr lang="zh-CN" altLang="en-US"/>
              <a:t>装置将反渗水加热</a:t>
            </a:r>
            <a:r>
              <a:rPr lang="zh-CN" altLang="en-US" sz="1500"/>
              <a:t>(jiā rè)</a:t>
            </a:r>
            <a:r>
              <a:rPr lang="zh-CN" altLang="en-US"/>
              <a:t>到</a:t>
            </a:r>
            <a:r>
              <a:rPr lang="en-US" altLang="zh-CN"/>
              <a:t>85-95</a:t>
            </a:r>
            <a:r>
              <a:rPr lang="zh-CN" altLang="en-US"/>
              <a:t>摄氏度，并在透析机内保持</a:t>
            </a:r>
            <a:r>
              <a:rPr lang="en-US" altLang="zh-CN"/>
              <a:t>15-30</a:t>
            </a:r>
            <a:r>
              <a:rPr lang="zh-CN" altLang="en-US"/>
              <a:t>分钟左右，同时加入化学试剂，目前主要是</a:t>
            </a:r>
            <a:r>
              <a:rPr lang="en-US" altLang="zh-CN"/>
              <a:t>20%-30%</a:t>
            </a:r>
            <a:r>
              <a:rPr lang="zh-CN" altLang="en-US"/>
              <a:t>桔橼酸。</a:t>
            </a:r>
            <a:endParaRPr lang="en-US" altLang="zh-CN"/>
          </a:p>
          <a:p>
            <a:pPr lvl="0"/>
            <a:r>
              <a:rPr lang="zh-CN" altLang="en-US"/>
              <a:t>优点：消毒效果较好，对环境人员损害较小，消毒同时利用桔橼酸除钙。</a:t>
            </a:r>
            <a:endParaRPr lang="en-US" altLang="zh-CN"/>
          </a:p>
          <a:p>
            <a:pPr lvl="0"/>
            <a:r>
              <a:rPr lang="zh-CN" altLang="en-US"/>
              <a:t>缺点：可能增加故障率和维修成本，部分透析机无热消毒功能，需要确保化学消毒剂排除干净。</a:t>
            </a:r>
            <a:endParaRPr lang="zh-CN" altLang="en-US"/>
          </a:p>
        </p:txBody>
      </p:sp>
      <p:sp>
        <p:nvSpPr>
          <p:cNvPr id="10243"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1266" name="内容占位符 1"/>
          <p:cNvSpPr>
            <a:spLocks noGrp="1"/>
          </p:cNvSpPr>
          <p:nvPr>
            <p:ph idx="12"/>
          </p:nvPr>
        </p:nvSpPr>
        <p:spPr>
          <a:xfrm>
            <a:off x="257597" y="564106"/>
            <a:ext cx="8949060" cy="5768222"/>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rPr lang="en-US" altLang="zh-CN" sz="2676">
                <a:solidFill>
                  <a:srgbClr val="00FF00"/>
                </a:solidFill>
              </a:rPr>
              <a:t>3.</a:t>
            </a:r>
            <a:r>
              <a:rPr lang="zh-CN" altLang="en-US" sz="2576">
                <a:solidFill>
                  <a:srgbClr val="00FF00"/>
                </a:solidFill>
              </a:rPr>
              <a:t>冷化学消毒：</a:t>
            </a:r>
            <a:r>
              <a:rPr lang="zh-CN" altLang="en-US" sz="2476"/>
              <a:t>将适合浓度的消毒液吸入透析机，并使溶液在机器内部循环，一定时间后排出。血液透析机最常用的化学消毒剂为次氯酸钠和过氧乙酸，两者同是广谱杀菌剂。消毒所需时间短且常温消毒有效，但几乎没有除钙的作用。不管选择次氯酸钠还是过氧乙酸应监控其有效浓度和残余浓度，</a:t>
            </a:r>
            <a:r>
              <a:rPr lang="zh-CN" altLang="en-US" sz="2676" b="1" u="sng"/>
              <a:t>必须了解透析机消毒液的浓度</a:t>
            </a:r>
            <a:r>
              <a:rPr lang="zh-CN" altLang="en-US" sz="2676"/>
              <a:t>，然后配制适当浓度的消毒液，大多数机器能自动控制消毒液的吸入量和作用时间。当前国内医院给血液透析机常使用</a:t>
            </a:r>
            <a:r>
              <a:rPr lang="en-US" altLang="zh-CN" sz="2576"/>
              <a:t>5%-10%</a:t>
            </a:r>
            <a:r>
              <a:rPr lang="zh-CN" altLang="en-US" sz="2576"/>
              <a:t>次氯酸钠溶液消毒，次氯酸钠需要加水稀释</a:t>
            </a:r>
            <a:r>
              <a:rPr lang="zh-CN" altLang="en-US" sz="1500"/>
              <a:t>(xīshì)</a:t>
            </a:r>
            <a:r>
              <a:rPr lang="zh-CN" altLang="en-US" sz="2576"/>
              <a:t>到所需浓度 ，才能消毒灭菌。</a:t>
            </a:r>
            <a:endParaRPr lang="en-US" altLang="zh-CN" sz="2876"/>
          </a:p>
        </p:txBody>
      </p:sp>
      <p:sp>
        <p:nvSpPr>
          <p:cNvPr id="11267"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65891" name=""/>
          <p:cNvSpPr/>
          <p:nvPr>
            <p:ph type="body" idx="4294967295"/>
          </p:nvPr>
        </p:nvSpPr>
        <p:spPr>
          <a:xfrm>
            <a:off x="480957" y="1229294"/>
            <a:ext cx="8451799" cy="4653054"/>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rPr lang="zh-CN" altLang="en-US" sz="3597"/>
              <a:t>优点：目前所有透析机都具备此功能，许多</a:t>
            </a:r>
            <a:r>
              <a:rPr lang="zh-CN" altLang="en-US" sz="1500"/>
              <a:t>(xǔduō)</a:t>
            </a:r>
            <a:r>
              <a:rPr lang="zh-CN" altLang="en-US" sz="3597"/>
              <a:t>机器有自动模式，使用方便。</a:t>
            </a:r>
            <a:endParaRPr lang="en-US" altLang="zh-CN" sz="3697"/>
          </a:p>
          <a:p>
            <a:pPr lvl="0"/>
            <a:r>
              <a:rPr lang="zh-CN" altLang="en-US" sz="3297"/>
              <a:t>缺点：对机器的损害程度根据选用的不同浓度消毒液而不同，消毒效果根据不同的浓度消毒液而不同，对环境和人员的危害根据不同的消毒液而不同，需要确保化学消毒剂排除干净。</a:t>
            </a:r>
            <a:endParaRPr lang="zh-CN" altLang="en-US" sz="3697"/>
          </a:p>
          <a:p>
            <a:pPr lvl="0"/>
            <a:endParaRPr lang="zh-CN" altLang="en-US" sz="3697"/>
          </a:p>
        </p:txBody>
      </p:sp>
      <p:sp>
        <p:nvSpPr>
          <p:cNvPr id="165892"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2290" name="标题 1"/>
          <p:cNvSpPr>
            <a:spLocks noGrp="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目前常用</a:t>
            </a:r>
            <a:r>
              <a:rPr sz="1500"/>
              <a:t>(chánɡ yònɡ)</a:t>
            </a:r>
            <a:r>
              <a:t>的冷化学消毒剂</a:t>
            </a:r>
          </a:p>
        </p:txBody>
      </p:sp>
      <p:sp>
        <p:nvSpPr>
          <p:cNvPr id="12291" name="内容占位符 2"/>
          <p:cNvSpPr>
            <a:spLocks noGrp="1"/>
          </p:cNvSpPr>
          <p:nvPr>
            <p:ph idx="10"/>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t>次氯酸钠：</a:t>
            </a:r>
          </a:p>
          <a:p>
            <a:pPr lvl="0"/>
            <a:r>
              <a:t>优点：   成本低，对蛋白去除效果好。</a:t>
            </a:r>
          </a:p>
          <a:p>
            <a:pPr lvl="0"/>
            <a:r>
              <a:t>缺点：   对浓度有要求，对透析机内部零件有一定腐蚀，对环境</a:t>
            </a:r>
            <a:r>
              <a:rPr sz="1500"/>
              <a:t>(huánjìng)</a:t>
            </a:r>
            <a:r>
              <a:t>有一定损害，需要单独除钙。</a:t>
            </a:r>
          </a:p>
          <a:p/>
        </p:txBody>
      </p:sp>
      <p:sp>
        <p:nvSpPr>
          <p:cNvPr id="12292"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3314" name="内容占位符 1"/>
          <p:cNvSpPr>
            <a:spLocks noGrp="1"/>
          </p:cNvSpPr>
          <p:nvPr>
            <p:ph idx="12"/>
          </p:nvPr>
        </p:nvSpPr>
        <p:spPr>
          <a:xfrm>
            <a:off x="293465" y="807030"/>
            <a:ext cx="8774611" cy="5321503"/>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t>过氧乙酸：</a:t>
            </a:r>
          </a:p>
          <a:p>
            <a:pPr lvl="0"/>
            <a:r>
              <a:t>优点：消毒</a:t>
            </a:r>
            <a:r>
              <a:rPr sz="1500"/>
              <a:t>(xiāo dú)</a:t>
            </a:r>
            <a:r>
              <a:t>效果较好，对环境和人员损害小</a:t>
            </a:r>
          </a:p>
          <a:p>
            <a:pPr lvl="0"/>
            <a:r>
              <a:t>缺点：  稳定性差，如检测不当，可能达不到消毒要求，需要单独除钙。</a:t>
            </a:r>
          </a:p>
          <a:p>
            <a:pPr lvl="0"/>
            <a:r>
              <a:t>各透析机厂家和消毒厂家提供的专用透析机消毒除钙液</a:t>
            </a:r>
          </a:p>
          <a:p>
            <a:pPr lvl="0"/>
            <a:r>
              <a:t>优点：消毒效果好，对设备损害极小，消毒同时有除钙作用，对环境人员无害。</a:t>
            </a:r>
          </a:p>
          <a:p>
            <a:pPr lvl="0"/>
            <a:r>
              <a:t>缺点：价格较高，对蛋白去除能力一般。</a:t>
            </a:r>
          </a:p>
          <a:p/>
          <a:p/>
        </p:txBody>
      </p:sp>
      <p:sp>
        <p:nvSpPr>
          <p:cNvPr id="13315"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4338" name="Rectangle 2"/>
          <p:cNvSpPr>
            <a:spLocks noGrp="1" noRot="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zh-CN" altLang="en-US" sz="3603"/>
              <a:t>各种消毒液种类</a:t>
            </a:r>
            <a:r>
              <a:rPr lang="zh-CN" altLang="en-US" sz="1500"/>
              <a:t>(zhǒnglèi)</a:t>
            </a:r>
            <a:br>
              <a:rPr lang="zh-CN" altLang="en-US" sz="3603"/>
            </a:br>
            <a:r>
              <a:rPr lang="zh-CN" altLang="en-US" sz="3603"/>
              <a:t>及作用机理</a:t>
            </a:r>
            <a:endParaRPr lang="zh-CN" altLang="en-US" sz="3903"/>
          </a:p>
        </p:txBody>
      </p:sp>
      <p:sp>
        <p:nvSpPr>
          <p:cNvPr id="14339" name="Rectangle 3"/>
          <p:cNvSpPr>
            <a:spLocks noGrp="1" noRot="1"/>
          </p:cNvSpPr>
          <p:nvPr>
            <p:ph type="body" idx="4294967295"/>
          </p:nvPr>
        </p:nvSpPr>
        <p:spPr>
          <a:xfrm>
            <a:off x="619538" y="2034693"/>
            <a:ext cx="8771350" cy="3991127"/>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lnSpc>
                <a:spcPct val="90000"/>
              </a:lnSpc>
            </a:pPr>
            <a:r>
              <a:rPr lang="zh-CN" altLang="en-US"/>
              <a:t>含氯消毒液    </a:t>
            </a:r>
            <a:r>
              <a:rPr lang="zh-CN" altLang="en-US" sz="2065">
                <a:solidFill>
                  <a:srgbClr val="FF0000"/>
                </a:solidFill>
              </a:rPr>
              <a:t>次氯酸钠</a:t>
            </a:r>
            <a:r>
              <a:rPr lang="zh-CN" altLang="en-US" sz="2265"/>
              <a:t>  氯化磷酸三钠  二氧化氯</a:t>
            </a:r>
            <a:r>
              <a:rPr lang="zh-CN" altLang="en-US" sz="2365">
                <a:solidFill>
                  <a:srgbClr val="FF0000"/>
                </a:solidFill>
              </a:rPr>
              <a:t> </a:t>
            </a:r>
            <a:r>
              <a:rPr lang="zh-CN" altLang="en-US" sz="2365"/>
              <a:t> 漂白</a:t>
            </a:r>
            <a:r>
              <a:rPr lang="zh-CN" altLang="en-US" sz="1500"/>
              <a:t>(piǎo bái)</a:t>
            </a:r>
            <a:r>
              <a:rPr lang="zh-CN" altLang="en-US" sz="2365"/>
              <a:t>       </a:t>
            </a:r>
            <a:endParaRPr lang="en-US" altLang="zh-CN" sz="2465"/>
          </a:p>
          <a:p>
            <a:pPr lvl="0">
              <a:lnSpc>
                <a:spcPct val="90000"/>
              </a:lnSpc>
              <a:buNone/>
            </a:pPr>
            <a:r>
              <a:rPr lang="zh-CN" altLang="en-US" sz="2365"/>
              <a:t>                                 粉  氯优净  氯胺</a:t>
            </a:r>
            <a:endParaRPr lang="zh-CN" altLang="en-US" sz="2465"/>
          </a:p>
          <a:p>
            <a:pPr lvl="0">
              <a:lnSpc>
                <a:spcPct val="90000"/>
              </a:lnSpc>
            </a:pPr>
            <a:r>
              <a:rPr lang="zh-CN" altLang="en-US"/>
              <a:t>过氧化物消毒液     </a:t>
            </a:r>
            <a:r>
              <a:rPr lang="zh-CN" altLang="en-US" sz="2365">
                <a:solidFill>
                  <a:srgbClr val="FF0000"/>
                </a:solidFill>
              </a:rPr>
              <a:t>过氧乙酸  </a:t>
            </a:r>
            <a:r>
              <a:rPr lang="zh-CN" altLang="en-US" sz="2065"/>
              <a:t>过氧化氢  过氧戊二酸             </a:t>
            </a:r>
            <a:endParaRPr lang="en-US" altLang="zh-CN" sz="2465"/>
          </a:p>
          <a:p>
            <a:pPr lvl="0">
              <a:lnSpc>
                <a:spcPct val="90000"/>
              </a:lnSpc>
              <a:buNone/>
            </a:pPr>
            <a:r>
              <a:rPr lang="zh-CN" altLang="en-US" sz="2165"/>
              <a:t>                                            臭氧</a:t>
            </a:r>
            <a:endParaRPr lang="zh-CN" altLang="en-US" sz="2465"/>
          </a:p>
          <a:p>
            <a:pPr lvl="0">
              <a:lnSpc>
                <a:spcPct val="90000"/>
              </a:lnSpc>
            </a:pPr>
            <a:r>
              <a:rPr lang="zh-CN" altLang="en-US"/>
              <a:t>醛类消毒液      </a:t>
            </a:r>
            <a:r>
              <a:rPr lang="zh-CN" altLang="en-US" sz="2265"/>
              <a:t>甲醛  戊二醛  邻苯二醛</a:t>
            </a:r>
            <a:endParaRPr lang="zh-CN" altLang="en-US" sz="2465"/>
          </a:p>
          <a:p>
            <a:pPr lvl="0">
              <a:lnSpc>
                <a:spcPct val="90000"/>
              </a:lnSpc>
            </a:pPr>
            <a:r>
              <a:rPr lang="zh-CN" altLang="en-US"/>
              <a:t>除钙剂        </a:t>
            </a:r>
            <a:r>
              <a:rPr lang="zh-CN" altLang="en-US" sz="2065"/>
              <a:t>柠檬酸</a:t>
            </a:r>
            <a:endParaRPr lang="zh-CN" altLang="en-US" sz="2465"/>
          </a:p>
          <a:p>
            <a:pPr lvl="0">
              <a:lnSpc>
                <a:spcPct val="90000"/>
              </a:lnSpc>
            </a:pPr>
            <a:r>
              <a:rPr lang="zh-CN" altLang="en-US"/>
              <a:t>除铁剂</a:t>
            </a:r>
            <a:endParaRPr lang="zh-CN" altLang="en-US"/>
          </a:p>
        </p:txBody>
      </p:sp>
      <p:sp>
        <p:nvSpPr>
          <p:cNvPr id="14340"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5362" name="Rectangle 15"/>
          <p:cNvSpPr>
            <a:spLocks noGrp="1" noRot="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zh-CN" altLang="en-US" sz="3603"/>
              <a:t>含氯消毒液</a:t>
            </a:r>
            <a:br>
              <a:rPr lang="zh-CN" altLang="en-US" sz="3603"/>
            </a:br>
            <a:endParaRPr lang="zh-CN" altLang="en-US" sz="3903"/>
          </a:p>
        </p:txBody>
      </p:sp>
      <p:sp>
        <p:nvSpPr>
          <p:cNvPr id="15363" name="Rectangle 16"/>
          <p:cNvSpPr>
            <a:spLocks noGrp="1" noRot="1"/>
          </p:cNvSpPr>
          <p:nvPr>
            <p:ph type="body" idx="4294967295"/>
          </p:nvPr>
        </p:nvSpPr>
        <p:spPr>
          <a:xfrm>
            <a:off x="184231" y="1155928"/>
            <a:ext cx="9022426" cy="5398129"/>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lnSpc>
                <a:spcPct val="80000"/>
              </a:lnSpc>
              <a:buNone/>
            </a:pPr>
            <a:r>
              <a:rPr lang="zh-CN" altLang="en-US" sz="2776"/>
              <a:t>   杀菌机制  </a:t>
            </a:r>
            <a:endParaRPr lang="zh-CN" altLang="en-US" sz="2876"/>
          </a:p>
          <a:p>
            <a:pPr lvl="0">
              <a:lnSpc>
                <a:spcPct val="80000"/>
              </a:lnSpc>
            </a:pPr>
            <a:r>
              <a:rPr lang="zh-CN" altLang="en-US" sz="2676"/>
              <a:t> </a:t>
            </a:r>
            <a:r>
              <a:rPr lang="en-US" altLang="zh-CN" sz="2576"/>
              <a:t>1 </a:t>
            </a:r>
            <a:r>
              <a:rPr lang="zh-CN" altLang="en-US" sz="2676"/>
              <a:t>氧化作用</a:t>
            </a:r>
            <a:r>
              <a:rPr lang="zh-CN" altLang="en-US" sz="1749"/>
              <a:t>    </a:t>
            </a:r>
            <a:r>
              <a:rPr lang="zh-CN" altLang="en-US" sz="2365"/>
              <a:t>含氯消毒液在水中产生次氯酸与微生物细胞</a:t>
            </a:r>
            <a:r>
              <a:rPr lang="zh-CN" altLang="en-US" sz="1500"/>
              <a:t>(xìbāo)</a:t>
            </a:r>
            <a:r>
              <a:rPr lang="zh-CN" altLang="en-US" sz="2365"/>
              <a:t>作用首先是氧化细胞</a:t>
            </a:r>
            <a:r>
              <a:rPr lang="zh-CN" altLang="en-US" sz="1500"/>
              <a:t>(xìbāo)</a:t>
            </a:r>
            <a:r>
              <a:rPr lang="zh-CN" altLang="en-US" sz="2365"/>
              <a:t>壁层成分继而破坏细胞</a:t>
            </a:r>
            <a:r>
              <a:rPr lang="zh-CN" altLang="en-US" sz="1500"/>
              <a:t>(xìbāo)</a:t>
            </a:r>
            <a:r>
              <a:rPr lang="zh-CN" altLang="en-US" sz="2365"/>
              <a:t>壁进入细胞</a:t>
            </a:r>
            <a:r>
              <a:rPr lang="zh-CN" altLang="en-US" sz="1500"/>
              <a:t>(xìbāo)</a:t>
            </a:r>
            <a:r>
              <a:rPr lang="zh-CN" altLang="en-US" sz="2365"/>
              <a:t>内继续氧化细胞</a:t>
            </a:r>
            <a:r>
              <a:rPr lang="zh-CN" altLang="en-US" sz="1500"/>
              <a:t>(xìbāo)</a:t>
            </a:r>
            <a:r>
              <a:rPr lang="zh-CN" altLang="en-US" sz="2365"/>
              <a:t>内各种成分，使他们</a:t>
            </a:r>
            <a:endParaRPr lang="en-US" altLang="zh-CN" sz="2465"/>
          </a:p>
          <a:p>
            <a:pPr lvl="0">
              <a:lnSpc>
                <a:spcPct val="80000"/>
              </a:lnSpc>
            </a:pPr>
            <a:r>
              <a:rPr lang="zh-CN" altLang="en-US" sz="2365"/>
              <a:t>丧失生物学活性。</a:t>
            </a:r>
            <a:endParaRPr lang="zh-CN" altLang="en-US" sz="2465"/>
          </a:p>
          <a:p>
            <a:pPr lvl="0">
              <a:lnSpc>
                <a:spcPct val="80000"/>
              </a:lnSpc>
            </a:pPr>
            <a:r>
              <a:rPr lang="en-US" altLang="zh-CN" sz="2776"/>
              <a:t>2</a:t>
            </a:r>
            <a:r>
              <a:rPr lang="zh-CN" altLang="en-US" sz="2676"/>
              <a:t>氯化作用</a:t>
            </a:r>
            <a:r>
              <a:rPr lang="zh-CN" altLang="en-US" sz="1649"/>
              <a:t>   </a:t>
            </a:r>
            <a:r>
              <a:rPr lang="zh-CN" altLang="en-US" sz="2365"/>
              <a:t>活性氯对蛋白质的氯化作用的特点是氯与蛋白质可形成氮氯</a:t>
            </a:r>
            <a:endParaRPr lang="en-US" altLang="zh-CN" sz="2465"/>
          </a:p>
          <a:p>
            <a:pPr lvl="0">
              <a:lnSpc>
                <a:spcPct val="80000"/>
              </a:lnSpc>
            </a:pPr>
            <a:r>
              <a:rPr lang="zh-CN" altLang="en-US" sz="2365"/>
              <a:t>复合物，改变了蛋白质的性质，干扰细胞代谢而致死微生物。</a:t>
            </a:r>
            <a:endParaRPr lang="zh-CN" altLang="en-US" sz="2465"/>
          </a:p>
          <a:p>
            <a:pPr lvl="0">
              <a:lnSpc>
                <a:spcPct val="80000"/>
              </a:lnSpc>
            </a:pPr>
            <a:endParaRPr lang="zh-CN" altLang="en-US" sz="2465"/>
          </a:p>
          <a:p>
            <a:pPr lvl="0">
              <a:lnSpc>
                <a:spcPct val="80000"/>
              </a:lnSpc>
            </a:pPr>
            <a:r>
              <a:rPr lang="en-US" altLang="zh-CN" sz="2265"/>
              <a:t>3</a:t>
            </a:r>
            <a:r>
              <a:rPr lang="zh-CN" altLang="en-US" sz="2265"/>
              <a:t>新生态氧的杀菌作用  含氯消毒液在水中产生的次氯酸可分解出新生态氧具有极强的氧化性，与菌体成分包括病毒的核酸物质发生氧化作用而杀灭微生物。</a:t>
            </a:r>
            <a:endParaRPr lang="zh-CN" altLang="en-US" sz="2465"/>
          </a:p>
          <a:p>
            <a:pPr lvl="0">
              <a:lnSpc>
                <a:spcPct val="80000"/>
              </a:lnSpc>
              <a:buNone/>
            </a:pPr>
            <a:r>
              <a:rPr lang="zh-CN" altLang="en-US" sz="1449"/>
              <a:t>                  </a:t>
            </a:r>
            <a:endParaRPr lang="zh-CN" altLang="en-US" sz="1849"/>
          </a:p>
        </p:txBody>
      </p:sp>
      <p:sp>
        <p:nvSpPr>
          <p:cNvPr id="15364"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6386" name="Rectangle 2"/>
          <p:cNvSpPr>
            <a:spLocks noGrp="1" noRot="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zh-CN" altLang="en-US" b="1"/>
              <a:t>次氯酸钠</a:t>
            </a:r>
            <a:endParaRPr lang="zh-CN" altLang="en-US" b="1"/>
          </a:p>
        </p:txBody>
      </p:sp>
      <p:sp>
        <p:nvSpPr>
          <p:cNvPr id="16387" name="Rectangle 3"/>
          <p:cNvSpPr>
            <a:spLocks noGrp="1" noRot="1"/>
          </p:cNvSpPr>
          <p:nvPr>
            <p:ph type="body" idx="4294967295"/>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lnSpc>
                <a:spcPct val="90000"/>
              </a:lnSpc>
            </a:pPr>
            <a:r>
              <a:rPr lang="zh-CN" altLang="en-US" sz="3597" b="1"/>
              <a:t>特点</a:t>
            </a:r>
            <a:r>
              <a:rPr lang="zh-CN" altLang="en-US" b="1"/>
              <a:t>  </a:t>
            </a:r>
            <a:r>
              <a:rPr lang="zh-CN" altLang="en-US"/>
              <a:t>易与水混溶，液体透明成碱性</a:t>
            </a:r>
            <a:r>
              <a:rPr lang="zh-CN" altLang="en-US" sz="1500"/>
              <a:t>(jiǎn xìnɡ)</a:t>
            </a:r>
            <a:r>
              <a:rPr lang="zh-CN" altLang="en-US"/>
              <a:t>，</a:t>
            </a:r>
            <a:r>
              <a:rPr lang="en-US" altLang="zh-CN"/>
              <a:t>PH 10</a:t>
            </a:r>
            <a:r>
              <a:rPr lang="zh-CN" altLang="en-US"/>
              <a:t>以上，其水溶液不稳定，遇光热都会加速分解，因此须避光密封保存。次氯酸钠在水溶液中迅速生成次氯酸（</a:t>
            </a:r>
            <a:r>
              <a:rPr lang="en-US" altLang="zh-CN"/>
              <a:t>HOCL)</a:t>
            </a:r>
            <a:r>
              <a:rPr lang="zh-CN" altLang="en-US"/>
              <a:t>，是主要的杀菌成分。</a:t>
            </a:r>
            <a:endParaRPr lang="en-US" altLang="zh-CN"/>
          </a:p>
          <a:p>
            <a:pPr lvl="0">
              <a:lnSpc>
                <a:spcPct val="90000"/>
              </a:lnSpc>
            </a:pPr>
            <a:r>
              <a:rPr lang="zh-CN" altLang="en-US"/>
              <a:t>次氯酸钠属于氧化性消毒剂，为高效、快速、光谱消毒剂，除对微生物有强大的杀菌作用外，还有一定腐蚀、漂白作用，对皮肤有刺激作用。</a:t>
            </a:r>
            <a:endParaRPr lang="zh-CN" altLang="en-US"/>
          </a:p>
          <a:p>
            <a:pPr lvl="0">
              <a:lnSpc>
                <a:spcPct val="90000"/>
              </a:lnSpc>
            </a:pPr>
            <a:endParaRPr lang="en-US" altLang="zh-CN"/>
          </a:p>
        </p:txBody>
      </p:sp>
      <p:sp>
        <p:nvSpPr>
          <p:cNvPr id="16388"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7410" name="Rectangle 2"/>
          <p:cNvSpPr>
            <a:spLocks noGrp="1" noRot="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次氯酸钠杀灭微生物的作用</a:t>
            </a:r>
            <a:r>
              <a:rPr sz="1500"/>
              <a:t>(zuòyòng)</a:t>
            </a:r>
          </a:p>
        </p:txBody>
      </p:sp>
      <p:sp>
        <p:nvSpPr>
          <p:cNvPr id="17411" name="Rectangle 3"/>
          <p:cNvSpPr>
            <a:spLocks noGrp="1" noRot="1"/>
          </p:cNvSpPr>
          <p:nvPr>
            <p:ph type="body" idx="4294967295"/>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t>对细菌繁殖体的杀灭   </a:t>
            </a:r>
          </a:p>
          <a:p>
            <a:pPr lvl="0"/>
            <a:r>
              <a:t> 需要有效氯10-50mg/L,作用5-10min。</a:t>
            </a:r>
          </a:p>
          <a:p>
            <a:pPr lvl="0"/>
            <a:r>
              <a:t>在含有10%血清</a:t>
            </a:r>
            <a:r>
              <a:rPr sz="1500"/>
              <a:t>(xuèqīng)</a:t>
            </a:r>
            <a:r>
              <a:t>或5%酵母时有效氯浓度需            200-500mg/L,作用5-10min.</a:t>
            </a:r>
          </a:p>
          <a:p>
            <a:pPr lvl="0"/>
            <a:r>
              <a:t>常温下，有效氯浓度50mg/L,作用3min可杀  灭大肠杆菌和金葡菌99.9%以上，10min可完全消灭  。</a:t>
            </a:r>
          </a:p>
          <a:p/>
        </p:txBody>
      </p:sp>
      <p:sp>
        <p:nvSpPr>
          <p:cNvPr id="17412"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8434" name="Rectangle 2"/>
          <p:cNvSpPr>
            <a:spLocks noGrp="1" noRot="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次氯酸钠杀灭微生物的作用</a:t>
            </a:r>
            <a:r>
              <a:rPr sz="1500"/>
              <a:t>(zuòyòng)</a:t>
            </a:r>
          </a:p>
        </p:txBody>
      </p:sp>
      <p:sp>
        <p:nvSpPr>
          <p:cNvPr id="18435" name="Rectangle 3"/>
          <p:cNvSpPr>
            <a:spLocks noGrp="1" noRot="1"/>
          </p:cNvSpPr>
          <p:nvPr>
            <p:ph type="body" idx="4294967295"/>
          </p:nvPr>
        </p:nvSpPr>
        <p:spPr>
          <a:xfrm>
            <a:off x="0" y="1956435"/>
            <a:ext cx="9390887" cy="4225899"/>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lnSpc>
                <a:spcPct val="90000"/>
              </a:lnSpc>
            </a:pPr>
            <a:r>
              <a:rPr lang="zh-CN" altLang="en-US"/>
              <a:t>对真菌和结核菌的杀灭</a:t>
            </a:r>
            <a:endParaRPr lang="zh-CN" altLang="en-US"/>
          </a:p>
          <a:p>
            <a:pPr lvl="0">
              <a:lnSpc>
                <a:spcPct val="90000"/>
              </a:lnSpc>
            </a:pPr>
            <a:r>
              <a:rPr lang="zh-CN" altLang="en-US" sz="2065"/>
              <a:t> </a:t>
            </a:r>
            <a:endParaRPr lang="zh-CN" altLang="en-US" sz="2465"/>
          </a:p>
          <a:p>
            <a:pPr lvl="0" algn="ctr">
              <a:lnSpc>
                <a:spcPct val="90000"/>
              </a:lnSpc>
            </a:pPr>
            <a:r>
              <a:rPr lang="zh-CN" altLang="en-US" sz="2065"/>
              <a:t>杀灭对象      浓度</a:t>
            </a:r>
            <a:r>
              <a:rPr lang="en-US" altLang="zh-CN" sz="2165"/>
              <a:t>(mg/L)    </a:t>
            </a:r>
            <a:r>
              <a:rPr lang="zh-CN" altLang="en-US" sz="2365"/>
              <a:t>条件   杀灭时间</a:t>
            </a:r>
            <a:r>
              <a:rPr lang="zh-CN" altLang="en-US" sz="1500"/>
              <a:t>(shíjiān)</a:t>
            </a:r>
            <a:r>
              <a:rPr lang="en-US" altLang="zh-CN" sz="2265"/>
              <a:t>(min)    </a:t>
            </a:r>
            <a:r>
              <a:rPr lang="zh-CN" altLang="en-US" sz="2065"/>
              <a:t>杀灭率</a:t>
            </a:r>
            <a:r>
              <a:rPr lang="en-US" altLang="zh-CN" sz="2065"/>
              <a:t>(%)</a:t>
            </a:r>
            <a:r>
              <a:rPr lang="zh-CN" altLang="en-US" sz="2265"/>
              <a:t>白色念珠菌 </a:t>
            </a:r>
            <a:r>
              <a:rPr lang="en-US" altLang="zh-CN" sz="2165"/>
              <a:t>2500 (0.25%) PH &lt;7</a:t>
            </a:r>
            <a:r>
              <a:rPr lang="zh-CN" altLang="en-US" sz="2165"/>
              <a:t>          </a:t>
            </a:r>
            <a:r>
              <a:rPr lang="en-US" altLang="zh-CN" sz="2065"/>
              <a:t>5                     100      </a:t>
            </a:r>
            <a:r>
              <a:rPr lang="zh-CN" altLang="en-US" sz="2165"/>
              <a:t>白色念珠菌 </a:t>
            </a:r>
            <a:r>
              <a:rPr lang="en-US" altLang="zh-CN" sz="2165"/>
              <a:t>5000 (0.5%) </a:t>
            </a:r>
            <a:r>
              <a:rPr lang="zh-CN" altLang="en-US" sz="2165"/>
              <a:t>   </a:t>
            </a:r>
            <a:r>
              <a:rPr lang="en-US" altLang="zh-CN" sz="2365"/>
              <a:t>PH &gt;8</a:t>
            </a:r>
            <a:r>
              <a:rPr lang="zh-CN" altLang="en-US" sz="2265"/>
              <a:t>         </a:t>
            </a:r>
            <a:r>
              <a:rPr lang="en-US" altLang="zh-CN" sz="2365"/>
              <a:t>5                     100           </a:t>
            </a:r>
            <a:r>
              <a:rPr lang="zh-CN" altLang="en-US" sz="2365"/>
              <a:t>星形念球菌 </a:t>
            </a:r>
            <a:r>
              <a:rPr lang="en-US" altLang="zh-CN" sz="2165"/>
              <a:t>1300(0.13%) </a:t>
            </a:r>
            <a:r>
              <a:rPr lang="zh-CN" altLang="en-US" sz="2165"/>
              <a:t> </a:t>
            </a:r>
            <a:r>
              <a:rPr lang="en-US" altLang="zh-CN" sz="2365"/>
              <a:t>PH &gt;8          5 </a:t>
            </a:r>
            <a:r>
              <a:rPr lang="zh-CN" altLang="en-US" sz="2265"/>
              <a:t>                    </a:t>
            </a:r>
            <a:r>
              <a:rPr lang="en-US" altLang="zh-CN" sz="2265"/>
              <a:t>100     </a:t>
            </a:r>
            <a:endParaRPr lang="en-US" altLang="zh-CN" sz="2465"/>
          </a:p>
          <a:p>
            <a:pPr lvl="0" algn="ctr">
              <a:lnSpc>
                <a:spcPct val="90000"/>
              </a:lnSpc>
            </a:pPr>
            <a:r>
              <a:rPr lang="zh-CN" altLang="en-US" sz="2165"/>
              <a:t>抗酸杆菌   </a:t>
            </a:r>
            <a:r>
              <a:rPr lang="en-US" altLang="zh-CN" sz="2165"/>
              <a:t>125 (0.0125%)</a:t>
            </a:r>
            <a:r>
              <a:rPr lang="zh-CN" altLang="en-US" sz="2365"/>
              <a:t> 清洁           </a:t>
            </a:r>
            <a:r>
              <a:rPr lang="en-US" altLang="zh-CN" sz="2365"/>
              <a:t>10                     100</a:t>
            </a:r>
            <a:endParaRPr lang="en-US" altLang="zh-CN" sz="2465"/>
          </a:p>
          <a:p>
            <a:pPr lvl="0" algn="ctr">
              <a:lnSpc>
                <a:spcPct val="90000"/>
              </a:lnSpc>
            </a:pPr>
            <a:r>
              <a:rPr lang="zh-CN" altLang="en-US" sz="2365"/>
              <a:t>结合分支杆菌</a:t>
            </a:r>
            <a:r>
              <a:rPr lang="en-US" altLang="zh-CN" sz="2265"/>
              <a:t>1000(0.1%)</a:t>
            </a:r>
            <a:r>
              <a:rPr lang="zh-CN" altLang="en-US" sz="2165"/>
              <a:t> 悬液             </a:t>
            </a:r>
            <a:r>
              <a:rPr lang="en-US" altLang="zh-CN" sz="2065"/>
              <a:t>10</a:t>
            </a:r>
            <a:r>
              <a:rPr lang="zh-CN" altLang="en-US" sz="2365"/>
              <a:t>                     </a:t>
            </a:r>
            <a:r>
              <a:rPr lang="en-US" altLang="zh-CN" sz="2065"/>
              <a:t>100</a:t>
            </a:r>
            <a:endParaRPr lang="en-US" altLang="zh-CN" sz="2465"/>
          </a:p>
          <a:p>
            <a:pPr lvl="0" algn="ctr">
              <a:lnSpc>
                <a:spcPct val="90000"/>
              </a:lnSpc>
            </a:pPr>
            <a:r>
              <a:rPr lang="zh-CN" altLang="en-US" sz="2165"/>
              <a:t>结合分支杆菌</a:t>
            </a:r>
            <a:r>
              <a:rPr lang="en-US" altLang="zh-CN" sz="2265"/>
              <a:t>5000(0.5%)</a:t>
            </a:r>
            <a:r>
              <a:rPr lang="zh-CN" altLang="en-US" sz="2265"/>
              <a:t> 痰液             </a:t>
            </a:r>
            <a:r>
              <a:rPr lang="en-US" altLang="zh-CN" sz="2365"/>
              <a:t>10</a:t>
            </a:r>
            <a:r>
              <a:rPr lang="zh-CN" altLang="en-US" sz="2365"/>
              <a:t>                     </a:t>
            </a:r>
            <a:r>
              <a:rPr lang="en-US" altLang="zh-CN" sz="2065"/>
              <a:t>100</a:t>
            </a:r>
            <a:endParaRPr lang="en-US" altLang="zh-CN" sz="2465"/>
          </a:p>
          <a:p>
            <a:pPr lvl="0" algn="ctr">
              <a:lnSpc>
                <a:spcPct val="90000"/>
              </a:lnSpc>
            </a:pPr>
            <a:endParaRPr lang="en-US" altLang="zh-CN" sz="2465"/>
          </a:p>
        </p:txBody>
      </p:sp>
      <p:sp>
        <p:nvSpPr>
          <p:cNvPr id="18436"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9458" name="标题 1"/>
          <p:cNvSpPr>
            <a:spLocks noGrp="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次氯酸钠杀灭微生物的作用</a:t>
            </a:r>
            <a:r>
              <a:rPr sz="1500"/>
              <a:t>(zuòyòng)</a:t>
            </a:r>
          </a:p>
        </p:txBody>
      </p:sp>
      <p:sp>
        <p:nvSpPr>
          <p:cNvPr id="19459" name="内容占位符 2"/>
          <p:cNvSpPr>
            <a:spLocks noGrp="1"/>
          </p:cNvSpPr>
          <p:nvPr>
            <p:ph idx="10"/>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rPr lang="zh-CN" altLang="en-US"/>
              <a:t>对芽孢的杀灭效果</a:t>
            </a:r>
            <a:endParaRPr lang="zh-CN" altLang="en-US" sz="2465"/>
          </a:p>
          <a:p>
            <a:pPr lvl="0"/>
            <a:r>
              <a:rPr lang="zh-CN" altLang="en-US" sz="2065"/>
              <a:t>杀灭对象      浓度</a:t>
            </a:r>
            <a:r>
              <a:rPr lang="en-US" altLang="zh-CN" sz="2265"/>
              <a:t>(mg/L)   </a:t>
            </a:r>
            <a:r>
              <a:rPr lang="zh-CN" altLang="en-US" sz="2065"/>
              <a:t>杀灭时间</a:t>
            </a:r>
            <a:r>
              <a:rPr lang="zh-CN" altLang="en-US" sz="1500"/>
              <a:t>(shíjiān)</a:t>
            </a:r>
            <a:r>
              <a:rPr lang="en-US" altLang="zh-CN" sz="2065"/>
              <a:t>(min)  </a:t>
            </a:r>
            <a:r>
              <a:rPr lang="zh-CN" altLang="en-US" sz="2165"/>
              <a:t>杀灭率</a:t>
            </a:r>
            <a:r>
              <a:rPr lang="en-US" altLang="zh-CN" sz="2165"/>
              <a:t>(%)</a:t>
            </a:r>
            <a:endParaRPr lang="en-US" altLang="zh-CN" sz="2465"/>
          </a:p>
          <a:p>
            <a:pPr lvl="0"/>
            <a:r>
              <a:rPr lang="zh-CN" altLang="en-US" sz="2165"/>
              <a:t>破伤风杆菌芽孢 </a:t>
            </a:r>
            <a:r>
              <a:rPr lang="en-US" altLang="zh-CN" sz="2265"/>
              <a:t>250                30                 100</a:t>
            </a:r>
            <a:endParaRPr lang="en-US" altLang="zh-CN" sz="2465"/>
          </a:p>
          <a:p>
            <a:pPr lvl="0"/>
            <a:r>
              <a:rPr lang="zh-CN" altLang="en-US" sz="2165"/>
              <a:t>枯草杆菌芽孢    </a:t>
            </a:r>
            <a:r>
              <a:rPr lang="en-US" altLang="zh-CN" sz="2265"/>
              <a:t>100                10                 99.9</a:t>
            </a:r>
            <a:endParaRPr lang="en-US" altLang="zh-CN" sz="2465"/>
          </a:p>
          <a:p>
            <a:pPr lvl="0"/>
            <a:r>
              <a:rPr lang="zh-CN" altLang="en-US" sz="2265"/>
              <a:t>枯草杆菌芽孢    </a:t>
            </a:r>
            <a:r>
              <a:rPr lang="en-US" altLang="zh-CN" sz="2265"/>
              <a:t>1000</a:t>
            </a:r>
            <a:r>
              <a:rPr lang="zh-CN" altLang="en-US" sz="2065"/>
              <a:t>                </a:t>
            </a:r>
            <a:r>
              <a:rPr lang="en-US" altLang="zh-CN" sz="2265"/>
              <a:t>3</a:t>
            </a:r>
            <a:r>
              <a:rPr lang="zh-CN" altLang="en-US" sz="2165"/>
              <a:t>                  </a:t>
            </a:r>
            <a:r>
              <a:rPr lang="en-US" altLang="zh-CN" sz="2365"/>
              <a:t>100</a:t>
            </a:r>
            <a:endParaRPr lang="en-US" altLang="zh-CN" sz="2465"/>
          </a:p>
          <a:p>
            <a:pPr lvl="0"/>
            <a:r>
              <a:rPr lang="zh-CN" altLang="en-US" sz="2265"/>
              <a:t>蜡状杆菌芽孢    </a:t>
            </a:r>
            <a:r>
              <a:rPr lang="en-US" altLang="zh-CN" sz="2265"/>
              <a:t>100                  5                   99</a:t>
            </a:r>
            <a:endParaRPr lang="en-US" altLang="zh-CN" sz="2465"/>
          </a:p>
          <a:p>
            <a:pPr lvl="0"/>
            <a:r>
              <a:rPr lang="zh-CN" altLang="en-US" sz="2065"/>
              <a:t>枯草杆菌变种芽孢</a:t>
            </a:r>
            <a:r>
              <a:rPr lang="en-US" altLang="zh-CN" sz="2165"/>
              <a:t>1000            15                  100</a:t>
            </a:r>
            <a:endParaRPr lang="en-US" altLang="zh-CN" sz="2465"/>
          </a:p>
          <a:p>
            <a:pPr lvl="0"/>
            <a:endParaRPr lang="en-US" altLang="zh-CN" sz="2465"/>
          </a:p>
          <a:p>
            <a:pPr lvl="0"/>
            <a:endParaRPr lang="zh-CN" altLang="en-US"/>
          </a:p>
        </p:txBody>
      </p:sp>
      <p:sp>
        <p:nvSpPr>
          <p:cNvPr id="19460"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0482" name="Rectangle 2"/>
          <p:cNvSpPr>
            <a:spLocks noGrp="1" noRot="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次氯酸钠杀灭微生物的作用</a:t>
            </a:r>
            <a:r>
              <a:rPr sz="1500"/>
              <a:t>(zuòyòng)</a:t>
            </a:r>
          </a:p>
        </p:txBody>
      </p:sp>
      <p:sp>
        <p:nvSpPr>
          <p:cNvPr id="20483" name="Rectangle 3"/>
          <p:cNvSpPr>
            <a:spLocks noGrp="1" noRot="1"/>
          </p:cNvSpPr>
          <p:nvPr>
            <p:ph type="body" idx="4294967295"/>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rPr lang="zh-CN" altLang="en-US"/>
              <a:t>对病毒的灭活作用</a:t>
            </a:r>
            <a:r>
              <a:rPr lang="zh-CN" altLang="en-US" sz="1500"/>
              <a:t>(zuòyòng)</a:t>
            </a:r>
            <a:endParaRPr lang="zh-CN" altLang="en-US"/>
          </a:p>
          <a:p>
            <a:pPr lvl="0"/>
            <a:r>
              <a:rPr lang="zh-CN" altLang="en-US" sz="2065"/>
              <a:t>杀灭对象                          浓度</a:t>
            </a:r>
            <a:r>
              <a:rPr lang="en-US" altLang="zh-CN" sz="2065"/>
              <a:t>(mg/L)   </a:t>
            </a:r>
            <a:r>
              <a:rPr lang="zh-CN" altLang="en-US" sz="2365"/>
              <a:t>杀灭时间</a:t>
            </a:r>
            <a:r>
              <a:rPr lang="en-US" altLang="zh-CN" sz="2065"/>
              <a:t>(min)                     </a:t>
            </a:r>
            <a:r>
              <a:rPr lang="zh-CN" altLang="en-US" sz="2365"/>
              <a:t>口蹄疫病毒                         </a:t>
            </a:r>
            <a:r>
              <a:rPr lang="en-US" altLang="zh-CN" sz="2365"/>
              <a:t>1000                        10                    HIV</a:t>
            </a:r>
            <a:r>
              <a:rPr lang="zh-CN" altLang="en-US" sz="2265"/>
              <a:t>、</a:t>
            </a:r>
            <a:r>
              <a:rPr lang="en-US" altLang="zh-CN" sz="2365"/>
              <a:t>Polio</a:t>
            </a:r>
            <a:r>
              <a:rPr lang="zh-CN" altLang="en-US" sz="2365"/>
              <a:t>和</a:t>
            </a:r>
            <a:r>
              <a:rPr lang="en-US" altLang="zh-CN" sz="2365"/>
              <a:t>HAV                 100                         10                    </a:t>
            </a:r>
            <a:endParaRPr lang="en-US" altLang="zh-CN" sz="2465"/>
          </a:p>
          <a:p>
            <a:pPr lvl="0"/>
            <a:r>
              <a:rPr lang="zh-CN" altLang="en-US" sz="2165"/>
              <a:t>纯化</a:t>
            </a:r>
            <a:r>
              <a:rPr lang="en-US" altLang="zh-CN" sz="2065"/>
              <a:t>HbsAg                          100                        5-10</a:t>
            </a:r>
            <a:endParaRPr lang="en-US" altLang="zh-CN" sz="2465"/>
          </a:p>
          <a:p>
            <a:pPr lvl="0"/>
            <a:r>
              <a:rPr lang="zh-CN" altLang="en-US" sz="2065"/>
              <a:t>纯化</a:t>
            </a:r>
            <a:r>
              <a:rPr lang="en-US" altLang="zh-CN" sz="2065"/>
              <a:t>HbsAg</a:t>
            </a:r>
            <a:r>
              <a:rPr lang="en-US" altLang="zh-CN" sz="1238"/>
              <a:t>(50-500ng/ml)                         </a:t>
            </a:r>
            <a:r>
              <a:rPr lang="en-US" altLang="zh-CN" sz="2265"/>
              <a:t>1500                       10</a:t>
            </a:r>
            <a:endParaRPr lang="en-US" altLang="zh-CN" sz="2465"/>
          </a:p>
          <a:p>
            <a:pPr lvl="0"/>
            <a:r>
              <a:rPr lang="zh-CN" altLang="en-US" sz="2165"/>
              <a:t>患者血清</a:t>
            </a:r>
            <a:r>
              <a:rPr lang="en-US" altLang="zh-CN" sz="2365"/>
              <a:t>HbsAg</a:t>
            </a:r>
            <a:r>
              <a:rPr lang="zh-CN" altLang="en-US" sz="2365"/>
              <a:t>                    </a:t>
            </a:r>
            <a:r>
              <a:rPr lang="en-US" altLang="zh-CN" sz="2165"/>
              <a:t>2000</a:t>
            </a:r>
            <a:r>
              <a:rPr lang="zh-CN" altLang="en-US" sz="2065"/>
              <a:t>                       </a:t>
            </a:r>
            <a:r>
              <a:rPr lang="en-US" altLang="zh-CN" sz="2265"/>
              <a:t>20</a:t>
            </a:r>
            <a:endParaRPr lang="en-US" altLang="zh-CN" sz="2465"/>
          </a:p>
          <a:p>
            <a:pPr lvl="0"/>
            <a:r>
              <a:rPr lang="zh-CN" altLang="en-US" sz="2165"/>
              <a:t>每次透析结束后对透析机内部管路进行的消毒，消毒方法应采用不同的透析机厂家出厂对消毒液浓度的要求而消毒。</a:t>
            </a:r>
            <a:endParaRPr lang="zh-CN" altLang="en-US" sz="2465"/>
          </a:p>
        </p:txBody>
      </p:sp>
      <p:sp>
        <p:nvSpPr>
          <p:cNvPr id="20484"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1506" name="Rectangle 2"/>
          <p:cNvSpPr>
            <a:spLocks noGrp="1" noRot="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过氧化物</a:t>
            </a:r>
            <a:r>
              <a:rPr sz="1500"/>
              <a:t>(ɡuò yǎnɡ huà wù)</a:t>
            </a:r>
            <a:r>
              <a:t>消毒液</a:t>
            </a:r>
          </a:p>
        </p:txBody>
      </p:sp>
      <p:sp>
        <p:nvSpPr>
          <p:cNvPr id="21507" name="Rectangle 3"/>
          <p:cNvSpPr>
            <a:spLocks noGrp="1" noRot="1"/>
          </p:cNvSpPr>
          <p:nvPr>
            <p:ph type="body" idx="4294967295"/>
          </p:nvPr>
        </p:nvSpPr>
        <p:spPr>
          <a:xfrm>
            <a:off x="146733" y="2054257"/>
            <a:ext cx="8771350" cy="3991127"/>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lnSpc>
                <a:spcPct val="80000"/>
              </a:lnSpc>
            </a:pPr>
            <a:r>
              <a:rPr lang="zh-CN" altLang="en-US" sz="3297"/>
              <a:t>过氧乙酸杀菌机制  </a:t>
            </a:r>
            <a:endParaRPr lang="en-US" altLang="zh-CN" sz="3697"/>
          </a:p>
          <a:p>
            <a:pPr lvl="0">
              <a:lnSpc>
                <a:spcPct val="80000"/>
              </a:lnSpc>
            </a:pPr>
            <a:r>
              <a:rPr lang="zh-CN" altLang="en-US" sz="3597"/>
              <a:t>氧化作用 </a:t>
            </a:r>
            <a:r>
              <a:rPr lang="zh-CN" altLang="en-US" sz="2576"/>
              <a:t>可直接对细菌的细胞壁蛋白进行</a:t>
            </a:r>
            <a:r>
              <a:rPr lang="zh-CN" altLang="en-US" sz="1500"/>
              <a:t>(jìnxíng)</a:t>
            </a:r>
            <a:r>
              <a:rPr lang="zh-CN" altLang="en-US" sz="2576"/>
              <a:t>氧化使细胞壁和细胞膜的通透性发生改变，破坏细胞内外物质交换平衡，治物质死亡。</a:t>
            </a:r>
            <a:endParaRPr lang="en-US" altLang="zh-CN" sz="2876"/>
          </a:p>
          <a:p>
            <a:pPr lvl="0">
              <a:lnSpc>
                <a:spcPct val="80000"/>
              </a:lnSpc>
            </a:pPr>
            <a:r>
              <a:rPr lang="zh-CN" altLang="en-US" sz="3497"/>
              <a:t>破坏细胞的酶系统 </a:t>
            </a:r>
            <a:r>
              <a:rPr lang="zh-CN" altLang="en-US" sz="2576"/>
              <a:t>可进入菌体直接作用酶系统，干扰细菌的代谢，  抑制细菌的生长繁殖。</a:t>
            </a:r>
            <a:endParaRPr lang="en-US" altLang="zh-CN" sz="2876"/>
          </a:p>
          <a:p>
            <a:pPr lvl="0">
              <a:lnSpc>
                <a:spcPct val="80000"/>
              </a:lnSpc>
            </a:pPr>
            <a:r>
              <a:rPr lang="zh-CN" altLang="en-US" sz="3297"/>
              <a:t>酸化作用 </a:t>
            </a:r>
            <a:r>
              <a:rPr lang="zh-CN" altLang="en-US" sz="2676"/>
              <a:t>过氧乙酸的强酸性可改变细胞的</a:t>
            </a:r>
            <a:r>
              <a:rPr lang="en-US" altLang="zh-CN" sz="2576"/>
              <a:t>PH</a:t>
            </a:r>
            <a:r>
              <a:rPr lang="zh-CN" altLang="en-US" sz="2576"/>
              <a:t>值，影响细菌的正常代谢，酸性也可直接损伤细菌。</a:t>
            </a:r>
            <a:endParaRPr lang="zh-CN" altLang="en-US" sz="2876"/>
          </a:p>
          <a:p>
            <a:pPr lvl="0">
              <a:lnSpc>
                <a:spcPct val="80000"/>
              </a:lnSpc>
            </a:pPr>
            <a:endParaRPr lang="en-US" altLang="zh-CN" sz="2465"/>
          </a:p>
        </p:txBody>
      </p:sp>
      <p:sp>
        <p:nvSpPr>
          <p:cNvPr id="21508"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2530" name="标题 1"/>
          <p:cNvSpPr>
            <a:spLocks noGrp="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过氧乙酸</a:t>
            </a:r>
          </a:p>
        </p:txBody>
      </p:sp>
      <p:sp>
        <p:nvSpPr>
          <p:cNvPr id="22531" name="内容占位符 2"/>
          <p:cNvSpPr>
            <a:spLocks noGrp="1"/>
          </p:cNvSpPr>
          <p:nvPr>
            <p:ph idx="10"/>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t>特点：   </a:t>
            </a:r>
          </a:p>
          <a:p>
            <a:pPr lvl="0"/>
            <a:r>
              <a:t>     高效、快速、使用方便。用途广、符 合环保</a:t>
            </a:r>
            <a:r>
              <a:rPr sz="1500"/>
              <a:t>(huánbǎo)</a:t>
            </a:r>
            <a:r>
              <a:t>要求，刺激性轻。属高效消毒剂，可用于灭菌，对各种微生物均有很强的杀灭作用。</a:t>
            </a:r>
          </a:p>
        </p:txBody>
      </p:sp>
      <p:sp>
        <p:nvSpPr>
          <p:cNvPr id="22532"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3554" name="Rectangle 2"/>
          <p:cNvSpPr>
            <a:spLocks noGrp="1" noRot="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zh-CN" altLang="en-US" sz="3503"/>
              <a:t>过氧乙酸杀灭微生物的作用</a:t>
            </a:r>
            <a:r>
              <a:rPr lang="zh-CN" altLang="en-US" sz="1500"/>
              <a:t>(zuòyòng)</a:t>
            </a:r>
            <a:endParaRPr lang="zh-CN" altLang="en-US" sz="3903"/>
          </a:p>
        </p:txBody>
      </p:sp>
      <p:sp>
        <p:nvSpPr>
          <p:cNvPr id="23555" name="Rectangle 3"/>
          <p:cNvSpPr>
            <a:spLocks noGrp="1" noRot="1"/>
          </p:cNvSpPr>
          <p:nvPr>
            <p:ph type="body" idx="4294967295"/>
          </p:nvPr>
        </p:nvSpPr>
        <p:spPr>
          <a:xfrm>
            <a:off x="366832" y="1687426"/>
            <a:ext cx="8771350" cy="3991127"/>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lnSpc>
                <a:spcPct val="90000"/>
              </a:lnSpc>
              <a:buNone/>
            </a:pPr>
            <a:r>
              <a:rPr lang="zh-CN" altLang="en-US"/>
              <a:t>过氧乙酸水溶液</a:t>
            </a:r>
            <a:endParaRPr lang="en-US" altLang="zh-CN"/>
          </a:p>
          <a:p>
            <a:pPr lvl="0">
              <a:lnSpc>
                <a:spcPct val="90000"/>
              </a:lnSpc>
            </a:pPr>
            <a:r>
              <a:rPr lang="zh-CN" altLang="en-US" sz="2265"/>
              <a:t>杀灭对象    浓度（</a:t>
            </a:r>
            <a:r>
              <a:rPr lang="en-US" altLang="zh-CN" sz="2365"/>
              <a:t>mg/L)     </a:t>
            </a:r>
            <a:r>
              <a:rPr lang="zh-CN" altLang="en-US" sz="2365"/>
              <a:t>杀灭时间（</a:t>
            </a:r>
            <a:r>
              <a:rPr lang="en-US" altLang="zh-CN" sz="2265"/>
              <a:t>min)</a:t>
            </a:r>
            <a:endParaRPr lang="en-US" altLang="zh-CN" sz="2465"/>
          </a:p>
          <a:p>
            <a:pPr lvl="0">
              <a:lnSpc>
                <a:spcPct val="90000"/>
              </a:lnSpc>
            </a:pPr>
            <a:r>
              <a:rPr lang="zh-CN" altLang="en-US" sz="2065"/>
              <a:t>大肠杆菌</a:t>
            </a:r>
            <a:r>
              <a:rPr lang="zh-CN" altLang="en-US" sz="1500"/>
              <a:t>(dà chánɡ ɡǎn jūn)</a:t>
            </a:r>
            <a:r>
              <a:rPr lang="zh-CN" altLang="en-US" sz="2065"/>
              <a:t>       </a:t>
            </a:r>
            <a:r>
              <a:rPr lang="en-US" altLang="zh-CN" sz="2065"/>
              <a:t>5-50</a:t>
            </a:r>
            <a:r>
              <a:rPr lang="zh-CN" altLang="en-US" sz="2165"/>
              <a:t>                  </a:t>
            </a:r>
            <a:r>
              <a:rPr lang="en-US" altLang="zh-CN" sz="2365"/>
              <a:t>1-15</a:t>
            </a:r>
            <a:endParaRPr lang="en-US" altLang="zh-CN" sz="2465"/>
          </a:p>
          <a:p>
            <a:pPr lvl="0">
              <a:lnSpc>
                <a:spcPct val="90000"/>
              </a:lnSpc>
            </a:pPr>
            <a:r>
              <a:rPr lang="zh-CN" altLang="en-US" sz="2165"/>
              <a:t>类结核杆菌   </a:t>
            </a:r>
            <a:r>
              <a:rPr lang="en-US" altLang="zh-CN" sz="2365"/>
              <a:t>3500                  5-60                    </a:t>
            </a:r>
            <a:endParaRPr lang="en-US" altLang="zh-CN" sz="2465"/>
          </a:p>
          <a:p>
            <a:pPr lvl="0">
              <a:lnSpc>
                <a:spcPct val="90000"/>
              </a:lnSpc>
            </a:pPr>
            <a:r>
              <a:rPr lang="zh-CN" altLang="en-US" sz="2265"/>
              <a:t>结核杆菌      </a:t>
            </a:r>
            <a:r>
              <a:rPr lang="en-US" altLang="zh-CN" sz="2365"/>
              <a:t>3500                     5                    </a:t>
            </a:r>
            <a:endParaRPr lang="en-US" altLang="zh-CN" sz="2465"/>
          </a:p>
          <a:p>
            <a:pPr lvl="0">
              <a:lnSpc>
                <a:spcPct val="90000"/>
              </a:lnSpc>
            </a:pPr>
            <a:r>
              <a:rPr lang="zh-CN" altLang="en-US" sz="2165"/>
              <a:t>绿脓杆菌      </a:t>
            </a:r>
            <a:r>
              <a:rPr lang="en-US" altLang="zh-CN" sz="2365"/>
              <a:t>10-50                1-15               </a:t>
            </a:r>
            <a:endParaRPr lang="en-US" altLang="zh-CN" sz="2465"/>
          </a:p>
          <a:p>
            <a:pPr lvl="0">
              <a:lnSpc>
                <a:spcPct val="90000"/>
              </a:lnSpc>
            </a:pPr>
            <a:r>
              <a:rPr lang="zh-CN" altLang="en-US" sz="2365"/>
              <a:t>金葡球菌      </a:t>
            </a:r>
            <a:r>
              <a:rPr lang="en-US" altLang="zh-CN" sz="2065"/>
              <a:t>5-50                   1-60                   </a:t>
            </a:r>
            <a:endParaRPr lang="en-US" altLang="zh-CN" sz="2465"/>
          </a:p>
          <a:p>
            <a:pPr lvl="0">
              <a:lnSpc>
                <a:spcPct val="90000"/>
              </a:lnSpc>
            </a:pPr>
            <a:r>
              <a:rPr lang="zh-CN" altLang="en-US" sz="2165"/>
              <a:t>白色念珠菌  </a:t>
            </a:r>
            <a:r>
              <a:rPr lang="en-US" altLang="zh-CN" sz="2265"/>
              <a:t>100-200               1-2                 </a:t>
            </a:r>
            <a:endParaRPr lang="en-US" altLang="zh-CN" sz="2465"/>
          </a:p>
          <a:p>
            <a:pPr lvl="0">
              <a:lnSpc>
                <a:spcPct val="90000"/>
              </a:lnSpc>
              <a:buNone/>
            </a:pPr>
            <a:r>
              <a:rPr lang="en-US" altLang="zh-CN" sz="2365"/>
              <a:t> </a:t>
            </a:r>
            <a:endParaRPr lang="en-US" altLang="zh-CN" sz="2465"/>
          </a:p>
        </p:txBody>
      </p:sp>
      <p:sp>
        <p:nvSpPr>
          <p:cNvPr id="23556"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4578" name="标题 1"/>
          <p:cNvSpPr>
            <a:spLocks noGrp="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过氧乙酸杀灭微生物的作用</a:t>
            </a:r>
            <a:r>
              <a:rPr sz="1500"/>
              <a:t>(zuòyòng)</a:t>
            </a:r>
          </a:p>
        </p:txBody>
      </p:sp>
      <p:sp>
        <p:nvSpPr>
          <p:cNvPr id="24579" name="内容占位符 2"/>
          <p:cNvSpPr>
            <a:spLocks noGrp="1"/>
          </p:cNvSpPr>
          <p:nvPr>
            <p:ph idx="10"/>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rPr lang="zh-CN" altLang="en-US"/>
              <a:t>对芽孢</a:t>
            </a:r>
            <a:r>
              <a:rPr lang="zh-CN" altLang="en-US" sz="1500"/>
              <a:t>(yá bāo)</a:t>
            </a:r>
            <a:r>
              <a:rPr lang="zh-CN" altLang="en-US"/>
              <a:t>的杀灭效果</a:t>
            </a:r>
            <a:endParaRPr lang="zh-CN" altLang="en-US"/>
          </a:p>
          <a:p>
            <a:pPr lvl="0"/>
            <a:endParaRPr lang="en-US" altLang="zh-CN" sz="2465"/>
          </a:p>
          <a:p>
            <a:pPr lvl="0"/>
            <a:r>
              <a:rPr lang="zh-CN" altLang="en-US" sz="2065"/>
              <a:t>杀灭对象               浓度</a:t>
            </a:r>
            <a:r>
              <a:rPr lang="en-US" altLang="zh-CN" sz="2265"/>
              <a:t>(mg/L)  </a:t>
            </a:r>
            <a:r>
              <a:rPr lang="zh-CN" altLang="en-US" sz="2365"/>
              <a:t>          </a:t>
            </a:r>
            <a:r>
              <a:rPr lang="en-US" altLang="zh-CN" sz="2165"/>
              <a:t> </a:t>
            </a:r>
            <a:r>
              <a:rPr lang="zh-CN" altLang="en-US" sz="2065"/>
              <a:t>杀灭时间</a:t>
            </a:r>
            <a:r>
              <a:rPr lang="en-US" altLang="zh-CN" sz="2365"/>
              <a:t>(min)</a:t>
            </a:r>
            <a:endParaRPr lang="en-US" altLang="zh-CN" sz="2465"/>
          </a:p>
          <a:p>
            <a:pPr lvl="0"/>
            <a:r>
              <a:rPr lang="zh-CN" altLang="en-US" sz="2065"/>
              <a:t>枯草杆菌芽孢          </a:t>
            </a:r>
            <a:r>
              <a:rPr lang="en-US" altLang="zh-CN" sz="2165"/>
              <a:t>500-5000          </a:t>
            </a:r>
            <a:r>
              <a:rPr lang="zh-CN" altLang="en-US" sz="2165"/>
              <a:t>         </a:t>
            </a:r>
            <a:r>
              <a:rPr lang="en-US" altLang="zh-CN" sz="2365"/>
              <a:t>10-30                       </a:t>
            </a:r>
            <a:endParaRPr lang="en-US" altLang="zh-CN" sz="2465"/>
          </a:p>
          <a:p>
            <a:pPr lvl="0"/>
            <a:endParaRPr lang="zh-CN" altLang="en-US"/>
          </a:p>
        </p:txBody>
      </p:sp>
      <p:sp>
        <p:nvSpPr>
          <p:cNvPr id="24580"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5602" name="标题 1"/>
          <p:cNvSpPr>
            <a:spLocks noGrp="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过氧乙酸杀灭微生物的作用</a:t>
            </a:r>
            <a:r>
              <a:rPr sz="1500"/>
              <a:t>(zuòyòng)</a:t>
            </a:r>
          </a:p>
        </p:txBody>
      </p:sp>
      <p:sp>
        <p:nvSpPr>
          <p:cNvPr id="25603" name="内容占位符 2"/>
          <p:cNvSpPr>
            <a:spLocks noGrp="1"/>
          </p:cNvSpPr>
          <p:nvPr>
            <p:ph idx="10"/>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rPr lang="zh-CN" altLang="en-US"/>
              <a:t>对病毒的灭活作用</a:t>
            </a:r>
            <a:endParaRPr lang="en-US" altLang="zh-CN"/>
          </a:p>
          <a:p>
            <a:pPr lvl="0"/>
            <a:endParaRPr lang="en-US" altLang="zh-CN" sz="2465"/>
          </a:p>
          <a:p>
            <a:pPr lvl="0"/>
            <a:r>
              <a:rPr lang="zh-CN" altLang="en-US" sz="2065"/>
              <a:t>杀灭对象      浓度</a:t>
            </a:r>
            <a:r>
              <a:rPr lang="en-US" altLang="zh-CN" sz="2365"/>
              <a:t>(mg/L)   </a:t>
            </a:r>
            <a:r>
              <a:rPr lang="zh-CN" altLang="en-US" sz="2065"/>
              <a:t>杀灭时间</a:t>
            </a:r>
            <a:r>
              <a:rPr lang="en-US" altLang="zh-CN" sz="2365"/>
              <a:t>(min)</a:t>
            </a:r>
            <a:endParaRPr lang="en-US" altLang="zh-CN" sz="2465"/>
          </a:p>
          <a:p>
            <a:pPr lvl="0"/>
            <a:endParaRPr lang="zh-CN" altLang="en-US" sz="2465"/>
          </a:p>
          <a:p>
            <a:pPr lvl="0"/>
            <a:r>
              <a:rPr lang="en-US" altLang="zh-CN" sz="2365"/>
              <a:t>Polio</a:t>
            </a:r>
            <a:r>
              <a:rPr lang="zh-CN" altLang="en-US" sz="2065"/>
              <a:t>病毒       </a:t>
            </a:r>
            <a:r>
              <a:rPr lang="en-US" altLang="zh-CN" sz="2265"/>
              <a:t>2000                     5</a:t>
            </a:r>
            <a:endParaRPr lang="en-US" altLang="zh-CN" sz="2465"/>
          </a:p>
          <a:p>
            <a:pPr lvl="0"/>
            <a:r>
              <a:rPr lang="zh-CN" altLang="en-US"/>
              <a:t>每次透析结束后对透析机内部管路进行</a:t>
            </a:r>
            <a:r>
              <a:rPr lang="zh-CN" altLang="en-US" sz="1500"/>
              <a:t>(jìnxíng)</a:t>
            </a:r>
            <a:r>
              <a:rPr lang="zh-CN" altLang="en-US"/>
              <a:t>的消毒灭菌，消毒方法应采用不同的透析机厂家出厂对消毒液浓度的要求而消毒灭菌。</a:t>
            </a:r>
            <a:endParaRPr lang="zh-CN" altLang="en-US"/>
          </a:p>
          <a:p>
            <a:pPr lvl="0"/>
            <a:endParaRPr lang="zh-CN" altLang="en-US" sz="2465"/>
          </a:p>
        </p:txBody>
      </p:sp>
      <p:sp>
        <p:nvSpPr>
          <p:cNvPr id="25604"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6626" name="Rectangle 2"/>
          <p:cNvSpPr>
            <a:spLocks noGrp="1" noRot="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除钙剂：</a:t>
            </a:r>
          </a:p>
        </p:txBody>
      </p:sp>
      <p:sp>
        <p:nvSpPr>
          <p:cNvPr id="26627" name="Rectangle 3"/>
          <p:cNvSpPr>
            <a:spLocks noGrp="1" noRot="1"/>
          </p:cNvSpPr>
          <p:nvPr>
            <p:ph type="body" idx="4294967295"/>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t>柠檬酸、冰乙酸</a:t>
            </a:r>
          </a:p>
          <a:p>
            <a:pPr lvl="0"/>
            <a:r>
              <a:t>       无色透明</a:t>
            </a:r>
            <a:r>
              <a:rPr sz="1500"/>
              <a:t>(tòumíng)</a:t>
            </a:r>
            <a:r>
              <a:t>有刺激性，能与水、乙醇、乙醚、四氯化碳和甘油溶液混合，常用于中和或酸化作用。是许多有机物的良好溶剂也可用于溶解磷、硫、氢卤酸等。</a:t>
            </a:r>
          </a:p>
        </p:txBody>
      </p:sp>
      <p:sp>
        <p:nvSpPr>
          <p:cNvPr id="26628"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7650" name="标题 1"/>
          <p:cNvSpPr>
            <a:spLocks noGrp="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除铁剂</a:t>
            </a:r>
          </a:p>
        </p:txBody>
      </p:sp>
      <p:sp>
        <p:nvSpPr>
          <p:cNvPr id="27651" name="内容占位符 2"/>
          <p:cNvSpPr>
            <a:spLocks noGrp="1"/>
          </p:cNvSpPr>
          <p:nvPr>
            <p:ph idx="10"/>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rPr lang="zh-CN" altLang="en-US"/>
              <a:t>透析液管路壁附着三价铁离子形成的盐，</a:t>
            </a:r>
            <a:endParaRPr lang="en-US" altLang="zh-CN"/>
          </a:p>
          <a:p>
            <a:pPr lvl="0"/>
            <a:r>
              <a:rPr lang="zh-CN" altLang="en-US" sz="2265"/>
              <a:t>（</a:t>
            </a:r>
            <a:r>
              <a:rPr lang="en-US" altLang="zh-CN" sz="2265"/>
              <a:t>Fe3+</a:t>
            </a:r>
            <a:r>
              <a:rPr lang="zh-CN" altLang="en-US" sz="2065"/>
              <a:t>）</a:t>
            </a:r>
            <a:r>
              <a:rPr lang="zh-CN" altLang="en-US"/>
              <a:t>可来源于反渗水，浓缩液。</a:t>
            </a:r>
            <a:endParaRPr lang="en-US" altLang="zh-CN"/>
          </a:p>
          <a:p>
            <a:pPr lvl="0"/>
            <a:r>
              <a:rPr lang="zh-CN" altLang="en-US"/>
              <a:t>连二亚硫酸钠（保险粉）和亚硫酸氢钠加水按一定的比例</a:t>
            </a:r>
            <a:r>
              <a:rPr lang="en-US" altLang="zh-CN"/>
              <a:t>(1:2)</a:t>
            </a:r>
            <a:r>
              <a:rPr lang="zh-CN" altLang="en-US"/>
              <a:t>混合成溶液，对机器</a:t>
            </a:r>
            <a:r>
              <a:rPr lang="zh-CN" altLang="en-US" sz="1500"/>
              <a:t>(jī qì)</a:t>
            </a:r>
            <a:r>
              <a:rPr lang="zh-CN" altLang="en-US"/>
              <a:t>管路进行清洗。但这两种物质在水中都能水解，而且酸性较强，对血透机的管路和一些部件</a:t>
            </a:r>
            <a:r>
              <a:rPr lang="en-US" altLang="zh-CN"/>
              <a:t>(</a:t>
            </a:r>
            <a:r>
              <a:rPr lang="zh-CN" altLang="en-US"/>
              <a:t>如探头和阀门</a:t>
            </a:r>
            <a:r>
              <a:rPr lang="en-US" altLang="zh-CN"/>
              <a:t>)</a:t>
            </a:r>
            <a:r>
              <a:rPr lang="zh-CN" altLang="en-US"/>
              <a:t>有腐蚀作用。</a:t>
            </a:r>
            <a:endParaRPr lang="en-US" altLang="zh-CN"/>
          </a:p>
        </p:txBody>
      </p:sp>
      <p:sp>
        <p:nvSpPr>
          <p:cNvPr id="27652"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8674" name="Rectangle 2"/>
          <p:cNvSpPr>
            <a:spLocks noGrp="1" noRot="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影响消毒效果</a:t>
            </a:r>
            <a:r>
              <a:rPr sz="1500"/>
              <a:t>(xiàoguǒ)</a:t>
            </a:r>
            <a:r>
              <a:t>的影响因素</a:t>
            </a:r>
          </a:p>
        </p:txBody>
      </p:sp>
      <p:sp>
        <p:nvSpPr>
          <p:cNvPr id="28675" name="Rectangle 4"/>
          <p:cNvSpPr>
            <a:spLocks noGrp="1" noRot="1"/>
          </p:cNvSpPr>
          <p:nvPr>
            <p:ph type="body" idx="4294967295"/>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rPr lang="en-US" altLang="zh-CN"/>
              <a:t>1.</a:t>
            </a:r>
            <a:r>
              <a:rPr lang="zh-CN" altLang="en-US"/>
              <a:t>处理剂量   </a:t>
            </a:r>
            <a:r>
              <a:rPr lang="zh-CN" altLang="en-US" sz="2365"/>
              <a:t>消毒剂的剂量包含两个因素，强度和时间。   </a:t>
            </a:r>
            <a:endParaRPr lang="en-US" altLang="zh-CN" sz="2465"/>
          </a:p>
          <a:p>
            <a:pPr lvl="0">
              <a:buNone/>
            </a:pPr>
            <a:r>
              <a:rPr lang="zh-CN" altLang="en-US" sz="2265"/>
              <a:t>    强度与作用时间的积即为剂量，可通过相互增减达到互</a:t>
            </a:r>
            <a:endParaRPr lang="en-US" altLang="zh-CN" sz="2465"/>
          </a:p>
          <a:p>
            <a:pPr lvl="0">
              <a:buNone/>
            </a:pPr>
            <a:r>
              <a:rPr lang="zh-CN" altLang="en-US" sz="2165"/>
              <a:t>    补，为了保证消毒效果满足所需浓度非常重要</a:t>
            </a:r>
            <a:r>
              <a:rPr lang="zh-CN" altLang="en-US" sz="1500"/>
              <a:t>(zhòngyào)</a:t>
            </a:r>
            <a:r>
              <a:rPr lang="zh-CN" altLang="en-US" sz="2165"/>
              <a:t>。</a:t>
            </a:r>
            <a:endParaRPr lang="en-US" altLang="zh-CN" sz="2465"/>
          </a:p>
          <a:p>
            <a:pPr lvl="0">
              <a:buNone/>
            </a:pPr>
            <a:r>
              <a:rPr lang="zh-CN" altLang="en-US"/>
              <a:t>   </a:t>
            </a:r>
            <a:r>
              <a:rPr lang="en-US" altLang="zh-CN"/>
              <a:t>2.</a:t>
            </a:r>
            <a:r>
              <a:rPr lang="zh-CN" altLang="en-US"/>
              <a:t> 作用温度   </a:t>
            </a:r>
            <a:r>
              <a:rPr lang="zh-CN" altLang="en-US" sz="2265"/>
              <a:t>温度不仅是热力消毒的决定因素，对其他消毒方法也有重要影响，温度的影响程度可因消毒方法种类、使用方法、药物和微生物种类不同而不同。</a:t>
            </a:r>
            <a:endParaRPr lang="zh-CN" altLang="en-US" sz="2465"/>
          </a:p>
          <a:p>
            <a:pPr lvl="0"/>
            <a:r>
              <a:rPr lang="en-US" altLang="zh-CN"/>
              <a:t>3.</a:t>
            </a:r>
            <a:r>
              <a:rPr lang="zh-CN" altLang="en-US"/>
              <a:t>微生物污染程度   </a:t>
            </a:r>
            <a:r>
              <a:rPr lang="zh-CN" altLang="en-US" sz="2065"/>
              <a:t>微生物污染越重消毒难度越大，污染的有机物可消耗消毒剂，可阻挡热穿透和辐射穿透、需要作用时间长。</a:t>
            </a:r>
            <a:endParaRPr lang="zh-CN" altLang="en-US"/>
          </a:p>
        </p:txBody>
      </p:sp>
      <p:sp>
        <p:nvSpPr>
          <p:cNvPr id="28676"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9698" name="标题 1"/>
          <p:cNvSpPr>
            <a:spLocks noGrp="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影响</a:t>
            </a:r>
            <a:r>
              <a:rPr sz="1500"/>
              <a:t>(yǐngxiǎng)</a:t>
            </a:r>
            <a:r>
              <a:t>消毒效果的影响</a:t>
            </a:r>
            <a:r>
              <a:rPr sz="1500"/>
              <a:t>(yǐngxiǎng)</a:t>
            </a:r>
            <a:r>
              <a:t>因素</a:t>
            </a:r>
          </a:p>
        </p:txBody>
      </p:sp>
      <p:sp>
        <p:nvSpPr>
          <p:cNvPr id="29699" name="内容占位符 2"/>
          <p:cNvSpPr>
            <a:spLocks noGrp="1"/>
          </p:cNvSpPr>
          <p:nvPr>
            <p:ph idx="10"/>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rPr lang="en-US" altLang="zh-CN"/>
              <a:t>4.PH</a:t>
            </a:r>
            <a:r>
              <a:rPr lang="zh-CN" altLang="en-US"/>
              <a:t>值   </a:t>
            </a:r>
            <a:r>
              <a:rPr lang="zh-CN" altLang="en-US" sz="2365"/>
              <a:t>酸碱度主要影响化学消毒剂的作用，如含氯消 毒剂可通过碱化来改变其稳定性。</a:t>
            </a:r>
            <a:endParaRPr lang="zh-CN" altLang="en-US"/>
          </a:p>
          <a:p>
            <a:pPr lvl="0"/>
            <a:r>
              <a:rPr lang="en-US" altLang="zh-CN"/>
              <a:t>5.</a:t>
            </a:r>
            <a:r>
              <a:rPr lang="zh-CN" altLang="en-US"/>
              <a:t>相对湿度    </a:t>
            </a:r>
            <a:r>
              <a:rPr lang="zh-CN" altLang="en-US" sz="2265"/>
              <a:t>消毒环境中空气相对湿度主要影响气体熏蒸消毒剂的作用，紫外线也受空气湿度的影响。   </a:t>
            </a:r>
            <a:endParaRPr lang="zh-CN" altLang="en-US" sz="2465"/>
          </a:p>
          <a:p>
            <a:pPr lvl="0"/>
            <a:r>
              <a:rPr lang="en-US" altLang="zh-CN"/>
              <a:t>6.</a:t>
            </a:r>
            <a:r>
              <a:rPr lang="zh-CN" altLang="en-US"/>
              <a:t>化学</a:t>
            </a:r>
            <a:r>
              <a:rPr lang="zh-CN" altLang="en-US" sz="2365"/>
              <a:t>拮抗物   化学消毒剂均有其独特的化学性质，其活性必然受到相反</a:t>
            </a:r>
            <a:r>
              <a:rPr lang="zh-CN" altLang="en-US" sz="1500"/>
              <a:t>(xiāngfǎn)</a:t>
            </a:r>
            <a:r>
              <a:rPr lang="zh-CN" altLang="en-US" sz="2365"/>
              <a:t>物质的影响。化学拮抗物是消毒剂实验中中和剂选择的重要依据。</a:t>
            </a:r>
            <a:endParaRPr lang="zh-CN" altLang="en-US" sz="2465"/>
          </a:p>
          <a:p>
            <a:pPr lvl="0"/>
            <a:endParaRPr lang="zh-CN" altLang="en-US"/>
          </a:p>
        </p:txBody>
      </p:sp>
      <p:sp>
        <p:nvSpPr>
          <p:cNvPr id="29700"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0722" name="Rectangle 2"/>
          <p:cNvSpPr>
            <a:spLocks noGrp="1" noRot="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各种</a:t>
            </a:r>
            <a:r>
              <a:rPr sz="1500"/>
              <a:t>(ɡè zhǒnɡ)</a:t>
            </a:r>
            <a:r>
              <a:t>透析机</a:t>
            </a:r>
          </a:p>
        </p:txBody>
      </p:sp>
      <p:sp>
        <p:nvSpPr>
          <p:cNvPr id="30723" name="Rectangle 3"/>
          <p:cNvSpPr>
            <a:spLocks noGrp="1" noRot="1"/>
          </p:cNvSpPr>
          <p:nvPr>
            <p:ph type="body" idx="4294967295"/>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t>费森  4008H  4008S</a:t>
            </a:r>
          </a:p>
          <a:p>
            <a:pPr lvl="0"/>
            <a:r>
              <a:t>金宝</a:t>
            </a:r>
            <a:r>
              <a:rPr sz="1500"/>
              <a:t>(jīn bǎo)</a:t>
            </a:r>
            <a:r>
              <a:t>  ULTRAS AK200 </a:t>
            </a:r>
          </a:p>
          <a:p>
            <a:pPr lvl="0"/>
            <a:r>
              <a:t>东丽  TR-321</a:t>
            </a:r>
          </a:p>
          <a:p/>
        </p:txBody>
      </p:sp>
      <p:sp>
        <p:nvSpPr>
          <p:cNvPr id="30724"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1746" name="标题 1"/>
          <p:cNvSpPr>
            <a:spLocks noGrp="1"/>
          </p:cNvSpPr>
          <p:nvPr>
            <p:ph type="title" idx="4294967295"/>
          </p:nvPr>
        </p:nvSpPr>
        <p:spPr>
          <a:xfrm>
            <a:off x="366832" y="366832"/>
            <a:ext cx="8771350" cy="1467326"/>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透析机冲洗</a:t>
            </a:r>
            <a:r>
              <a:rPr sz="1500"/>
              <a:t>(chōngxǐ)</a:t>
            </a:r>
            <a:r>
              <a:t>消毒菜单</a:t>
            </a:r>
            <a:br/>
          </a:p>
        </p:txBody>
      </p:sp>
      <p:sp>
        <p:nvSpPr>
          <p:cNvPr id="31747" name="内容占位符 2"/>
          <p:cNvSpPr>
            <a:spLocks noGrp="1"/>
          </p:cNvSpPr>
          <p:nvPr>
            <p:ph idx="10"/>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t> 冲洗</a:t>
            </a:r>
          </a:p>
          <a:p>
            <a:pPr lvl="0"/>
            <a:r>
              <a:t>热冲洗</a:t>
            </a:r>
          </a:p>
          <a:p>
            <a:pPr lvl="0"/>
            <a:r>
              <a:t>消毒、去钙化</a:t>
            </a:r>
            <a:r>
              <a:rPr sz="1500"/>
              <a:t>(gàihuà)</a:t>
            </a:r>
          </a:p>
          <a:p>
            <a:pPr lvl="0"/>
            <a:r>
              <a:t>清洁、脱脂 </a:t>
            </a:r>
          </a:p>
        </p:txBody>
      </p:sp>
      <p:sp>
        <p:nvSpPr>
          <p:cNvPr id="31748"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2770" name="Rectangle 2"/>
          <p:cNvSpPr>
            <a:spLocks noGrp="1" noRot="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zh-CN" altLang="en-US" sz="3503"/>
              <a:t>费森尤斯透析机</a:t>
            </a:r>
            <a:br>
              <a:rPr lang="zh-CN" altLang="en-US" sz="3503"/>
            </a:br>
            <a:endParaRPr lang="zh-CN" altLang="en-US" sz="3903"/>
          </a:p>
        </p:txBody>
      </p:sp>
      <p:sp>
        <p:nvSpPr>
          <p:cNvPr id="32771" name="Rectangle 3"/>
          <p:cNvSpPr>
            <a:spLocks noGrp="1" noRot="1"/>
          </p:cNvSpPr>
          <p:nvPr>
            <p:ph type="body" idx="4294967295"/>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rPr lang="zh-CN" altLang="en-US"/>
              <a:t>热化学消毒</a:t>
            </a:r>
            <a:endParaRPr lang="en-US" altLang="zh-CN"/>
          </a:p>
          <a:p>
            <a:pPr lvl="0"/>
            <a:r>
              <a:rPr lang="zh-CN" altLang="en-US"/>
              <a:t>时间     </a:t>
            </a:r>
            <a:r>
              <a:rPr lang="zh-CN" altLang="en-US" sz="2365"/>
              <a:t>前冲洗４</a:t>
            </a:r>
            <a:r>
              <a:rPr lang="en-US" altLang="zh-CN" sz="2265"/>
              <a:t>min</a:t>
            </a:r>
            <a:r>
              <a:rPr lang="zh-CN" altLang="en-US" sz="2065"/>
              <a:t>专用消毒液（柠檬酸＋果酸＋乳酸</a:t>
            </a:r>
            <a:r>
              <a:rPr lang="zh-CN" altLang="en-US" sz="1500"/>
              <a:t>(rǔ suān)</a:t>
            </a:r>
            <a:r>
              <a:rPr lang="zh-CN" altLang="en-US" sz="2065"/>
              <a:t>＋       稳定剂）７５</a:t>
            </a:r>
            <a:r>
              <a:rPr lang="en-US" altLang="zh-CN" sz="2365"/>
              <a:t>ml  </a:t>
            </a:r>
            <a:r>
              <a:rPr lang="zh-CN" altLang="en-US" sz="2365"/>
              <a:t>循环２</a:t>
            </a:r>
            <a:r>
              <a:rPr lang="en-US" altLang="zh-CN" sz="2065"/>
              <a:t>0min     </a:t>
            </a:r>
            <a:r>
              <a:rPr lang="zh-CN" altLang="en-US" sz="2365"/>
              <a:t>后冲洗  １５</a:t>
            </a:r>
            <a:r>
              <a:rPr lang="en-US" altLang="zh-CN" sz="2065"/>
              <a:t>min</a:t>
            </a:r>
            <a:r>
              <a:rPr lang="zh-CN" altLang="en-US"/>
              <a:t>　</a:t>
            </a:r>
            <a:endParaRPr lang="zh-CN" altLang="en-US"/>
          </a:p>
          <a:p>
            <a:pPr lvl="0"/>
            <a:r>
              <a:rPr lang="zh-CN" altLang="en-US"/>
              <a:t>温度　</a:t>
            </a:r>
            <a:r>
              <a:rPr lang="zh-CN" altLang="en-US" sz="2265"/>
              <a:t>８５－９５度</a:t>
            </a:r>
            <a:endParaRPr lang="zh-CN" altLang="en-US" sz="2465"/>
          </a:p>
        </p:txBody>
      </p:sp>
      <p:sp>
        <p:nvSpPr>
          <p:cNvPr id="32772"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3794" name="内容占位符 3"/>
          <p:cNvSpPr>
            <a:spLocks noGrp="1"/>
          </p:cNvSpPr>
          <p:nvPr>
            <p:ph idx="12"/>
          </p:nvPr>
        </p:nvSpPr>
        <p:spPr>
          <a:xfrm>
            <a:off x="309769" y="704317"/>
            <a:ext cx="8774611" cy="5321503"/>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rPr lang="en-US" altLang="zh-CN">
                <a:solidFill>
                  <a:srgbClr val="FF0000"/>
                </a:solidFill>
              </a:rPr>
              <a:t>Rinse               R          </a:t>
            </a:r>
            <a:r>
              <a:rPr lang="zh-CN" altLang="en-US">
                <a:solidFill>
                  <a:srgbClr val="FF0000"/>
                </a:solidFill>
              </a:rPr>
              <a:t>冲洗</a:t>
            </a:r>
            <a:r>
              <a:rPr lang="zh-CN" altLang="en-US" sz="1500">
                <a:solidFill>
                  <a:srgbClr val="FF0000"/>
                </a:solidFill>
              </a:rPr>
              <a:t>(chōngxǐ)</a:t>
            </a:r>
            <a:endParaRPr lang="en-US" altLang="zh-CN">
              <a:solidFill>
                <a:srgbClr val="FF0000"/>
              </a:solidFill>
            </a:endParaRPr>
          </a:p>
          <a:p>
            <a:pPr lvl="0"/>
            <a:r>
              <a:rPr lang="en-US" altLang="zh-CN"/>
              <a:t>Hot  rinse without cooling</a:t>
            </a:r>
            <a:endParaRPr lang="en-US" altLang="zh-CN"/>
          </a:p>
          <a:p>
            <a:pPr lvl="0"/>
            <a:r>
              <a:rPr lang="en-US" altLang="zh-CN"/>
              <a:t>Integrated hot rinse</a:t>
            </a:r>
            <a:endParaRPr lang="en-US" altLang="zh-CN"/>
          </a:p>
          <a:p>
            <a:pPr lvl="0"/>
            <a:r>
              <a:rPr lang="en-US" altLang="zh-CN"/>
              <a:t>Disinfection    F-D-M</a:t>
            </a:r>
            <a:endParaRPr lang="en-US" altLang="zh-CN">
              <a:solidFill>
                <a:srgbClr val="FF0000"/>
              </a:solidFill>
            </a:endParaRPr>
          </a:p>
          <a:p>
            <a:pPr lvl="0"/>
            <a:r>
              <a:rPr lang="en-US" altLang="zh-CN">
                <a:solidFill>
                  <a:srgbClr val="FF0000"/>
                </a:solidFill>
              </a:rPr>
              <a:t>Hot disinfection</a:t>
            </a:r>
            <a:r>
              <a:rPr lang="zh-CN" altLang="en-US">
                <a:solidFill>
                  <a:srgbClr val="FF0000"/>
                </a:solidFill>
              </a:rPr>
              <a:t>          前冲</a:t>
            </a:r>
            <a:r>
              <a:rPr lang="en-US" altLang="zh-CN">
                <a:solidFill>
                  <a:srgbClr val="FF0000"/>
                </a:solidFill>
              </a:rPr>
              <a:t>-</a:t>
            </a:r>
            <a:r>
              <a:rPr lang="zh-CN" altLang="en-US">
                <a:solidFill>
                  <a:srgbClr val="FF0000"/>
                </a:solidFill>
              </a:rPr>
              <a:t>热消毒</a:t>
            </a:r>
            <a:r>
              <a:rPr lang="en-US" altLang="zh-CN">
                <a:solidFill>
                  <a:srgbClr val="FF0000"/>
                </a:solidFill>
              </a:rPr>
              <a:t>-</a:t>
            </a:r>
            <a:r>
              <a:rPr lang="zh-CN" altLang="en-US">
                <a:solidFill>
                  <a:srgbClr val="FF0000"/>
                </a:solidFill>
              </a:rPr>
              <a:t>强制后冲</a:t>
            </a:r>
            <a:endParaRPr lang="en-US" altLang="zh-CN">
              <a:solidFill>
                <a:srgbClr val="FF0000"/>
              </a:solidFill>
            </a:endParaRPr>
          </a:p>
          <a:p>
            <a:pPr lvl="0"/>
            <a:r>
              <a:rPr lang="en-US" altLang="zh-CN"/>
              <a:t>Disinfection + hot rinse</a:t>
            </a:r>
            <a:endParaRPr lang="en-US" altLang="zh-CN"/>
          </a:p>
          <a:p>
            <a:pPr lvl="0"/>
            <a:r>
              <a:rPr lang="en-US" altLang="zh-CN"/>
              <a:t>Hot disinfection +hot rinse</a:t>
            </a:r>
            <a:endParaRPr lang="en-US" altLang="zh-CN"/>
          </a:p>
          <a:p>
            <a:pPr lvl="0"/>
            <a:r>
              <a:rPr lang="en-US" altLang="zh-CN"/>
              <a:t>cleaning</a:t>
            </a:r>
            <a:endParaRPr lang="en-US" altLang="zh-CN"/>
          </a:p>
          <a:p>
            <a:pPr lvl="0"/>
            <a:endParaRPr lang="zh-CN" altLang="en-US"/>
          </a:p>
        </p:txBody>
      </p:sp>
      <p:sp>
        <p:nvSpPr>
          <p:cNvPr id="33795"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4818" name="Rectangle 2"/>
          <p:cNvSpPr>
            <a:spLocks noGrp="1" noRot="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zh-CN" altLang="en-US" sz="3803"/>
              <a:t>金宝</a:t>
            </a:r>
            <a:r>
              <a:rPr lang="zh-CN" altLang="en-US" sz="1500"/>
              <a:t>(jīn bǎo)</a:t>
            </a:r>
            <a:r>
              <a:rPr lang="zh-CN" altLang="en-US" sz="3803"/>
              <a:t>透析机</a:t>
            </a:r>
            <a:endParaRPr lang="zh-CN" altLang="en-US" sz="3903"/>
          </a:p>
        </p:txBody>
      </p:sp>
      <p:sp>
        <p:nvSpPr>
          <p:cNvPr id="34819" name="Rectangle 3"/>
          <p:cNvSpPr>
            <a:spLocks noGrp="1" noRot="1"/>
          </p:cNvSpPr>
          <p:nvPr>
            <p:ph type="body" idx="4294967295"/>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lnSpc>
                <a:spcPct val="90000"/>
              </a:lnSpc>
            </a:pPr>
            <a:r>
              <a:rPr lang="zh-CN" altLang="en-US" sz="3808"/>
              <a:t>热消毒        </a:t>
            </a:r>
            <a:endParaRPr lang="en-US" altLang="zh-CN" sz="4108"/>
          </a:p>
          <a:p>
            <a:pPr lvl="0">
              <a:lnSpc>
                <a:spcPct val="90000"/>
              </a:lnSpc>
            </a:pPr>
            <a:r>
              <a:rPr lang="zh-CN" altLang="en-US"/>
              <a:t> </a:t>
            </a:r>
            <a:r>
              <a:rPr lang="zh-CN" altLang="en-US" sz="3708"/>
              <a:t>时间</a:t>
            </a:r>
            <a:r>
              <a:rPr lang="zh-CN" altLang="en-US"/>
              <a:t>   ３２</a:t>
            </a:r>
            <a:r>
              <a:rPr lang="en-US" altLang="zh-CN"/>
              <a:t>min     </a:t>
            </a:r>
            <a:endParaRPr lang="en-US" altLang="zh-CN"/>
          </a:p>
          <a:p>
            <a:pPr lvl="0">
              <a:lnSpc>
                <a:spcPct val="90000"/>
              </a:lnSpc>
            </a:pPr>
            <a:r>
              <a:rPr lang="zh-CN" altLang="en-US" sz="3808"/>
              <a:t>温度</a:t>
            </a:r>
            <a:r>
              <a:rPr lang="zh-CN" altLang="en-US"/>
              <a:t>　８５－９３度　</a:t>
            </a:r>
            <a:endParaRPr lang="en-US" altLang="zh-CN"/>
          </a:p>
          <a:p>
            <a:pPr lvl="0">
              <a:lnSpc>
                <a:spcPct val="90000"/>
              </a:lnSpc>
            </a:pPr>
            <a:r>
              <a:rPr lang="zh-CN" altLang="en-US" sz="3708"/>
              <a:t>热化学消毒</a:t>
            </a:r>
            <a:endParaRPr lang="en-US" altLang="zh-CN" sz="4108"/>
          </a:p>
          <a:p>
            <a:pPr lvl="0">
              <a:lnSpc>
                <a:spcPct val="90000"/>
              </a:lnSpc>
            </a:pPr>
            <a:r>
              <a:rPr lang="zh-CN" altLang="en-US" sz="3708"/>
              <a:t>时间  </a:t>
            </a:r>
            <a:r>
              <a:rPr lang="zh-CN" altLang="en-US"/>
              <a:t>   </a:t>
            </a:r>
            <a:r>
              <a:rPr lang="en-US" altLang="zh-CN"/>
              <a:t>48 min</a:t>
            </a:r>
            <a:r>
              <a:rPr lang="zh-CN" altLang="en-US"/>
              <a:t>      前冲洗</a:t>
            </a:r>
            <a:r>
              <a:rPr lang="zh-CN" altLang="en-US" sz="1500"/>
              <a:t>(chōngxǐ)</a:t>
            </a:r>
            <a:r>
              <a:rPr lang="en-US" altLang="zh-CN"/>
              <a:t>+</a:t>
            </a:r>
            <a:r>
              <a:rPr lang="zh-CN" altLang="en-US"/>
              <a:t>吸柠檬酸</a:t>
            </a:r>
            <a:r>
              <a:rPr lang="en-US" altLang="zh-CN"/>
              <a:t>+</a:t>
            </a:r>
            <a:r>
              <a:rPr lang="zh-CN" altLang="en-US"/>
              <a:t>循环</a:t>
            </a:r>
            <a:r>
              <a:rPr lang="en-US" altLang="zh-CN"/>
              <a:t>+</a:t>
            </a:r>
            <a:r>
              <a:rPr lang="zh-CN" altLang="en-US"/>
              <a:t>后冲洗  　</a:t>
            </a:r>
            <a:endParaRPr lang="zh-CN" altLang="en-US"/>
          </a:p>
          <a:p>
            <a:pPr lvl="0">
              <a:lnSpc>
                <a:spcPct val="90000"/>
              </a:lnSpc>
            </a:pPr>
            <a:r>
              <a:rPr lang="zh-CN" altLang="en-US" sz="3808"/>
              <a:t>温度</a:t>
            </a:r>
            <a:r>
              <a:rPr lang="zh-CN" altLang="en-US"/>
              <a:t>　８５－９５度</a:t>
            </a:r>
            <a:endParaRPr lang="zh-CN" altLang="en-US"/>
          </a:p>
          <a:p>
            <a:pPr lvl="0">
              <a:lnSpc>
                <a:spcPct val="90000"/>
              </a:lnSpc>
              <a:buNone/>
            </a:pPr>
            <a:endParaRPr lang="zh-CN" altLang="en-US"/>
          </a:p>
          <a:p>
            <a:pPr lvl="0">
              <a:lnSpc>
                <a:spcPct val="90000"/>
              </a:lnSpc>
            </a:pPr>
            <a:endParaRPr lang="en-US" altLang="zh-CN" sz="4108"/>
          </a:p>
        </p:txBody>
      </p:sp>
      <p:sp>
        <p:nvSpPr>
          <p:cNvPr id="34820"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5842" name="Rectangle 2"/>
          <p:cNvSpPr>
            <a:spLocks noGrp="1" noRot="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zh-CN" altLang="en-US" sz="3503"/>
              <a:t>透析机</a:t>
            </a:r>
            <a:endParaRPr lang="zh-CN" altLang="en-US" sz="3903"/>
          </a:p>
        </p:txBody>
      </p:sp>
      <p:sp>
        <p:nvSpPr>
          <p:cNvPr id="35843" name="Rectangle 3"/>
          <p:cNvSpPr>
            <a:spLocks noGrp="1" noRot="1"/>
          </p:cNvSpPr>
          <p:nvPr>
            <p:ph type="body" idx="4294967295"/>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rPr lang="zh-CN" altLang="en-US"/>
              <a:t>冷化学消毒</a:t>
            </a:r>
            <a:endParaRPr lang="en-US" altLang="zh-CN"/>
          </a:p>
          <a:p>
            <a:pPr lvl="0"/>
            <a:r>
              <a:rPr lang="zh-CN" altLang="en-US"/>
              <a:t>时间</a:t>
            </a:r>
            <a:r>
              <a:rPr lang="zh-CN" altLang="en-US" sz="1500"/>
              <a:t>(shíjiān)</a:t>
            </a:r>
            <a:r>
              <a:rPr lang="zh-CN" altLang="en-US"/>
              <a:t>  </a:t>
            </a:r>
            <a:r>
              <a:rPr lang="en-US" altLang="zh-CN"/>
              <a:t>50min</a:t>
            </a:r>
            <a:r>
              <a:rPr lang="zh-CN" altLang="en-US" sz="2265"/>
              <a:t>        清洗</a:t>
            </a:r>
            <a:r>
              <a:rPr lang="en-US" altLang="zh-CN" sz="2065"/>
              <a:t>-</a:t>
            </a:r>
            <a:r>
              <a:rPr lang="zh-CN" altLang="en-US" sz="2165"/>
              <a:t>消毒</a:t>
            </a:r>
            <a:r>
              <a:rPr lang="en-US" altLang="zh-CN" sz="2065"/>
              <a:t>-</a:t>
            </a:r>
            <a:r>
              <a:rPr lang="zh-CN" altLang="en-US" sz="2065"/>
              <a:t>清洗</a:t>
            </a:r>
            <a:endParaRPr lang="zh-CN" altLang="en-US" sz="2465"/>
          </a:p>
          <a:p>
            <a:pPr lvl="0"/>
            <a:r>
              <a:rPr lang="zh-CN" altLang="en-US"/>
              <a:t>时间</a:t>
            </a:r>
            <a:r>
              <a:rPr lang="zh-CN" altLang="en-US" sz="2365"/>
              <a:t>　</a:t>
            </a:r>
            <a:r>
              <a:rPr lang="en-US" altLang="zh-CN" sz="2065"/>
              <a:t>80min         </a:t>
            </a:r>
            <a:r>
              <a:rPr lang="zh-CN" altLang="en-US" sz="2265"/>
              <a:t>清洗</a:t>
            </a:r>
            <a:r>
              <a:rPr lang="en-US" altLang="zh-CN" sz="2265"/>
              <a:t>-</a:t>
            </a:r>
            <a:r>
              <a:rPr lang="zh-CN" altLang="en-US" sz="2265"/>
              <a:t>消毒</a:t>
            </a:r>
            <a:r>
              <a:rPr lang="en-US" altLang="zh-CN" sz="2165"/>
              <a:t>-</a:t>
            </a:r>
            <a:r>
              <a:rPr lang="zh-CN" altLang="en-US" sz="2265"/>
              <a:t>清洗</a:t>
            </a:r>
            <a:r>
              <a:rPr lang="en-US" altLang="zh-CN" sz="2265"/>
              <a:t>-</a:t>
            </a:r>
            <a:r>
              <a:rPr lang="zh-CN" altLang="en-US" sz="2165"/>
              <a:t>消毒</a:t>
            </a:r>
            <a:r>
              <a:rPr lang="en-US" altLang="zh-CN" sz="2065"/>
              <a:t>-</a:t>
            </a:r>
            <a:r>
              <a:rPr lang="zh-CN" altLang="en-US" sz="2365"/>
              <a:t>清洗</a:t>
            </a:r>
            <a:endParaRPr lang="en-US" altLang="zh-CN" sz="2465"/>
          </a:p>
        </p:txBody>
      </p:sp>
      <p:sp>
        <p:nvSpPr>
          <p:cNvPr id="35844"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6866" name="标题 1"/>
          <p:cNvSpPr>
            <a:spLocks noGrp="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冲洗消毒程序</a:t>
            </a:r>
            <a:r>
              <a:rPr sz="1500"/>
              <a:t>(chéngxù)</a:t>
            </a:r>
            <a:r>
              <a:t>的基本条件</a:t>
            </a:r>
          </a:p>
        </p:txBody>
      </p:sp>
      <p:sp>
        <p:nvSpPr>
          <p:cNvPr id="36867" name="内容占位符 2"/>
          <p:cNvSpPr>
            <a:spLocks noGrp="1"/>
          </p:cNvSpPr>
          <p:nvPr>
            <p:ph idx="10"/>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rPr lang="zh-CN" altLang="en-US"/>
              <a:t>透析液线路</a:t>
            </a:r>
            <a:r>
              <a:rPr lang="zh-CN" altLang="en-US" sz="1500"/>
              <a:t>(xiànlù)</a:t>
            </a:r>
            <a:r>
              <a:rPr lang="zh-CN" altLang="en-US"/>
              <a:t>复位（分流器）</a:t>
            </a:r>
            <a:endParaRPr lang="en-US" altLang="zh-CN"/>
          </a:p>
          <a:p>
            <a:pPr lvl="0"/>
            <a:r>
              <a:rPr lang="zh-CN" altLang="en-US"/>
              <a:t>透析液阀门关闭</a:t>
            </a:r>
            <a:endParaRPr lang="en-US" altLang="zh-CN"/>
          </a:p>
          <a:p>
            <a:pPr lvl="0"/>
            <a:r>
              <a:rPr lang="en-US" altLang="zh-CN"/>
              <a:t>A\B</a:t>
            </a:r>
            <a:r>
              <a:rPr lang="zh-CN" altLang="en-US"/>
              <a:t>液管口复位</a:t>
            </a:r>
            <a:endParaRPr lang="en-US" altLang="zh-CN"/>
          </a:p>
          <a:p>
            <a:pPr lvl="0"/>
            <a:r>
              <a:rPr lang="en-US" altLang="zh-CN"/>
              <a:t>B</a:t>
            </a:r>
            <a:r>
              <a:rPr lang="zh-CN" altLang="en-US"/>
              <a:t>粉</a:t>
            </a:r>
            <a:r>
              <a:rPr lang="en-US" altLang="zh-CN"/>
              <a:t>(bibag)</a:t>
            </a:r>
            <a:r>
              <a:rPr lang="zh-CN" altLang="en-US"/>
              <a:t>连接口复位</a:t>
            </a:r>
            <a:endParaRPr lang="en-US" altLang="zh-CN"/>
          </a:p>
          <a:p>
            <a:pPr lvl="0"/>
            <a:r>
              <a:rPr lang="zh-CN" altLang="en-US"/>
              <a:t>光学探测器</a:t>
            </a:r>
            <a:r>
              <a:rPr lang="en-US" altLang="zh-CN"/>
              <a:t>(</a:t>
            </a:r>
            <a:r>
              <a:rPr lang="zh-CN" altLang="en-US"/>
              <a:t>静脉壶处</a:t>
            </a:r>
            <a:r>
              <a:rPr lang="en-US" altLang="zh-CN"/>
              <a:t>)</a:t>
            </a:r>
            <a:r>
              <a:rPr lang="zh-CN" altLang="en-US"/>
              <a:t>未感应到有血液</a:t>
            </a:r>
            <a:endParaRPr lang="en-US" altLang="zh-CN"/>
          </a:p>
          <a:p>
            <a:pPr lvl="0">
              <a:buNone/>
            </a:pPr>
            <a:r>
              <a:rPr lang="zh-CN" altLang="en-US"/>
              <a:t>    </a:t>
            </a:r>
            <a:endParaRPr lang="zh-CN" altLang="en-US"/>
          </a:p>
          <a:p>
            <a:pPr lvl="0"/>
            <a:endParaRPr lang="zh-CN" altLang="en-US"/>
          </a:p>
        </p:txBody>
      </p:sp>
      <p:sp>
        <p:nvSpPr>
          <p:cNvPr id="36868"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7890" name="标题 1"/>
          <p:cNvSpPr>
            <a:spLocks noGrp="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透析机消毒维护</a:t>
            </a:r>
            <a:r>
              <a:rPr sz="1500"/>
              <a:t>(wéihù)</a:t>
            </a:r>
            <a:r>
              <a:t>的建议</a:t>
            </a:r>
          </a:p>
        </p:txBody>
      </p:sp>
      <p:sp>
        <p:nvSpPr>
          <p:cNvPr id="37891" name="内容占位符 2"/>
          <p:cNvSpPr>
            <a:spLocks noGrp="1"/>
          </p:cNvSpPr>
          <p:nvPr>
            <p:ph idx="10"/>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t>治疗结束后应进行一次消毒</a:t>
            </a:r>
          </a:p>
          <a:p>
            <a:pPr lvl="0"/>
            <a:r>
              <a:t>在连续两天没有使用透析机时，应消毒后再使用</a:t>
            </a:r>
          </a:p>
          <a:p>
            <a:pPr lvl="0"/>
            <a:r>
              <a:t>遵循厂家要求</a:t>
            </a:r>
            <a:r>
              <a:rPr sz="1500"/>
              <a:t>(yāoqiú)</a:t>
            </a:r>
            <a:r>
              <a:t>确定除钙频率建议</a:t>
            </a:r>
          </a:p>
          <a:p>
            <a:pPr lvl="0"/>
            <a:r>
              <a:t>定期除铁（1次/3-6个月/台），一般根据当地水质情况而定。</a:t>
            </a:r>
          </a:p>
          <a:p/>
        </p:txBody>
      </p:sp>
      <p:sp>
        <p:nvSpPr>
          <p:cNvPr id="37892"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8914" name="标题 1"/>
          <p:cNvSpPr>
            <a:spLocks noGrp="1"/>
          </p:cNvSpPr>
          <p:nvPr>
            <p:ph type="title" idx="4294967295"/>
          </p:nvPr>
        </p:nvSpPr>
        <p:spPr>
          <a:xfrm>
            <a:off x="469544" y="285314"/>
            <a:ext cx="8451799" cy="1170600"/>
          </a:xfrm>
          <a:noFill/>
          <a:ln>
            <a:miter lim="800000"/>
          </a:ln>
        </p:spPr>
        <p:txBody>
          <a:bodyPr wrap="square" lIns="91440" tIns="45720" rIns="91440" bIns="45720" anchor="ctr" anchorCtr="0"/>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透析机内消毒液的残留</a:t>
            </a:r>
            <a:r>
              <a:rPr sz="1500"/>
              <a:t>(cánliú)</a:t>
            </a:r>
          </a:p>
        </p:txBody>
      </p:sp>
      <p:sp>
        <p:nvSpPr>
          <p:cNvPr id="38915" name="内容占位符 2"/>
          <p:cNvSpPr>
            <a:spLocks noGrp="1"/>
          </p:cNvSpPr>
          <p:nvPr>
            <p:ph idx="10"/>
          </p:nvPr>
        </p:nvSpPr>
        <p:spPr>
          <a:xfrm>
            <a:off x="469544" y="1643406"/>
            <a:ext cx="8451799" cy="4653054"/>
          </a:xfrm>
          <a:noFill/>
          <a:ln>
            <a:miter lim="800000"/>
          </a:ln>
        </p:spPr>
        <p:txBody>
          <a:bodyPr wrap="square" lIns="91440" tIns="45720" rIns="91440" bIns="45720" anchor="t" anchorCtr="0"/>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t>消毒剂           合格标准</a:t>
            </a:r>
            <a:r>
              <a:rPr sz="1500"/>
              <a:t>(biāozhǔn)</a:t>
            </a:r>
            <a:br/>
            <a:r>
              <a:t>甲醛             &lt;10mg/L</a:t>
            </a:r>
            <a:br/>
            <a:r>
              <a:t>过氧乙酸         1ppm</a:t>
            </a:r>
            <a:br/>
            <a:r>
              <a:t>游离氯           0.5mg/L</a:t>
            </a:r>
          </a:p>
          <a:p/>
        </p:txBody>
      </p:sp>
      <p:sp>
        <p:nvSpPr>
          <p:cNvPr id="38916"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76130" name=""/>
          <p:cNvSpPr/>
          <p:nvPr>
            <p:ph type="title"/>
          </p:nvPr>
        </p:nvSpPr>
        <p:spPr>
          <a:xfrm>
            <a:off x="469544" y="285314"/>
            <a:ext cx="8451799" cy="1170600"/>
          </a:xfrm>
          <a:noFill/>
          <a:ln>
            <a:miter lim="800000"/>
          </a:ln>
        </p:spPr>
        <p:txBody>
          <a:bodyPr anchor="ctr" anchorCtr="1"/>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zh-CN" altLang="en-US" sz="3503"/>
              <a:t>二、透析器材</a:t>
            </a:r>
            <a:r>
              <a:rPr lang="zh-CN" altLang="en-US" sz="1500"/>
              <a:t>(qìcái)</a:t>
            </a:r>
            <a:r>
              <a:rPr lang="zh-CN" altLang="en-US" sz="3503"/>
              <a:t>的消毒</a:t>
            </a:r>
            <a:br>
              <a:rPr lang="zh-CN" altLang="en-US" sz="3503"/>
            </a:br>
            <a:endParaRPr lang="zh-CN" altLang="en-US" sz="3903"/>
          </a:p>
        </p:txBody>
      </p:sp>
      <p:sp>
        <p:nvSpPr>
          <p:cNvPr id="176131" name=""/>
          <p:cNvSpPr/>
          <p:nvPr>
            <p:ph type="body" idx="4294967295"/>
          </p:nvPr>
        </p:nvSpPr>
        <p:spPr>
          <a:xfrm>
            <a:off x="469544" y="1643406"/>
            <a:ext cx="8451799" cy="4653054"/>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t>1、凡在本室透析患者，透析器、管路专人使用</a:t>
            </a:r>
            <a:r>
              <a:rPr sz="1500"/>
              <a:t>(shǐyòng)</a:t>
            </a:r>
            <a:r>
              <a:t>，标记姓名。</a:t>
            </a:r>
          </a:p>
          <a:p>
            <a:pPr lvl="0"/>
            <a:r>
              <a:t>2.使用后的透析器、管路一律用0.3%过氧乙酸或其他无毒消毒液灌注消毒，并放专用柜内保持。一次性透析器管路严禁复用。</a:t>
            </a:r>
          </a:p>
          <a:p>
            <a:pPr lvl="0"/>
            <a:r>
              <a:t>3.消毒液浓度的监测工作，专人负责并有记录。</a:t>
            </a:r>
          </a:p>
        </p:txBody>
      </p:sp>
      <p:sp>
        <p:nvSpPr>
          <p:cNvPr id="176132"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78179" name=""/>
          <p:cNvSpPr/>
          <p:nvPr>
            <p:ph type="body" idx="4294967295"/>
          </p:nvPr>
        </p:nvSpPr>
        <p:spPr>
          <a:xfrm>
            <a:off x="469544" y="564106"/>
            <a:ext cx="8451799" cy="5732354"/>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t>4.废弃的透析用品一律按感染性医疗废物处理</a:t>
            </a:r>
            <a:r>
              <a:rPr sz="1500"/>
              <a:t>(chǔlǐ)</a:t>
            </a:r>
            <a:r>
              <a:t>。</a:t>
            </a:r>
          </a:p>
          <a:p>
            <a:pPr lvl="0"/>
            <a:r>
              <a:t>5.机器在透析结束后每日用500mg/L含氯消毒剂擦拭表面，机器内部消毒按“产品说明书”操作。</a:t>
            </a:r>
          </a:p>
          <a:p>
            <a:pPr lvl="0"/>
            <a:r>
              <a:t>6.专人负责水处理系统和后级管道的消毒工作，每季度一次，用0.3%过氧乙酸彻底消毒，并做水培养，保持原始记录。</a:t>
            </a:r>
          </a:p>
        </p:txBody>
      </p:sp>
      <p:sp>
        <p:nvSpPr>
          <p:cNvPr id="178180"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71010" name=""/>
          <p:cNvSpPr/>
          <p:nvPr>
            <p:ph type="title"/>
          </p:nvPr>
        </p:nvSpPr>
        <p:spPr>
          <a:xfrm>
            <a:off x="0" y="415743"/>
            <a:ext cx="9650116" cy="1170600"/>
          </a:xfrm>
          <a:noFill/>
          <a:ln>
            <a:miter lim="800000"/>
          </a:ln>
        </p:spPr>
        <p:txBody>
          <a:bodyPr anchor="ctr" anchorCtr="1"/>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zh-CN" altLang="en-US" sz="3703"/>
              <a:t>三、室内清洁卫生、空气和其他物品</a:t>
            </a:r>
            <a:r>
              <a:rPr lang="zh-CN" altLang="en-US" sz="1500"/>
              <a:t>(wùpǐn)</a:t>
            </a:r>
            <a:r>
              <a:rPr lang="zh-CN" altLang="en-US" sz="3703"/>
              <a:t>的消毒</a:t>
            </a:r>
            <a:br>
              <a:rPr lang="zh-CN" altLang="en-US" sz="3703"/>
            </a:br>
            <a:endParaRPr lang="zh-CN" altLang="en-US" sz="3903"/>
          </a:p>
        </p:txBody>
      </p:sp>
      <p:sp>
        <p:nvSpPr>
          <p:cNvPr id="171011" name=""/>
          <p:cNvSpPr/>
          <p:nvPr>
            <p:ph type="body" idx="4294967295"/>
          </p:nvPr>
        </p:nvSpPr>
        <p:spPr>
          <a:xfrm>
            <a:off x="469544" y="1643406"/>
            <a:ext cx="8588749" cy="4653054"/>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lnSpc>
                <a:spcPct val="90000"/>
              </a:lnSpc>
            </a:pPr>
            <a:r>
              <a:rPr lang="en-US" altLang="zh-CN"/>
              <a:t>1.</a:t>
            </a:r>
            <a:r>
              <a:rPr lang="zh-CN" altLang="en-US"/>
              <a:t>每日坚持内的清洁制度，并保持清洁、整齐、空气新鲜，无蚊、蝇、老鼠和蟑螂。每月大扫除一次。</a:t>
            </a:r>
            <a:endParaRPr lang="zh-CN" altLang="en-US"/>
          </a:p>
          <a:p>
            <a:pPr lvl="0">
              <a:lnSpc>
                <a:spcPct val="90000"/>
              </a:lnSpc>
            </a:pPr>
            <a:r>
              <a:rPr lang="en-US" altLang="zh-CN"/>
              <a:t>2.</a:t>
            </a:r>
            <a:r>
              <a:rPr lang="zh-CN" altLang="en-US"/>
              <a:t>物品</a:t>
            </a:r>
            <a:r>
              <a:rPr lang="zh-CN" altLang="en-US" sz="1500"/>
              <a:t>(wùpǐn)</a:t>
            </a:r>
            <a:r>
              <a:rPr lang="zh-CN" altLang="en-US"/>
              <a:t>表面每日用</a:t>
            </a:r>
            <a:r>
              <a:rPr lang="en-US" altLang="zh-CN"/>
              <a:t>500mg/L</a:t>
            </a:r>
            <a:r>
              <a:rPr lang="zh-CN" altLang="en-US"/>
              <a:t>含氯消毒剂擦拭。护理站桌面、患者的床、床栏、床旁桌、治疗车、药品柜、门把手等，每天用</a:t>
            </a:r>
            <a:r>
              <a:rPr lang="en-US" altLang="zh-CN"/>
              <a:t>500mg/L</a:t>
            </a:r>
            <a:r>
              <a:rPr lang="zh-CN" altLang="en-US"/>
              <a:t>含氯消毒剂擦拭。</a:t>
            </a:r>
            <a:endParaRPr lang="zh-CN" altLang="en-US"/>
          </a:p>
          <a:p>
            <a:pPr lvl="0">
              <a:lnSpc>
                <a:spcPct val="90000"/>
              </a:lnSpc>
            </a:pPr>
            <a:r>
              <a:rPr lang="en-US" altLang="zh-CN"/>
              <a:t>3.</a:t>
            </a:r>
            <a:r>
              <a:rPr lang="zh-CN" altLang="en-US"/>
              <a:t>听诊器、血压计、电话按键、电脑键盘、鼠标等，应每天使用</a:t>
            </a:r>
            <a:r>
              <a:rPr lang="en-US" altLang="zh-CN"/>
              <a:t>75%</a:t>
            </a:r>
            <a:r>
              <a:rPr lang="zh-CN" altLang="en-US"/>
              <a:t>酒精擦拭消毒。</a:t>
            </a:r>
            <a:endParaRPr lang="zh-CN" altLang="en-US"/>
          </a:p>
        </p:txBody>
      </p:sp>
      <p:sp>
        <p:nvSpPr>
          <p:cNvPr id="171012"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77155" name=""/>
          <p:cNvSpPr/>
          <p:nvPr>
            <p:ph type="body" idx="4294967295"/>
          </p:nvPr>
        </p:nvSpPr>
        <p:spPr>
          <a:xfrm>
            <a:off x="469544" y="415744"/>
            <a:ext cx="8451799" cy="5880717"/>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rPr lang="en-US" altLang="zh-CN" sz="2776"/>
              <a:t>4.</a:t>
            </a:r>
            <a:r>
              <a:rPr lang="zh-CN" altLang="en-US" sz="2576"/>
              <a:t>无菌物品和非无菌物品分开放置，每日检查一次，防止过期</a:t>
            </a:r>
            <a:r>
              <a:rPr lang="zh-CN" altLang="en-US" sz="1500"/>
              <a:t>(guò〃qī)</a:t>
            </a:r>
            <a:r>
              <a:rPr lang="zh-CN" altLang="en-US" sz="2576"/>
              <a:t>，无菌物品有效期为一周。</a:t>
            </a:r>
            <a:endParaRPr lang="zh-CN" altLang="en-US" sz="2876"/>
          </a:p>
          <a:p>
            <a:pPr lvl="0"/>
            <a:r>
              <a:rPr lang="en-US" altLang="zh-CN" sz="2576"/>
              <a:t>5.</a:t>
            </a:r>
            <a:r>
              <a:rPr lang="zh-CN" altLang="en-US" sz="2676"/>
              <a:t>透析间每日用紫外线照射消毒不低于</a:t>
            </a:r>
            <a:r>
              <a:rPr lang="en-US" altLang="zh-CN" sz="2476"/>
              <a:t>30</a:t>
            </a:r>
            <a:r>
              <a:rPr lang="zh-CN" altLang="en-US" sz="2676"/>
              <a:t>分钟，每月做空气培养一次，并有记录。</a:t>
            </a:r>
            <a:endParaRPr lang="zh-CN" altLang="en-US" sz="2876"/>
          </a:p>
          <a:p>
            <a:pPr lvl="0"/>
            <a:r>
              <a:rPr lang="en-US" altLang="zh-CN" sz="2476"/>
              <a:t>6.</a:t>
            </a:r>
            <a:r>
              <a:rPr lang="zh-CN" altLang="en-US" sz="2476"/>
              <a:t>无菌持物钳干式保存，</a:t>
            </a:r>
            <a:r>
              <a:rPr lang="en-US" altLang="zh-CN" sz="2576"/>
              <a:t>4</a:t>
            </a:r>
            <a:r>
              <a:rPr lang="zh-CN" altLang="en-US" sz="2476"/>
              <a:t>小时更换一次。清洗后送供应室消毒。</a:t>
            </a:r>
            <a:endParaRPr lang="zh-CN" altLang="en-US" sz="2876"/>
          </a:p>
          <a:p>
            <a:pPr lvl="0"/>
            <a:r>
              <a:rPr lang="en-US" altLang="zh-CN" sz="2676"/>
              <a:t>7.</a:t>
            </a:r>
            <a:r>
              <a:rPr lang="zh-CN" altLang="en-US" sz="2576"/>
              <a:t>小包装爱尔碘开封后有效期</a:t>
            </a:r>
            <a:r>
              <a:rPr lang="en-US" altLang="zh-CN" sz="2476"/>
              <a:t>1</a:t>
            </a:r>
            <a:r>
              <a:rPr lang="zh-CN" altLang="en-US" sz="2476"/>
              <a:t>周。</a:t>
            </a:r>
            <a:endParaRPr lang="zh-CN" altLang="en-US" sz="2876"/>
          </a:p>
          <a:p>
            <a:pPr lvl="0"/>
            <a:r>
              <a:rPr lang="en-US" altLang="zh-CN" sz="2576"/>
              <a:t>8.</a:t>
            </a:r>
            <a:r>
              <a:rPr lang="zh-CN" altLang="en-US" sz="2676"/>
              <a:t>氧气湿化瓶用</a:t>
            </a:r>
            <a:r>
              <a:rPr lang="en-US" altLang="zh-CN" sz="2476"/>
              <a:t>500mg/L</a:t>
            </a:r>
            <a:r>
              <a:rPr lang="zh-CN" altLang="en-US" sz="2576"/>
              <a:t>含氯消毒剂浸泡不低于</a:t>
            </a:r>
            <a:r>
              <a:rPr lang="en-US" altLang="zh-CN" sz="2676"/>
              <a:t>30</a:t>
            </a:r>
            <a:r>
              <a:rPr lang="zh-CN" altLang="en-US" sz="2576"/>
              <a:t>分钟；吸引器用</a:t>
            </a:r>
            <a:r>
              <a:rPr lang="en-US" altLang="zh-CN" sz="2576"/>
              <a:t>1000mg/L</a:t>
            </a:r>
            <a:r>
              <a:rPr lang="zh-CN" altLang="en-US" sz="2676"/>
              <a:t>含氯消毒剂浸泡不低于</a:t>
            </a:r>
            <a:r>
              <a:rPr lang="en-US" altLang="zh-CN" sz="2476"/>
              <a:t>30</a:t>
            </a:r>
            <a:r>
              <a:rPr lang="zh-CN" altLang="en-US" sz="2476"/>
              <a:t>分钟。</a:t>
            </a:r>
            <a:endParaRPr lang="zh-CN" altLang="en-US" sz="2876"/>
          </a:p>
          <a:p>
            <a:pPr lvl="0"/>
            <a:r>
              <a:rPr lang="en-US" altLang="zh-CN" sz="2476"/>
              <a:t>9.</a:t>
            </a:r>
            <a:r>
              <a:rPr lang="zh-CN" altLang="en-US" sz="2776"/>
              <a:t>一次性医疗用品用后按感染性医疗废物处理、。</a:t>
            </a:r>
            <a:endParaRPr lang="zh-CN" altLang="en-US" sz="2876"/>
          </a:p>
        </p:txBody>
      </p:sp>
      <p:sp>
        <p:nvSpPr>
          <p:cNvPr id="177156"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167942" name=""/>
          <p:cNvPicPr>
            <a:picLocks noChangeAspect="1"/>
          </p:cNvPicPr>
          <p:nvPr/>
        </p:nvPicPr>
        <p:blipFill>
          <a:blip r:embed="rId3" r:link="rId2"/>
          <a:stretch>
            <a:fillRect/>
          </a:stretch>
        </p:blipFill>
        <p:spPr>
          <a:xfrm>
            <a:off x="0" y="0"/>
            <a:ext cx="9390887" cy="7043165"/>
          </a:xfrm>
          <a:prstGeom prst="rect">
            <a:avLst/>
          </a:prstGeom>
          <a:solidFill>
            <a:srgbClr val="00FF00"/>
          </a:solidFill>
          <a:ln>
            <a:miter lim="800000"/>
          </a:ln>
        </p:spPr>
      </p:pic>
      <p:sp>
        <p:nvSpPr>
          <p:cNvPr id="167944" name=""/>
          <p:cNvSpPr/>
          <p:nvPr/>
        </p:nvSpPr>
        <p:spPr>
          <a:xfrm>
            <a:off x="924416" y="2116211"/>
            <a:ext cx="7615422" cy="4584579"/>
          </a:xfrm>
          <a:solidFill>
            <a:srgbClr val="00FF00"/>
          </a:solidFill>
          <a:ln>
            <a:solidFill>
              <a:prstClr val="black"/>
            </a:solidFill>
            <a:miter lim="800000"/>
          </a:ln>
          <a:effectLst>
            <a:outerShdw dist="35921" dir="2700000" algn="ctr">
              <a:srgbClr val="808080">
                <a:alpha val="80000"/>
              </a:srgbClr>
            </a:outerShdw>
          </a:effectLst>
        </p:spPr>
        <p:txBody>
          <a:bodyPr wrap="none" fromWordArt="1">
            <a:prstTxWarp prst="textPlain">
              <a:avLst/>
            </a:prstTxWarp>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a:pPr algn="ctr"/>
            <a:r>
              <a:rPr sz="2265" b="1" i="1" kern="10">
                <a:ln>
                  <a:solidFill>
                    <a:prstClr val="black"/>
                  </a:solidFill>
                </a:ln>
                <a:solidFill>
                  <a:srgbClr val="00FF00"/>
                </a:solidFill>
                <a:effectLst>
                  <a:outerShdw dist="35921" dir="2700000" algn="ctr">
                    <a:srgbClr val="808080">
                      <a:alpha val="80000"/>
                    </a:srgbClr>
                  </a:outerShdw>
                </a:effectLst>
                <a:latin typeface="宋体"/>
              </a:rPr>
              <a:t>血液透析感染事件
一直</a:t>
            </a:r>
            <a:r>
              <a:rPr sz="1500" b="1" i="1" kern="10">
                <a:ln>
                  <a:solidFill>
                    <a:prstClr val="black"/>
                  </a:solidFill>
                </a:ln>
                <a:solidFill>
                  <a:srgbClr val="00FF00"/>
                </a:solidFill>
                <a:effectLst>
                  <a:outerShdw dist="35921" dir="2700000" algn="ctr">
                    <a:srgbClr val="808080">
                      <a:alpha val="80000"/>
                    </a:srgbClr>
                  </a:outerShdw>
                </a:effectLst>
                <a:latin typeface="宋体"/>
              </a:rPr>
              <a:t>(yīzhí)</a:t>
            </a:r>
            <a:r>
              <a:rPr sz="2265" b="1" i="1" kern="10">
                <a:ln>
                  <a:solidFill>
                    <a:prstClr val="black"/>
                  </a:solidFill>
                </a:ln>
                <a:solidFill>
                  <a:srgbClr val="00FF00"/>
                </a:solidFill>
                <a:effectLst>
                  <a:outerShdw dist="35921" dir="2700000" algn="ctr">
                    <a:srgbClr val="808080">
                      <a:alpha val="80000"/>
                    </a:srgbClr>
                  </a:outerShdw>
                </a:effectLst>
                <a:latin typeface="宋体"/>
              </a:rPr>
              <a:t>牵挂着我们感控人的心，
一次次的感染事件的暴发，
触动着我们的神经，
您是否还记得起那些沉痛的
“血的教训”。。。。。</a:t>
            </a:r>
          </a:p>
        </p:txBody>
      </p:sp>
      <p:sp>
        <p:nvSpPr>
          <p:cNvPr id="167945" name=""/>
          <p:cNvSpPr/>
          <p:nvPr/>
        </p:nvSpPr>
        <p:spPr>
          <a:xfrm>
            <a:off x="1071149" y="489109"/>
            <a:ext cx="7470321" cy="1878178"/>
          </a:xfrm>
          <a:prstGeom prst="rect">
            <a:avLst/>
          </a:prstGeom>
          <a:noFill/>
          <a:ln>
            <a:noFill/>
            <a:miter lim="800000"/>
          </a:ln>
        </p:spPr>
        <p:txBody>
          <a:bodyPr>
            <a:spAutoFit/>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5pPr>
          </a:lstStyle>
          <a:p>
            <a:pPr lvl="0" algn="ctr" eaLnBrk="1" hangingPunct="1">
              <a:spcBef>
                <a:spcPct val="50000"/>
              </a:spcBef>
            </a:pPr>
            <a:r>
              <a:rPr lang="zh-CN" altLang="en-US" sz="5862" b="1">
                <a:latin typeface="Tahoma" pitchFamily="34" charset="0"/>
              </a:rPr>
              <a:t>四、感染事件</a:t>
            </a:r>
            <a:r>
              <a:rPr lang="zh-CN" altLang="en-US" sz="1500" b="1">
                <a:latin typeface="Tahoma" pitchFamily="34" charset="0"/>
              </a:rPr>
              <a:t>(shìjiàn)</a:t>
            </a:r>
            <a:r>
              <a:rPr lang="zh-CN" altLang="en-US" sz="5862" b="1">
                <a:latin typeface="Tahoma" pitchFamily="34" charset="0"/>
              </a:rPr>
              <a:t>的汇总</a:t>
            </a:r>
            <a:endParaRPr lang="zh-CN" altLang="en-US" sz="6162" b="1">
              <a:latin typeface="Tahoma" pitchFamily="34" charset="0"/>
            </a:endParaRPr>
          </a:p>
        </p:txBody>
      </p:sp>
      <p:sp>
        <p:nvSpPr>
          <p:cNvPr id="167946"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4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47458" name=""/>
          <p:cNvSpPr/>
          <p:nvPr>
            <p:ph type="title"/>
          </p:nvPr>
        </p:nvSpPr>
        <p:spPr>
          <a:xfrm>
            <a:off x="469544" y="285314"/>
            <a:ext cx="8451799" cy="1170600"/>
          </a:xfrm>
          <a:noFill/>
          <a:ln>
            <a:miter lim="800000"/>
          </a:ln>
        </p:spPr>
        <p:txBody>
          <a:bodyPr anchor="ctr" anchorCtr="1"/>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en-US" altLang="zh-CN" sz="3603" b="1"/>
              <a:t>1.</a:t>
            </a:r>
            <a:r>
              <a:rPr lang="zh-CN" altLang="en-US" sz="3703" b="1"/>
              <a:t>卫生部通报山西省</a:t>
            </a:r>
            <a:r>
              <a:rPr lang="en-US" altLang="zh-CN" sz="3803" b="1"/>
              <a:t>2</a:t>
            </a:r>
            <a:r>
              <a:rPr lang="zh-CN" altLang="en-US" sz="3803" b="1"/>
              <a:t>所医院</a:t>
            </a:r>
            <a:r>
              <a:rPr lang="zh-CN" altLang="en-US" sz="1500" b="1"/>
              <a:t>(yīyuàn)</a:t>
            </a:r>
            <a:br>
              <a:rPr lang="zh-CN" altLang="en-US" sz="3803" b="1"/>
            </a:br>
            <a:r>
              <a:rPr lang="zh-CN" altLang="en-US" sz="3803" b="1"/>
              <a:t>血液透析感染丙肝事件</a:t>
            </a:r>
            <a:endParaRPr lang="zh-CN" altLang="en-US" sz="3903" b="1"/>
          </a:p>
        </p:txBody>
      </p:sp>
      <p:sp>
        <p:nvSpPr>
          <p:cNvPr id="147459" name=""/>
          <p:cNvSpPr/>
          <p:nvPr>
            <p:ph type="body" idx="4294967295"/>
          </p:nvPr>
        </p:nvSpPr>
        <p:spPr>
          <a:xfrm>
            <a:off x="0" y="1762423"/>
            <a:ext cx="9390887" cy="4126447"/>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lnSpc>
                <a:spcPct val="80000"/>
              </a:lnSpc>
              <a:spcBef>
                <a:spcPct val="0"/>
              </a:spcBef>
            </a:pPr>
            <a:r>
              <a:rPr lang="zh-CN" altLang="en-US" sz="2776" b="1"/>
              <a:t>据卫生部网站报道，卫生部</a:t>
            </a:r>
            <a:r>
              <a:rPr lang="en-US" altLang="zh-CN" sz="2676" b="1"/>
              <a:t>2009</a:t>
            </a:r>
            <a:r>
              <a:rPr lang="zh-CN" altLang="en-US" sz="2476" b="1"/>
              <a:t>年</a:t>
            </a:r>
            <a:r>
              <a:rPr lang="en-US" altLang="zh-CN" sz="2776" b="1"/>
              <a:t>2</a:t>
            </a:r>
            <a:r>
              <a:rPr lang="zh-CN" altLang="en-US" sz="2576" b="1"/>
              <a:t>月</a:t>
            </a:r>
            <a:r>
              <a:rPr lang="en-US" altLang="zh-CN" sz="2476" b="1"/>
              <a:t>30</a:t>
            </a:r>
            <a:r>
              <a:rPr lang="zh-CN" altLang="en-US" sz="2676" b="1"/>
              <a:t>日通报</a:t>
            </a:r>
            <a:r>
              <a:rPr lang="zh-CN" altLang="en-US" sz="1500" b="1"/>
              <a:t>(tōngbào)</a:t>
            </a:r>
            <a:r>
              <a:rPr lang="zh-CN" altLang="en-US" sz="2676" b="1"/>
              <a:t>山西省太原公交公司职工医院、山西煤炭中心医院发生患者因血液透析感染丙肝的事件。两医院相关负责人被查处。</a:t>
            </a:r>
            <a:br>
              <a:rPr lang="zh-CN" altLang="en-US" sz="2676" b="1"/>
            </a:br>
            <a:r>
              <a:rPr lang="zh-CN" altLang="en-US" sz="2676" b="1"/>
              <a:t>　　</a:t>
            </a:r>
            <a:r>
              <a:rPr lang="en-US" altLang="zh-CN" sz="2576" b="1"/>
              <a:t>2009</a:t>
            </a:r>
            <a:r>
              <a:rPr lang="zh-CN" altLang="en-US" sz="2676" b="1"/>
              <a:t>年</a:t>
            </a:r>
            <a:r>
              <a:rPr lang="en-US" altLang="zh-CN" sz="2676" b="1"/>
              <a:t>2</a:t>
            </a:r>
            <a:r>
              <a:rPr lang="zh-CN" altLang="en-US" sz="2576" b="1"/>
              <a:t>月</a:t>
            </a:r>
            <a:r>
              <a:rPr lang="en-US" altLang="zh-CN" sz="2476" b="1"/>
              <a:t>27</a:t>
            </a:r>
            <a:r>
              <a:rPr lang="zh-CN" altLang="en-US" sz="2576" b="1"/>
              <a:t>日，山西省卫生厅接到太原公交公司职工医院</a:t>
            </a:r>
            <a:r>
              <a:rPr lang="en-US" altLang="zh-CN" sz="2676" b="1"/>
              <a:t>6</a:t>
            </a:r>
            <a:r>
              <a:rPr lang="zh-CN" altLang="en-US" sz="2576" b="1"/>
              <a:t>名患者投诉，反映在该院进行血液透析感染丙肝。山西省卫生厅立即责成太原市卫生局组织进行调查。</a:t>
            </a:r>
            <a:br>
              <a:rPr lang="zh-CN" altLang="en-US" sz="2576" b="1"/>
            </a:br>
            <a:r>
              <a:rPr lang="zh-CN" altLang="en-US" sz="2576" b="1"/>
              <a:t>　　经调查，有</a:t>
            </a:r>
            <a:r>
              <a:rPr lang="en-US" altLang="zh-CN" sz="2576" b="1"/>
              <a:t>47</a:t>
            </a:r>
            <a:r>
              <a:rPr lang="zh-CN" altLang="en-US" sz="2776" b="1"/>
              <a:t>名患者在太原公交公司职工医院进行血液透析，</a:t>
            </a:r>
            <a:r>
              <a:rPr lang="en-US" altLang="zh-CN" sz="2476" b="1"/>
              <a:t>2008</a:t>
            </a:r>
            <a:r>
              <a:rPr lang="zh-CN" altLang="en-US" sz="2476" b="1"/>
              <a:t>年</a:t>
            </a:r>
            <a:r>
              <a:rPr lang="en-US" altLang="zh-CN" sz="2676" b="1"/>
              <a:t>12</a:t>
            </a:r>
            <a:r>
              <a:rPr lang="zh-CN" altLang="en-US" sz="2476" b="1"/>
              <a:t>月至</a:t>
            </a:r>
            <a:r>
              <a:rPr lang="en-US" altLang="zh-CN" sz="2476" b="1"/>
              <a:t>2009</a:t>
            </a:r>
            <a:r>
              <a:rPr lang="zh-CN" altLang="en-US" sz="2576" b="1"/>
              <a:t>年</a:t>
            </a:r>
            <a:r>
              <a:rPr lang="en-US" altLang="zh-CN" sz="2476" b="1"/>
              <a:t>1</a:t>
            </a:r>
            <a:r>
              <a:rPr lang="zh-CN" altLang="en-US" sz="2476" b="1"/>
              <a:t>月，医院对</a:t>
            </a:r>
            <a:r>
              <a:rPr lang="en-US" altLang="zh-CN" sz="2576" b="1"/>
              <a:t>47</a:t>
            </a:r>
            <a:r>
              <a:rPr lang="zh-CN" altLang="en-US" sz="2676" b="1"/>
              <a:t>名患者进行检测的结果表明，</a:t>
            </a:r>
            <a:r>
              <a:rPr lang="en-US" altLang="zh-CN" sz="2476" b="1"/>
              <a:t>20</a:t>
            </a:r>
            <a:r>
              <a:rPr lang="zh-CN" altLang="en-US" sz="2776" b="1"/>
              <a:t>名患者丙肝抗体阳性。</a:t>
            </a:r>
            <a:r>
              <a:rPr lang="en-US" altLang="zh-CN" sz="2676" b="1"/>
              <a:t>20</a:t>
            </a:r>
            <a:r>
              <a:rPr lang="zh-CN" altLang="en-US" sz="2676" b="1"/>
              <a:t>名丙肝阳性患者中有</a:t>
            </a:r>
            <a:r>
              <a:rPr lang="en-US" altLang="zh-CN" sz="2676" b="1"/>
              <a:t>14</a:t>
            </a:r>
            <a:r>
              <a:rPr lang="zh-CN" altLang="en-US" sz="2476" b="1"/>
              <a:t>名患者曾在山西煤炭中心医院进行血液透析。</a:t>
            </a:r>
            <a:br>
              <a:rPr lang="zh-CN" altLang="en-US" sz="2476" b="1"/>
            </a:br>
            <a:br>
              <a:rPr lang="zh-CN" altLang="en-US" sz="2676"/>
            </a:br>
            <a:endParaRPr lang="zh-CN" altLang="en-US" sz="2876"/>
          </a:p>
        </p:txBody>
      </p:sp>
      <p:sp>
        <p:nvSpPr>
          <p:cNvPr id="147460"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4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46435" name=""/>
          <p:cNvSpPr/>
          <p:nvPr>
            <p:ph type="body" idx="4294967295"/>
          </p:nvPr>
        </p:nvSpPr>
        <p:spPr>
          <a:xfrm>
            <a:off x="332594" y="342376"/>
            <a:ext cx="8725700" cy="6136684"/>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lnSpc>
                <a:spcPct val="80000"/>
              </a:lnSpc>
            </a:pPr>
            <a:r>
              <a:rPr lang="zh-CN" altLang="en-US" sz="522"/>
              <a:t>      </a:t>
            </a:r>
            <a:r>
              <a:rPr lang="zh-CN" altLang="en-US" sz="2576" b="1"/>
              <a:t>卫生部通报指出，经现场检查发现，两所医院违反了</a:t>
            </a:r>
            <a:r>
              <a:rPr lang="en-US" altLang="zh-CN" sz="2476" b="1"/>
              <a:t>《</a:t>
            </a:r>
            <a:r>
              <a:rPr lang="zh-CN" altLang="en-US" sz="2576" b="1"/>
              <a:t>医院感染管理办法</a:t>
            </a:r>
            <a:r>
              <a:rPr lang="en-US" altLang="zh-CN" sz="2476" b="1"/>
              <a:t>》</a:t>
            </a:r>
            <a:r>
              <a:rPr lang="zh-CN" altLang="en-US" sz="2776" b="1"/>
              <a:t>、</a:t>
            </a:r>
            <a:r>
              <a:rPr lang="en-US" altLang="zh-CN" sz="2676" b="1"/>
              <a:t>《</a:t>
            </a:r>
            <a:r>
              <a:rPr lang="zh-CN" altLang="en-US" sz="2476" b="1"/>
              <a:t>血液透析器复用操作规范</a:t>
            </a:r>
            <a:r>
              <a:rPr lang="en-US" altLang="zh-CN" sz="2676" b="1"/>
              <a:t>》</a:t>
            </a:r>
            <a:r>
              <a:rPr lang="zh-CN" altLang="en-US" sz="2776" b="1"/>
              <a:t>，存在血液透析患者感染丙肝的隐患。主要问题包括：缺失有关规章制度</a:t>
            </a:r>
            <a:r>
              <a:rPr lang="zh-CN" altLang="en-US" sz="1500" b="1"/>
              <a:t>(ɡuī zhānɡ zhì dù)</a:t>
            </a:r>
            <a:r>
              <a:rPr lang="zh-CN" altLang="en-US" sz="2776" b="1"/>
              <a:t>；重复使用一次性血液透析器；存在诸多交叉感染的隐患。</a:t>
            </a:r>
            <a:br>
              <a:rPr lang="zh-CN" altLang="en-US" sz="2776" b="1"/>
            </a:br>
            <a:r>
              <a:rPr lang="zh-CN" altLang="en-US" sz="2776" b="1"/>
              <a:t>　　山西省卫生厅、太原市卫生局已于</a:t>
            </a:r>
            <a:r>
              <a:rPr lang="en-US" altLang="zh-CN" sz="2576" b="1"/>
              <a:t>2009</a:t>
            </a:r>
            <a:r>
              <a:rPr lang="zh-CN" altLang="en-US" sz="2476" b="1"/>
              <a:t>年</a:t>
            </a:r>
            <a:r>
              <a:rPr lang="en-US" altLang="zh-CN" sz="2776" b="1"/>
              <a:t>3</a:t>
            </a:r>
            <a:r>
              <a:rPr lang="zh-CN" altLang="en-US" sz="2676" b="1"/>
              <a:t>月</a:t>
            </a:r>
            <a:r>
              <a:rPr lang="en-US" altLang="zh-CN" sz="2576" b="1"/>
              <a:t>3</a:t>
            </a:r>
            <a:r>
              <a:rPr lang="zh-CN" altLang="en-US" sz="2576" b="1"/>
              <a:t>日责令太原公交公司职工医院血液透析室停业整顿，对山西煤炭中心医院下达了整改意见。鉴于太原公交公司职工医院和山西煤炭中心医院对患者感染丙肝负有责任，太原公交公司职工医院上级主管部门已经撤销医院主持工作的常务副院长和副院长的职务并给予行政记过处分；山西煤炭中心医院上级主管部门已经撤销医院主管副院长的职务并给予警告处分。两所医院血液透析室主任、护士长等相关责任人被免职。</a:t>
            </a:r>
            <a:br>
              <a:rPr lang="zh-CN" altLang="en-US" sz="2576" b="1"/>
            </a:br>
            <a:endParaRPr lang="zh-CN" altLang="en-US" sz="2876" b="1"/>
          </a:p>
        </p:txBody>
      </p:sp>
      <p:sp>
        <p:nvSpPr>
          <p:cNvPr id="146436"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4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83298" name=""/>
          <p:cNvSpPr/>
          <p:nvPr>
            <p:ph type="title"/>
          </p:nvPr>
        </p:nvSpPr>
        <p:spPr>
          <a:xfrm>
            <a:off x="469544" y="285314"/>
            <a:ext cx="8451799" cy="1170600"/>
          </a:xfrm>
          <a:noFill/>
          <a:ln>
            <a:miter lim="800000"/>
          </a:ln>
        </p:spPr>
        <p:txBody>
          <a:bodyPr anchor="ctr" anchorCtr="1"/>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en-US" altLang="zh-CN" sz="3603"/>
              <a:t>2.</a:t>
            </a:r>
            <a:r>
              <a:rPr lang="zh-CN" altLang="en-US" sz="3603"/>
              <a:t>西北地区透析期间</a:t>
            </a:r>
            <a:r>
              <a:rPr lang="zh-CN" altLang="en-US" sz="1500"/>
              <a:t>(qījiān)</a:t>
            </a:r>
            <a:r>
              <a:rPr lang="zh-CN" altLang="en-US" sz="3603"/>
              <a:t>感染丙肝第一案 </a:t>
            </a:r>
            <a:endParaRPr lang="zh-CN" altLang="en-US" sz="3903"/>
          </a:p>
        </p:txBody>
      </p:sp>
      <p:sp>
        <p:nvSpPr>
          <p:cNvPr id="183299" name=""/>
          <p:cNvSpPr/>
          <p:nvPr>
            <p:ph type="body" idx="4294967295"/>
          </p:nvPr>
        </p:nvSpPr>
        <p:spPr>
          <a:xfrm>
            <a:off x="0" y="1377657"/>
            <a:ext cx="9133291" cy="5101404"/>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lnSpc>
                <a:spcPct val="80000"/>
              </a:lnSpc>
            </a:pPr>
            <a:r>
              <a:rPr lang="en-US" altLang="zh-CN" sz="2676" b="1">
                <a:effectLst/>
              </a:rPr>
              <a:t>      </a:t>
            </a:r>
            <a:r>
              <a:rPr lang="en-US" altLang="zh-CN" b="1">
                <a:effectLst/>
              </a:rPr>
              <a:t>2008</a:t>
            </a:r>
            <a:r>
              <a:rPr lang="zh-CN" altLang="en-US" b="1">
                <a:effectLst/>
              </a:rPr>
              <a:t>年，卫生部通报了山西省白银市第一人民医院的病人，在血液透析过程中，被感染丙肝一事。之后，白银市第一人民医院立即针对本院透析状况进行自查自纠，主动为患者</a:t>
            </a:r>
            <a:r>
              <a:rPr lang="zh-CN" altLang="en-US" sz="1500" b="1">
                <a:effectLst/>
              </a:rPr>
              <a:t>(huànzhě)</a:t>
            </a:r>
            <a:r>
              <a:rPr lang="zh-CN" altLang="en-US" b="1">
                <a:effectLst/>
              </a:rPr>
              <a:t>做检验，结果查出有</a:t>
            </a:r>
            <a:r>
              <a:rPr lang="en-US" altLang="zh-CN" b="1">
                <a:effectLst/>
              </a:rPr>
              <a:t>14</a:t>
            </a:r>
            <a:r>
              <a:rPr lang="zh-CN" altLang="en-US" b="1">
                <a:effectLst/>
              </a:rPr>
              <a:t>名血透病人感染丙肝。</a:t>
            </a:r>
            <a:br>
              <a:rPr lang="zh-CN" altLang="en-US" b="1">
                <a:effectLst/>
              </a:rPr>
            </a:br>
            <a:r>
              <a:rPr lang="zh-CN" altLang="en-US" b="1">
                <a:effectLst/>
              </a:rPr>
              <a:t>　　</a:t>
            </a:r>
            <a:r>
              <a:rPr lang="en-US" altLang="zh-CN" b="1">
                <a:effectLst/>
              </a:rPr>
              <a:t>2009</a:t>
            </a:r>
            <a:r>
              <a:rPr lang="zh-CN" altLang="en-US" b="1">
                <a:effectLst/>
              </a:rPr>
              <a:t>年</a:t>
            </a:r>
            <a:r>
              <a:rPr lang="en-US" altLang="zh-CN" b="1">
                <a:effectLst/>
              </a:rPr>
              <a:t>12</a:t>
            </a:r>
            <a:r>
              <a:rPr lang="zh-CN" altLang="en-US" b="1">
                <a:effectLst/>
              </a:rPr>
              <a:t>月</a:t>
            </a:r>
            <a:r>
              <a:rPr lang="en-US" altLang="zh-CN" b="1">
                <a:effectLst/>
              </a:rPr>
              <a:t>25</a:t>
            </a:r>
            <a:r>
              <a:rPr lang="zh-CN" altLang="en-US" b="1">
                <a:effectLst/>
              </a:rPr>
              <a:t>日，冯立刚、佟志刚、朱久生等</a:t>
            </a:r>
            <a:r>
              <a:rPr lang="en-US" altLang="zh-CN" b="1">
                <a:effectLst/>
              </a:rPr>
              <a:t>6</a:t>
            </a:r>
            <a:r>
              <a:rPr lang="zh-CN" altLang="en-US" b="1">
                <a:effectLst/>
              </a:rPr>
              <a:t>人将白银市第一人民医院起诉到白银市白银区人民法院，要求判令该医院给每位患者分别支付</a:t>
            </a:r>
            <a:r>
              <a:rPr lang="en-US" altLang="zh-CN" b="1">
                <a:effectLst/>
              </a:rPr>
              <a:t>10</a:t>
            </a:r>
            <a:r>
              <a:rPr lang="zh-CN" altLang="en-US" b="1">
                <a:effectLst/>
              </a:rPr>
              <a:t>万元医疗费、继续治疗费和精神抚慰金。此后不久，又有两名感染丙肝的血透病人加入诉讼行列。</a:t>
            </a:r>
            <a:br>
              <a:rPr lang="zh-CN" altLang="en-US" b="1">
                <a:effectLst/>
              </a:rPr>
            </a:br>
            <a:r>
              <a:rPr lang="zh-CN" altLang="en-US" b="1">
                <a:effectLst/>
              </a:rPr>
              <a:t>　　</a:t>
            </a:r>
            <a:endParaRPr lang="zh-CN" altLang="en-US" b="1">
              <a:effectLst/>
            </a:endParaRPr>
          </a:p>
        </p:txBody>
      </p:sp>
      <p:sp>
        <p:nvSpPr>
          <p:cNvPr id="183300"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4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84322" name=""/>
          <p:cNvSpPr/>
          <p:nvPr>
            <p:ph type="body" idx="4294967295"/>
          </p:nvPr>
        </p:nvSpPr>
        <p:spPr>
          <a:xfrm>
            <a:off x="480957" y="489109"/>
            <a:ext cx="8451799" cy="5324764"/>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lnSpc>
                <a:spcPct val="90000"/>
              </a:lnSpc>
            </a:pPr>
            <a:r>
              <a:rPr lang="zh-CN" altLang="en-US" sz="3597" b="1">
                <a:effectLst/>
              </a:rPr>
              <a:t>这些被感染的病人认为，丙肝最主要的传播途径就是血液传播，而他们只在白银市第一人民医院做过血液透析。而且他们发现，被告</a:t>
            </a:r>
            <a:r>
              <a:rPr lang="zh-CN" altLang="en-US" sz="1500" b="1">
                <a:effectLst/>
              </a:rPr>
              <a:t>(bèigào)</a:t>
            </a:r>
            <a:r>
              <a:rPr lang="zh-CN" altLang="en-US" sz="3597" b="1">
                <a:effectLst/>
              </a:rPr>
              <a:t>医院在血液透析过程中，经常重复使用透析管路和透析器。因此，原告认为自己感染丙肝与被告</a:t>
            </a:r>
            <a:r>
              <a:rPr lang="zh-CN" altLang="en-US" sz="1500" b="1">
                <a:effectLst/>
              </a:rPr>
              <a:t>(bèigào)</a:t>
            </a:r>
            <a:r>
              <a:rPr lang="zh-CN" altLang="en-US" sz="3597" b="1">
                <a:effectLst/>
              </a:rPr>
              <a:t>的不当医疗行为具有直接因果关系，被告</a:t>
            </a:r>
            <a:r>
              <a:rPr lang="zh-CN" altLang="en-US" sz="1500" b="1">
                <a:effectLst/>
              </a:rPr>
              <a:t>(bèigào)</a:t>
            </a:r>
            <a:r>
              <a:rPr lang="zh-CN" altLang="en-US" sz="3597" b="1">
                <a:effectLst/>
              </a:rPr>
              <a:t>在进行诊疗行为的过程中存在明显过错，对原告造成了伤害及损失，应承担赔偿责任</a:t>
            </a:r>
            <a:endParaRPr lang="zh-CN" altLang="en-US" sz="3697" b="1">
              <a:effectLst/>
            </a:endParaRPr>
          </a:p>
          <a:p>
            <a:pPr lvl="0">
              <a:lnSpc>
                <a:spcPct val="90000"/>
              </a:lnSpc>
            </a:pPr>
            <a:endParaRPr lang="zh-CN" altLang="en-US" sz="2876"/>
          </a:p>
        </p:txBody>
      </p:sp>
      <p:sp>
        <p:nvSpPr>
          <p:cNvPr id="184323"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4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45410" name=""/>
          <p:cNvSpPr/>
          <p:nvPr>
            <p:ph type="title"/>
          </p:nvPr>
        </p:nvSpPr>
        <p:spPr>
          <a:xfrm>
            <a:off x="0" y="285314"/>
            <a:ext cx="9206657" cy="1170600"/>
          </a:xfrm>
          <a:noFill/>
          <a:ln>
            <a:miter lim="800000"/>
          </a:ln>
        </p:spPr>
        <p:txBody>
          <a:bodyPr anchor="ctr" anchorCtr="1"/>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en-US" altLang="zh-CN" sz="3803"/>
              <a:t>3.</a:t>
            </a:r>
            <a:r>
              <a:rPr lang="zh-CN" altLang="en-US" sz="3603"/>
              <a:t>大理州医院部分血液透析病人</a:t>
            </a:r>
            <a:r>
              <a:rPr lang="zh-CN" altLang="en-US" sz="1500"/>
              <a:t>(bìngrén)</a:t>
            </a:r>
            <a:r>
              <a:rPr lang="zh-CN" altLang="en-US" sz="3603"/>
              <a:t>感染“丙肝” </a:t>
            </a:r>
            <a:endParaRPr lang="zh-CN" altLang="en-US" sz="3903"/>
          </a:p>
        </p:txBody>
      </p:sp>
      <p:sp>
        <p:nvSpPr>
          <p:cNvPr id="145411" name=""/>
          <p:cNvSpPr/>
          <p:nvPr>
            <p:ph type="body" idx="4294967295"/>
          </p:nvPr>
        </p:nvSpPr>
        <p:spPr>
          <a:xfrm>
            <a:off x="0" y="1377657"/>
            <a:ext cx="9390887" cy="2365655"/>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lnSpc>
                <a:spcPct val="80000"/>
              </a:lnSpc>
            </a:pPr>
            <a:r>
              <a:rPr lang="en-US" altLang="zh-CN" sz="522"/>
              <a:t>     </a:t>
            </a:r>
            <a:r>
              <a:rPr lang="en-US" altLang="zh-CN" sz="2476" b="1"/>
              <a:t>2009</a:t>
            </a:r>
            <a:r>
              <a:rPr lang="zh-CN" altLang="en-US" sz="2476" b="1"/>
              <a:t>年</a:t>
            </a:r>
            <a:r>
              <a:rPr lang="en-US" altLang="zh-CN" sz="2476" b="1"/>
              <a:t>1</a:t>
            </a:r>
            <a:r>
              <a:rPr lang="zh-CN" altLang="en-US" sz="2476" b="1"/>
              <a:t>月</a:t>
            </a:r>
            <a:r>
              <a:rPr lang="en-US" altLang="zh-CN" sz="2676" b="1"/>
              <a:t>14</a:t>
            </a:r>
            <a:r>
              <a:rPr lang="zh-CN" altLang="en-US" sz="2676" b="1"/>
              <a:t>日，大理州卫生局接州医院报告</a:t>
            </a:r>
            <a:r>
              <a:rPr lang="en-US" altLang="zh-CN" sz="2776" b="1"/>
              <a:t>:“</a:t>
            </a:r>
            <a:r>
              <a:rPr lang="zh-CN" altLang="en-US" sz="2476" b="1"/>
              <a:t>该院肾内科自</a:t>
            </a:r>
            <a:r>
              <a:rPr lang="en-US" altLang="zh-CN" sz="2576" b="1"/>
              <a:t>2009</a:t>
            </a:r>
            <a:r>
              <a:rPr lang="zh-CN" altLang="en-US" sz="2476" b="1"/>
              <a:t>年</a:t>
            </a:r>
            <a:r>
              <a:rPr lang="en-US" altLang="zh-CN" sz="2676" b="1"/>
              <a:t>8</a:t>
            </a:r>
            <a:r>
              <a:rPr lang="zh-CN" altLang="en-US" sz="2676" b="1"/>
              <a:t>月以来</a:t>
            </a:r>
            <a:r>
              <a:rPr lang="en-US" altLang="zh-CN" sz="2576" b="1"/>
              <a:t>,</a:t>
            </a:r>
            <a:r>
              <a:rPr lang="zh-CN" altLang="en-US" sz="2576" b="1"/>
              <a:t>先后在血液透析患者中检测出丙型肝炎病毒抗体（抗</a:t>
            </a:r>
            <a:r>
              <a:rPr lang="en-US" altLang="zh-CN" sz="2776" b="1"/>
              <a:t>HCV</a:t>
            </a:r>
            <a:r>
              <a:rPr lang="zh-CN" altLang="en-US" sz="2476" b="1"/>
              <a:t>）阳性患者</a:t>
            </a:r>
            <a:r>
              <a:rPr lang="en-US" altLang="zh-CN" sz="2776" b="1"/>
              <a:t>47</a:t>
            </a:r>
            <a:r>
              <a:rPr lang="zh-CN" altLang="en-US" sz="2776" b="1"/>
              <a:t>例的报告。”</a:t>
            </a:r>
            <a:br>
              <a:rPr lang="zh-CN" altLang="en-US" sz="2776" b="1"/>
            </a:br>
            <a:r>
              <a:rPr lang="zh-CN" altLang="en-US" sz="2776" b="1"/>
              <a:t>     经省卫生厅专家组调查认定，这是一起与血液透析有关的医院感染</a:t>
            </a:r>
            <a:r>
              <a:rPr lang="zh-CN" altLang="en-US" sz="1500" b="1"/>
              <a:t>(gǎnrǎn)</a:t>
            </a:r>
            <a:r>
              <a:rPr lang="zh-CN" altLang="en-US" sz="2776" b="1"/>
              <a:t>事件，涉及丙肝感染</a:t>
            </a:r>
            <a:r>
              <a:rPr lang="zh-CN" altLang="en-US" sz="1500" b="1"/>
              <a:t>(gǎnrǎn)</a:t>
            </a:r>
            <a:r>
              <a:rPr lang="zh-CN" altLang="en-US" sz="2776" b="1"/>
              <a:t>者</a:t>
            </a:r>
            <a:r>
              <a:rPr lang="en-US" altLang="zh-CN" sz="2476" b="1"/>
              <a:t>59</a:t>
            </a:r>
            <a:r>
              <a:rPr lang="zh-CN" altLang="en-US" sz="2476" b="1"/>
              <a:t>人。主要原因是</a:t>
            </a:r>
            <a:r>
              <a:rPr lang="en-US" altLang="zh-CN" sz="2776" b="1"/>
              <a:t>:</a:t>
            </a:r>
            <a:r>
              <a:rPr lang="zh-CN" altLang="en-US" sz="2776" b="1"/>
              <a:t>大理州人民医院在医院感染管理方面存在缺陷。一是血液透析室管理不规范；二是存在操作不规范；三是不排除丙肝“窗口期”患者通过使用复用机处理成为传染源。</a:t>
            </a:r>
            <a:br>
              <a:rPr lang="zh-CN" altLang="en-US" sz="2776" b="1"/>
            </a:br>
            <a:r>
              <a:rPr lang="zh-CN" altLang="en-US" sz="2776" b="1"/>
              <a:t>     调查组认为，大理州人民医院血液透析患者感染丙肝事件是一起责任和技术事故，给患者及家属的身心健康造成了伤害，损害了医院的声誉。医院相关责任人由于不正确履行职责，在感染事件发生后重视不够，措施不力，未能及时采取有效措施控制疫情播散；迟报、缓报丙肝院内感染事件，构成失误。</a:t>
            </a:r>
            <a:br>
              <a:rPr lang="zh-CN" altLang="en-US" sz="2776" b="1"/>
            </a:br>
            <a:br>
              <a:rPr lang="zh-CN" altLang="en-US" sz="1343" b="1"/>
            </a:br>
            <a:endParaRPr lang="zh-CN" altLang="en-US" sz="1643" b="1"/>
          </a:p>
        </p:txBody>
      </p:sp>
      <p:sp>
        <p:nvSpPr>
          <p:cNvPr id="145412"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5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44387" name=""/>
          <p:cNvSpPr/>
          <p:nvPr>
            <p:ph type="body" idx="4294967295"/>
          </p:nvPr>
        </p:nvSpPr>
        <p:spPr>
          <a:xfrm>
            <a:off x="110865" y="637473"/>
            <a:ext cx="9022426" cy="4653054"/>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lnSpc>
                <a:spcPct val="80000"/>
              </a:lnSpc>
            </a:pPr>
            <a:r>
              <a:rPr lang="zh-CN" altLang="en-US" sz="2476" b="1"/>
              <a:t>      根据相关规定，大理州委、州政府决定，给予院长夏中信党内警告处分，免去其大理州医院党委副书记、院长职务；给予党委书记李天平党内警告处分；对其他相关责任人</a:t>
            </a:r>
            <a:r>
              <a:rPr lang="en-US" altLang="zh-CN" sz="2776" b="1"/>
              <a:t>9</a:t>
            </a:r>
            <a:r>
              <a:rPr lang="zh-CN" altLang="en-US" sz="2676" b="1"/>
              <a:t>人分别给予了撤销职务、行政记大过、行政记过的处分和停止执业的处罚。大理州卫生局对此事件负有监管不力的责任，向卫生厅和州委、州政府作出书面检查。</a:t>
            </a:r>
            <a:br>
              <a:rPr lang="zh-CN" altLang="en-US" sz="2676" b="1"/>
            </a:br>
            <a:r>
              <a:rPr lang="zh-CN" altLang="en-US" sz="2676" b="1"/>
              <a:t>     据悉，事件发生后，大理州委、州政府及相关部门采取了积极</a:t>
            </a:r>
            <a:r>
              <a:rPr lang="zh-CN" altLang="en-US" sz="1500" b="1"/>
              <a:t>(jījí)</a:t>
            </a:r>
            <a:r>
              <a:rPr lang="zh-CN" altLang="en-US" sz="2676" b="1"/>
              <a:t>有效的处置措施。一是积极</a:t>
            </a:r>
            <a:r>
              <a:rPr lang="zh-CN" altLang="en-US" sz="1500" b="1"/>
              <a:t>(jījí)</a:t>
            </a:r>
            <a:r>
              <a:rPr lang="zh-CN" altLang="en-US" sz="2676" b="1"/>
              <a:t>有效地对患者进行医疗救治，责成州医院设立专户，对患者进行免费救治。对筛查出的丙肝感染者进行保肝及抗病毒治疗。二是严格按要求全面对州医院的血液透析中心进行整改。三是按照知情自愿的原则对感染者配偶进行丙肝筛查。</a:t>
            </a:r>
            <a:br>
              <a:rPr lang="zh-CN" altLang="en-US" sz="2676" b="1"/>
            </a:br>
            <a:endParaRPr lang="zh-CN" altLang="en-US" sz="2876" b="1"/>
          </a:p>
        </p:txBody>
      </p:sp>
      <p:sp>
        <p:nvSpPr>
          <p:cNvPr id="144388"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5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49506" name=""/>
          <p:cNvSpPr/>
          <p:nvPr>
            <p:ph type="title"/>
          </p:nvPr>
        </p:nvSpPr>
        <p:spPr>
          <a:xfrm>
            <a:off x="110865" y="285314"/>
            <a:ext cx="9280023" cy="1170600"/>
          </a:xfrm>
          <a:noFill/>
          <a:ln>
            <a:miter lim="800000"/>
          </a:ln>
        </p:spPr>
        <p:txBody>
          <a:bodyPr anchor="ctr" anchorCtr="1"/>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en-US" altLang="zh-CN" sz="3803"/>
              <a:t>4.</a:t>
            </a:r>
            <a:r>
              <a:rPr lang="zh-CN" altLang="en-US" sz="3803"/>
              <a:t>安徽寿县发现</a:t>
            </a:r>
            <a:r>
              <a:rPr lang="zh-CN" altLang="en-US" sz="1500"/>
              <a:t>(fāxiàn)</a:t>
            </a:r>
            <a:r>
              <a:rPr lang="zh-CN" altLang="en-US" sz="3803"/>
              <a:t>血透病人感染丙肝</a:t>
            </a:r>
            <a:br>
              <a:rPr lang="zh-CN" altLang="en-US" sz="3803"/>
            </a:br>
            <a:endParaRPr lang="zh-CN" altLang="en-US" sz="3903"/>
          </a:p>
        </p:txBody>
      </p:sp>
      <p:sp>
        <p:nvSpPr>
          <p:cNvPr id="149507" name=""/>
          <p:cNvSpPr/>
          <p:nvPr>
            <p:ph type="body" idx="4294967295"/>
          </p:nvPr>
        </p:nvSpPr>
        <p:spPr>
          <a:xfrm>
            <a:off x="0" y="1007564"/>
            <a:ext cx="9390887" cy="5101405"/>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fontAlgn="t">
              <a:lnSpc>
                <a:spcPct val="85000"/>
              </a:lnSpc>
              <a:buNone/>
            </a:pPr>
            <a:r>
              <a:rPr lang="zh-CN" altLang="en-US" sz="2065" b="1"/>
              <a:t>          </a:t>
            </a:r>
            <a:r>
              <a:rPr lang="zh-CN" altLang="en-US" sz="2776" b="1"/>
              <a:t>霍山、安庆丙肝事件刚刚发生，寿县县医院又有多名做血透病人被发现在医院感染丙肝。</a:t>
            </a:r>
            <a:br>
              <a:rPr lang="zh-CN" altLang="en-US" sz="2776" b="1"/>
            </a:br>
            <a:r>
              <a:rPr lang="zh-CN" altLang="en-US" sz="2776" b="1"/>
              <a:t>　　血透病人金女士说，她患尿毒症在寿县县医院透析已经几年了，听说霍山丙肝事件后，她到外地医院检查了一下，发现自己也被感染，后来检查证实系在寿县县医院感染。</a:t>
            </a:r>
            <a:br>
              <a:rPr lang="zh-CN" altLang="en-US" sz="2776" b="1"/>
            </a:br>
            <a:r>
              <a:rPr lang="zh-CN" altLang="en-US" sz="2776" b="1"/>
              <a:t>　　寿县县医院院长李磊说，在该医院血透的尿毒病人共有</a:t>
            </a:r>
            <a:r>
              <a:rPr lang="en-US" altLang="zh-CN" sz="2676" b="1"/>
              <a:t>73</a:t>
            </a:r>
            <a:r>
              <a:rPr lang="zh-CN" altLang="en-US" sz="2676" b="1"/>
              <a:t>人，目前检查出有</a:t>
            </a:r>
            <a:r>
              <a:rPr lang="en-US" altLang="zh-CN" sz="2776" b="1"/>
              <a:t>16</a:t>
            </a:r>
            <a:r>
              <a:rPr lang="zh-CN" altLang="en-US" sz="2776" b="1"/>
              <a:t>人患有丙肝，其中</a:t>
            </a:r>
            <a:r>
              <a:rPr lang="en-US" altLang="zh-CN" sz="2576" b="1"/>
              <a:t>4</a:t>
            </a:r>
            <a:r>
              <a:rPr lang="zh-CN" altLang="en-US" sz="2576" b="1"/>
              <a:t>人是输入性感染，该院初步调查，在院内感染的人数不会超过</a:t>
            </a:r>
            <a:r>
              <a:rPr lang="en-US" altLang="zh-CN" sz="2476" b="1"/>
              <a:t>9</a:t>
            </a:r>
            <a:r>
              <a:rPr lang="zh-CN" altLang="en-US" sz="2676" b="1"/>
              <a:t>人。</a:t>
            </a:r>
            <a:br>
              <a:rPr lang="zh-CN" altLang="en-US" sz="2676" b="1"/>
            </a:br>
            <a:r>
              <a:rPr lang="zh-CN" altLang="en-US" sz="2676" b="1"/>
              <a:t>　　李磊说，因条件所限，该院血透室此前确实存在功能未分区，管理不规范</a:t>
            </a:r>
            <a:r>
              <a:rPr lang="zh-CN" altLang="en-US" sz="1500" b="1"/>
              <a:t>(guīfàn)</a:t>
            </a:r>
            <a:r>
              <a:rPr lang="zh-CN" altLang="en-US" sz="2676" b="1"/>
              <a:t>的现象，发现情况异常后，该院立即着手改造血透室，并将透析机由原来的</a:t>
            </a:r>
            <a:r>
              <a:rPr lang="en-US" altLang="zh-CN" sz="2776" b="1"/>
              <a:t>13</a:t>
            </a:r>
            <a:r>
              <a:rPr lang="zh-CN" altLang="en-US" sz="2676" b="1"/>
              <a:t>台增加到</a:t>
            </a:r>
            <a:r>
              <a:rPr lang="en-US" altLang="zh-CN" sz="2476" b="1"/>
              <a:t>20</a:t>
            </a:r>
            <a:r>
              <a:rPr lang="zh-CN" altLang="en-US" sz="2676" b="1"/>
              <a:t>台。</a:t>
            </a:r>
            <a:br>
              <a:rPr lang="zh-CN" altLang="en-US" sz="2676" b="1"/>
            </a:br>
            <a:r>
              <a:rPr lang="zh-CN" altLang="en-US" sz="2676" b="1"/>
              <a:t>　　李院长表示，该院目前对所有初步确定为院内感染的患者，一律实行免费透析和免费进行丙肝治疗。 </a:t>
            </a:r>
            <a:endParaRPr lang="zh-CN" altLang="en-US" sz="2876" b="1"/>
          </a:p>
        </p:txBody>
      </p:sp>
      <p:sp>
        <p:nvSpPr>
          <p:cNvPr id="149508"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5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53602" name=""/>
          <p:cNvSpPr/>
          <p:nvPr>
            <p:ph type="title"/>
          </p:nvPr>
        </p:nvSpPr>
        <p:spPr>
          <a:xfrm>
            <a:off x="469544" y="285314"/>
            <a:ext cx="8451799" cy="1170600"/>
          </a:xfrm>
          <a:noFill/>
          <a:ln>
            <a:miter lim="800000"/>
          </a:ln>
        </p:spPr>
        <p:txBody>
          <a:bodyPr anchor="ctr" anchorCtr="1"/>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en-US" altLang="zh-CN" sz="3703"/>
              <a:t>5.</a:t>
            </a:r>
            <a:r>
              <a:rPr lang="zh-CN" altLang="en-US" sz="3703"/>
              <a:t>六安市第四人民</a:t>
            </a:r>
            <a:r>
              <a:rPr lang="zh-CN" altLang="en-US" sz="1500"/>
              <a:t>(rénmín)</a:t>
            </a:r>
            <a:r>
              <a:rPr lang="zh-CN" altLang="en-US" sz="3703"/>
              <a:t>医院再陷“丙肝门”，</a:t>
            </a:r>
            <a:endParaRPr lang="zh-CN" altLang="en-US" sz="3903"/>
          </a:p>
        </p:txBody>
      </p:sp>
      <p:sp>
        <p:nvSpPr>
          <p:cNvPr id="153603" name=""/>
          <p:cNvSpPr/>
          <p:nvPr>
            <p:ph type="body" idx="4294967295"/>
          </p:nvPr>
        </p:nvSpPr>
        <p:spPr>
          <a:xfrm>
            <a:off x="0" y="1599386"/>
            <a:ext cx="9390887" cy="3431913"/>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fontAlgn="ctr">
              <a:lnSpc>
                <a:spcPct val="80000"/>
              </a:lnSpc>
              <a:spcBef>
                <a:spcPct val="0"/>
              </a:spcBef>
            </a:pPr>
            <a:r>
              <a:rPr lang="zh-CN" altLang="en-US" sz="2365" b="1">
                <a:effectLst/>
              </a:rPr>
              <a:t>       </a:t>
            </a:r>
            <a:r>
              <a:rPr lang="zh-CN" altLang="en-US" sz="2676" b="1">
                <a:effectLst/>
              </a:rPr>
              <a:t>继霍山、寿县、安庆等地一些医院出现血透病人感染丙肝事件后，六安市第四人民医院再陷“丙肝门”，</a:t>
            </a:r>
            <a:r>
              <a:rPr lang="en-US" altLang="zh-CN" sz="2676" b="1">
                <a:effectLst/>
              </a:rPr>
              <a:t>7</a:t>
            </a:r>
            <a:r>
              <a:rPr lang="zh-CN" altLang="en-US" sz="2576" b="1">
                <a:effectLst/>
              </a:rPr>
              <a:t>名患者在该医院做血透时被感染丙肝。</a:t>
            </a:r>
            <a:br>
              <a:rPr lang="zh-CN" altLang="en-US" sz="2576" b="1">
                <a:effectLst/>
              </a:rPr>
            </a:br>
            <a:r>
              <a:rPr lang="zh-CN" altLang="en-US" sz="2576" b="1">
                <a:effectLst/>
              </a:rPr>
              <a:t>       昨天，六安市第四人民医院院长称，他们参照相关标准，已经给予患者相应赔偿，并且</a:t>
            </a:r>
            <a:r>
              <a:rPr lang="zh-CN" altLang="en-US" sz="1500" b="1">
                <a:effectLst/>
              </a:rPr>
              <a:t>(bìngqiě)</a:t>
            </a:r>
            <a:r>
              <a:rPr lang="zh-CN" altLang="en-US" sz="2576" b="1">
                <a:effectLst/>
              </a:rPr>
              <a:t>免去血透费用。</a:t>
            </a:r>
            <a:br>
              <a:rPr lang="zh-CN" altLang="en-US" sz="2576" b="1">
                <a:effectLst/>
              </a:rPr>
            </a:br>
            <a:r>
              <a:rPr lang="en-US" altLang="zh-CN" sz="2676" b="1">
                <a:solidFill>
                  <a:schemeClr val="hlink"/>
                </a:solidFill>
                <a:effectLst/>
              </a:rPr>
              <a:t>7</a:t>
            </a:r>
            <a:r>
              <a:rPr lang="zh-CN" altLang="en-US" sz="2676" b="1">
                <a:solidFill>
                  <a:schemeClr val="hlink"/>
                </a:solidFill>
                <a:effectLst/>
              </a:rPr>
              <a:t>年时间感染</a:t>
            </a:r>
            <a:r>
              <a:rPr lang="en-US" altLang="zh-CN" sz="2776" b="1">
                <a:solidFill>
                  <a:schemeClr val="hlink"/>
                </a:solidFill>
                <a:effectLst/>
              </a:rPr>
              <a:t>7</a:t>
            </a:r>
            <a:r>
              <a:rPr lang="zh-CN" altLang="en-US" sz="2476" b="1">
                <a:solidFill>
                  <a:schemeClr val="hlink"/>
                </a:solidFill>
                <a:effectLst/>
              </a:rPr>
              <a:t>名患者</a:t>
            </a:r>
            <a:br>
              <a:rPr lang="zh-CN" altLang="en-US" sz="2676" b="1">
                <a:effectLst/>
              </a:rPr>
            </a:br>
            <a:r>
              <a:rPr lang="zh-CN" altLang="en-US" sz="2676" b="1">
                <a:effectLst/>
              </a:rPr>
              <a:t>      丙肝患者朱大姐说，她原来是在六安市人民医院做血透治疗的，后来转到了六安市第四人民医院。在此之前，她曾在六安市人民医院做过检查，自己并没有感染丙肝。“我的丙肝就是在四院感染的。”朱大姐说。</a:t>
            </a:r>
            <a:endParaRPr lang="zh-CN" altLang="en-US" sz="2876" b="1">
              <a:effectLst/>
            </a:endParaRPr>
          </a:p>
          <a:p>
            <a:pPr lvl="0" fontAlgn="ctr">
              <a:lnSpc>
                <a:spcPct val="80000"/>
              </a:lnSpc>
              <a:spcBef>
                <a:spcPct val="0"/>
              </a:spcBef>
            </a:pPr>
            <a:r>
              <a:rPr lang="zh-CN" altLang="en-US" sz="2476" b="1">
                <a:effectLst/>
              </a:rPr>
              <a:t>     记者从六安市第四人民医院了解到，该院血透室是</a:t>
            </a:r>
            <a:r>
              <a:rPr lang="en-US" altLang="zh-CN" sz="2676" b="1">
                <a:effectLst/>
              </a:rPr>
              <a:t>2004</a:t>
            </a:r>
            <a:r>
              <a:rPr lang="zh-CN" altLang="en-US" sz="2476" b="1">
                <a:effectLst/>
              </a:rPr>
              <a:t>年开始给尿毒症患者提供血透治疗的。经过初步筛查，该院血透病人中有</a:t>
            </a:r>
            <a:r>
              <a:rPr lang="en-US" altLang="zh-CN" sz="2776" b="1">
                <a:effectLst/>
              </a:rPr>
              <a:t>14</a:t>
            </a:r>
            <a:r>
              <a:rPr lang="zh-CN" altLang="en-US" sz="2776" b="1">
                <a:effectLst/>
              </a:rPr>
              <a:t>人被感染丙肝，其中</a:t>
            </a:r>
            <a:r>
              <a:rPr lang="en-US" altLang="zh-CN" sz="2476" b="1">
                <a:effectLst/>
              </a:rPr>
              <a:t>7</a:t>
            </a:r>
            <a:r>
              <a:rPr lang="zh-CN" altLang="en-US" sz="2476" b="1">
                <a:effectLst/>
              </a:rPr>
              <a:t>人为输入性感染，院方可以确定有</a:t>
            </a:r>
            <a:r>
              <a:rPr lang="en-US" altLang="zh-CN" sz="2676" b="1">
                <a:effectLst/>
              </a:rPr>
              <a:t>7</a:t>
            </a:r>
            <a:r>
              <a:rPr lang="zh-CN" altLang="en-US" sz="2776" b="1">
                <a:effectLst/>
              </a:rPr>
              <a:t>名丙肝患者系在该院做血透时被感染。</a:t>
            </a:r>
            <a:br>
              <a:rPr lang="zh-CN" altLang="en-US" sz="2365" b="1"/>
            </a:br>
            <a:br>
              <a:rPr lang="zh-CN" altLang="en-US" sz="622"/>
            </a:br>
            <a:r>
              <a:rPr lang="zh-CN" altLang="en-US" sz="622"/>
              <a:t>　　</a:t>
            </a:r>
            <a:endParaRPr lang="zh-CN" altLang="en-US" sz="822"/>
          </a:p>
        </p:txBody>
      </p:sp>
      <p:sp>
        <p:nvSpPr>
          <p:cNvPr id="153604"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5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54627" name=""/>
          <p:cNvSpPr/>
          <p:nvPr>
            <p:ph type="body" idx="4294967295"/>
          </p:nvPr>
        </p:nvSpPr>
        <p:spPr>
          <a:xfrm>
            <a:off x="0" y="489109"/>
            <a:ext cx="9390887" cy="6211681"/>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lnSpc>
                <a:spcPct val="80000"/>
              </a:lnSpc>
            </a:pPr>
            <a:r>
              <a:rPr lang="zh-CN" altLang="en-US" sz="2676" b="1">
                <a:effectLst/>
              </a:rPr>
              <a:t>相关医院承认有责任</a:t>
            </a:r>
            <a:endParaRPr lang="zh-CN" altLang="en-US" sz="2876" b="1">
              <a:effectLst/>
            </a:endParaRPr>
          </a:p>
          <a:p>
            <a:pPr lvl="0">
              <a:lnSpc>
                <a:spcPct val="80000"/>
              </a:lnSpc>
            </a:pPr>
            <a:r>
              <a:rPr lang="zh-CN" altLang="en-US" sz="2476" b="1">
                <a:effectLst/>
              </a:rPr>
              <a:t>      丙肝患者付先生</a:t>
            </a:r>
            <a:r>
              <a:rPr lang="zh-CN" altLang="en-US" sz="1500" b="1">
                <a:effectLst/>
              </a:rPr>
              <a:t>(xiān sheng)</a:t>
            </a:r>
            <a:r>
              <a:rPr lang="zh-CN" altLang="en-US" sz="2476" b="1">
                <a:effectLst/>
              </a:rPr>
              <a:t>对记者说，六安市四院血透室在给尿毒症患者做血透时，没有采取很好的消毒措施。很多必须更换的医疗器材也没有及时更换，这样导致了多人感染丙肝。</a:t>
            </a:r>
            <a:br>
              <a:rPr lang="zh-CN" altLang="en-US" sz="2476" b="1">
                <a:effectLst/>
              </a:rPr>
            </a:br>
            <a:r>
              <a:rPr lang="zh-CN" altLang="en-US" sz="2476" b="1">
                <a:effectLst/>
              </a:rPr>
              <a:t>      六安市第四人民医院血透室韩鹏主任说，该院血透室原来只有</a:t>
            </a:r>
            <a:r>
              <a:rPr lang="en-US" altLang="zh-CN" sz="2676" b="1">
                <a:effectLst/>
              </a:rPr>
              <a:t>2</a:t>
            </a:r>
            <a:r>
              <a:rPr lang="zh-CN" altLang="en-US" sz="2676" b="1">
                <a:effectLst/>
              </a:rPr>
              <a:t>台透析机，现在拥有</a:t>
            </a:r>
            <a:r>
              <a:rPr lang="en-US" altLang="zh-CN" sz="2476" b="1">
                <a:effectLst/>
              </a:rPr>
              <a:t>5</a:t>
            </a:r>
            <a:r>
              <a:rPr lang="zh-CN" altLang="en-US" sz="2576" b="1">
                <a:effectLst/>
              </a:rPr>
              <a:t>台机器。由于条件简陋，在得知有部分输入性丙肝患者后，韩鹏承认，在血透时确实没有做好机器和区域划分。</a:t>
            </a:r>
            <a:endParaRPr lang="zh-CN" altLang="en-US" sz="2876" b="1">
              <a:effectLst/>
            </a:endParaRPr>
          </a:p>
          <a:p>
            <a:pPr lvl="0">
              <a:lnSpc>
                <a:spcPct val="80000"/>
              </a:lnSpc>
            </a:pPr>
            <a:r>
              <a:rPr lang="zh-CN" altLang="en-US" sz="2476" b="1">
                <a:solidFill>
                  <a:schemeClr val="hlink"/>
                </a:solidFill>
                <a:effectLst/>
              </a:rPr>
              <a:t>双方达成初步赔偿意见</a:t>
            </a:r>
            <a:br>
              <a:rPr lang="zh-CN" altLang="en-US" sz="2476" b="1">
                <a:solidFill>
                  <a:schemeClr val="hlink"/>
                </a:solidFill>
                <a:effectLst/>
              </a:rPr>
            </a:br>
            <a:r>
              <a:rPr lang="zh-CN" altLang="en-US" sz="2476" b="1">
                <a:effectLst/>
              </a:rPr>
              <a:t>       昨天下午，记者联系上了六安市第四人民医院徐祖传院长。徐祖传说，在发现有血透病人感染丙肝后，该院与</a:t>
            </a:r>
            <a:r>
              <a:rPr lang="en-US" altLang="zh-CN" sz="2476" b="1">
                <a:effectLst/>
              </a:rPr>
              <a:t>7</a:t>
            </a:r>
            <a:r>
              <a:rPr lang="zh-CN" altLang="en-US" sz="2676" b="1">
                <a:effectLst/>
              </a:rPr>
              <a:t>名感染丙肝患者，就赔偿问题进行了初步商谈。该院参照霍山、寿县给丙肝感染者的赔偿标准，给每名患者赔偿</a:t>
            </a:r>
            <a:r>
              <a:rPr lang="en-US" altLang="zh-CN" sz="2476" b="1">
                <a:effectLst/>
              </a:rPr>
              <a:t>48000</a:t>
            </a:r>
            <a:r>
              <a:rPr lang="zh-CN" altLang="en-US" sz="2476" b="1">
                <a:effectLst/>
              </a:rPr>
              <a:t>元，并将为他们免除</a:t>
            </a:r>
            <a:r>
              <a:rPr lang="en-US" altLang="zh-CN" sz="2576" b="1">
                <a:effectLst/>
              </a:rPr>
              <a:t>3</a:t>
            </a:r>
            <a:r>
              <a:rPr lang="zh-CN" altLang="en-US" sz="2776" b="1">
                <a:effectLst/>
              </a:rPr>
              <a:t>年的血透费用。</a:t>
            </a:r>
            <a:endParaRPr lang="zh-CN" altLang="en-US" sz="2876" b="1">
              <a:effectLst/>
            </a:endParaRPr>
          </a:p>
        </p:txBody>
      </p:sp>
      <p:sp>
        <p:nvSpPr>
          <p:cNvPr id="154628"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5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82275" name=""/>
          <p:cNvSpPr/>
          <p:nvPr>
            <p:ph type="body" idx="4294967295"/>
          </p:nvPr>
        </p:nvSpPr>
        <p:spPr>
          <a:xfrm>
            <a:off x="469544" y="1643406"/>
            <a:ext cx="8451799" cy="4653054"/>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t>2010年2月25日，网友“雪上加霜”在某论坛中发表了《徐州</a:t>
            </a:r>
            <a:r>
              <a:rPr sz="1500"/>
              <a:t>(xú zhōu)</a:t>
            </a:r>
            <a:r>
              <a:t>的“丙肝门”为何无人问津！尿毒症患者的未来谁来保障！》的帖子，曝光了江苏徐州</a:t>
            </a:r>
            <a:r>
              <a:rPr sz="1500"/>
              <a:t>(xú zhōu)</a:t>
            </a:r>
            <a:r>
              <a:t>市第六人民医院的尿毒症患者集体感染丙肝一事。 </a:t>
            </a:r>
          </a:p>
        </p:txBody>
      </p:sp>
      <p:sp>
        <p:nvSpPr>
          <p:cNvPr id="182276" name=""/>
          <p:cNvSpPr/>
          <p:nvPr>
            <p:ph type="title"/>
          </p:nvPr>
        </p:nvSpPr>
        <p:spPr>
          <a:xfrm>
            <a:off x="469544" y="285314"/>
            <a:ext cx="8451799" cy="1170600"/>
          </a:xfrm>
          <a:noFill/>
          <a:ln>
            <a:miter lim="800000"/>
          </a:ln>
        </p:spPr>
        <p:txBody>
          <a:bodyPr anchor="ctr" anchorCtr="1"/>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6.徐州</a:t>
            </a:r>
            <a:r>
              <a:rPr sz="1500"/>
              <a:t>(xú zhōu)</a:t>
            </a:r>
            <a:r>
              <a:t>的“丙肝门”</a:t>
            </a:r>
          </a:p>
        </p:txBody>
      </p:sp>
      <p:sp>
        <p:nvSpPr>
          <p:cNvPr id="182277"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5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55650" name=""/>
          <p:cNvSpPr/>
          <p:nvPr>
            <p:ph type="title"/>
          </p:nvPr>
        </p:nvSpPr>
        <p:spPr>
          <a:xfrm>
            <a:off x="469544" y="285314"/>
            <a:ext cx="8451799" cy="1170600"/>
          </a:xfrm>
          <a:noFill/>
          <a:ln>
            <a:miter lim="800000"/>
          </a:ln>
        </p:spPr>
        <p:txBody>
          <a:bodyPr anchor="ctr" anchorCtr="1"/>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en-US" altLang="zh-CN" sz="3803" b="1"/>
              <a:t>7.</a:t>
            </a:r>
            <a:r>
              <a:rPr lang="zh-CN" altLang="en-US" sz="3603" b="1"/>
              <a:t>内蒙古乌拉特前旗妇幼保健院对患者进行血液透析治疗时致使</a:t>
            </a:r>
            <a:r>
              <a:rPr lang="zh-CN" altLang="en-US" sz="1500" b="1"/>
              <a:t>(zhìshǐ)</a:t>
            </a:r>
            <a:r>
              <a:rPr lang="en-US" altLang="zh-CN" sz="3503" b="1"/>
              <a:t>11</a:t>
            </a:r>
            <a:r>
              <a:rPr lang="zh-CN" altLang="en-US" sz="3603" b="1"/>
              <a:t>人感染丙肝事件</a:t>
            </a:r>
            <a:r>
              <a:rPr lang="zh-CN" altLang="en-US" sz="3803"/>
              <a:t> </a:t>
            </a:r>
            <a:endParaRPr lang="zh-CN" altLang="en-US" sz="3903"/>
          </a:p>
        </p:txBody>
      </p:sp>
      <p:sp>
        <p:nvSpPr>
          <p:cNvPr id="155651" name=""/>
          <p:cNvSpPr/>
          <p:nvPr>
            <p:ph type="body" idx="4294967295"/>
          </p:nvPr>
        </p:nvSpPr>
        <p:spPr>
          <a:xfrm>
            <a:off x="332594" y="2042845"/>
            <a:ext cx="8588749" cy="4688922"/>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lnSpc>
                <a:spcPct val="80000"/>
              </a:lnSpc>
            </a:pPr>
            <a:r>
              <a:rPr lang="zh-CN" altLang="en-US" sz="522"/>
              <a:t>                </a:t>
            </a:r>
            <a:r>
              <a:rPr lang="zh-CN" altLang="en-US" sz="2365" b="1"/>
              <a:t>内蒙古乌拉特前旗妇幼保健院对患者进行血液透析治疗时致使</a:t>
            </a:r>
            <a:r>
              <a:rPr lang="en-US" altLang="zh-CN" sz="2365" b="1"/>
              <a:t>11</a:t>
            </a:r>
            <a:r>
              <a:rPr lang="zh-CN" altLang="en-US" sz="2065" b="1"/>
              <a:t>人感染丙肝事件，记者从乌拉特前旗政府获悉，截至</a:t>
            </a:r>
            <a:r>
              <a:rPr lang="en-US" altLang="zh-CN" sz="2065" b="1"/>
              <a:t>2010</a:t>
            </a:r>
            <a:r>
              <a:rPr lang="zh-CN" altLang="en-US" sz="2265" b="1"/>
              <a:t>年</a:t>
            </a:r>
            <a:r>
              <a:rPr lang="en-US" altLang="zh-CN" sz="2165" b="1"/>
              <a:t>5</a:t>
            </a:r>
            <a:r>
              <a:rPr lang="zh-CN" altLang="en-US" sz="2165" b="1"/>
              <a:t>月</a:t>
            </a:r>
            <a:r>
              <a:rPr lang="en-US" altLang="zh-CN" sz="2365" b="1"/>
              <a:t>19</a:t>
            </a:r>
            <a:r>
              <a:rPr lang="zh-CN" altLang="en-US" sz="2365" b="1"/>
              <a:t>日上午</a:t>
            </a:r>
            <a:r>
              <a:rPr lang="en-US" altLang="zh-CN" sz="2065" b="1"/>
              <a:t>11</a:t>
            </a:r>
            <a:r>
              <a:rPr lang="zh-CN" altLang="en-US" sz="2265" b="1"/>
              <a:t>时，最后一名患者与该妇幼保健院达成协议，所有</a:t>
            </a:r>
            <a:r>
              <a:rPr lang="zh-CN" altLang="en-US" sz="1500" b="1"/>
              <a:t>(suǒyǒu)</a:t>
            </a:r>
            <a:r>
              <a:rPr lang="en-US" altLang="zh-CN" sz="2065" b="1"/>
              <a:t>11</a:t>
            </a:r>
            <a:r>
              <a:rPr lang="zh-CN" altLang="en-US" sz="2065" b="1"/>
              <a:t>名患者均获得</a:t>
            </a:r>
            <a:r>
              <a:rPr lang="en-US" altLang="zh-CN" sz="2265" b="1"/>
              <a:t>11</a:t>
            </a:r>
            <a:r>
              <a:rPr lang="zh-CN" altLang="en-US" sz="2365" b="1"/>
              <a:t>万元经济补偿。           </a:t>
            </a:r>
            <a:endParaRPr lang="zh-CN" altLang="en-US" sz="2465" b="1"/>
          </a:p>
          <a:p>
            <a:pPr lvl="0">
              <a:lnSpc>
                <a:spcPct val="80000"/>
              </a:lnSpc>
            </a:pPr>
            <a:r>
              <a:rPr lang="en-US" altLang="zh-CN" sz="2065" b="1"/>
              <a:t>      2010</a:t>
            </a:r>
            <a:r>
              <a:rPr lang="zh-CN" altLang="en-US" sz="2165" b="1"/>
              <a:t>年</a:t>
            </a:r>
            <a:r>
              <a:rPr lang="en-US" altLang="zh-CN" sz="2065" b="1"/>
              <a:t>3</a:t>
            </a:r>
            <a:r>
              <a:rPr lang="zh-CN" altLang="en-US" sz="2265" b="1"/>
              <a:t>月</a:t>
            </a:r>
            <a:r>
              <a:rPr lang="en-US" altLang="zh-CN" sz="2265" b="1"/>
              <a:t>16</a:t>
            </a:r>
            <a:r>
              <a:rPr lang="zh-CN" altLang="en-US" sz="2065" b="1"/>
              <a:t>日，乌拉特前旗卫生局接到一名曾在旗妇幼保健院做过血液透析的患者反映，称其在该院血液透析期间感染丙肝。接到反映后，旗卫生局第一时间向旗委、政府汇报了有关情况。旗委、政府立即责成旗卫生局成立调查组，进驻旗妇幼保健院进行调查核实，同时向市卫生行政部门进行了汇报。经调查，乌拉特前旗妇幼保健院于</a:t>
            </a:r>
            <a:r>
              <a:rPr lang="en-US" altLang="zh-CN" sz="2065" b="1"/>
              <a:t>2002</a:t>
            </a:r>
            <a:r>
              <a:rPr lang="zh-CN" altLang="en-US" sz="2365" b="1"/>
              <a:t>年</a:t>
            </a:r>
            <a:r>
              <a:rPr lang="en-US" altLang="zh-CN" sz="2165" b="1"/>
              <a:t>12</a:t>
            </a:r>
            <a:r>
              <a:rPr lang="zh-CN" altLang="en-US" sz="2365" b="1"/>
              <a:t>月设立血液透析室以来，先后有</a:t>
            </a:r>
            <a:r>
              <a:rPr lang="en-US" altLang="zh-CN" sz="2365" b="1"/>
              <a:t>60</a:t>
            </a:r>
            <a:r>
              <a:rPr lang="zh-CN" altLang="en-US" sz="2165" b="1"/>
              <a:t>名患者在此做过血液透析，经两次筛查，有</a:t>
            </a:r>
            <a:r>
              <a:rPr lang="en-US" altLang="zh-CN" sz="2365" b="1"/>
              <a:t>11</a:t>
            </a:r>
            <a:r>
              <a:rPr lang="zh-CN" altLang="en-US" sz="2065" b="1"/>
              <a:t>名患者被确诊为丙肝阳性。</a:t>
            </a:r>
            <a:br>
              <a:rPr lang="zh-CN" altLang="en-US" sz="2065" b="1"/>
            </a:br>
            <a:br>
              <a:rPr lang="zh-CN" altLang="en-US" sz="2065" b="1"/>
            </a:br>
            <a:endParaRPr lang="zh-CN" altLang="en-US" sz="2465" b="1"/>
          </a:p>
        </p:txBody>
      </p:sp>
      <p:sp>
        <p:nvSpPr>
          <p:cNvPr id="155652"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5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56675" name=""/>
          <p:cNvSpPr/>
          <p:nvPr>
            <p:ph type="body" idx="4294967295"/>
          </p:nvPr>
        </p:nvSpPr>
        <p:spPr>
          <a:xfrm>
            <a:off x="0" y="0"/>
            <a:ext cx="9390887" cy="6063318"/>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lnSpc>
                <a:spcPct val="80000"/>
              </a:lnSpc>
            </a:pPr>
            <a:r>
              <a:rPr lang="zh-CN" altLang="en-US" sz="932" b="1"/>
              <a:t>       </a:t>
            </a:r>
            <a:r>
              <a:rPr lang="zh-CN" altLang="en-US" b="1"/>
              <a:t>在乌拉特前旗卫生局深入调查调查认定，该旗妇幼保健院血透工作主要存在血液透析室管理不规范、消毒隔离措施落实不到位等问题，是一起院内感染事件。</a:t>
            </a:r>
            <a:br>
              <a:rPr lang="zh-CN" altLang="en-US" b="1"/>
            </a:br>
            <a:r>
              <a:rPr lang="zh-CN" altLang="en-US" b="1"/>
              <a:t>       </a:t>
            </a:r>
            <a:r>
              <a:rPr lang="en-US" altLang="zh-CN" b="1"/>
              <a:t>2010</a:t>
            </a:r>
            <a:r>
              <a:rPr lang="zh-CN" altLang="en-US" b="1"/>
              <a:t>年</a:t>
            </a:r>
            <a:r>
              <a:rPr lang="en-US" altLang="zh-CN" b="1"/>
              <a:t>4</a:t>
            </a:r>
            <a:r>
              <a:rPr lang="zh-CN" altLang="en-US" b="1"/>
              <a:t>月</a:t>
            </a:r>
            <a:r>
              <a:rPr lang="en-US" altLang="zh-CN" b="1"/>
              <a:t>29</a:t>
            </a:r>
            <a:r>
              <a:rPr lang="zh-CN" altLang="en-US" b="1"/>
              <a:t>日，乌拉特前旗党委、政府</a:t>
            </a:r>
            <a:r>
              <a:rPr lang="zh-CN" altLang="en-US" sz="1500" b="1"/>
              <a:t>(zhèngfǔ)</a:t>
            </a:r>
            <a:r>
              <a:rPr lang="zh-CN" altLang="en-US" b="1"/>
              <a:t>对此次事件的责任人做出了严肃处理。对负有主要领导责任的旗妇幼保健院院长、党支部书记张林给予免职处分；对负有重要领导责任的旗妇幼保健院副院长刘玉海、张旭飞给予行政记过处分。乌拉特前旗卫生局对血液透析室主任等</a:t>
            </a:r>
            <a:r>
              <a:rPr lang="en-US" altLang="zh-CN" b="1"/>
              <a:t>3</a:t>
            </a:r>
            <a:r>
              <a:rPr lang="zh-CN" altLang="en-US" b="1"/>
              <a:t>名直接责任人给予了免职、行政记过处分，同时撤销旗妇幼保健院血液透析室，停止其诊疗活动。</a:t>
            </a:r>
            <a:br>
              <a:rPr lang="zh-CN" altLang="en-US" b="1"/>
            </a:br>
            <a:r>
              <a:rPr lang="zh-CN" altLang="en-US" b="1"/>
              <a:t>      乌拉特前旗旗委、政府成立了工作组，积极与患者沟通，认真听取患者意见，妥善处理感染患者的安抚和治疗工作。目前，</a:t>
            </a:r>
            <a:r>
              <a:rPr lang="en-US" altLang="zh-CN" b="1"/>
              <a:t>11</a:t>
            </a:r>
            <a:r>
              <a:rPr lang="zh-CN" altLang="en-US" b="1"/>
              <a:t>位患者已被妥善安置到乌拉特前旗博爱医院进行透析治疗。</a:t>
            </a:r>
            <a:endParaRPr lang="zh-CN" altLang="en-US" b="1"/>
          </a:p>
        </p:txBody>
      </p:sp>
      <p:sp>
        <p:nvSpPr>
          <p:cNvPr id="156676"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5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88418" name=""/>
          <p:cNvSpPr/>
          <p:nvPr>
            <p:ph type="title"/>
          </p:nvPr>
        </p:nvSpPr>
        <p:spPr>
          <a:xfrm>
            <a:off x="469544" y="285314"/>
            <a:ext cx="8451799" cy="1170600"/>
          </a:xfrm>
          <a:noFill/>
          <a:ln>
            <a:miter lim="800000"/>
          </a:ln>
        </p:spPr>
        <p:txBody>
          <a:bodyPr anchor="ctr" anchorCtr="1"/>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en-US" altLang="zh-CN" sz="3603" b="1"/>
              <a:t>8.</a:t>
            </a:r>
            <a:r>
              <a:rPr lang="zh-CN" altLang="en-US" sz="3703" b="1"/>
              <a:t>河南新安</a:t>
            </a:r>
            <a:r>
              <a:rPr lang="en-US" altLang="zh-CN" sz="3503" b="1"/>
              <a:t>6</a:t>
            </a:r>
            <a:r>
              <a:rPr lang="zh-CN" altLang="en-US" sz="3703" b="1"/>
              <a:t>名患者在医院</a:t>
            </a:r>
            <a:r>
              <a:rPr lang="zh-CN" altLang="en-US" sz="1500" b="1"/>
              <a:t>(yīyuàn)</a:t>
            </a:r>
            <a:r>
              <a:rPr lang="zh-CN" altLang="en-US" sz="3703" b="1"/>
              <a:t>感染丙肝</a:t>
            </a:r>
            <a:endParaRPr lang="zh-CN" altLang="en-US" sz="3903" b="1"/>
          </a:p>
        </p:txBody>
      </p:sp>
      <p:sp>
        <p:nvSpPr>
          <p:cNvPr id="188419" name=""/>
          <p:cNvSpPr/>
          <p:nvPr>
            <p:ph type="body" idx="4294967295"/>
          </p:nvPr>
        </p:nvSpPr>
        <p:spPr>
          <a:xfrm>
            <a:off x="469544" y="1643406"/>
            <a:ext cx="8451799" cy="4653054"/>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t>2011年8月22日河南省卫生厅通报，已确认６位患者在河南省新安县医院进行透析治疗时感染丙肝。经调查，新安县人民医院出现的问题属于：一、医护人员违反</a:t>
            </a:r>
            <a:r>
              <a:rPr sz="1500"/>
              <a:t>(wéifǎn)</a:t>
            </a:r>
            <a:r>
              <a:t>操作规程造成的院内交叉感染，二、存在科室承包问题。</a:t>
            </a:r>
          </a:p>
        </p:txBody>
      </p:sp>
      <p:sp>
        <p:nvSpPr>
          <p:cNvPr id="188420"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5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87395" name=""/>
          <p:cNvSpPr/>
          <p:nvPr>
            <p:ph type="body" idx="4294967295"/>
          </p:nvPr>
        </p:nvSpPr>
        <p:spPr>
          <a:xfrm>
            <a:off x="469544" y="1643406"/>
            <a:ext cx="8451799" cy="4653054"/>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t>根据卫生部《医疗机构血液透析室管理规范》，患者使用的床单、被套、枕套等物品应当</a:t>
            </a:r>
            <a:r>
              <a:rPr sz="1500"/>
              <a:t>(yīngdāng)</a:t>
            </a:r>
            <a:r>
              <a:t>一人一用一更换；患者进行血液透析治疗时应当</a:t>
            </a:r>
            <a:r>
              <a:rPr sz="1500"/>
              <a:t>(yīngdāng)</a:t>
            </a:r>
            <a:r>
              <a:t>严格限制非工作人员进入透析治疗区；乙肝、丙肝等传染病患者应当</a:t>
            </a:r>
            <a:r>
              <a:rPr sz="1500"/>
              <a:t>(yīngdāng)</a:t>
            </a:r>
            <a:r>
              <a:t>分别在各自隔离透析治疗间进行专机血液透析，相互不能混用等。 </a:t>
            </a:r>
          </a:p>
        </p:txBody>
      </p:sp>
      <p:sp>
        <p:nvSpPr>
          <p:cNvPr id="187396"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5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86371" name=""/>
          <p:cNvSpPr/>
          <p:nvPr>
            <p:ph type="body" idx="4294967295"/>
          </p:nvPr>
        </p:nvSpPr>
        <p:spPr>
          <a:xfrm>
            <a:off x="469544" y="489109"/>
            <a:ext cx="8451799" cy="5807351"/>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t>新安县对6名相关责任人做出处分：涉嫌违法问题已由司法机关介入调查处理；报经市委同意，对负有领导责任的新安县副县长曲万涛给予停职检查处理；对新安县卫生局局长王军</a:t>
            </a:r>
            <a:r>
              <a:rPr sz="1500"/>
              <a:t>(wánɡ jūn)</a:t>
            </a:r>
            <a:r>
              <a:t>给予停职处理；对新安县卫生局副局长王延红给予免职处理；撤销县人民医院院长介曙光的医院党总支书记、院长职务；对负有主要领导责任的县人民医院主管副院长贾振卿给予行政撤职处分；对负有直接责任的县人民医院透析室护士长卢平免去职务。</a:t>
            </a:r>
          </a:p>
        </p:txBody>
      </p:sp>
      <p:sp>
        <p:nvSpPr>
          <p:cNvPr id="186372"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6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58722" name=""/>
          <p:cNvSpPr/>
          <p:nvPr>
            <p:ph type="title"/>
          </p:nvPr>
        </p:nvSpPr>
        <p:spPr>
          <a:xfrm>
            <a:off x="469544" y="285314"/>
            <a:ext cx="8451799" cy="1170600"/>
          </a:xfrm>
          <a:noFill/>
          <a:ln>
            <a:miter lim="800000"/>
          </a:ln>
        </p:spPr>
        <p:txBody>
          <a:bodyPr anchor="ctr" anchorCtr="1"/>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en-US" altLang="zh-CN" sz="3603"/>
              <a:t>9.</a:t>
            </a:r>
            <a:r>
              <a:rPr lang="zh-CN" altLang="en-US" sz="3803"/>
              <a:t>淮南血液透析</a:t>
            </a:r>
            <a:r>
              <a:rPr lang="en-US" altLang="zh-CN" sz="3503"/>
              <a:t>—</a:t>
            </a:r>
            <a:r>
              <a:rPr lang="zh-CN" altLang="en-US" sz="3803"/>
              <a:t>严重</a:t>
            </a:r>
            <a:r>
              <a:rPr lang="zh-CN" altLang="en-US" sz="1500"/>
              <a:t>(yánzhòng)</a:t>
            </a:r>
            <a:r>
              <a:rPr lang="zh-CN" altLang="en-US" sz="3803"/>
              <a:t>医院感染事故</a:t>
            </a:r>
            <a:endParaRPr lang="zh-CN" altLang="en-US" sz="3903"/>
          </a:p>
        </p:txBody>
      </p:sp>
      <p:sp>
        <p:nvSpPr>
          <p:cNvPr id="158723" name=""/>
          <p:cNvSpPr/>
          <p:nvPr>
            <p:ph type="body" idx="4294967295"/>
          </p:nvPr>
        </p:nvSpPr>
        <p:spPr>
          <a:xfrm>
            <a:off x="405960" y="1746120"/>
            <a:ext cx="8451799" cy="4653054"/>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lnSpc>
                <a:spcPct val="90000"/>
              </a:lnSpc>
            </a:pPr>
            <a:r>
              <a:rPr lang="en-US" altLang="zh-CN"/>
              <a:t>      </a:t>
            </a:r>
            <a:r>
              <a:rPr lang="en-US" altLang="zh-CN" sz="3297"/>
              <a:t>2013</a:t>
            </a:r>
            <a:r>
              <a:rPr lang="zh-CN" altLang="en-US" sz="3397"/>
              <a:t>年安徽省淮南市新华医院血透患者感染丙肝事件，被认定为是一起严重的医院感染事件，</a:t>
            </a:r>
            <a:r>
              <a:rPr lang="en-US" altLang="zh-CN" sz="3497"/>
              <a:t>74</a:t>
            </a:r>
            <a:r>
              <a:rPr lang="zh-CN" altLang="en-US" sz="3297"/>
              <a:t>名透析患者中，新增丙肝患者</a:t>
            </a:r>
            <a:r>
              <a:rPr lang="en-US" altLang="zh-CN" sz="3497"/>
              <a:t>12</a:t>
            </a:r>
            <a:r>
              <a:rPr lang="zh-CN" altLang="en-US" sz="3397"/>
              <a:t>人，抗体阳性</a:t>
            </a:r>
            <a:r>
              <a:rPr lang="en-US" altLang="zh-CN" sz="3497"/>
              <a:t>22</a:t>
            </a:r>
            <a:r>
              <a:rPr lang="zh-CN" altLang="en-US" sz="3597"/>
              <a:t>人。日前，淮南市卫生局已责成有关</a:t>
            </a:r>
            <a:r>
              <a:rPr lang="zh-CN" altLang="en-US" sz="1500"/>
              <a:t>(yǒuguān)</a:t>
            </a:r>
            <a:r>
              <a:rPr lang="zh-CN" altLang="en-US" sz="3597"/>
              <a:t>单位对此次事件相关责任人作出处分，一位副院长被免职。 </a:t>
            </a:r>
            <a:br>
              <a:rPr lang="zh-CN" altLang="en-US" sz="3597"/>
            </a:br>
            <a:br>
              <a:rPr lang="zh-CN" altLang="en-US" sz="3597"/>
            </a:br>
            <a:r>
              <a:rPr lang="zh-CN" altLang="en-US"/>
              <a:t>　　</a:t>
            </a:r>
            <a:endParaRPr lang="zh-CN" altLang="en-US"/>
          </a:p>
        </p:txBody>
      </p:sp>
      <p:sp>
        <p:nvSpPr>
          <p:cNvPr id="158724"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6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61795" name=""/>
          <p:cNvSpPr/>
          <p:nvPr>
            <p:ph type="body" idx="4294967295"/>
          </p:nvPr>
        </p:nvSpPr>
        <p:spPr>
          <a:xfrm>
            <a:off x="469544" y="637473"/>
            <a:ext cx="8451799" cy="6405693"/>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lnSpc>
                <a:spcPct val="90000"/>
              </a:lnSpc>
            </a:pPr>
            <a:r>
              <a:rPr lang="zh-CN" altLang="en-US" sz="2676"/>
              <a:t>今年</a:t>
            </a:r>
            <a:r>
              <a:rPr lang="en-US" altLang="zh-CN" sz="2676"/>
              <a:t>1</a:t>
            </a:r>
            <a:r>
              <a:rPr lang="zh-CN" altLang="en-US" sz="2476"/>
              <a:t>月以来，淮南市新华医院陆续报告在血液透析病人中发现丙肝病毒感染者，省、市卫生行政部门立即组织专家组多次进行现场调查。调查发现，该院接收的门诊透析病人共</a:t>
            </a:r>
            <a:r>
              <a:rPr lang="en-US" altLang="zh-CN" sz="2576"/>
              <a:t>74</a:t>
            </a:r>
            <a:r>
              <a:rPr lang="zh-CN" altLang="en-US" sz="2676"/>
              <a:t>人，透析前筛查出丙肝患者</a:t>
            </a:r>
            <a:r>
              <a:rPr lang="en-US" altLang="zh-CN" sz="2776"/>
              <a:t>12</a:t>
            </a:r>
            <a:r>
              <a:rPr lang="zh-CN" altLang="en-US" sz="2576"/>
              <a:t>人，乙肝患者</a:t>
            </a:r>
            <a:r>
              <a:rPr lang="en-US" altLang="zh-CN" sz="2476"/>
              <a:t>6</a:t>
            </a:r>
            <a:r>
              <a:rPr lang="zh-CN" altLang="en-US" sz="2676"/>
              <a:t>人；</a:t>
            </a:r>
            <a:r>
              <a:rPr lang="en-US" altLang="zh-CN" sz="2576"/>
              <a:t>2012</a:t>
            </a:r>
            <a:r>
              <a:rPr lang="zh-CN" altLang="en-US" sz="2576"/>
              <a:t>年陆续发现新增丙肝患者</a:t>
            </a:r>
            <a:r>
              <a:rPr lang="en-US" altLang="zh-CN" sz="2776"/>
              <a:t>3</a:t>
            </a:r>
            <a:r>
              <a:rPr lang="zh-CN" altLang="en-US" sz="2776"/>
              <a:t>人。今年</a:t>
            </a:r>
            <a:r>
              <a:rPr lang="en-US" altLang="zh-CN" sz="2776"/>
              <a:t>1</a:t>
            </a:r>
            <a:r>
              <a:rPr lang="zh-CN" altLang="en-US" sz="2576"/>
              <a:t>月上旬，医院对</a:t>
            </a:r>
            <a:r>
              <a:rPr lang="en-US" altLang="zh-CN" sz="2776"/>
              <a:t>74</a:t>
            </a:r>
            <a:r>
              <a:rPr lang="zh-CN" altLang="en-US" sz="2776"/>
              <a:t>名透析患者全部进行病毒标志物筛查，又新增丙肝患者</a:t>
            </a:r>
            <a:r>
              <a:rPr lang="en-US" altLang="zh-CN" sz="2676"/>
              <a:t>9</a:t>
            </a:r>
            <a:r>
              <a:rPr lang="zh-CN" altLang="en-US" sz="2476"/>
              <a:t>人，抗体阳性</a:t>
            </a:r>
            <a:r>
              <a:rPr lang="en-US" altLang="zh-CN" sz="2676"/>
              <a:t>22</a:t>
            </a:r>
            <a:r>
              <a:rPr lang="zh-CN" altLang="en-US" sz="2676"/>
              <a:t>人。经专家组现场调查分析，认为此次感染的主要原因是透析机消毒不彻底，同时存在透析室布局不合理、制度不健全、分机透析执行不到位、工作人员业务水平低、操作不规范等问题</a:t>
            </a:r>
            <a:r>
              <a:rPr lang="zh-CN" altLang="en-US" sz="1500"/>
              <a:t>(wèntí)</a:t>
            </a:r>
            <a:r>
              <a:rPr lang="zh-CN" altLang="en-US" sz="2676"/>
              <a:t>，调查结论为“严重的医院感染事件”。 </a:t>
            </a:r>
            <a:br>
              <a:rPr lang="zh-CN" altLang="en-US" sz="2676"/>
            </a:br>
            <a:br>
              <a:rPr lang="zh-CN" altLang="en-US" sz="2065"/>
            </a:br>
            <a:r>
              <a:rPr lang="zh-CN" altLang="en-US" sz="2065"/>
              <a:t>　　</a:t>
            </a:r>
            <a:endParaRPr lang="zh-CN" altLang="en-US" sz="2465"/>
          </a:p>
        </p:txBody>
      </p:sp>
      <p:sp>
        <p:nvSpPr>
          <p:cNvPr id="161796"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6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62819" name=""/>
          <p:cNvSpPr/>
          <p:nvPr>
            <p:ph type="body" idx="4294967295"/>
          </p:nvPr>
        </p:nvSpPr>
        <p:spPr>
          <a:xfrm>
            <a:off x="469544" y="710838"/>
            <a:ext cx="8451799" cy="5585621"/>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t>淮南市卫生局责成淮南新华集团对相关责任人作出处理：对院长贾淮平给予</a:t>
            </a:r>
            <a:r>
              <a:rPr sz="1500"/>
              <a:t>(jǐyǔ)</a:t>
            </a:r>
            <a:r>
              <a:t>行政记过处分；免去王慧副院长职务；撤销院感办主任程华明等3人职务。市卫生局给予</a:t>
            </a:r>
            <a:r>
              <a:rPr sz="1500"/>
              <a:t>(jǐyǔ)</a:t>
            </a:r>
            <a:r>
              <a:t>透析室主任朱其铮、透析室护士长邵莉暂停执业活动一年处罚。据悉，新华医院将启用新建的血液透析病区，对全部74名血透病人严格实行分机分区透析；请省专家制订治疗方案，对丙肝患者进行全力救治。 </a:t>
            </a:r>
            <a:br/>
          </a:p>
          <a:p/>
        </p:txBody>
      </p:sp>
      <p:sp>
        <p:nvSpPr>
          <p:cNvPr id="162820"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6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81250" name=""/>
          <p:cNvSpPr/>
          <p:nvPr>
            <p:ph type="title"/>
          </p:nvPr>
        </p:nvSpPr>
        <p:spPr>
          <a:xfrm>
            <a:off x="469544" y="285314"/>
            <a:ext cx="8451799" cy="1170600"/>
          </a:xfrm>
          <a:noFill/>
          <a:ln>
            <a:miter lim="800000"/>
          </a:ln>
        </p:spPr>
        <p:txBody>
          <a:bodyPr anchor="ctr" anchorCtr="1"/>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t>五、如何</a:t>
            </a:r>
            <a:r>
              <a:rPr sz="1500"/>
              <a:t>(rúhé)</a:t>
            </a:r>
            <a:r>
              <a:t>预防职业暴露职业暴露</a:t>
            </a:r>
          </a:p>
        </p:txBody>
      </p:sp>
      <p:sp>
        <p:nvSpPr>
          <p:cNvPr id="181251" name=""/>
          <p:cNvSpPr/>
          <p:nvPr>
            <p:ph type="body" idx="4294967295"/>
          </p:nvPr>
        </p:nvSpPr>
        <p:spPr>
          <a:xfrm>
            <a:off x="469544" y="1643406"/>
            <a:ext cx="8451799" cy="4653054"/>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rPr lang="zh-CN" altLang="en-US" i="1"/>
              <a:t>什么是职业暴露</a:t>
            </a:r>
            <a:r>
              <a:rPr lang="en-US" altLang="zh-CN"/>
              <a:t>?</a:t>
            </a:r>
            <a:endParaRPr lang="en-US" altLang="zh-CN" b="1"/>
          </a:p>
          <a:p>
            <a:pPr lvl="0"/>
            <a:r>
              <a:rPr lang="zh-CN" altLang="en-US" b="1"/>
              <a:t>答：</a:t>
            </a:r>
            <a:r>
              <a:rPr lang="zh-CN" altLang="en-US"/>
              <a:t>是指医务人员在从事诊疗、护理等工作过程中意外被血源性传染病患者的血液、体液污染了黏膜或破损的皮肤，或者</a:t>
            </a:r>
            <a:r>
              <a:rPr lang="zh-CN" altLang="en-US" sz="1500"/>
              <a:t>(huòzhě)</a:t>
            </a:r>
            <a:r>
              <a:rPr lang="zh-CN" altLang="en-US"/>
              <a:t>被含有病原体（乙肝、梅毒、艾滋病等病毒）的血液、体液污染的针头及其它锐器刺破皮肤，有可能被感染或引发某种疾病潜在危险的情况。 </a:t>
            </a:r>
            <a:endParaRPr lang="zh-CN" altLang="en-US"/>
          </a:p>
        </p:txBody>
      </p:sp>
      <p:sp>
        <p:nvSpPr>
          <p:cNvPr id="181252"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6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89443" name=""/>
          <p:cNvSpPr/>
          <p:nvPr>
            <p:ph type="body" idx="4294967295"/>
          </p:nvPr>
        </p:nvSpPr>
        <p:spPr>
          <a:xfrm>
            <a:off x="469544" y="1643406"/>
            <a:ext cx="8451799" cy="4653054"/>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rPr lang="zh-CN" altLang="en-US" b="1">
                <a:solidFill>
                  <a:srgbClr val="00FF00"/>
                </a:solidFill>
              </a:rPr>
              <a:t>局部紧急处理：</a:t>
            </a:r>
            <a:r>
              <a:rPr lang="zh-CN" altLang="en-US"/>
              <a:t>发生</a:t>
            </a:r>
            <a:r>
              <a:rPr lang="en-US" altLang="zh-CN"/>
              <a:t>HBV</a:t>
            </a:r>
            <a:r>
              <a:rPr lang="zh-CN" altLang="en-US"/>
              <a:t>、</a:t>
            </a:r>
            <a:r>
              <a:rPr lang="en-US" altLang="zh-CN"/>
              <a:t>HCV</a:t>
            </a:r>
            <a:r>
              <a:rPr lang="zh-CN" altLang="en-US"/>
              <a:t>、</a:t>
            </a:r>
            <a:r>
              <a:rPr lang="en-US" altLang="zh-CN"/>
              <a:t>HIV</a:t>
            </a:r>
            <a:r>
              <a:rPr lang="zh-CN" altLang="en-US"/>
              <a:t>、梅毒</a:t>
            </a:r>
            <a:r>
              <a:rPr lang="zh-CN" altLang="en-US" sz="1500"/>
              <a:t>(méidú)</a:t>
            </a:r>
            <a:r>
              <a:rPr lang="zh-CN" altLang="en-US"/>
              <a:t>等血源性传染病职业暴露后的局部紧急处理包括：</a:t>
            </a:r>
            <a:endParaRPr lang="zh-CN" altLang="en-US"/>
          </a:p>
        </p:txBody>
      </p:sp>
      <p:sp>
        <p:nvSpPr>
          <p:cNvPr id="189458" name=""/>
          <p:cNvSpPr/>
          <p:nvPr/>
        </p:nvSpPr>
        <p:spPr>
          <a:xfrm>
            <a:off x="2375439" y="5101405"/>
            <a:ext cx="1407002" cy="611385"/>
          </a:xfrm>
          <a:prstGeom prst="rect">
            <a:avLst/>
          </a:prstGeom>
          <a:no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5pPr>
          </a:lstStyle>
          <a:p>
            <a:pPr lvl="0" eaLnBrk="1" hangingPunct="1"/>
            <a:endParaRPr lang="zh-CN" altLang="en-US" sz="1849">
              <a:latin typeface="Tahoma" pitchFamily="34" charset="0"/>
            </a:endParaRPr>
          </a:p>
        </p:txBody>
      </p:sp>
      <p:grpSp>
        <p:nvGrpSpPr>
          <p:cNvPr id="189469" name=""/>
          <p:cNvGrpSpPr/>
          <p:nvPr/>
        </p:nvGrpSpPr>
        <p:grpSpPr>
          <a:xfrm>
            <a:off x="924416" y="4186772"/>
            <a:ext cx="2191207" cy="939089"/>
            <a:chOff x="536" y="2699"/>
            <a:chExt cx="1380" cy="592"/>
          </a:xfrm>
        </p:grpSpPr>
        <p:sp>
          <p:nvSpPr>
            <p:cNvPr id="189457" name=""/>
            <p:cNvSpPr/>
            <p:nvPr/>
          </p:nvSpPr>
          <p:spPr>
            <a:xfrm>
              <a:off x="536" y="2699"/>
              <a:ext cx="1380" cy="592"/>
            </a:xfrm>
            <a:prstGeom prst="ellipse">
              <a:avLst/>
            </a:prstGeom>
            <a:solidFill>
              <a:srgbClr val="000000"/>
            </a:solidFill>
            <a:ln>
              <a:solidFill>
                <a:srgbClr val="FFFFFF"/>
              </a:solidFill>
              <a:miter lim="800000"/>
            </a:ln>
            <a:effectLst/>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a:endParaRPr sz="5546"/>
            </a:p>
          </p:txBody>
        </p:sp>
        <p:sp>
          <p:nvSpPr>
            <p:cNvPr id="189462" name=""/>
            <p:cNvSpPr/>
            <p:nvPr/>
          </p:nvSpPr>
          <p:spPr>
            <a:xfrm>
              <a:off x="676" y="2828"/>
              <a:ext cx="969" cy="320"/>
            </a:xfrm>
            <a:prstGeom prst="rect">
              <a:avLst/>
            </a:prstGeom>
            <a:no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5pPr>
            </a:lstStyle>
            <a:p>
              <a:pPr lvl="0" algn="just" eaLnBrk="1" hangingPunct="1"/>
              <a:r>
                <a:rPr lang="zh-CN" altLang="en-US" sz="2465">
                  <a:solidFill>
                    <a:srgbClr val="FFFFFF"/>
                  </a:solidFill>
                  <a:ea typeface="仿宋_GB2312" pitchFamily="49" charset="-122"/>
                </a:rPr>
                <a:t>轻挤出血</a:t>
              </a:r>
              <a:endParaRPr lang="zh-CN" altLang="en-US" sz="2465">
                <a:latin typeface="Tahoma" pitchFamily="34" charset="0"/>
                <a:ea typeface="仿宋_GB2312" pitchFamily="49" charset="-122"/>
              </a:endParaRPr>
            </a:p>
          </p:txBody>
        </p:sp>
      </p:grpSp>
      <p:grpSp>
        <p:nvGrpSpPr>
          <p:cNvPr id="189471" name=""/>
          <p:cNvGrpSpPr/>
          <p:nvPr/>
        </p:nvGrpSpPr>
        <p:grpSpPr>
          <a:xfrm>
            <a:off x="6174182" y="4705226"/>
            <a:ext cx="1878178" cy="939089"/>
            <a:chOff x="3889" y="2964"/>
            <a:chExt cx="1183" cy="592"/>
          </a:xfrm>
        </p:grpSpPr>
        <p:sp>
          <p:nvSpPr>
            <p:cNvPr id="189461" name=""/>
            <p:cNvSpPr/>
            <p:nvPr/>
          </p:nvSpPr>
          <p:spPr>
            <a:xfrm>
              <a:off x="3889" y="2964"/>
              <a:ext cx="1183" cy="592"/>
            </a:xfrm>
            <a:prstGeom prst="ellipse">
              <a:avLst/>
            </a:prstGeom>
            <a:solidFill>
              <a:srgbClr val="000000"/>
            </a:solidFill>
            <a:ln>
              <a:solidFill>
                <a:srgbClr val="FFFFFF"/>
              </a:solidFill>
              <a:miter lim="800000"/>
            </a:ln>
            <a:effectLst/>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a:endParaRPr sz="5546"/>
            </a:p>
          </p:txBody>
        </p:sp>
        <p:sp>
          <p:nvSpPr>
            <p:cNvPr id="189463" name=""/>
            <p:cNvSpPr/>
            <p:nvPr/>
          </p:nvSpPr>
          <p:spPr>
            <a:xfrm>
              <a:off x="4076" y="3104"/>
              <a:ext cx="739" cy="320"/>
            </a:xfrm>
            <a:prstGeom prst="rect">
              <a:avLst/>
            </a:prstGeom>
            <a:noFill/>
            <a:ln>
              <a:no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5pPr>
            </a:lstStyle>
            <a:p>
              <a:pPr lvl="0" algn="just" eaLnBrk="1" hangingPunct="1"/>
              <a:r>
                <a:rPr lang="zh-CN" altLang="en-US" sz="2259">
                  <a:solidFill>
                    <a:srgbClr val="FFFFFF"/>
                  </a:solidFill>
                  <a:latin typeface="仿宋_GB2312" pitchFamily="49" charset="-122"/>
                  <a:ea typeface="仿宋_GB2312" pitchFamily="49" charset="-122"/>
                </a:rPr>
                <a:t>消毒等</a:t>
              </a:r>
              <a:endParaRPr lang="zh-CN" altLang="en-US" sz="1849">
                <a:latin typeface="Tahoma" pitchFamily="34" charset="0"/>
                <a:ea typeface="Mangal"/>
              </a:endParaRPr>
            </a:p>
          </p:txBody>
        </p:sp>
      </p:grpSp>
      <p:grpSp>
        <p:nvGrpSpPr>
          <p:cNvPr id="189470" name=""/>
          <p:cNvGrpSpPr/>
          <p:nvPr/>
        </p:nvGrpSpPr>
        <p:grpSpPr>
          <a:xfrm>
            <a:off x="3955259" y="4408501"/>
            <a:ext cx="1110278" cy="665188"/>
            <a:chOff x="2492" y="2777"/>
            <a:chExt cx="699" cy="419"/>
          </a:xfrm>
        </p:grpSpPr>
        <p:sp>
          <p:nvSpPr>
            <p:cNvPr id="189466" name=""/>
            <p:cNvSpPr/>
            <p:nvPr/>
          </p:nvSpPr>
          <p:spPr>
            <a:xfrm>
              <a:off x="2492" y="2777"/>
              <a:ext cx="699" cy="419"/>
            </a:xfrm>
            <a:prstGeom prst="rect">
              <a:avLst/>
            </a:prstGeom>
            <a:solidFill>
              <a:schemeClr val="accent2"/>
            </a:solidFill>
            <a:ln>
              <a:solidFill>
                <a:schemeClr val="tx1"/>
              </a:solid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a:endParaRPr sz="5546"/>
            </a:p>
          </p:txBody>
        </p:sp>
        <p:sp>
          <p:nvSpPr>
            <p:cNvPr id="189467" name=""/>
            <p:cNvSpPr/>
            <p:nvPr/>
          </p:nvSpPr>
          <p:spPr>
            <a:xfrm>
              <a:off x="2539" y="2824"/>
              <a:ext cx="652" cy="296"/>
            </a:xfrm>
            <a:prstGeom prst="rect">
              <a:avLst/>
            </a:prstGeom>
            <a:noFill/>
            <a:ln>
              <a:noFill/>
              <a:miter lim="800000"/>
            </a:ln>
          </p:spPr>
          <p:txBody>
            <a:bodyPr>
              <a:spAutoFit/>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lang="zh-CN" altLang="en-US" sz="5546" b="0" i="0" u="none" baseline="0">
                  <a:solidFill>
                    <a:schemeClr val="tx1"/>
                  </a:solidFill>
                  <a:effectLst/>
                  <a:latin typeface="Arial" pitchFamily="34" charset="0"/>
                  <a:ea typeface="宋体" pitchFamily="2" charset="-122"/>
                </a:defRPr>
              </a:lvl5pPr>
            </a:lstStyle>
            <a:p>
              <a:pPr lvl="0" eaLnBrk="1" hangingPunct="1">
                <a:spcBef>
                  <a:spcPct val="50000"/>
                </a:spcBef>
              </a:pPr>
              <a:r>
                <a:rPr lang="zh-CN" altLang="en-US" sz="2465" b="1">
                  <a:latin typeface="Tahoma" pitchFamily="34" charset="0"/>
                  <a:ea typeface="仿宋_GB2312" pitchFamily="49" charset="-122"/>
                </a:rPr>
                <a:t>冲 洗</a:t>
              </a:r>
              <a:endParaRPr lang="zh-CN" altLang="en-US" sz="2465" b="1">
                <a:latin typeface="Tahoma" pitchFamily="34" charset="0"/>
                <a:ea typeface="仿宋_GB2312" pitchFamily="49" charset="-122"/>
              </a:endParaRPr>
            </a:p>
          </p:txBody>
        </p:sp>
      </p:grpSp>
      <p:sp>
        <p:nvSpPr>
          <p:cNvPr id="189460" name=""/>
          <p:cNvSpPr/>
          <p:nvPr/>
        </p:nvSpPr>
        <p:spPr>
          <a:xfrm>
            <a:off x="5138902" y="4040039"/>
            <a:ext cx="1799920" cy="704317"/>
          </a:xfrm>
          <a:prstGeom prst="curvedDownArrow">
            <a:avLst>
              <a:gd name="adj1" fmla="val 49691"/>
              <a:gd name="adj2" fmla="val 101749"/>
              <a:gd name="adj3" fmla="val 33333"/>
            </a:avLst>
          </a:prstGeom>
          <a:solidFill>
            <a:schemeClr val="accent1"/>
          </a:solidFill>
          <a:ln>
            <a:solidFill>
              <a:prstClr val="black"/>
            </a:solidFill>
            <a:miter lim="800000"/>
          </a:ln>
          <a:effectLst/>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a:endParaRPr sz="5346"/>
          </a:p>
        </p:txBody>
      </p:sp>
      <p:sp>
        <p:nvSpPr>
          <p:cNvPr id="189468" name=""/>
          <p:cNvSpPr/>
          <p:nvPr/>
        </p:nvSpPr>
        <p:spPr>
          <a:xfrm>
            <a:off x="2254792" y="5297048"/>
            <a:ext cx="2218923" cy="591821"/>
          </a:xfrm>
          <a:prstGeom prst="curvedUpArrow">
            <a:avLst>
              <a:gd name="adj1" fmla="val 72903"/>
              <a:gd name="adj2" fmla="val 149279"/>
              <a:gd name="adj3" fmla="val 33333"/>
            </a:avLst>
          </a:prstGeom>
          <a:solidFill>
            <a:schemeClr val="accent1"/>
          </a:solidFill>
          <a:ln>
            <a:solidFill>
              <a:schemeClr val="tx1"/>
            </a:solidFill>
            <a:miter lim="800000"/>
          </a:ln>
        </p:spPr>
        <p:txBody>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a:endParaRPr sz="5446"/>
          </a:p>
        </p:txBody>
      </p:sp>
      <p:sp>
        <p:nvSpPr>
          <p:cNvPr id="189472"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tmRoot">
                            <p:stCondLst>
                              <p:cond delay="0"/>
                            </p:stCondLst>
                            <p:childTnLst>
                              <p:par>
                                <p:cTn id="5" presetID="7" presetClass="entr" presetSubtype="8" fill="hold" nodeType="withEffect">
                                  <p:stCondLst>
                                    <p:cond delay="0"/>
                                  </p:stCondLst>
                                  <p:childTnLst>
                                    <p:set>
                                      <p:cBhvr>
                                        <p:cTn id="6" dur="1" fill="hold">
                                          <p:stCondLst>
                                            <p:cond delay="0"/>
                                          </p:stCondLst>
                                        </p:cTn>
                                        <p:tgtEl>
                                          <p:spTgt spid="189469"/>
                                        </p:tgtEl>
                                        <p:attrNameLst>
                                          <p:attrName>style.visibility</p:attrName>
                                        </p:attrNameLst>
                                      </p:cBhvr>
                                      <p:to>
                                        <p:strVal val="visible"/>
                                      </p:to>
                                    </p:set>
                                    <p:anim calcmode="lin" valueType="num">
                                      <p:cBhvr additive="base">
                                        <p:cTn id="7" dur="2000" fill="hold"/>
                                        <p:tgtEl>
                                          <p:spTgt spid="189469"/>
                                        </p:tgtEl>
                                        <p:attrNameLst>
                                          <p:attrName>ppt_x</p:attrName>
                                        </p:attrNameLst>
                                      </p:cBhvr>
                                      <p:tavLst>
                                        <p:tav tm="0">
                                          <p:val>
                                            <p:strVal val="0-#ppt_w/2"/>
                                          </p:val>
                                        </p:tav>
                                        <p:tav tm="100000">
                                          <p:val>
                                            <p:strVal val="#ppt_x"/>
                                          </p:val>
                                        </p:tav>
                                      </p:tavLst>
                                    </p:anim>
                                    <p:anim calcmode="lin" valueType="num">
                                      <p:cBhvr additive="base">
                                        <p:cTn id="8" dur="2000" fill="hold"/>
                                        <p:tgtEl>
                                          <p:spTgt spid="18946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2000"/>
                            </p:stCondLst>
                            <p:childTnLst>
                              <p:par>
                                <p:cTn id="10" presetID="42" presetClass="entr" presetSubtype="0" fill="hold" nodeType="afterEffect">
                                  <p:stCondLst>
                                    <p:cond delay="0"/>
                                  </p:stCondLst>
                                  <p:childTnLst>
                                    <p:set>
                                      <p:cBhvr>
                                        <p:cTn id="11" dur="1" fill="hold">
                                          <p:stCondLst>
                                            <p:cond delay="0"/>
                                          </p:stCondLst>
                                        </p:cTn>
                                        <p:tgtEl>
                                          <p:spTgt spid="189468"/>
                                        </p:tgtEl>
                                        <p:attrNameLst>
                                          <p:attrName>style.visibility</p:attrName>
                                        </p:attrNameLst>
                                      </p:cBhvr>
                                      <p:to>
                                        <p:strVal val="visible"/>
                                      </p:to>
                                    </p:set>
                                    <p:animEffect transition="in" filter="fade">
                                      <p:cBhvr>
                                        <p:cTn id="12" dur="1000"/>
                                        <p:tgtEl>
                                          <p:spTgt spid="189468"/>
                                        </p:tgtEl>
                                      </p:cBhvr>
                                    </p:animEffect>
                                    <p:anim calcmode="lin" valueType="num">
                                      <p:cBhvr>
                                        <p:cTn id="13" dur="1000" fill="hold"/>
                                        <p:tgtEl>
                                          <p:spTgt spid="189468"/>
                                        </p:tgtEl>
                                        <p:attrNameLst>
                                          <p:attrName>ppt_x</p:attrName>
                                        </p:attrNameLst>
                                      </p:cBhvr>
                                      <p:tavLst>
                                        <p:tav tm="0">
                                          <p:val>
                                            <p:strVal val="#ppt_x"/>
                                          </p:val>
                                        </p:tav>
                                        <p:tav tm="100000">
                                          <p:val>
                                            <p:strVal val="#ppt_x"/>
                                          </p:val>
                                        </p:tav>
                                      </p:tavLst>
                                    </p:anim>
                                    <p:anim calcmode="lin" valueType="num">
                                      <p:cBhvr>
                                        <p:cTn id="14" dur="1000" fill="hold"/>
                                        <p:tgtEl>
                                          <p:spTgt spid="189468"/>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3000"/>
                            </p:stCondLst>
                            <p:childTnLst>
                              <p:par>
                                <p:cTn id="16" presetID="20" presetClass="entr" presetSubtype="0" fill="hold" nodeType="afterEffect">
                                  <p:stCondLst>
                                    <p:cond delay="0"/>
                                  </p:stCondLst>
                                  <p:childTnLst>
                                    <p:set>
                                      <p:cBhvr>
                                        <p:cTn id="17" dur="1" fill="hold">
                                          <p:stCondLst>
                                            <p:cond delay="0"/>
                                          </p:stCondLst>
                                        </p:cTn>
                                        <p:tgtEl>
                                          <p:spTgt spid="189470"/>
                                        </p:tgtEl>
                                        <p:attrNameLst>
                                          <p:attrName>style.visibility</p:attrName>
                                        </p:attrNameLst>
                                      </p:cBhvr>
                                      <p:to>
                                        <p:strVal val="visible"/>
                                      </p:to>
                                    </p:set>
                                    <p:animEffect transition="in" filter="wedge">
                                      <p:cBhvr>
                                        <p:cTn id="18" dur="2000"/>
                                        <p:tgtEl>
                                          <p:spTgt spid="189470"/>
                                        </p:tgtEl>
                                      </p:cBhvr>
                                    </p:animEffect>
                                  </p:childTnLst>
                                </p:cTn>
                              </p:par>
                            </p:childTnLst>
                          </p:cTn>
                        </p:par>
                        <p:par>
                          <p:cTn id="19" fill="hold" nodeType="afterGroup">
                            <p:stCondLst>
                              <p:cond delay="5000"/>
                            </p:stCondLst>
                            <p:childTnLst>
                              <p:par>
                                <p:cTn id="20" presetID="16" presetClass="entr" presetSubtype="26" fill="hold" nodeType="afterEffect">
                                  <p:stCondLst>
                                    <p:cond delay="0"/>
                                  </p:stCondLst>
                                  <p:childTnLst>
                                    <p:set>
                                      <p:cBhvr>
                                        <p:cTn id="21" dur="1" fill="hold">
                                          <p:stCondLst>
                                            <p:cond delay="0"/>
                                          </p:stCondLst>
                                        </p:cTn>
                                        <p:tgtEl>
                                          <p:spTgt spid="189460"/>
                                        </p:tgtEl>
                                        <p:attrNameLst>
                                          <p:attrName>style.visibility</p:attrName>
                                        </p:attrNameLst>
                                      </p:cBhvr>
                                      <p:to>
                                        <p:strVal val="visible"/>
                                      </p:to>
                                    </p:set>
                                    <p:animEffect transition="in" filter="barn(inHorizontal)">
                                      <p:cBhvr>
                                        <p:cTn id="22" dur="500"/>
                                        <p:tgtEl>
                                          <p:spTgt spid="189460"/>
                                        </p:tgtEl>
                                      </p:cBhvr>
                                    </p:animEffect>
                                  </p:childTnLst>
                                </p:cTn>
                              </p:par>
                            </p:childTnLst>
                          </p:cTn>
                        </p:par>
                        <p:par>
                          <p:cTn id="23" fill="hold" nodeType="afterGroup">
                            <p:stCondLst>
                              <p:cond delay="5500"/>
                            </p:stCondLst>
                            <p:childTnLst>
                              <p:par>
                                <p:cTn id="24" presetID="42" presetClass="entr" presetSubtype="0" fill="hold" nodeType="afterEffect">
                                  <p:stCondLst>
                                    <p:cond delay="0"/>
                                  </p:stCondLst>
                                  <p:childTnLst>
                                    <p:set>
                                      <p:cBhvr>
                                        <p:cTn id="25" dur="1" fill="hold">
                                          <p:stCondLst>
                                            <p:cond delay="0"/>
                                          </p:stCondLst>
                                        </p:cTn>
                                        <p:tgtEl>
                                          <p:spTgt spid="189471"/>
                                        </p:tgtEl>
                                        <p:attrNameLst>
                                          <p:attrName>style.visibility</p:attrName>
                                        </p:attrNameLst>
                                      </p:cBhvr>
                                      <p:to>
                                        <p:strVal val="visible"/>
                                      </p:to>
                                    </p:set>
                                    <p:animEffect transition="in" filter="fade">
                                      <p:cBhvr>
                                        <p:cTn id="26" dur="1000"/>
                                        <p:tgtEl>
                                          <p:spTgt spid="189471"/>
                                        </p:tgtEl>
                                      </p:cBhvr>
                                    </p:animEffect>
                                    <p:anim calcmode="lin" valueType="num">
                                      <p:cBhvr>
                                        <p:cTn id="27" dur="1000" fill="hold"/>
                                        <p:tgtEl>
                                          <p:spTgt spid="189471"/>
                                        </p:tgtEl>
                                        <p:attrNameLst>
                                          <p:attrName>ppt_x</p:attrName>
                                        </p:attrNameLst>
                                      </p:cBhvr>
                                      <p:tavLst>
                                        <p:tav tm="0">
                                          <p:val>
                                            <p:strVal val="#ppt_x"/>
                                          </p:val>
                                        </p:tav>
                                        <p:tav tm="100000">
                                          <p:val>
                                            <p:strVal val="#ppt_x"/>
                                          </p:val>
                                        </p:tav>
                                      </p:tavLst>
                                    </p:anim>
                                    <p:anim calcmode="lin" valueType="num">
                                      <p:cBhvr>
                                        <p:cTn id="28" dur="1000" fill="hold"/>
                                        <p:tgtEl>
                                          <p:spTgt spid="1894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90467" name=""/>
          <p:cNvSpPr/>
          <p:nvPr>
            <p:ph type="body" idx="4294967295"/>
          </p:nvPr>
        </p:nvSpPr>
        <p:spPr>
          <a:xfrm>
            <a:off x="469544" y="489109"/>
            <a:ext cx="8451799" cy="5807351"/>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lnSpc>
                <a:spcPct val="90000"/>
              </a:lnSpc>
            </a:pPr>
            <a:r>
              <a:rPr lang="zh-CN" altLang="en-US" b="1">
                <a:solidFill>
                  <a:srgbClr val="00FF00"/>
                </a:solidFill>
              </a:rPr>
              <a:t>怎样进行有效清洗？</a:t>
            </a:r>
            <a:endParaRPr lang="zh-CN" altLang="en-US" b="1">
              <a:solidFill>
                <a:srgbClr val="00FF00"/>
              </a:solidFill>
            </a:endParaRPr>
          </a:p>
          <a:p>
            <a:pPr lvl="0">
              <a:lnSpc>
                <a:spcPct val="90000"/>
              </a:lnSpc>
              <a:buNone/>
            </a:pPr>
            <a:r>
              <a:rPr lang="zh-CN" altLang="en-US" b="1"/>
              <a:t>   答</a:t>
            </a:r>
            <a:r>
              <a:rPr lang="zh-CN" altLang="en-US"/>
              <a:t>：及时伤口旁端离心轻轻挤压，尽可能挤出损 伤处的血液；再用肥皂液和大量流动水冲洗污染的伤口；皮肤粘膜污染时，立即用流动水或生理盐水清洗污染的皮肤。溅入口腔</a:t>
            </a:r>
            <a:r>
              <a:rPr lang="zh-CN" altLang="en-US" sz="1500"/>
              <a:t>(kǒuqiāng)</a:t>
            </a:r>
            <a:r>
              <a:rPr lang="zh-CN" altLang="en-US"/>
              <a:t>、眼睛等部位，用清水、自来水或生理盐水反复冲洗至少十分钟，严禁揉擦眼睛及应用眼药水滴眼。</a:t>
            </a:r>
            <a:endParaRPr lang="zh-CN" altLang="en-US" b="1"/>
          </a:p>
          <a:p>
            <a:pPr lvl="0">
              <a:lnSpc>
                <a:spcPct val="90000"/>
              </a:lnSpc>
            </a:pPr>
            <a:r>
              <a:rPr lang="zh-CN" altLang="en-US" b="1">
                <a:solidFill>
                  <a:srgbClr val="00FF00"/>
                </a:solidFill>
              </a:rPr>
              <a:t>怎样消毒？</a:t>
            </a:r>
            <a:endParaRPr lang="zh-CN" altLang="en-US" b="1">
              <a:solidFill>
                <a:srgbClr val="00FF00"/>
              </a:solidFill>
            </a:endParaRPr>
          </a:p>
          <a:p>
            <a:pPr lvl="0">
              <a:lnSpc>
                <a:spcPct val="90000"/>
              </a:lnSpc>
              <a:buNone/>
            </a:pPr>
            <a:r>
              <a:rPr lang="zh-CN" altLang="en-US" b="1"/>
              <a:t>   答：</a:t>
            </a:r>
            <a:r>
              <a:rPr lang="zh-CN" altLang="en-US"/>
              <a:t>用</a:t>
            </a:r>
            <a:r>
              <a:rPr lang="en-US" altLang="zh-CN"/>
              <a:t>75%</a:t>
            </a:r>
            <a:r>
              <a:rPr lang="zh-CN" altLang="en-US"/>
              <a:t>酒精、</a:t>
            </a:r>
            <a:r>
              <a:rPr lang="en-US" altLang="zh-CN"/>
              <a:t>0.5%</a:t>
            </a:r>
            <a:r>
              <a:rPr lang="zh-CN" altLang="en-US"/>
              <a:t>碘伏，进行伤口消毒并包扎伤口。</a:t>
            </a:r>
            <a:endParaRPr lang="zh-CN" altLang="en-US"/>
          </a:p>
        </p:txBody>
      </p:sp>
      <p:sp>
        <p:nvSpPr>
          <p:cNvPr id="190468"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6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91491" name=""/>
          <p:cNvSpPr/>
          <p:nvPr>
            <p:ph type="body" idx="4294967295"/>
          </p:nvPr>
        </p:nvSpPr>
        <p:spPr>
          <a:xfrm>
            <a:off x="469544" y="1643406"/>
            <a:ext cx="8451799" cy="4653054"/>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rPr lang="zh-CN" altLang="en-US" sz="4008" b="1">
                <a:solidFill>
                  <a:srgbClr val="00FF00"/>
                </a:solidFill>
              </a:rPr>
              <a:t>怎样报告与记录？</a:t>
            </a:r>
            <a:endParaRPr lang="zh-CN" altLang="en-US" sz="4108" b="1">
              <a:solidFill>
                <a:srgbClr val="00FF00"/>
              </a:solidFill>
            </a:endParaRPr>
          </a:p>
          <a:p>
            <a:pPr lvl="0"/>
            <a:r>
              <a:rPr lang="zh-CN" altLang="en-US" sz="3908" b="1"/>
              <a:t>答：</a:t>
            </a:r>
            <a:r>
              <a:rPr lang="zh-CN" altLang="en-US" sz="3908"/>
              <a:t>进行紧急处理的同时立即报告主任、护士长，并填写职业</a:t>
            </a:r>
            <a:r>
              <a:rPr lang="zh-CN" altLang="en-US" sz="1500"/>
              <a:t>(zhíyè)</a:t>
            </a:r>
            <a:r>
              <a:rPr lang="zh-CN" altLang="en-US" sz="3908"/>
              <a:t>暴露登记表交防保科。然后酌情注射疫苗或治疗用药。</a:t>
            </a:r>
            <a:endParaRPr lang="zh-CN" altLang="en-US" sz="4108" b="1" i="1"/>
          </a:p>
        </p:txBody>
      </p:sp>
      <p:sp>
        <p:nvSpPr>
          <p:cNvPr id="191492"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6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92514" name=""/>
          <p:cNvSpPr/>
          <p:nvPr>
            <p:ph type="title"/>
          </p:nvPr>
        </p:nvSpPr>
        <p:spPr>
          <a:xfrm>
            <a:off x="480957" y="785835"/>
            <a:ext cx="8451799" cy="1170600"/>
          </a:xfrm>
          <a:noFill/>
          <a:ln>
            <a:miter lim="800000"/>
          </a:ln>
        </p:spPr>
        <p:txBody>
          <a:bodyPr anchor="ctr" anchorCtr="1"/>
          <a:lstStyle>
            <a:lvl1pPr marL="0" indent="0" algn="ctr" defTabSz="939089" rtl="0" eaLnBrk="1" fontAlgn="base" hangingPunct="1">
              <a:lnSpc>
                <a:spcPct val="100000"/>
              </a:lnSpc>
              <a:spcBef>
                <a:spcPct val="0"/>
              </a:spcBef>
              <a:spcAft>
                <a:spcPct val="0"/>
              </a:spcAft>
              <a:buClrTx/>
              <a:buSzTx/>
              <a:buFontTx/>
              <a:buNone/>
              <a:defRPr kumimoji="0" lang="zh-CN" altLang="en-US" sz="4313" b="0" i="0" u="none" baseline="0">
                <a:solidFill>
                  <a:schemeClr val="tx2"/>
                </a:solidFill>
                <a:effectLst>
                  <a:outerShdw blurRad="38100" dist="38100" dir="2700000" algn="tl">
                    <a:srgbClr val="000000"/>
                  </a:outerShdw>
                </a:effectLst>
                <a:latin typeface="Tahoma" pitchFamily="34" charset="0"/>
                <a:ea typeface="宋体" pitchFamily="2" charset="-122"/>
              </a:defRPr>
            </a:lvl1pPr>
          </a:lstStyle>
          <a:p>
            <a:pPr lvl="0"/>
            <a:r>
              <a:rPr lang="zh-CN" altLang="en-US" sz="4630" b="1" i="1"/>
              <a:t>请 切 记：</a:t>
            </a:r>
            <a:br>
              <a:rPr lang="zh-CN" altLang="en-US" sz="4530" b="1"/>
            </a:br>
            <a:endParaRPr lang="zh-CN" altLang="en-US" sz="4930" b="1"/>
          </a:p>
        </p:txBody>
      </p:sp>
      <p:sp>
        <p:nvSpPr>
          <p:cNvPr id="192515" name=""/>
          <p:cNvSpPr/>
          <p:nvPr>
            <p:ph type="body" idx="4294967295"/>
          </p:nvPr>
        </p:nvSpPr>
        <p:spPr>
          <a:xfrm>
            <a:off x="480957" y="2042845"/>
            <a:ext cx="8451799" cy="4653054"/>
          </a:xfrm>
          <a:noFill/>
          <a:ln>
            <a:miter lim="800000"/>
          </a:ln>
        </p:spPr>
        <p:txBody>
          <a:bodyPr/>
          <a:lstStyle>
            <a:lvl1pPr marL="352158" indent="-352158"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3286" b="0" i="0" u="none" baseline="0">
                <a:solidFill>
                  <a:schemeClr val="tx1"/>
                </a:solidFill>
                <a:effectLst>
                  <a:outerShdw blurRad="38100" dist="38100" dir="2700000" algn="tl">
                    <a:srgbClr val="000000"/>
                  </a:outerShdw>
                </a:effectLst>
                <a:latin typeface="Tahoma" pitchFamily="34" charset="0"/>
                <a:ea typeface="宋体" pitchFamily="2" charset="-122"/>
              </a:defRPr>
            </a:lvl1pPr>
            <a:lvl2pPr marL="763010" indent="-293465" algn="l" defTabSz="939089" rtl="0" eaLnBrk="1" fontAlgn="base" hangingPunct="1">
              <a:lnSpc>
                <a:spcPct val="100000"/>
              </a:lnSpc>
              <a:spcBef>
                <a:spcPct val="20000"/>
              </a:spcBef>
              <a:spcAft>
                <a:spcPct val="0"/>
              </a:spcAft>
              <a:buClr>
                <a:schemeClr val="folHlink"/>
              </a:buClr>
              <a:buSzPct val="80000"/>
              <a:buFont typeface="Wingdings" pitchFamily="2" charset="2"/>
              <a:buChar char="l"/>
              <a:defRPr kumimoji="0" lang="zh-CN" altLang="en-US" sz="2876" b="0" i="0" u="none" baseline="0">
                <a:solidFill>
                  <a:schemeClr val="tx1"/>
                </a:solidFill>
                <a:effectLst>
                  <a:outerShdw blurRad="38100" dist="38100" dir="2700000" algn="tl">
                    <a:srgbClr val="000000"/>
                  </a:outerShdw>
                </a:effectLst>
                <a:latin typeface="Tahoma" pitchFamily="34" charset="0"/>
                <a:ea typeface="宋体" pitchFamily="2" charset="-122"/>
              </a:defRPr>
            </a:lvl2pPr>
            <a:lvl3pPr marL="1173861" indent="-234772" algn="l" defTabSz="939089" rtl="0" eaLnBrk="1" fontAlgn="base" hangingPunct="1">
              <a:lnSpc>
                <a:spcPct val="100000"/>
              </a:lnSpc>
              <a:spcBef>
                <a:spcPct val="20000"/>
              </a:spcBef>
              <a:spcAft>
                <a:spcPct val="0"/>
              </a:spcAft>
              <a:buClr>
                <a:schemeClr val="tx2"/>
              </a:buClr>
              <a:buSzPct val="80000"/>
              <a:buFont typeface="Wingdings" pitchFamily="2" charset="2"/>
              <a:buChar char="l"/>
              <a:defRPr kumimoji="0" lang="zh-CN" altLang="en-US" sz="2465" b="0" i="0" u="none" baseline="0">
                <a:solidFill>
                  <a:schemeClr val="tx1"/>
                </a:solidFill>
                <a:effectLst>
                  <a:outerShdw blurRad="38100" dist="38100" dir="2700000" algn="tl">
                    <a:srgbClr val="000000"/>
                  </a:outerShdw>
                </a:effectLst>
                <a:latin typeface="Tahoma" pitchFamily="34" charset="0"/>
                <a:ea typeface="宋体" pitchFamily="2" charset="-122"/>
              </a:defRPr>
            </a:lvl3pPr>
            <a:lvl4pPr marL="1643405" indent="-234772" algn="l" defTabSz="939089" rtl="0" eaLnBrk="1" fontAlgn="base" hangingPunct="1">
              <a:lnSpc>
                <a:spcPct val="100000"/>
              </a:lnSpc>
              <a:spcBef>
                <a:spcPct val="20000"/>
              </a:spcBef>
              <a:spcAft>
                <a:spcPct val="0"/>
              </a:spcAft>
              <a:buClr>
                <a:schemeClr val="hlink"/>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4pPr>
            <a:lvl5pPr marL="2112950" indent="-234772" algn="l" defTabSz="939089" rtl="0" eaLnBrk="1" fontAlgn="base" hangingPunct="1">
              <a:lnSpc>
                <a:spcPct val="100000"/>
              </a:lnSpc>
              <a:spcBef>
                <a:spcPct val="20000"/>
              </a:spcBef>
              <a:spcAft>
                <a:spcPct val="0"/>
              </a:spcAft>
              <a:buClr>
                <a:schemeClr val="tx1"/>
              </a:buClr>
              <a:buSzPct val="80000"/>
              <a:buFont typeface="Wingdings" pitchFamily="2" charset="2"/>
              <a:buChar char="l"/>
              <a:defRPr kumimoji="0" lang="zh-CN" altLang="en-US" sz="2054" b="0" i="0" u="none" baseline="0">
                <a:solidFill>
                  <a:schemeClr val="tx1"/>
                </a:solidFill>
                <a:effectLst>
                  <a:outerShdw blurRad="38100" dist="38100" dir="2700000" algn="tl">
                    <a:srgbClr val="000000"/>
                  </a:outerShdw>
                </a:effectLst>
                <a:latin typeface="Tahoma" pitchFamily="34" charset="0"/>
                <a:ea typeface="宋体" pitchFamily="2" charset="-122"/>
              </a:defRPr>
            </a:lvl5pPr>
          </a:lstStyle>
          <a:p>
            <a:pPr lvl="0"/>
            <a:r>
              <a:t>不把用过的利器传递给他人</a:t>
            </a:r>
          </a:p>
          <a:p>
            <a:pPr lvl="0"/>
            <a:r>
              <a:t>针头在使用后切勿重新套上针帽</a:t>
            </a:r>
          </a:p>
          <a:p>
            <a:pPr lvl="0"/>
            <a:r>
              <a:t>应将针头放置在固定的容器内，然后</a:t>
            </a:r>
            <a:r>
              <a:rPr sz="1500"/>
              <a:t>(ránhòu)</a:t>
            </a:r>
            <a:r>
              <a:t>丢弃</a:t>
            </a:r>
          </a:p>
          <a:p>
            <a:pPr lvl="0"/>
            <a:r>
              <a:t>勿将锐利废弃物同其它废弃物混在一起</a:t>
            </a:r>
          </a:p>
          <a:p>
            <a:pPr lvl="0"/>
            <a:r>
              <a:t>污染的锐利废弃物应在第一时间妥善处理</a:t>
            </a:r>
          </a:p>
          <a:p/>
        </p:txBody>
      </p:sp>
      <p:sp>
        <p:nvSpPr>
          <p:cNvPr id="192516"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6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168966" name=""/>
          <p:cNvPicPr>
            <a:picLocks noChangeAspect="1"/>
          </p:cNvPicPr>
          <p:nvPr/>
        </p:nvPicPr>
        <p:blipFill>
          <a:blip r:embed="rId3" r:link="rId2"/>
          <a:stretch>
            <a:fillRect/>
          </a:stretch>
        </p:blipFill>
        <p:spPr>
          <a:xfrm>
            <a:off x="0" y="0"/>
            <a:ext cx="9390887" cy="7043165"/>
          </a:xfrm>
          <a:prstGeom prst="rect">
            <a:avLst/>
          </a:prstGeom>
          <a:noFill/>
          <a:ln>
            <a:miter lim="800000"/>
          </a:ln>
        </p:spPr>
      </p:pic>
      <p:sp>
        <p:nvSpPr>
          <p:cNvPr id="168967" name=""/>
          <p:cNvSpPr/>
          <p:nvPr/>
        </p:nvSpPr>
        <p:spPr>
          <a:xfrm>
            <a:off x="1441240" y="2116211"/>
            <a:ext cx="6138315" cy="2070560"/>
          </a:xfrm>
          <a:solidFill>
            <a:srgbClr val="00FF00"/>
          </a:solidFill>
          <a:ln>
            <a:solidFill>
              <a:prstClr val="black"/>
            </a:solidFill>
            <a:miter lim="800000"/>
          </a:ln>
          <a:effectLst>
            <a:outerShdw dist="35921" dir="2700000" algn="ctr">
              <a:srgbClr val="808080">
                <a:alpha val="80000"/>
              </a:srgbClr>
            </a:outerShdw>
          </a:effectLst>
        </p:spPr>
        <p:txBody>
          <a:bodyPr wrap="none" fromWordArt="1">
            <a:prstTxWarp prst="textPlain">
              <a:avLst/>
            </a:prstTxWarp>
          </a:bodyPr>
          <a:lstStyle>
            <a:defPPr>
              <a:defRPr lang="zh-CN"/>
            </a:defPPr>
            <a:lvl1pPr marL="0"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1pPr>
            <a:lvl2pPr marL="469544"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2pPr>
            <a:lvl3pPr marL="939089"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3pPr>
            <a:lvl4pPr marL="1408633"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4pPr>
            <a:lvl5pPr marL="1878178" indent="0" algn="l" defTabSz="939089" rtl="0" eaLnBrk="0" fontAlgn="base" hangingPunct="0">
              <a:lnSpc>
                <a:spcPct val="100000"/>
              </a:lnSpc>
              <a:spcBef>
                <a:spcPct val="0"/>
              </a:spcBef>
              <a:spcAft>
                <a:spcPct val="0"/>
              </a:spcAft>
              <a:buClrTx/>
              <a:buSzTx/>
              <a:buFontTx/>
              <a:buNone/>
              <a:defRPr kumimoji="0" sz="5546" b="0" i="0" u="none" baseline="0">
                <a:solidFill>
                  <a:schemeClr val="tx1"/>
                </a:solidFill>
                <a:effectLst/>
                <a:latin typeface="Arial" pitchFamily="34" charset="0"/>
                <a:ea typeface="宋体" pitchFamily="2" charset="-122"/>
              </a:defRPr>
            </a:lvl5pPr>
          </a:lstStyle>
          <a:p>
            <a:pPr algn="ctr"/>
            <a:r>
              <a:rPr sz="3497" b="1" i="1" kern="10">
                <a:ln>
                  <a:solidFill>
                    <a:prstClr val="black"/>
                  </a:solidFill>
                </a:ln>
                <a:solidFill>
                  <a:srgbClr val="00FF00"/>
                </a:solidFill>
                <a:effectLst>
                  <a:outerShdw dist="35921" dir="2700000" algn="ctr">
                    <a:srgbClr val="808080">
                      <a:alpha val="80000"/>
                    </a:srgbClr>
                  </a:outerShdw>
                </a:effectLst>
                <a:latin typeface="宋体"/>
              </a:rPr>
              <a:t>谢谢</a:t>
            </a:r>
            <a:r>
              <a:rPr sz="1500" b="1" i="1" kern="10">
                <a:ln>
                  <a:solidFill>
                    <a:prstClr val="black"/>
                  </a:solidFill>
                </a:ln>
                <a:solidFill>
                  <a:srgbClr val="00FF00"/>
                </a:solidFill>
                <a:effectLst>
                  <a:outerShdw dist="35921" dir="2700000" algn="ctr">
                    <a:srgbClr val="808080">
                      <a:alpha val="80000"/>
                    </a:srgbClr>
                  </a:outerShdw>
                </a:effectLst>
                <a:latin typeface="宋体"/>
              </a:rPr>
              <a:t>(xiè xie)</a:t>
            </a:r>
          </a:p>
        </p:txBody>
      </p:sp>
      <p:sp>
        <p:nvSpPr>
          <p:cNvPr id="168968"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mc:AlternateContent>
    <mc:Choice xmlns:p14="http://schemas.microsoft.com/office/powerpoint/2010/main" Requires="p14">
      <p:transition p14:dur="1600">
        <p:blinds dir="vert"/>
      </p:transition>
    </mc:Choice>
    <mc:Fallback>
      <p:transition>
        <p:blinds dir="vert"/>
      </p:transition>
    </mc:Fallback>
  </mc:AlternateContent>
  <p:timing/>
</p:sld>
</file>

<file path=ppt/slides/slide6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New shape"/>
          <p:cNvSpPr/>
          <p:nvPr/>
        </p:nvSpPr>
        <p:spPr>
          <a:xfrm>
            <a:off x="0" y="0"/>
            <a:ext cx="9390888" cy="10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2700" b="0">
                <a:solidFill>
                  <a:srgbClr val="000000"/>
                </a:solidFill>
              </a:rPr>
              <a:t>内容</a:t>
            </a:r>
            <a:r>
              <a:rPr sz="1500" b="0">
                <a:solidFill>
                  <a:srgbClr val="000000"/>
                </a:solidFill>
              </a:rPr>
              <a:t>(nèiróng)</a:t>
            </a:r>
            <a:r>
              <a:rPr sz="2700" b="0">
                <a:solidFill>
                  <a:srgbClr val="000000"/>
                </a:solidFill>
              </a:rPr>
              <a:t>总结</a:t>
            </a:r>
          </a:p>
        </p:txBody>
      </p:sp>
      <p:sp>
        <p:nvSpPr>
          <p:cNvPr id="3" name="New shape"/>
          <p:cNvSpPr/>
          <p:nvPr/>
        </p:nvSpPr>
        <p:spPr>
          <a:xfrm>
            <a:off x="381000" y="1270000"/>
            <a:ext cx="8628888" cy="5392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indent="381000" algn="l"/>
            <a:r>
              <a:rPr sz="2000" b="0">
                <a:solidFill>
                  <a:srgbClr val="000000"/>
                </a:solidFill>
              </a:rPr>
              <a:t>血液透析机的消毒。消毒 是指杀死病原微生物、但不一定能杀死细菌芽孢的方法。据卫生部网站报道，卫生部2009年2月30日通报山西</a:t>
            </a:r>
            <a:r>
              <a:rPr sz="1500" b="0">
                <a:solidFill>
                  <a:srgbClr val="000000"/>
                </a:solidFill>
              </a:rPr>
              <a:t>(shān xī)</a:t>
            </a:r>
            <a:r>
              <a:rPr sz="2000" b="0">
                <a:solidFill>
                  <a:srgbClr val="000000"/>
                </a:solidFill>
              </a:rPr>
              <a:t>省太原公交公司职工医院、山西</a:t>
            </a:r>
            <a:r>
              <a:rPr sz="1500" b="0">
                <a:solidFill>
                  <a:srgbClr val="000000"/>
                </a:solidFill>
              </a:rPr>
              <a:t>(shān xī)</a:t>
            </a:r>
            <a:r>
              <a:rPr sz="2000" b="0">
                <a:solidFill>
                  <a:srgbClr val="000000"/>
                </a:solidFill>
              </a:rPr>
              <a:t>煤炭中心医院发生患者因血液透析感染丙肝的事件。很多必须更换的医疗器材也没有及时更换，这样导致了多人感染丙肝。答：用75%酒精、0.5%碘伏，进行伤口消毒并包扎伤口。勿将锐利废弃物同其它废弃物混在一起。谢谢</a:t>
            </a:r>
          </a:p>
        </p:txBody>
      </p:sp>
      <p:sp>
        <p:nvSpPr>
          <p:cNvPr id="4" name="New shape"/>
          <p:cNvSpPr/>
          <p:nvPr/>
        </p:nvSpPr>
        <p:spPr>
          <a:xfrm>
            <a:off x="0" y="6789166"/>
            <a:ext cx="9390888"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800" b="0">
                <a:solidFill>
                  <a:srgbClr val="000000"/>
                </a:solidFill>
              </a:rPr>
              <a:t>共六十九页</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21.07.14"/>
  <p:tag name="AS_TITLE" val="Aspose.Slides for .NET 4.0 Client Profile"/>
  <p:tag name="AS_VERSION" val="21.7"/>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Curtain Call">
  <a:themeElements>
    <a:clrScheme name="Curtain Call 1">
      <a:dk1>
        <a:srgbClr val="FFFFFF"/>
      </a:dk1>
      <a:lt1>
        <a:srgbClr val="800000"/>
      </a:lt1>
      <a:dk2>
        <a:srgbClr val="FFFFCC"/>
      </a:dk2>
      <a:lt2>
        <a:srgbClr val="602000"/>
      </a:lt2>
      <a:accent1>
        <a:srgbClr val="FF3300"/>
      </a:accent1>
      <a:accent2>
        <a:srgbClr val="000000"/>
      </a:accent2>
      <a:accent3>
        <a:srgbClr val="9BBB59"/>
      </a:accent3>
      <a:accent4>
        <a:srgbClr val="8064A2"/>
      </a:accent4>
      <a:accent5>
        <a:srgbClr val="4BACC6"/>
      </a:accent5>
      <a:accent6>
        <a:srgbClr val="F79646"/>
      </a:accent6>
      <a:hlink>
        <a:srgbClr val="EBF25A"/>
      </a:hlink>
      <a:folHlink>
        <a:srgbClr val="F2AA68"/>
      </a:folHlink>
    </a:clrScheme>
    <a:fontScheme name="Curtain Call">
      <a:majorFont>
        <a:latin typeface="Arial" pitchFamily="34" charset="0"/>
        <a:ea typeface="Arial" pitchFamily="34" charset="0"/>
        <a:cs typeface="Arial" pitchFamily="34" charset="0"/>
      </a:majorFont>
      <a:minorFont>
        <a:latin typeface="Arial" pitchFamily="34" charset="0"/>
        <a:ea typeface="Arial" pitchFamily="34" charset="0"/>
        <a:cs typeface="Arial" pitchFamily="34" charset="0"/>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Curtain Call 1">
        <a:dk1>
          <a:srgbClr val="FFFFFF"/>
        </a:dk1>
        <a:lt1>
          <a:srgbClr val="800000"/>
        </a:lt1>
        <a:dk2>
          <a:srgbClr val="FFFFCC"/>
        </a:dk2>
        <a:lt2>
          <a:srgbClr val="602000"/>
        </a:lt2>
        <a:accent1>
          <a:srgbClr val="FF3300"/>
        </a:accent1>
        <a:accent2>
          <a:srgbClr val="000000"/>
        </a:accent2>
        <a:accent3>
          <a:srgbClr val="9BBB59"/>
        </a:accent3>
        <a:accent4>
          <a:srgbClr val="8064A2"/>
        </a:accent4>
        <a:accent5>
          <a:srgbClr val="4BACC6"/>
        </a:accent5>
        <a:accent6>
          <a:srgbClr val="F79646"/>
        </a:accent6>
        <a:hlink>
          <a:srgbClr val="EBF25A"/>
        </a:hlink>
        <a:folHlink>
          <a:srgbClr val="F2AA68"/>
        </a:folHlink>
      </a:clrScheme>
      <a:clrMap bg1="lt1" tx1="dk1" bg2="lt2" tx2="dk2" accent1="accent1" accent2="accent2" accent3="accent3" accent4="accent4" accent5="accent5" accent6="accent6" hlink="hlink" folHlink="folHlink"/>
    </a:extraClrScheme>
    <a:extraClrScheme>
      <a:clrScheme name="Curtain Call 2">
        <a:dk1>
          <a:srgbClr val="000066"/>
        </a:dk1>
        <a:lt1>
          <a:srgbClr val="FFFFFF"/>
        </a:lt1>
        <a:dk2>
          <a:srgbClr val="000099"/>
        </a:dk2>
        <a:lt2>
          <a:srgbClr val="D8F6F8"/>
        </a:lt2>
        <a:accent1>
          <a:srgbClr val="0099FF"/>
        </a:accent1>
        <a:accent2>
          <a:srgbClr val="00003A"/>
        </a:accent2>
        <a:accent3>
          <a:srgbClr val="9BBB59"/>
        </a:accent3>
        <a:accent4>
          <a:srgbClr val="8064A2"/>
        </a:accent4>
        <a:accent5>
          <a:srgbClr val="4BACC6"/>
        </a:accent5>
        <a:accent6>
          <a:srgbClr val="F79646"/>
        </a:accent6>
        <a:hlink>
          <a:srgbClr val="DDD925"/>
        </a:hlink>
        <a:folHlink>
          <a:srgbClr val="72C676"/>
        </a:folHlink>
      </a:clrScheme>
      <a:clrMap bg1="dk2" tx1="lt1" bg2="dk1" tx2="lt2" accent1="accent1" accent2="accent2" accent3="accent3" accent4="accent4" accent5="accent5" accent6="accent6" hlink="hlink" folHlink="folHlink"/>
    </a:extraClrScheme>
    <a:extraClrScheme>
      <a:clrScheme name="Curtain Call 3">
        <a:dk1>
          <a:srgbClr val="660066"/>
        </a:dk1>
        <a:lt1>
          <a:srgbClr val="FFFFFF"/>
        </a:lt1>
        <a:dk2>
          <a:srgbClr val="4C3D57"/>
        </a:dk2>
        <a:lt2>
          <a:srgbClr val="FDFBE3"/>
        </a:lt2>
        <a:accent1>
          <a:srgbClr val="976C9E"/>
        </a:accent1>
        <a:accent2>
          <a:srgbClr val="1E1822"/>
        </a:accent2>
        <a:accent3>
          <a:srgbClr val="9BBB59"/>
        </a:accent3>
        <a:accent4>
          <a:srgbClr val="8064A2"/>
        </a:accent4>
        <a:accent5>
          <a:srgbClr val="4BACC6"/>
        </a:accent5>
        <a:accent6>
          <a:srgbClr val="F79646"/>
        </a:accent6>
        <a:hlink>
          <a:srgbClr val="D8C460"/>
        </a:hlink>
        <a:folHlink>
          <a:srgbClr val="C3C2BD"/>
        </a:folHlink>
      </a:clrScheme>
      <a:clrMap bg1="dk1" tx1="lt1" bg2="dk2" tx2="lt2" accent1="accent1" accent2="accent2" accent3="accent3" accent4="accent4" accent5="accent5" accent6="accent6" hlink="hlink" folHlink="folHlink"/>
    </a:extraClrScheme>
    <a:extraClrScheme>
      <a:clrScheme name="Curtain Call 4">
        <a:dk1>
          <a:srgbClr val="008000"/>
        </a:dk1>
        <a:lt1>
          <a:srgbClr val="FFFFFF"/>
        </a:lt1>
        <a:dk2>
          <a:srgbClr val="334D3F"/>
        </a:dk2>
        <a:lt2>
          <a:srgbClr val="D3F1DB"/>
        </a:lt2>
        <a:accent1>
          <a:srgbClr val="4A6D84"/>
        </a:accent1>
        <a:accent2>
          <a:srgbClr val="213329"/>
        </a:accent2>
        <a:accent3>
          <a:srgbClr val="9BBB59"/>
        </a:accent3>
        <a:accent4>
          <a:srgbClr val="8064A2"/>
        </a:accent4>
        <a:accent5>
          <a:srgbClr val="4BACC6"/>
        </a:accent5>
        <a:accent6>
          <a:srgbClr val="F79646"/>
        </a:accent6>
        <a:hlink>
          <a:srgbClr val="F0B100"/>
        </a:hlink>
        <a:folHlink>
          <a:srgbClr val="C37103"/>
        </a:folHlink>
      </a:clrScheme>
      <a:clrMap bg1="dk1" tx1="lt1" bg2="dk2" tx2="lt2" accent1="accent1" accent2="accent2" accent3="accent3" accent4="accent4" accent5="accent5" accent6="accent6" hlink="hlink" folHlink="folHlink"/>
    </a:extraClrScheme>
    <a:extraClrScheme>
      <a:clrScheme name="Curtain Call 5">
        <a:dk1>
          <a:srgbClr val="566858"/>
        </a:dk1>
        <a:lt1>
          <a:srgbClr val="FFFFFF"/>
        </a:lt1>
        <a:dk2>
          <a:srgbClr val="6D8771"/>
        </a:dk2>
        <a:lt2>
          <a:srgbClr val="ECECB2"/>
        </a:lt2>
        <a:accent1>
          <a:srgbClr val="76A571"/>
        </a:accent1>
        <a:accent2>
          <a:srgbClr val="465648"/>
        </a:accent2>
        <a:accent3>
          <a:srgbClr val="9BBB59"/>
        </a:accent3>
        <a:accent4>
          <a:srgbClr val="8064A2"/>
        </a:accent4>
        <a:accent5>
          <a:srgbClr val="4BACC6"/>
        </a:accent5>
        <a:accent6>
          <a:srgbClr val="F79646"/>
        </a:accent6>
        <a:hlink>
          <a:srgbClr val="FFDC0B"/>
        </a:hlink>
        <a:folHlink>
          <a:srgbClr val="FC9916"/>
        </a:folHlink>
      </a:clrScheme>
      <a:clrMap bg1="dk2" tx1="lt1" bg2="dk1" tx2="lt2" accent1="accent1" accent2="accent2" accent3="accent3" accent4="accent4" accent5="accent5" accent6="accent6" hlink="hlink" folHlink="folHlink"/>
    </a:extraClrScheme>
    <a:extraClrScheme>
      <a:clrScheme name="Curtain Call 6">
        <a:dk1>
          <a:srgbClr val="0A6866"/>
        </a:dk1>
        <a:lt1>
          <a:srgbClr val="FFFFFF"/>
        </a:lt1>
        <a:dk2>
          <a:srgbClr val="0D8784"/>
        </a:dk2>
        <a:lt2>
          <a:srgbClr val="B8DEC6"/>
        </a:lt2>
        <a:accent1>
          <a:srgbClr val="3C7652"/>
        </a:accent1>
        <a:accent2>
          <a:srgbClr val="005250"/>
        </a:accent2>
        <a:accent3>
          <a:srgbClr val="9BBB59"/>
        </a:accent3>
        <a:accent4>
          <a:srgbClr val="8064A2"/>
        </a:accent4>
        <a:accent5>
          <a:srgbClr val="4BACC6"/>
        </a:accent5>
        <a:accent6>
          <a:srgbClr val="F79646"/>
        </a:accent6>
        <a:hlink>
          <a:srgbClr val="00E0A5"/>
        </a:hlink>
        <a:folHlink>
          <a:srgbClr val="00CCFF"/>
        </a:folHlink>
      </a:clrScheme>
      <a:clrMap bg1="dk2" tx1="lt1" bg2="dk1" tx2="lt2" accent1="accent1" accent2="accent2" accent3="accent3" accent4="accent4" accent5="accent5" accent6="accent6" hlink="hlink" folHlink="folHlink"/>
    </a:extraClrScheme>
    <a:extraClrScheme>
      <a:clrScheme name="Curtain Call 7">
        <a:dk1>
          <a:srgbClr val="50688C"/>
        </a:dk1>
        <a:lt1>
          <a:srgbClr val="FFFFFF"/>
        </a:lt1>
        <a:dk2>
          <a:srgbClr val="6E87AC"/>
        </a:dk2>
        <a:lt2>
          <a:srgbClr val="FFFFFF"/>
        </a:lt2>
        <a:accent1>
          <a:srgbClr val="376EA5"/>
        </a:accent1>
        <a:accent2>
          <a:srgbClr val="445876"/>
        </a:accent2>
        <a:accent3>
          <a:srgbClr val="9BBB59"/>
        </a:accent3>
        <a:accent4>
          <a:srgbClr val="8064A2"/>
        </a:accent4>
        <a:accent5>
          <a:srgbClr val="4BACC6"/>
        </a:accent5>
        <a:accent6>
          <a:srgbClr val="F79646"/>
        </a:accent6>
        <a:hlink>
          <a:srgbClr val="66CCFF"/>
        </a:hlink>
        <a:folHlink>
          <a:srgbClr val="CCCCFF"/>
        </a:folHlink>
      </a:clrScheme>
      <a:clrMap bg1="dk2" tx1="lt2" bg2="dk1" tx2="lt1" accent1="accent1" accent2="accent2" accent3="accent3" accent4="accent4" accent5="accent5" accent6="accent6" hlink="hlink" folHlink="folHlink"/>
    </a:extraClrScheme>
    <a:extraClrScheme>
      <a:clrScheme name="Curtain Call 8">
        <a:dk1>
          <a:srgbClr val="000000"/>
        </a:dk1>
        <a:lt1>
          <a:srgbClr val="DDDCC5"/>
        </a:lt1>
        <a:dk2>
          <a:srgbClr val="000000"/>
        </a:dk2>
        <a:lt2>
          <a:srgbClr val="C9C6A5"/>
        </a:lt2>
        <a:accent1>
          <a:srgbClr val="C0C0C0"/>
        </a:accent1>
        <a:accent2>
          <a:srgbClr val="B0AC90"/>
        </a:accent2>
        <a:accent3>
          <a:srgbClr val="9BBB59"/>
        </a:accent3>
        <a:accent4>
          <a:srgbClr val="8064A2"/>
        </a:accent4>
        <a:accent5>
          <a:srgbClr val="4BACC6"/>
        </a:accent5>
        <a:accent6>
          <a:srgbClr val="F79646"/>
        </a:accent6>
        <a:hlink>
          <a:srgbClr val="666699"/>
        </a:hlink>
        <a:folHlink>
          <a:srgbClr val="905C80"/>
        </a:folHlink>
      </a:clrScheme>
      <a:clrMap bg1="lt1" tx1="dk1" bg2="lt2" tx2="dk2" accent1="accent1" accent2="accent2" accent3="accent3" accent4="accent4" accent5="accent5" accent6="accent6" hlink="hlink" folHlink="folHlink"/>
    </a:extraClrScheme>
    <a:extraClrScheme>
      <a:clrScheme name="Curtain Call 9">
        <a:dk1>
          <a:srgbClr val="000000"/>
        </a:dk1>
        <a:lt1>
          <a:srgbClr val="FFFFFF"/>
        </a:lt1>
        <a:dk2>
          <a:srgbClr val="000099"/>
        </a:dk2>
        <a:lt2>
          <a:srgbClr val="DDDDDD"/>
        </a:lt2>
        <a:accent1>
          <a:srgbClr val="C6D4D4"/>
        </a:accent1>
        <a:accent2>
          <a:srgbClr val="C0C0C0"/>
        </a:accent2>
        <a:accent3>
          <a:srgbClr val="9BBB59"/>
        </a:accent3>
        <a:accent4>
          <a:srgbClr val="8064A2"/>
        </a:accent4>
        <a:accent5>
          <a:srgbClr val="4BACC6"/>
        </a:accent5>
        <a:accent6>
          <a:srgbClr val="F79646"/>
        </a:accent6>
        <a:hlink>
          <a:srgbClr val="6600FF"/>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330</Paragraphs>
  <Slides>69</Slides>
  <Notes>43</Notes>
  <TotalTime>1</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69</vt:i4>
      </vt:variant>
    </vt:vector>
  </HeadingPairs>
  <TitlesOfParts>
    <vt:vector baseType="lpstr" size="77">
      <vt:lpstr>Arial</vt:lpstr>
      <vt:lpstr>Calibri</vt:lpstr>
      <vt:lpstr>Tahoma</vt:lpstr>
      <vt:lpstr>宋体</vt:lpstr>
      <vt:lpstr>Wingdings</vt:lpstr>
      <vt:lpstr>仿宋_GB2312</vt:lpstr>
      <vt:lpstr>Mangal</vt:lpstr>
      <vt:lpstr>Office Theme</vt:lpstr>
      <vt:lpstr>血液(xuèyè)透析机的消毒</vt:lpstr>
      <vt:lpstr>内容(nèiróng)</vt:lpstr>
      <vt:lpstr> 病原体的种类(zhǒnglèi) </vt:lpstr>
      <vt:lpstr>透析机消毒(xiāo dú)重要性</vt:lpstr>
      <vt:lpstr>透析机的消毒剂</vt:lpstr>
      <vt:lpstr>血液透析机的消毒(xiāo dú)包括两个方面</vt:lpstr>
      <vt:lpstr>消毒(xiāo dú)与灭菌的定义</vt:lpstr>
      <vt:lpstr>PowerPoint Presentation</vt:lpstr>
      <vt:lpstr>透析机消毒(xiāo dú)方法</vt:lpstr>
      <vt:lpstr>PowerPoint Presentation</vt:lpstr>
      <vt:lpstr>PowerPoint Presentation</vt:lpstr>
      <vt:lpstr>PowerPoint Presentation</vt:lpstr>
      <vt:lpstr>目前常用(chánɡ yònɡ)的冷化学消毒剂</vt:lpstr>
      <vt:lpstr>PowerPoint Presentation</vt:lpstr>
      <vt:lpstr>各种消毒液种类(zhǒnglèi)及作用机理</vt:lpstr>
      <vt:lpstr>含氯消毒液</vt:lpstr>
      <vt:lpstr>次氯酸钠</vt:lpstr>
      <vt:lpstr>次氯酸钠杀灭微生物的作用(zuòyòng)</vt:lpstr>
      <vt:lpstr>次氯酸钠杀灭微生物的作用(zuòyòng)</vt:lpstr>
      <vt:lpstr>次氯酸钠杀灭微生物的作用(zuòyòng)</vt:lpstr>
      <vt:lpstr>次氯酸钠杀灭微生物的作用(zuòyòng)</vt:lpstr>
      <vt:lpstr>过氧化物(ɡuò yǎnɡ huà wù)消毒液</vt:lpstr>
      <vt:lpstr>过氧乙酸</vt:lpstr>
      <vt:lpstr>过氧乙酸杀灭微生物的作用(zuòyòng)</vt:lpstr>
      <vt:lpstr>过氧乙酸杀灭微生物的作用(zuòyòng)</vt:lpstr>
      <vt:lpstr>过氧乙酸杀灭微生物的作用(zuòyòng)</vt:lpstr>
      <vt:lpstr>除钙剂：</vt:lpstr>
      <vt:lpstr>除铁剂</vt:lpstr>
      <vt:lpstr>影响消毒效果(xiàoguǒ)的影响因素</vt:lpstr>
      <vt:lpstr>影响(yǐngxiǎng)消毒效果的影响(yǐngxiǎng)因素</vt:lpstr>
      <vt:lpstr>各种(ɡè zhǒnɡ)透析机</vt:lpstr>
      <vt:lpstr>透析机冲洗(chōngxǐ)消毒菜单</vt:lpstr>
      <vt:lpstr>费森尤斯透析机</vt:lpstr>
      <vt:lpstr>PowerPoint Presentation</vt:lpstr>
      <vt:lpstr>金宝(jīn bǎo)透析机</vt:lpstr>
      <vt:lpstr>透析机</vt:lpstr>
      <vt:lpstr>冲洗消毒程序(chéngxù)的基本条件</vt:lpstr>
      <vt:lpstr>透析机消毒维护(wéihù)的建议</vt:lpstr>
      <vt:lpstr>透析机内消毒液的残留(cánliú)</vt:lpstr>
      <vt:lpstr>二、透析器材(qìcái)的消毒</vt:lpstr>
      <vt:lpstr>PowerPoint Presentation</vt:lpstr>
      <vt:lpstr>三、室内清洁卫生、空气和其他物品(wùpǐn)的消毒</vt:lpstr>
      <vt:lpstr>PowerPoint Presentation</vt:lpstr>
      <vt:lpstr>PowerPoint Presentation</vt:lpstr>
      <vt:lpstr>1.卫生部通报山西省2所医院(yīyuàn)血液透析感染丙肝事件</vt:lpstr>
      <vt:lpstr>PowerPoint Presentation</vt:lpstr>
      <vt:lpstr>2.西北地区透析期间(qījiān)感染丙肝第一案 </vt:lpstr>
      <vt:lpstr>PowerPoint Presentation</vt:lpstr>
      <vt:lpstr>3.大理州医院部分血液透析病人(bìngrén)感染“丙肝” </vt:lpstr>
      <vt:lpstr>PowerPoint Presentation</vt:lpstr>
      <vt:lpstr>4.安徽寿县发现(fāxiàn)血透病人感染丙肝</vt:lpstr>
      <vt:lpstr>5.六安市第四人民(rénmín)医院再陷“丙肝门”，</vt:lpstr>
      <vt:lpstr>PowerPoint Presentation</vt:lpstr>
      <vt:lpstr>6.徐州(xú zhōu)的“丙肝门”</vt:lpstr>
      <vt:lpstr>7.内蒙古乌拉特前旗妇幼保健院对患者进行血液透析治疗时致使(zhìshǐ)11人感染丙肝事件 </vt:lpstr>
      <vt:lpstr>PowerPoint Presentation</vt:lpstr>
      <vt:lpstr>8.河南新安6名患者在医院(yīyuàn)感染丙肝</vt:lpstr>
      <vt:lpstr>PowerPoint Presentation</vt:lpstr>
      <vt:lpstr>PowerPoint Presentation</vt:lpstr>
      <vt:lpstr>9.淮南血液透析—严重(yánzhòng)医院感染事故</vt:lpstr>
      <vt:lpstr>PowerPoint Presentation</vt:lpstr>
      <vt:lpstr>PowerPoint Presentation</vt:lpstr>
      <vt:lpstr>五、如何(rúhé)预防职业暴露职业暴露</vt:lpstr>
      <vt:lpstr>PowerPoint Presentation</vt:lpstr>
      <vt:lpstr>PowerPoint Presentation</vt:lpstr>
      <vt:lpstr>PowerPoint Presentation</vt:lpstr>
      <vt:lpstr>请 切 记：</vt:lpstr>
      <vt:lpstr>PowerPoint Presentation</vt:lpstr>
      <vt:lpstr>PowerPoint Presentation</vt:lpstr>
    </vt:vector>
  </TitlesOfParts>
  <LinksUpToDate>0</LinksUpToDate>
  <SharedDoc>0</SharedDoc>
  <HyperlinksChanged>0</HyperlinksChanged>
  <Application>Aspose.Slides for .NET</Application>
  <AppVersion>21.0700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2022-01-16T14:37:52.242</cp:lastPrinted>
  <dcterms:created xsi:type="dcterms:W3CDTF">2022-01-16T06:37:52Z</dcterms:created>
  <dcterms:modified xsi:type="dcterms:W3CDTF">2022-01-16T06:37:57Z</dcterms:modified>
</cp:coreProperties>
</file>