
<file path=[Content_Types].xml><?xml version="1.0" encoding="utf-8"?>
<Types xmlns="http://schemas.openxmlformats.org/package/2006/content-types">
  <Default Extension="png" ContentType="image/png"/>
  <Default Extension="jpeg" ContentType="image/jpeg"/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embeddedFontLst>
    <p:embeddedFont>
      <p:font typeface="OPPOSans L"/>
      <p:regular r:id="rId20"/>
    </p:embeddedFont>
    <p:embeddedFont>
      <p:font typeface="OPPOSans H"/>
      <p:regular r:id="rId21"/>
    </p:embeddedFont>
    <p:embeddedFont>
      <p:font typeface="OPPOSans B"/>
      <p:regular r:id="rId22"/>
    </p:embeddedFont>
    <p:embeddedFont>
      <p:font typeface="Source Han Sans"/>
      <p:regular r:id="rId23"/>
    </p:embeddedFont>
    <p:embeddedFont>
      <p:font typeface="Source Han Sans CN Bold"/>
      <p:regular r:id="rId24"/>
    </p:embeddedFont>
    <p:embeddedFont>
      <p:font typeface="OPPOSans R"/>
      <p:regular r:id="rId25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slide" Target="slides/slide14.xml"/>
<Relationship Id="rId17" Type="http://schemas.openxmlformats.org/officeDocument/2006/relationships/slide" Target="slides/slide15.xml"/>
<Relationship Id="rId18" Type="http://schemas.openxmlformats.org/officeDocument/2006/relationships/slide" Target="slides/slide16.xml"/>
<Relationship Id="rId19" Type="http://schemas.openxmlformats.org/officeDocument/2006/relationships/slide" Target="slides/slide17.xml"/>
<Relationship Id="rId20" Type="http://schemas.openxmlformats.org/officeDocument/2006/relationships/font" Target="fonts/font1.fntdata"/>
<Relationship Id="rId21" Type="http://schemas.openxmlformats.org/officeDocument/2006/relationships/font" Target="fonts/font3.fntdata"/>
<Relationship Id="rId22" Type="http://schemas.openxmlformats.org/officeDocument/2006/relationships/font" Target="fonts/font4.fntdata"/>
<Relationship Id="rId23" Type="http://schemas.openxmlformats.org/officeDocument/2006/relationships/font" Target="fonts/font6.fntdata"/>
<Relationship Id="rId24" Type="http://schemas.openxmlformats.org/officeDocument/2006/relationships/font" Target="fonts/font2.fntdata"/>
<Relationship Id="rId25" Type="http://schemas.openxmlformats.org/officeDocument/2006/relationships/font" Target="fonts/font5.fntdata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8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8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8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4.png"/>
<Relationship Id="rId3" Type="http://schemas.openxmlformats.org/officeDocument/2006/relationships/image" Target="../media/image1.png"/>
<Relationship Id="rId4" Type="http://schemas.openxmlformats.org/officeDocument/2006/relationships/image" Target="../media/image3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8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jpeg"/>
<Relationship Id="rId3" Type="http://schemas.openxmlformats.org/officeDocument/2006/relationships/image" Target="../media/image9.jpeg"/>
<Relationship Id="rId4" Type="http://schemas.openxmlformats.org/officeDocument/2006/relationships/image" Target="../media/image7.jpeg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8.png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5.jpeg"/>
<Relationship Id="rId3" Type="http://schemas.openxmlformats.org/officeDocument/2006/relationships/image" Target="../media/image6.jpeg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8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0" flipV="0">
            <a:off x="-5040313" y="-285592"/>
            <a:ext cx="9127325" cy="2828786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47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 flipH="0" flipV="0">
            <a:off x="7007942" y="-1880554"/>
            <a:ext cx="9127325" cy="11076307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1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338020" y="1041139"/>
            <a:ext cx="10990580" cy="5514340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526874" y="566939"/>
            <a:ext cx="11169825" cy="5771515"/>
          </a:xfrm>
          <a:prstGeom prst="snip1Rect">
            <a:avLst/>
          </a:prstGeom>
          <a:solidFill>
            <a:schemeClr val="bg1"/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1087724" y="1393874"/>
            <a:ext cx="2287935" cy="485512"/>
          </a:xfrm>
          <a:prstGeom prst="snip1Rect">
            <a:avLst>
              <a:gd name="adj" fmla="val 27969"/>
            </a:avLst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1081747" y="5211907"/>
            <a:ext cx="1756209" cy="338555"/>
          </a:xfrm>
          <a:prstGeom prst="snip1Rect">
            <a:avLst>
              <a:gd name="adj" fmla="val 27969"/>
            </a:avLst>
          </a:prstGeom>
          <a:noFill/>
          <a:ln w="412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174793" y="5220873"/>
            <a:ext cx="1601427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汇报人：XXX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1" flipV="0">
            <a:off x="3288030" y="5211907"/>
            <a:ext cx="1883363" cy="338555"/>
          </a:xfrm>
          <a:prstGeom prst="snip1Rect">
            <a:avLst>
              <a:gd name="adj" fmla="val 27969"/>
            </a:avLst>
          </a:prstGeom>
          <a:noFill/>
          <a:ln w="412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292732" y="5224146"/>
            <a:ext cx="1990682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汇报时间：202X.X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46736" y="5950142"/>
            <a:ext cx="11128550" cy="37503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1" flipV="0">
            <a:off x="1372066" y="973735"/>
            <a:ext cx="3784085" cy="45719"/>
          </a:xfrm>
          <a:prstGeom prst="snip1Rect">
            <a:avLst>
              <a:gd name="adj" fmla="val 27969"/>
            </a:avLst>
          </a:prstGeom>
          <a:solidFill>
            <a:schemeClr val="accent1">
              <a:lumMod val="40000"/>
              <a:lumOff val="60000"/>
            </a:schemeClr>
          </a:solidFill>
          <a:ln w="4127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1294140" y="1518220"/>
            <a:ext cx="1873240" cy="232615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0710584" y="900430"/>
            <a:ext cx="833112" cy="197651"/>
          </a:xfrm>
          <a:custGeom>
            <a:avLst/>
            <a:gdLst>
              <a:gd name="connsiteX0" fmla="*/ 734286 w 833112"/>
              <a:gd name="connsiteY0" fmla="*/ 0 h 197651"/>
              <a:gd name="connsiteX1" fmla="*/ 757615 w 833112"/>
              <a:gd name="connsiteY1" fmla="*/ 75497 h 197651"/>
              <a:gd name="connsiteX2" fmla="*/ 833112 w 833112"/>
              <a:gd name="connsiteY2" fmla="*/ 75496 h 197651"/>
              <a:gd name="connsiteX3" fmla="*/ 772033 w 833112"/>
              <a:gd name="connsiteY3" fmla="*/ 122155 h 197651"/>
              <a:gd name="connsiteX4" fmla="*/ 795364 w 833112"/>
              <a:gd name="connsiteY4" fmla="*/ 197651 h 197651"/>
              <a:gd name="connsiteX5" fmla="*/ 734286 w 833112"/>
              <a:gd name="connsiteY5" fmla="*/ 150992 h 197651"/>
              <a:gd name="connsiteX6" fmla="*/ 673208 w 833112"/>
              <a:gd name="connsiteY6" fmla="*/ 197651 h 197651"/>
              <a:gd name="connsiteX7" fmla="*/ 696539 w 833112"/>
              <a:gd name="connsiteY7" fmla="*/ 122155 h 197651"/>
              <a:gd name="connsiteX8" fmla="*/ 635460 w 833112"/>
              <a:gd name="connsiteY8" fmla="*/ 75496 h 197651"/>
              <a:gd name="connsiteX9" fmla="*/ 710957 w 833112"/>
              <a:gd name="connsiteY9" fmla="*/ 75497 h 197651"/>
              <a:gd name="connsiteX10" fmla="*/ 416556 w 833112"/>
              <a:gd name="connsiteY10" fmla="*/ 0 h 197651"/>
              <a:gd name="connsiteX11" fmla="*/ 439885 w 833112"/>
              <a:gd name="connsiteY11" fmla="*/ 75497 h 197651"/>
              <a:gd name="connsiteX12" fmla="*/ 515382 w 833112"/>
              <a:gd name="connsiteY12" fmla="*/ 75496 h 197651"/>
              <a:gd name="connsiteX13" fmla="*/ 454303 w 833112"/>
              <a:gd name="connsiteY13" fmla="*/ 122155 h 197651"/>
              <a:gd name="connsiteX14" fmla="*/ 477634 w 833112"/>
              <a:gd name="connsiteY14" fmla="*/ 197651 h 197651"/>
              <a:gd name="connsiteX15" fmla="*/ 416556 w 833112"/>
              <a:gd name="connsiteY15" fmla="*/ 150992 h 197651"/>
              <a:gd name="connsiteX16" fmla="*/ 355478 w 833112"/>
              <a:gd name="connsiteY16" fmla="*/ 197651 h 197651"/>
              <a:gd name="connsiteX17" fmla="*/ 378809 w 833112"/>
              <a:gd name="connsiteY17" fmla="*/ 122155 h 197651"/>
              <a:gd name="connsiteX18" fmla="*/ 317730 w 833112"/>
              <a:gd name="connsiteY18" fmla="*/ 75496 h 197651"/>
              <a:gd name="connsiteX19" fmla="*/ 393227 w 833112"/>
              <a:gd name="connsiteY19" fmla="*/ 75497 h 197651"/>
              <a:gd name="connsiteX20" fmla="*/ 98826 w 833112"/>
              <a:gd name="connsiteY20" fmla="*/ 0 h 197651"/>
              <a:gd name="connsiteX21" fmla="*/ 122155 w 833112"/>
              <a:gd name="connsiteY21" fmla="*/ 75497 h 197651"/>
              <a:gd name="connsiteX22" fmla="*/ 197652 w 833112"/>
              <a:gd name="connsiteY22" fmla="*/ 75496 h 197651"/>
              <a:gd name="connsiteX23" fmla="*/ 136573 w 833112"/>
              <a:gd name="connsiteY23" fmla="*/ 122155 h 197651"/>
              <a:gd name="connsiteX24" fmla="*/ 159904 w 833112"/>
              <a:gd name="connsiteY24" fmla="*/ 197651 h 197651"/>
              <a:gd name="connsiteX25" fmla="*/ 98826 w 833112"/>
              <a:gd name="connsiteY25" fmla="*/ 150992 h 197651"/>
              <a:gd name="connsiteX26" fmla="*/ 37748 w 833112"/>
              <a:gd name="connsiteY26" fmla="*/ 197651 h 197651"/>
              <a:gd name="connsiteX27" fmla="*/ 61079 w 833112"/>
              <a:gd name="connsiteY27" fmla="*/ 122155 h 197651"/>
              <a:gd name="connsiteX28" fmla="*/ 0 w 833112"/>
              <a:gd name="connsiteY28" fmla="*/ 75496 h 197651"/>
              <a:gd name="connsiteX29" fmla="*/ 75497 w 833112"/>
              <a:gd name="connsiteY29" fmla="*/ 75497 h 197651"/>
            </a:gdLst>
            <a:rect l="l" t="t" r="r" b="b"/>
            <a:pathLst>
              <a:path w="833112" h="197651">
                <a:moveTo>
                  <a:pt x="734286" y="0"/>
                </a:moveTo>
                <a:lnTo>
                  <a:pt x="757615" y="75497"/>
                </a:lnTo>
                <a:lnTo>
                  <a:pt x="833112" y="75496"/>
                </a:lnTo>
                <a:lnTo>
                  <a:pt x="772033" y="122155"/>
                </a:lnTo>
                <a:lnTo>
                  <a:pt x="795364" y="197651"/>
                </a:lnTo>
                <a:lnTo>
                  <a:pt x="734286" y="150992"/>
                </a:lnTo>
                <a:lnTo>
                  <a:pt x="673208" y="197651"/>
                </a:lnTo>
                <a:lnTo>
                  <a:pt x="696539" y="122155"/>
                </a:lnTo>
                <a:lnTo>
                  <a:pt x="635460" y="75496"/>
                </a:lnTo>
                <a:lnTo>
                  <a:pt x="710957" y="75497"/>
                </a:lnTo>
                <a:close/>
                <a:moveTo>
                  <a:pt x="416556" y="0"/>
                </a:moveTo>
                <a:lnTo>
                  <a:pt x="439885" y="75497"/>
                </a:lnTo>
                <a:lnTo>
                  <a:pt x="515382" y="75496"/>
                </a:lnTo>
                <a:lnTo>
                  <a:pt x="454303" y="122155"/>
                </a:lnTo>
                <a:lnTo>
                  <a:pt x="477634" y="197651"/>
                </a:lnTo>
                <a:lnTo>
                  <a:pt x="416556" y="150992"/>
                </a:lnTo>
                <a:lnTo>
                  <a:pt x="355478" y="197651"/>
                </a:lnTo>
                <a:lnTo>
                  <a:pt x="378809" y="122155"/>
                </a:lnTo>
                <a:lnTo>
                  <a:pt x="317730" y="75496"/>
                </a:lnTo>
                <a:lnTo>
                  <a:pt x="393227" y="75497"/>
                </a:lnTo>
                <a:close/>
                <a:moveTo>
                  <a:pt x="98826" y="0"/>
                </a:moveTo>
                <a:lnTo>
                  <a:pt x="122155" y="75497"/>
                </a:lnTo>
                <a:lnTo>
                  <a:pt x="197652" y="75496"/>
                </a:lnTo>
                <a:lnTo>
                  <a:pt x="136573" y="122155"/>
                </a:lnTo>
                <a:lnTo>
                  <a:pt x="159904" y="197651"/>
                </a:lnTo>
                <a:lnTo>
                  <a:pt x="98826" y="150992"/>
                </a:lnTo>
                <a:lnTo>
                  <a:pt x="37748" y="197651"/>
                </a:lnTo>
                <a:lnTo>
                  <a:pt x="61079" y="122155"/>
                </a:lnTo>
                <a:lnTo>
                  <a:pt x="0" y="75496"/>
                </a:lnTo>
                <a:lnTo>
                  <a:pt x="75497" y="7549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6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5624" t="12526" r="0" b="0"/>
          <a:stretch>
            <a:fillRect/>
          </a:stretch>
        </p:blipFill>
        <p:spPr>
          <a:xfrm rot="0" flipH="0" flipV="0">
            <a:off x="6179703" y="1523477"/>
            <a:ext cx="5501237" cy="498434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标题 1"/>
          <p:cNvSpPr txBox="1"/>
          <p:nvPr/>
        </p:nvSpPr>
        <p:spPr>
          <a:xfrm rot="0" flipH="0" flipV="0">
            <a:off x="948890" y="2266709"/>
            <a:ext cx="5432940" cy="26194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四季的变化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350" y="-12700"/>
            <a:ext cx="12179300" cy="68834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0838307" y="1439483"/>
            <a:ext cx="380040" cy="515170"/>
          </a:xfrm>
          <a:custGeom>
            <a:avLst/>
            <a:gdLst>
              <a:gd name="connsiteX0" fmla="*/ 375200 w 380040"/>
              <a:gd name="connsiteY0" fmla="*/ 303625 h 515170"/>
              <a:gd name="connsiteX1" fmla="*/ 87888 w 380040"/>
              <a:gd name="connsiteY1" fmla="*/ 2164 h 515170"/>
              <a:gd name="connsiteX2" fmla="*/ 77818 w 380040"/>
              <a:gd name="connsiteY2" fmla="*/ 4203 h 515170"/>
              <a:gd name="connsiteX3" fmla="*/ 190 w 380040"/>
              <a:gd name="connsiteY3" fmla="*/ 491895 h 515170"/>
              <a:gd name="connsiteX4" fmla="*/ 24154 w 380040"/>
              <a:gd name="connsiteY4" fmla="*/ 509740 h 515170"/>
              <a:gd name="connsiteX5" fmla="*/ 128678 w 380040"/>
              <a:gd name="connsiteY5" fmla="*/ 454801 h 515170"/>
              <a:gd name="connsiteX6" fmla="*/ 113892 w 380040"/>
              <a:gd name="connsiteY6" fmla="*/ 109619 h 515170"/>
              <a:gd name="connsiteX7" fmla="*/ 176605 w 380040"/>
              <a:gd name="connsiteY7" fmla="*/ 438741 h 515170"/>
              <a:gd name="connsiteX8" fmla="*/ 260097 w 380040"/>
              <a:gd name="connsiteY8" fmla="*/ 510760 h 515170"/>
              <a:gd name="connsiteX9" fmla="*/ 284061 w 380040"/>
              <a:gd name="connsiteY9" fmla="*/ 496228 h 515170"/>
              <a:gd name="connsiteX10" fmla="*/ 245820 w 380040"/>
              <a:gd name="connsiteY10" fmla="*/ 395402 h 515170"/>
              <a:gd name="connsiteX11" fmla="*/ 373415 w 380040"/>
              <a:gd name="connsiteY11" fmla="*/ 326824 h 515170"/>
              <a:gd name="connsiteX12" fmla="*/ 375200 w 380040"/>
              <a:gd name="connsiteY12" fmla="*/ 303625 h 515170"/>
            </a:gdLst>
            <a:rect l="l" t="t" r="r" b="b"/>
            <a:pathLst>
              <a:path w="380040" h="515170">
                <a:moveTo>
                  <a:pt x="375200" y="303625"/>
                </a:moveTo>
                <a:lnTo>
                  <a:pt x="87888" y="2164"/>
                </a:lnTo>
                <a:cubicBezTo>
                  <a:pt x="84319" y="-1533"/>
                  <a:pt x="78583" y="-258"/>
                  <a:pt x="77818" y="4203"/>
                </a:cubicBezTo>
                <a:lnTo>
                  <a:pt x="190" y="491895"/>
                </a:lnTo>
                <a:cubicBezTo>
                  <a:pt x="-1849" y="504641"/>
                  <a:pt x="12937" y="515604"/>
                  <a:pt x="24154" y="509740"/>
                </a:cubicBezTo>
                <a:lnTo>
                  <a:pt x="128678" y="454801"/>
                </a:lnTo>
                <a:lnTo>
                  <a:pt x="113892" y="109619"/>
                </a:lnTo>
                <a:lnTo>
                  <a:pt x="176605" y="438741"/>
                </a:lnTo>
                <a:lnTo>
                  <a:pt x="260097" y="510760"/>
                </a:lnTo>
                <a:cubicBezTo>
                  <a:pt x="272589" y="521467"/>
                  <a:pt x="289669" y="511142"/>
                  <a:pt x="284061" y="496228"/>
                </a:cubicBezTo>
                <a:lnTo>
                  <a:pt x="245820" y="395402"/>
                </a:lnTo>
                <a:lnTo>
                  <a:pt x="373415" y="326824"/>
                </a:lnTo>
                <a:cubicBezTo>
                  <a:pt x="381446" y="322363"/>
                  <a:pt x="382338" y="311145"/>
                  <a:pt x="375200" y="303625"/>
                </a:cubicBezTo>
                <a:close/>
              </a:path>
            </a:pathLst>
          </a:custGeom>
          <a:solidFill>
            <a:schemeClr val="accent1"/>
          </a:solidFill>
          <a:ln w="127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163447" y="487649"/>
            <a:ext cx="3944840" cy="3943166"/>
          </a:xfrm>
          <a:custGeom>
            <a:avLst/>
            <a:gdLst>
              <a:gd name="connsiteX0" fmla="*/ 706711 w 3944840"/>
              <a:gd name="connsiteY0" fmla="*/ 3485123 h 3943166"/>
              <a:gd name="connsiteX1" fmla="*/ 458149 w 3944840"/>
              <a:gd name="connsiteY1" fmla="*/ 706711 h 3943166"/>
              <a:gd name="connsiteX2" fmla="*/ 3236434 w 3944840"/>
              <a:gd name="connsiteY2" fmla="*/ 458149 h 3943166"/>
              <a:gd name="connsiteX3" fmla="*/ 3220246 w 3944840"/>
              <a:gd name="connsiteY3" fmla="*/ 477652 h 3943166"/>
              <a:gd name="connsiteX4" fmla="*/ 477652 w 3944840"/>
              <a:gd name="connsiteY4" fmla="*/ 723027 h 3943166"/>
              <a:gd name="connsiteX5" fmla="*/ 723027 w 3944840"/>
              <a:gd name="connsiteY5" fmla="*/ 3465748 h 3943166"/>
              <a:gd name="connsiteX6" fmla="*/ 3465748 w 3944840"/>
              <a:gd name="connsiteY6" fmla="*/ 3220246 h 3943166"/>
              <a:gd name="connsiteX7" fmla="*/ 3872880 w 3944840"/>
              <a:gd name="connsiteY7" fmla="*/ 1551439 h 3943166"/>
              <a:gd name="connsiteX8" fmla="*/ 3897736 w 3944840"/>
              <a:gd name="connsiteY8" fmla="*/ 1545958 h 3943166"/>
              <a:gd name="connsiteX9" fmla="*/ 3485251 w 3944840"/>
              <a:gd name="connsiteY9" fmla="*/ 3236434 h 3943166"/>
              <a:gd name="connsiteX10" fmla="*/ 706711 w 3944840"/>
              <a:gd name="connsiteY10" fmla="*/ 3485123 h 3943166"/>
            </a:gdLst>
            <a:rect l="l" t="t" r="r" b="b"/>
            <a:pathLst>
              <a:path w="3944840" h="3943166">
                <a:moveTo>
                  <a:pt x="706711" y="3485123"/>
                </a:moveTo>
                <a:cubicBezTo>
                  <a:pt x="-127820" y="2787620"/>
                  <a:pt x="-239354" y="1541242"/>
                  <a:pt x="458149" y="706711"/>
                </a:cubicBezTo>
                <a:cubicBezTo>
                  <a:pt x="1155525" y="-127820"/>
                  <a:pt x="2401903" y="-239354"/>
                  <a:pt x="3236434" y="458149"/>
                </a:cubicBezTo>
                <a:lnTo>
                  <a:pt x="3220246" y="477652"/>
                </a:lnTo>
                <a:cubicBezTo>
                  <a:pt x="2396422" y="-210928"/>
                  <a:pt x="1166105" y="-100796"/>
                  <a:pt x="477652" y="723027"/>
                </a:cubicBezTo>
                <a:cubicBezTo>
                  <a:pt x="-210801" y="1546850"/>
                  <a:pt x="-100796" y="2777168"/>
                  <a:pt x="723027" y="3465748"/>
                </a:cubicBezTo>
                <a:cubicBezTo>
                  <a:pt x="1546850" y="4154201"/>
                  <a:pt x="2777168" y="4044069"/>
                  <a:pt x="3465748" y="3220246"/>
                </a:cubicBezTo>
                <a:cubicBezTo>
                  <a:pt x="3855417" y="2753969"/>
                  <a:pt x="4003916" y="2145693"/>
                  <a:pt x="3872880" y="1551439"/>
                </a:cubicBezTo>
                <a:lnTo>
                  <a:pt x="3897736" y="1545958"/>
                </a:lnTo>
                <a:cubicBezTo>
                  <a:pt x="4030302" y="2147988"/>
                  <a:pt x="3880018" y="2764166"/>
                  <a:pt x="3485251" y="3236434"/>
                </a:cubicBezTo>
                <a:cubicBezTo>
                  <a:pt x="2787620" y="4070964"/>
                  <a:pt x="1541242" y="4182499"/>
                  <a:pt x="706711" y="3485123"/>
                </a:cubicBezTo>
                <a:close/>
              </a:path>
            </a:pathLst>
          </a:custGeom>
          <a:solidFill>
            <a:schemeClr val="accent1"/>
          </a:solidFill>
          <a:ln w="1273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6" name="标题 1"/>
          <p:cNvCxnSpPr/>
          <p:nvPr/>
        </p:nvCxnSpPr>
        <p:spPr>
          <a:xfrm rot="0" flipH="0" flipV="0">
            <a:off x="660400" y="2349279"/>
            <a:ext cx="6121400" cy="0"/>
          </a:xfrm>
          <a:prstGeom prst="line">
            <a:avLst/>
          </a:prstGeom>
          <a:noFill/>
          <a:ln w="22225" cap="sq">
            <a:solidFill>
              <a:schemeClr val="accent1"/>
            </a:solidFill>
            <a:miter/>
          </a:ln>
        </p:spPr>
      </p:cxnSp>
      <p:sp>
        <p:nvSpPr>
          <p:cNvPr id="7" name="标题 1"/>
          <p:cNvSpPr txBox="1"/>
          <p:nvPr/>
        </p:nvSpPr>
        <p:spPr>
          <a:xfrm rot="0" flipH="0" flipV="0">
            <a:off x="6428277" y="1336040"/>
            <a:ext cx="2040061" cy="2040061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739912" y="1789412"/>
            <a:ext cx="32131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CATALOGUE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0400" y="990064"/>
            <a:ext cx="1866900" cy="7493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5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目录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291056" y="2902224"/>
            <a:ext cx="6223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01.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906720" y="2917613"/>
            <a:ext cx="5634903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季节的循环与特征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906720" y="3752148"/>
            <a:ext cx="5634903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夏季的热烈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291056" y="3736759"/>
            <a:ext cx="6223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02.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1906720" y="4586314"/>
            <a:ext cx="5634903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秋季的收获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291056" y="4570925"/>
            <a:ext cx="6223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03.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906720" y="5420481"/>
            <a:ext cx="5634903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冬季的宁静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291056" y="5405092"/>
            <a:ext cx="622300" cy="3302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kumimoji="1" lang="en-US" altLang="zh-CN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04.</a:t>
            </a:r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0" flipV="0">
            <a:off x="-5040313" y="-285592"/>
            <a:ext cx="9127325" cy="2828786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36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 flipH="0" flipV="0">
            <a:off x="7007942" y="-1880554"/>
            <a:ext cx="9127325" cy="11076307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36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36599" y="1041139"/>
            <a:ext cx="10990580" cy="5514340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88972" y="565785"/>
            <a:ext cx="11169825" cy="5771515"/>
          </a:xfrm>
          <a:prstGeom prst="snip1Rect">
            <a:avLst/>
          </a:prstGeom>
          <a:solidFill>
            <a:schemeClr val="bg1"/>
          </a:solidFill>
          <a:ln w="41275" cap="sq">
            <a:solidFill>
              <a:schemeClr val="tx1">
                <a:lumMod val="85000"/>
                <a:lumOff val="15000"/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7572375" y="3338470"/>
            <a:ext cx="3420625" cy="3191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389913" y="5950142"/>
            <a:ext cx="11128550" cy="37503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909048" y="973735"/>
            <a:ext cx="3784085" cy="45719"/>
          </a:xfrm>
          <a:prstGeom prst="snip1Rect">
            <a:avLst>
              <a:gd name="adj" fmla="val 27969"/>
            </a:avLst>
          </a:prstGeom>
          <a:solidFill>
            <a:schemeClr val="accent1">
              <a:lumMod val="40000"/>
              <a:lumOff val="60000"/>
            </a:schemeClr>
          </a:solidFill>
          <a:ln w="4127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823707" y="5377217"/>
            <a:ext cx="5005075" cy="3827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r"/>
            <a:r>
              <a:rPr kumimoji="1" lang="en-US" altLang="zh-CN" sz="12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PowerPoint Design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0913745" y="5370233"/>
            <a:ext cx="68405" cy="386077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1" flipV="0">
            <a:off x="612943" y="900430"/>
            <a:ext cx="758049" cy="197651"/>
          </a:xfrm>
          <a:custGeom>
            <a:avLst/>
            <a:gdLst>
              <a:gd name="connsiteX0" fmla="*/ 98826 w 758049"/>
              <a:gd name="connsiteY0" fmla="*/ 0 h 197651"/>
              <a:gd name="connsiteX1" fmla="*/ 75497 w 758049"/>
              <a:gd name="connsiteY1" fmla="*/ 75497 h 197651"/>
              <a:gd name="connsiteX2" fmla="*/ 0 w 758049"/>
              <a:gd name="connsiteY2" fmla="*/ 75496 h 197651"/>
              <a:gd name="connsiteX3" fmla="*/ 61079 w 758049"/>
              <a:gd name="connsiteY3" fmla="*/ 122155 h 197651"/>
              <a:gd name="connsiteX4" fmla="*/ 37748 w 758049"/>
              <a:gd name="connsiteY4" fmla="*/ 197651 h 197651"/>
              <a:gd name="connsiteX5" fmla="*/ 98826 w 758049"/>
              <a:gd name="connsiteY5" fmla="*/ 150992 h 197651"/>
              <a:gd name="connsiteX6" fmla="*/ 159904 w 758049"/>
              <a:gd name="connsiteY6" fmla="*/ 197651 h 197651"/>
              <a:gd name="connsiteX7" fmla="*/ 136573 w 758049"/>
              <a:gd name="connsiteY7" fmla="*/ 122155 h 197651"/>
              <a:gd name="connsiteX8" fmla="*/ 197652 w 758049"/>
              <a:gd name="connsiteY8" fmla="*/ 75496 h 197651"/>
              <a:gd name="connsiteX9" fmla="*/ 122155 w 758049"/>
              <a:gd name="connsiteY9" fmla="*/ 75497 h 197651"/>
              <a:gd name="connsiteX10" fmla="*/ 379025 w 758049"/>
              <a:gd name="connsiteY10" fmla="*/ 0 h 197651"/>
              <a:gd name="connsiteX11" fmla="*/ 355696 w 758049"/>
              <a:gd name="connsiteY11" fmla="*/ 75497 h 197651"/>
              <a:gd name="connsiteX12" fmla="*/ 280199 w 758049"/>
              <a:gd name="connsiteY12" fmla="*/ 75496 h 197651"/>
              <a:gd name="connsiteX13" fmla="*/ 341278 w 758049"/>
              <a:gd name="connsiteY13" fmla="*/ 122155 h 197651"/>
              <a:gd name="connsiteX14" fmla="*/ 317947 w 758049"/>
              <a:gd name="connsiteY14" fmla="*/ 197651 h 197651"/>
              <a:gd name="connsiteX15" fmla="*/ 379025 w 758049"/>
              <a:gd name="connsiteY15" fmla="*/ 150992 h 197651"/>
              <a:gd name="connsiteX16" fmla="*/ 440103 w 758049"/>
              <a:gd name="connsiteY16" fmla="*/ 197651 h 197651"/>
              <a:gd name="connsiteX17" fmla="*/ 416772 w 758049"/>
              <a:gd name="connsiteY17" fmla="*/ 122155 h 197651"/>
              <a:gd name="connsiteX18" fmla="*/ 477851 w 758049"/>
              <a:gd name="connsiteY18" fmla="*/ 75496 h 197651"/>
              <a:gd name="connsiteX19" fmla="*/ 402354 w 758049"/>
              <a:gd name="connsiteY19" fmla="*/ 75497 h 197651"/>
              <a:gd name="connsiteX20" fmla="*/ 659223 w 758049"/>
              <a:gd name="connsiteY20" fmla="*/ 0 h 197651"/>
              <a:gd name="connsiteX21" fmla="*/ 635894 w 758049"/>
              <a:gd name="connsiteY21" fmla="*/ 75497 h 197651"/>
              <a:gd name="connsiteX22" fmla="*/ 560397 w 758049"/>
              <a:gd name="connsiteY22" fmla="*/ 75496 h 197651"/>
              <a:gd name="connsiteX23" fmla="*/ 621476 w 758049"/>
              <a:gd name="connsiteY23" fmla="*/ 122155 h 197651"/>
              <a:gd name="connsiteX24" fmla="*/ 598145 w 758049"/>
              <a:gd name="connsiteY24" fmla="*/ 197651 h 197651"/>
              <a:gd name="connsiteX25" fmla="*/ 659223 w 758049"/>
              <a:gd name="connsiteY25" fmla="*/ 150992 h 197651"/>
              <a:gd name="connsiteX26" fmla="*/ 720301 w 758049"/>
              <a:gd name="connsiteY26" fmla="*/ 197651 h 197651"/>
              <a:gd name="connsiteX27" fmla="*/ 696970 w 758049"/>
              <a:gd name="connsiteY27" fmla="*/ 122155 h 197651"/>
              <a:gd name="connsiteX28" fmla="*/ 758049 w 758049"/>
              <a:gd name="connsiteY28" fmla="*/ 75496 h 197651"/>
              <a:gd name="connsiteX29" fmla="*/ 682552 w 758049"/>
              <a:gd name="connsiteY29" fmla="*/ 75497 h 197651"/>
            </a:gdLst>
            <a:rect l="l" t="t" r="r" b="b"/>
            <a:pathLst>
              <a:path w="758049" h="197651">
                <a:moveTo>
                  <a:pt x="98826" y="0"/>
                </a:moveTo>
                <a:lnTo>
                  <a:pt x="75497" y="75497"/>
                </a:lnTo>
                <a:lnTo>
                  <a:pt x="0" y="75496"/>
                </a:lnTo>
                <a:lnTo>
                  <a:pt x="61079" y="122155"/>
                </a:lnTo>
                <a:lnTo>
                  <a:pt x="37748" y="197651"/>
                </a:lnTo>
                <a:lnTo>
                  <a:pt x="98826" y="150992"/>
                </a:lnTo>
                <a:lnTo>
                  <a:pt x="159904" y="197651"/>
                </a:lnTo>
                <a:lnTo>
                  <a:pt x="136573" y="122155"/>
                </a:lnTo>
                <a:lnTo>
                  <a:pt x="197652" y="75496"/>
                </a:lnTo>
                <a:lnTo>
                  <a:pt x="122155" y="75497"/>
                </a:lnTo>
                <a:close/>
                <a:moveTo>
                  <a:pt x="379025" y="0"/>
                </a:moveTo>
                <a:lnTo>
                  <a:pt x="355696" y="75497"/>
                </a:lnTo>
                <a:lnTo>
                  <a:pt x="280199" y="75496"/>
                </a:lnTo>
                <a:lnTo>
                  <a:pt x="341278" y="122155"/>
                </a:lnTo>
                <a:lnTo>
                  <a:pt x="317947" y="197651"/>
                </a:lnTo>
                <a:lnTo>
                  <a:pt x="379025" y="150992"/>
                </a:lnTo>
                <a:lnTo>
                  <a:pt x="440103" y="197651"/>
                </a:lnTo>
                <a:lnTo>
                  <a:pt x="416772" y="122155"/>
                </a:lnTo>
                <a:lnTo>
                  <a:pt x="477851" y="75496"/>
                </a:lnTo>
                <a:lnTo>
                  <a:pt x="402354" y="75497"/>
                </a:lnTo>
                <a:close/>
                <a:moveTo>
                  <a:pt x="659223" y="0"/>
                </a:moveTo>
                <a:lnTo>
                  <a:pt x="635894" y="75497"/>
                </a:lnTo>
                <a:lnTo>
                  <a:pt x="560397" y="75496"/>
                </a:lnTo>
                <a:lnTo>
                  <a:pt x="621476" y="122155"/>
                </a:lnTo>
                <a:lnTo>
                  <a:pt x="598145" y="197651"/>
                </a:lnTo>
                <a:lnTo>
                  <a:pt x="659223" y="150992"/>
                </a:lnTo>
                <a:lnTo>
                  <a:pt x="720301" y="197651"/>
                </a:lnTo>
                <a:lnTo>
                  <a:pt x="696970" y="122155"/>
                </a:lnTo>
                <a:lnTo>
                  <a:pt x="758049" y="75496"/>
                </a:lnTo>
                <a:lnTo>
                  <a:pt x="682552" y="7549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5624" t="12526" r="0" b="0"/>
          <a:stretch>
            <a:fillRect/>
          </a:stretch>
        </p:blipFill>
        <p:spPr>
          <a:xfrm rot="0" flipH="1" flipV="0">
            <a:off x="425164" y="1332002"/>
            <a:ext cx="5893714" cy="53399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标题 1"/>
          <p:cNvSpPr txBox="1"/>
          <p:nvPr/>
        </p:nvSpPr>
        <p:spPr>
          <a:xfrm rot="0" flipH="0" flipV="0">
            <a:off x="5822066" y="3657600"/>
            <a:ext cx="5064228" cy="15625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/>
            <a:r>
              <a:rPr kumimoji="1" lang="en-US" altLang="zh-CN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季节的循环与特征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637896" y="1683336"/>
            <a:ext cx="2248398" cy="20104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/>
            <a:r>
              <a:rPr kumimoji="1" lang="en-US" altLang="zh-CN" sz="72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689540" y="1332914"/>
            <a:ext cx="2287935" cy="485512"/>
          </a:xfrm>
          <a:prstGeom prst="snip1Rect">
            <a:avLst>
              <a:gd name="adj" fmla="val 27969"/>
            </a:avLst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897819" y="1457260"/>
            <a:ext cx="1873240" cy="232615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20641522" flipH="0" flipV="0">
            <a:off x="2687259" y="1229964"/>
            <a:ext cx="1247082" cy="1247082"/>
          </a:xfrm>
          <a:prstGeom prst="flowChartConnector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254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20641522" flipH="0" flipV="0">
            <a:off x="8251620" y="1229964"/>
            <a:ext cx="1247082" cy="1247082"/>
          </a:xfrm>
          <a:prstGeom prst="flowChartConnector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254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20641522" flipH="0" flipV="0">
            <a:off x="2688673" y="3710050"/>
            <a:ext cx="1247082" cy="1247082"/>
          </a:xfrm>
          <a:prstGeom prst="flowChartConnector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254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68476" y="1572110"/>
            <a:ext cx="5284649" cy="1980715"/>
          </a:xfrm>
          <a:prstGeom prst="round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90500" dir="0" sx="100000" sy="100000" kx="0" ky="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908687" y="2132508"/>
            <a:ext cx="4804227" cy="117266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79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春季是四季中的第一个季节，标志着冬季的结束和温暖气候的开始。在北半球，春季通常从3月开始，到5月结束。春季的气候特征是温度逐渐升高，降水增多，植物开始生长，动物结束冬眠。
春季的气候变化对农业生产有着重要影响，农民开始播种，准备一年的农事活动。同时，春季也是许多花卉盛开的季节，如樱花、桃花等，为大自然增添了色彩。
春季的气候变化也对人们的日常生活产生影响，人们开始减少衣物，增加户外活动，享受温暖的阳光和新鲜的空气。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232837" y="1572110"/>
            <a:ext cx="5284649" cy="1980715"/>
          </a:xfrm>
          <a:prstGeom prst="round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90500" dir="0" sx="100000" sy="100000" kx="0" ky="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473048" y="2132508"/>
            <a:ext cx="4804227" cy="117266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927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春季是许多动物繁殖的季节，鸟类开始筑巢，哺乳动物如鹿和兔子开始生育。这些生物活动是自然界生命力的象征，也是生态平衡的重要组成部分。
随着温度的升高，冬眠的动物如熊和蛇开始苏醒，开始寻找食物和水源，准备迎接新的生活周期。
春季也是候鸟迁徙的季节，许多鸟类从南方飞回北方，寻找适合繁殖的环境。这些鸟类的迁徙行为不仅对它们自身的生存至关重要，也为人类提供了观赏自然奇观的机会。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908687" y="1750673"/>
            <a:ext cx="4804227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气候特征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473048" y="1750673"/>
            <a:ext cx="4804227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生物活动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69890" y="4052196"/>
            <a:ext cx="5284649" cy="1980715"/>
          </a:xfrm>
          <a:prstGeom prst="round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90500" dir="0" sx="100000" sy="100000" kx="0" ky="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910101" y="4612594"/>
            <a:ext cx="4804227" cy="117266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927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春季是人类户外活动的高峰期，人们开始进行春游、踏青等活动，享受大自然的美景。这些活动不仅有助于身心健康，也是家庭和朋友之间增进感情的好机会。
春季也是许多节日和庆典的季节，如中国的清明节、西方的复活节等，这些节日往往与春天的复苏和新生有关，具有深厚的文化意义。
春季的气候变化也对人类的健康产生影响，随着花粉的增多，过敏体质的人可能会受到影响。因此，春季也是预防和治疗过敏疾病的重要时期。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910101" y="4230759"/>
            <a:ext cx="4804227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6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人类活动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春季的复苏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9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0" flipV="0">
            <a:off x="-5040313" y="-285592"/>
            <a:ext cx="9127325" cy="2828786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36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 flipH="0" flipV="0">
            <a:off x="7007942" y="-1880554"/>
            <a:ext cx="9127325" cy="11076307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36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36599" y="1041139"/>
            <a:ext cx="10990580" cy="5514340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88972" y="565785"/>
            <a:ext cx="11169825" cy="5771515"/>
          </a:xfrm>
          <a:prstGeom prst="snip1Rect">
            <a:avLst/>
          </a:prstGeom>
          <a:solidFill>
            <a:schemeClr val="bg1"/>
          </a:solidFill>
          <a:ln w="41275" cap="sq">
            <a:solidFill>
              <a:schemeClr val="tx1">
                <a:lumMod val="85000"/>
                <a:lumOff val="15000"/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7572375" y="3338470"/>
            <a:ext cx="3420625" cy="3191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389913" y="5950142"/>
            <a:ext cx="11128550" cy="37503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909048" y="973735"/>
            <a:ext cx="3784085" cy="45719"/>
          </a:xfrm>
          <a:prstGeom prst="snip1Rect">
            <a:avLst>
              <a:gd name="adj" fmla="val 27969"/>
            </a:avLst>
          </a:prstGeom>
          <a:solidFill>
            <a:schemeClr val="accent1">
              <a:lumMod val="40000"/>
              <a:lumOff val="60000"/>
            </a:schemeClr>
          </a:solidFill>
          <a:ln w="4127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823707" y="5377217"/>
            <a:ext cx="5005075" cy="3827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r"/>
            <a:r>
              <a:rPr kumimoji="1" lang="en-US" altLang="zh-CN" sz="12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PowerPoint Design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0913745" y="5370233"/>
            <a:ext cx="68405" cy="386077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1" flipV="0">
            <a:off x="612943" y="900430"/>
            <a:ext cx="758049" cy="197651"/>
          </a:xfrm>
          <a:custGeom>
            <a:avLst/>
            <a:gdLst>
              <a:gd name="connsiteX0" fmla="*/ 98826 w 758049"/>
              <a:gd name="connsiteY0" fmla="*/ 0 h 197651"/>
              <a:gd name="connsiteX1" fmla="*/ 75497 w 758049"/>
              <a:gd name="connsiteY1" fmla="*/ 75497 h 197651"/>
              <a:gd name="connsiteX2" fmla="*/ 0 w 758049"/>
              <a:gd name="connsiteY2" fmla="*/ 75496 h 197651"/>
              <a:gd name="connsiteX3" fmla="*/ 61079 w 758049"/>
              <a:gd name="connsiteY3" fmla="*/ 122155 h 197651"/>
              <a:gd name="connsiteX4" fmla="*/ 37748 w 758049"/>
              <a:gd name="connsiteY4" fmla="*/ 197651 h 197651"/>
              <a:gd name="connsiteX5" fmla="*/ 98826 w 758049"/>
              <a:gd name="connsiteY5" fmla="*/ 150992 h 197651"/>
              <a:gd name="connsiteX6" fmla="*/ 159904 w 758049"/>
              <a:gd name="connsiteY6" fmla="*/ 197651 h 197651"/>
              <a:gd name="connsiteX7" fmla="*/ 136573 w 758049"/>
              <a:gd name="connsiteY7" fmla="*/ 122155 h 197651"/>
              <a:gd name="connsiteX8" fmla="*/ 197652 w 758049"/>
              <a:gd name="connsiteY8" fmla="*/ 75496 h 197651"/>
              <a:gd name="connsiteX9" fmla="*/ 122155 w 758049"/>
              <a:gd name="connsiteY9" fmla="*/ 75497 h 197651"/>
              <a:gd name="connsiteX10" fmla="*/ 379025 w 758049"/>
              <a:gd name="connsiteY10" fmla="*/ 0 h 197651"/>
              <a:gd name="connsiteX11" fmla="*/ 355696 w 758049"/>
              <a:gd name="connsiteY11" fmla="*/ 75497 h 197651"/>
              <a:gd name="connsiteX12" fmla="*/ 280199 w 758049"/>
              <a:gd name="connsiteY12" fmla="*/ 75496 h 197651"/>
              <a:gd name="connsiteX13" fmla="*/ 341278 w 758049"/>
              <a:gd name="connsiteY13" fmla="*/ 122155 h 197651"/>
              <a:gd name="connsiteX14" fmla="*/ 317947 w 758049"/>
              <a:gd name="connsiteY14" fmla="*/ 197651 h 197651"/>
              <a:gd name="connsiteX15" fmla="*/ 379025 w 758049"/>
              <a:gd name="connsiteY15" fmla="*/ 150992 h 197651"/>
              <a:gd name="connsiteX16" fmla="*/ 440103 w 758049"/>
              <a:gd name="connsiteY16" fmla="*/ 197651 h 197651"/>
              <a:gd name="connsiteX17" fmla="*/ 416772 w 758049"/>
              <a:gd name="connsiteY17" fmla="*/ 122155 h 197651"/>
              <a:gd name="connsiteX18" fmla="*/ 477851 w 758049"/>
              <a:gd name="connsiteY18" fmla="*/ 75496 h 197651"/>
              <a:gd name="connsiteX19" fmla="*/ 402354 w 758049"/>
              <a:gd name="connsiteY19" fmla="*/ 75497 h 197651"/>
              <a:gd name="connsiteX20" fmla="*/ 659223 w 758049"/>
              <a:gd name="connsiteY20" fmla="*/ 0 h 197651"/>
              <a:gd name="connsiteX21" fmla="*/ 635894 w 758049"/>
              <a:gd name="connsiteY21" fmla="*/ 75497 h 197651"/>
              <a:gd name="connsiteX22" fmla="*/ 560397 w 758049"/>
              <a:gd name="connsiteY22" fmla="*/ 75496 h 197651"/>
              <a:gd name="connsiteX23" fmla="*/ 621476 w 758049"/>
              <a:gd name="connsiteY23" fmla="*/ 122155 h 197651"/>
              <a:gd name="connsiteX24" fmla="*/ 598145 w 758049"/>
              <a:gd name="connsiteY24" fmla="*/ 197651 h 197651"/>
              <a:gd name="connsiteX25" fmla="*/ 659223 w 758049"/>
              <a:gd name="connsiteY25" fmla="*/ 150992 h 197651"/>
              <a:gd name="connsiteX26" fmla="*/ 720301 w 758049"/>
              <a:gd name="connsiteY26" fmla="*/ 197651 h 197651"/>
              <a:gd name="connsiteX27" fmla="*/ 696970 w 758049"/>
              <a:gd name="connsiteY27" fmla="*/ 122155 h 197651"/>
              <a:gd name="connsiteX28" fmla="*/ 758049 w 758049"/>
              <a:gd name="connsiteY28" fmla="*/ 75496 h 197651"/>
              <a:gd name="connsiteX29" fmla="*/ 682552 w 758049"/>
              <a:gd name="connsiteY29" fmla="*/ 75497 h 197651"/>
            </a:gdLst>
            <a:rect l="l" t="t" r="r" b="b"/>
            <a:pathLst>
              <a:path w="758049" h="197651">
                <a:moveTo>
                  <a:pt x="98826" y="0"/>
                </a:moveTo>
                <a:lnTo>
                  <a:pt x="75497" y="75497"/>
                </a:lnTo>
                <a:lnTo>
                  <a:pt x="0" y="75496"/>
                </a:lnTo>
                <a:lnTo>
                  <a:pt x="61079" y="122155"/>
                </a:lnTo>
                <a:lnTo>
                  <a:pt x="37748" y="197651"/>
                </a:lnTo>
                <a:lnTo>
                  <a:pt x="98826" y="150992"/>
                </a:lnTo>
                <a:lnTo>
                  <a:pt x="159904" y="197651"/>
                </a:lnTo>
                <a:lnTo>
                  <a:pt x="136573" y="122155"/>
                </a:lnTo>
                <a:lnTo>
                  <a:pt x="197652" y="75496"/>
                </a:lnTo>
                <a:lnTo>
                  <a:pt x="122155" y="75497"/>
                </a:lnTo>
                <a:close/>
                <a:moveTo>
                  <a:pt x="379025" y="0"/>
                </a:moveTo>
                <a:lnTo>
                  <a:pt x="355696" y="75497"/>
                </a:lnTo>
                <a:lnTo>
                  <a:pt x="280199" y="75496"/>
                </a:lnTo>
                <a:lnTo>
                  <a:pt x="341278" y="122155"/>
                </a:lnTo>
                <a:lnTo>
                  <a:pt x="317947" y="197651"/>
                </a:lnTo>
                <a:lnTo>
                  <a:pt x="379025" y="150992"/>
                </a:lnTo>
                <a:lnTo>
                  <a:pt x="440103" y="197651"/>
                </a:lnTo>
                <a:lnTo>
                  <a:pt x="416772" y="122155"/>
                </a:lnTo>
                <a:lnTo>
                  <a:pt x="477851" y="75496"/>
                </a:lnTo>
                <a:lnTo>
                  <a:pt x="402354" y="75497"/>
                </a:lnTo>
                <a:close/>
                <a:moveTo>
                  <a:pt x="659223" y="0"/>
                </a:moveTo>
                <a:lnTo>
                  <a:pt x="635894" y="75497"/>
                </a:lnTo>
                <a:lnTo>
                  <a:pt x="560397" y="75496"/>
                </a:lnTo>
                <a:lnTo>
                  <a:pt x="621476" y="122155"/>
                </a:lnTo>
                <a:lnTo>
                  <a:pt x="598145" y="197651"/>
                </a:lnTo>
                <a:lnTo>
                  <a:pt x="659223" y="150992"/>
                </a:lnTo>
                <a:lnTo>
                  <a:pt x="720301" y="197651"/>
                </a:lnTo>
                <a:lnTo>
                  <a:pt x="696970" y="122155"/>
                </a:lnTo>
                <a:lnTo>
                  <a:pt x="758049" y="75496"/>
                </a:lnTo>
                <a:lnTo>
                  <a:pt x="682552" y="7549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5624" t="12526" r="0" b="0"/>
          <a:stretch>
            <a:fillRect/>
          </a:stretch>
        </p:blipFill>
        <p:spPr>
          <a:xfrm rot="0" flipH="1" flipV="0">
            <a:off x="425164" y="1332002"/>
            <a:ext cx="5893714" cy="53399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标题 1"/>
          <p:cNvSpPr txBox="1"/>
          <p:nvPr/>
        </p:nvSpPr>
        <p:spPr>
          <a:xfrm rot="0" flipH="0" flipV="0">
            <a:off x="5822066" y="3657600"/>
            <a:ext cx="5064228" cy="15625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/>
            <a:r>
              <a:rPr kumimoji="1" lang="en-US" altLang="zh-CN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夏季的热烈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637896" y="1683336"/>
            <a:ext cx="2248398" cy="20104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/>
            <a:r>
              <a:rPr kumimoji="1" lang="en-US" altLang="zh-CN" sz="72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689540" y="1332914"/>
            <a:ext cx="2287935" cy="485512"/>
          </a:xfrm>
          <a:prstGeom prst="snip1Rect">
            <a:avLst>
              <a:gd name="adj" fmla="val 27969"/>
            </a:avLst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897819" y="1457260"/>
            <a:ext cx="1873240" cy="232615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053657" y="2224123"/>
            <a:ext cx="2520000" cy="792000"/>
          </a:xfrm>
          <a:prstGeom prst="parallelogram">
            <a:avLst>
              <a:gd name="adj" fmla="val 29957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37657" y="3576484"/>
            <a:ext cx="2952000" cy="18791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夏季是四季中的第二个季节，以其高温和长日照而闻名。在北半球，夏季通常从6月开始，到8月结束。夏季的高温和充足的阳光为植物的生长提供了良好的条件，也是许多户外活动的最佳时期。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829650" y="2224123"/>
            <a:ext cx="2520000" cy="792000"/>
          </a:xfrm>
          <a:prstGeom prst="parallelogram">
            <a:avLst>
              <a:gd name="adj" fmla="val 29957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613650" y="3576484"/>
            <a:ext cx="2952000" cy="18791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夏季的高温天气对人们的日常生活有着重要影响，人们倾向于穿着轻便的衣物，使用空调和风扇来降温。同时，夏季也是用电高峰期，对电力供应系统提出了更高的要求。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605644" y="2224123"/>
            <a:ext cx="2520000" cy="792000"/>
          </a:xfrm>
          <a:prstGeom prst="parallelogram">
            <a:avLst>
              <a:gd name="adj" fmla="val 29957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389644" y="3576484"/>
            <a:ext cx="2952000" cy="18791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夏季的气候变化也对农业生产有着重要影响，高温和干旱可能会影响作物的生长，因此农民需要采取灌溉等措施来保证作物的水分供应。</a:t>
            </a:r>
            <a:endParaRPr kumimoji="1" lang="zh-CN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1447800" y="1511300"/>
            <a:ext cx="1574800" cy="1574800"/>
          </a:xfrm>
          <a:prstGeom prst="rect">
            <a:avLst/>
          </a:prstGeom>
        </p:spPr>
      </p:pic>
      <p:pic>
        <p:nvPicPr>
          <p:cNvPr id="1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5303979" y="1569816"/>
            <a:ext cx="1584043" cy="1579784"/>
          </a:xfrm>
          <a:prstGeom prst="rect">
            <a:avLst/>
          </a:prstGeom>
        </p:spPr>
      </p:pic>
      <p:pic>
        <p:nvPicPr>
          <p:cNvPr id="11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029700" y="1397000"/>
            <a:ext cx="1663700" cy="1663700"/>
          </a:xfrm>
          <a:prstGeom prst="rect">
            <a:avLst/>
          </a:prstGeom>
        </p:spPr>
      </p:pic>
      <p:sp>
        <p:nvSpPr>
          <p:cNvPr id="12" name="标题 1"/>
          <p:cNvSpPr txBox="1"/>
          <p:nvPr/>
        </p:nvSpPr>
        <p:spPr>
          <a:xfrm rot="0" flipH="0" flipV="0">
            <a:off x="8904508" y="3136286"/>
            <a:ext cx="1917302" cy="4411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20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132608" y="3136286"/>
            <a:ext cx="1917302" cy="4411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20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1271808" y="3136286"/>
            <a:ext cx="1917302" cy="4411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20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气候特征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9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2997944" y="2881337"/>
            <a:ext cx="6639167" cy="1490946"/>
          </a:xfrm>
          <a:prstGeom prst="round2DiagRect">
            <a:avLst>
              <a:gd name="adj1" fmla="val 24401"/>
              <a:gd name="adj2" fmla="val 0"/>
            </a:avLst>
          </a:prstGeom>
          <a:solidFill>
            <a:schemeClr val="bg1">
              <a:lumMod val="95000"/>
              <a:alpha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748089" y="4552283"/>
            <a:ext cx="6639167" cy="1490946"/>
          </a:xfrm>
          <a:prstGeom prst="round2DiagRect">
            <a:avLst>
              <a:gd name="adj1" fmla="val 24401"/>
              <a:gd name="adj2" fmla="val 0"/>
            </a:avLst>
          </a:prstGeom>
          <a:solidFill>
            <a:schemeClr val="bg1">
              <a:lumMod val="95000"/>
              <a:alpha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247799" y="1221174"/>
            <a:ext cx="6639167" cy="1490946"/>
          </a:xfrm>
          <a:prstGeom prst="round2DiagRect">
            <a:avLst>
              <a:gd name="adj1" fmla="val 24401"/>
              <a:gd name="adj2" fmla="val 0"/>
            </a:avLst>
          </a:prstGeom>
          <a:solidFill>
            <a:schemeClr val="bg1">
              <a:lumMod val="95000"/>
              <a:alpha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92044" y="1221171"/>
            <a:ext cx="864000" cy="540000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000000" scaled="0"/>
          </a:gradFill>
          <a:ln w="6350" cap="flat">
            <a:noFill/>
            <a:miter/>
          </a:ln>
          <a:effectLst>
            <a:outerShdw dist="127000" blurRad="317500" dir="2400000" sx="100000" sy="100000" kx="0" ky="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828842" y="1429693"/>
            <a:ext cx="5636100" cy="10739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夏季是许多动物繁殖的季节，如鸟类的孵化和哺乳动物的生育。这些生物活动是自然界生命力的象征，也是生态平衡的重要组成部分。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954044" y="1311172"/>
            <a:ext cx="54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2565945" y="2886727"/>
            <a:ext cx="864000" cy="540000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000000" scaled="0"/>
          </a:gradFill>
          <a:ln w="6350" cap="flat">
            <a:noFill/>
            <a:miter/>
          </a:ln>
          <a:effectLst>
            <a:outerShdw dist="127000" blurRad="317500" dir="2400000" sx="100000" sy="100000" kx="0" ky="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578987" y="3089858"/>
            <a:ext cx="5636100" cy="10739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随着温度的升高，许多动物开始寻找阴凉的地方避暑，如树荫下或水中。这些行为有助于动物在高温环境下保持体温，避免中暑。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727944" y="2976726"/>
            <a:ext cx="54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325800" y="4552283"/>
            <a:ext cx="864000" cy="540000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000000" scaled="0"/>
          </a:gradFill>
          <a:ln w="6350" cap="flat">
            <a:noFill/>
            <a:miter/>
          </a:ln>
          <a:effectLst>
            <a:outerShdw dist="127000" blurRad="317500" dir="2400000" sx="100000" sy="100000" kx="0" ky="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329132" y="4760802"/>
            <a:ext cx="5636100" cy="10739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夏季也是许多昆虫活跃的季节，如蚊子和苍蝇，这些昆虫的繁殖和活动对人类健康和农业生产都有一定的影响。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487800" y="4642283"/>
            <a:ext cx="54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/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生物活动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9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64172" y="2722810"/>
            <a:ext cx="3233227" cy="16070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夏季是人类户外活动的高峰期，人们开始进行游泳、烧烤、露营等活动，享受夏日的乐趣。这些活动不仅有助于身心健康，也是家庭和朋友之间增进感情的好机会。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4172" y="2349168"/>
            <a:ext cx="3233227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000666" y="4780470"/>
            <a:ext cx="2560239" cy="207753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999581" y="4497738"/>
            <a:ext cx="2562408" cy="607662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479387" y="2722810"/>
            <a:ext cx="3233227" cy="16070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夏季也是许多节日和庆典的季节，如中国的端午节、西方的独立日等，这些节日往往与夏季的热情和活力有关，具有深厚的文化意义。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479387" y="2349168"/>
            <a:ext cx="3233227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BAB5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815881" y="4780470"/>
            <a:ext cx="2560239" cy="2077530"/>
          </a:xfrm>
          <a:prstGeom prst="rect">
            <a:avLst/>
          </a:prstGeom>
          <a:gradFill>
            <a:gsLst>
              <a:gs pos="0">
                <a:schemeClr val="accent2"/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814796" y="4497738"/>
            <a:ext cx="2562408" cy="607662"/>
          </a:xfrm>
          <a:prstGeom prst="flowChartConnector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8286813" y="2722810"/>
            <a:ext cx="3233227" cy="16070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夏季的高温天气也对人类的健康产生影响，人们需要采取防晒措施，避免中暑和皮肤晒伤。同时，夏季也是预防和治疗热射病的重要时期。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8286813" y="2349168"/>
            <a:ext cx="3233227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623307" y="4780470"/>
            <a:ext cx="2560239" cy="207753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622222" y="4497738"/>
            <a:ext cx="2562408" cy="607662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9630371" y="5628910"/>
            <a:ext cx="546110" cy="505190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801057" y="5628910"/>
            <a:ext cx="577040" cy="505190"/>
          </a:xfrm>
          <a:custGeom>
            <a:avLst/>
            <a:gdLst>
              <a:gd name="connsiteX0" fmla="*/ 411293 w 822401"/>
              <a:gd name="connsiteY0" fmla="*/ 234366 h 720000"/>
              <a:gd name="connsiteX1" fmla="*/ 536928 w 822401"/>
              <a:gd name="connsiteY1" fmla="*/ 360000 h 720000"/>
              <a:gd name="connsiteX2" fmla="*/ 411293 w 822401"/>
              <a:gd name="connsiteY2" fmla="*/ 485635 h 720000"/>
              <a:gd name="connsiteX3" fmla="*/ 285659 w 822401"/>
              <a:gd name="connsiteY3" fmla="*/ 360000 h 720000"/>
              <a:gd name="connsiteX4" fmla="*/ 411293 w 822401"/>
              <a:gd name="connsiteY4" fmla="*/ 234366 h 720000"/>
              <a:gd name="connsiteX5" fmla="*/ 411293 w 822401"/>
              <a:gd name="connsiteY5" fmla="*/ 178938 h 720000"/>
              <a:gd name="connsiteX6" fmla="*/ 230231 w 822401"/>
              <a:gd name="connsiteY6" fmla="*/ 360000 h 720000"/>
              <a:gd name="connsiteX7" fmla="*/ 411293 w 822401"/>
              <a:gd name="connsiteY7" fmla="*/ 541063 h 720000"/>
              <a:gd name="connsiteX8" fmla="*/ 592355 w 822401"/>
              <a:gd name="connsiteY8" fmla="*/ 360000 h 720000"/>
              <a:gd name="connsiteX9" fmla="*/ 411293 w 822401"/>
              <a:gd name="connsiteY9" fmla="*/ 178938 h 720000"/>
              <a:gd name="connsiteX10" fmla="*/ 219884 w 822401"/>
              <a:gd name="connsiteY10" fmla="*/ 0 h 720000"/>
              <a:gd name="connsiteX11" fmla="*/ 602517 w 822401"/>
              <a:gd name="connsiteY11" fmla="*/ 0 h 720000"/>
              <a:gd name="connsiteX12" fmla="*/ 627275 w 822401"/>
              <a:gd name="connsiteY12" fmla="*/ 14319 h 720000"/>
              <a:gd name="connsiteX13" fmla="*/ 818591 w 822401"/>
              <a:gd name="connsiteY13" fmla="*/ 345682 h 720000"/>
              <a:gd name="connsiteX14" fmla="*/ 818591 w 822401"/>
              <a:gd name="connsiteY14" fmla="*/ 374319 h 720000"/>
              <a:gd name="connsiteX15" fmla="*/ 627367 w 822401"/>
              <a:gd name="connsiteY15" fmla="*/ 705682 h 720000"/>
              <a:gd name="connsiteX16" fmla="*/ 602609 w 822401"/>
              <a:gd name="connsiteY16" fmla="*/ 720000 h 720000"/>
              <a:gd name="connsiteX17" fmla="*/ 219977 w 822401"/>
              <a:gd name="connsiteY17" fmla="*/ 720000 h 720000"/>
              <a:gd name="connsiteX18" fmla="*/ 195219 w 822401"/>
              <a:gd name="connsiteY18" fmla="*/ 705682 h 720000"/>
              <a:gd name="connsiteX19" fmla="*/ 3811 w 822401"/>
              <a:gd name="connsiteY19" fmla="*/ 374319 h 720000"/>
              <a:gd name="connsiteX20" fmla="*/ 3811 w 822401"/>
              <a:gd name="connsiteY20" fmla="*/ 345682 h 720000"/>
              <a:gd name="connsiteX21" fmla="*/ 195127 w 822401"/>
              <a:gd name="connsiteY21" fmla="*/ 14319 h 720000"/>
              <a:gd name="connsiteX22" fmla="*/ 219884 w 822401"/>
              <a:gd name="connsiteY22" fmla="*/ 0 h 720000"/>
            </a:gdLst>
            <a:rect l="l" t="t" r="r" b="b"/>
            <a:pathLst>
              <a:path w="822401" h="720000">
                <a:moveTo>
                  <a:pt x="411293" y="234366"/>
                </a:moveTo>
                <a:cubicBezTo>
                  <a:pt x="480577" y="234366"/>
                  <a:pt x="536928" y="290716"/>
                  <a:pt x="536928" y="360000"/>
                </a:cubicBezTo>
                <a:cubicBezTo>
                  <a:pt x="536928" y="429284"/>
                  <a:pt x="480577" y="485635"/>
                  <a:pt x="411293" y="485635"/>
                </a:cubicBezTo>
                <a:cubicBezTo>
                  <a:pt x="342009" y="485635"/>
                  <a:pt x="285659" y="429284"/>
                  <a:pt x="285659" y="360000"/>
                </a:cubicBezTo>
                <a:cubicBezTo>
                  <a:pt x="285659" y="290716"/>
                  <a:pt x="342009" y="234366"/>
                  <a:pt x="411293" y="234366"/>
                </a:cubicBezTo>
                <a:close/>
                <a:moveTo>
                  <a:pt x="411293" y="178938"/>
                </a:moveTo>
                <a:cubicBezTo>
                  <a:pt x="311432" y="178938"/>
                  <a:pt x="230231" y="260139"/>
                  <a:pt x="230231" y="360000"/>
                </a:cubicBezTo>
                <a:cubicBezTo>
                  <a:pt x="230231" y="459862"/>
                  <a:pt x="311432" y="541063"/>
                  <a:pt x="411293" y="541063"/>
                </a:cubicBezTo>
                <a:cubicBezTo>
                  <a:pt x="511154" y="541063"/>
                  <a:pt x="592355" y="459862"/>
                  <a:pt x="592355" y="360000"/>
                </a:cubicBezTo>
                <a:cubicBezTo>
                  <a:pt x="592355" y="260139"/>
                  <a:pt x="511154" y="178938"/>
                  <a:pt x="411293" y="178938"/>
                </a:cubicBezTo>
                <a:close/>
                <a:moveTo>
                  <a:pt x="219884" y="0"/>
                </a:moveTo>
                <a:lnTo>
                  <a:pt x="602517" y="0"/>
                </a:lnTo>
                <a:cubicBezTo>
                  <a:pt x="612679" y="0"/>
                  <a:pt x="622194" y="5451"/>
                  <a:pt x="627275" y="14319"/>
                </a:cubicBezTo>
                <a:lnTo>
                  <a:pt x="818591" y="345682"/>
                </a:lnTo>
                <a:cubicBezTo>
                  <a:pt x="823672" y="354550"/>
                  <a:pt x="823672" y="365451"/>
                  <a:pt x="818591" y="374319"/>
                </a:cubicBezTo>
                <a:lnTo>
                  <a:pt x="627367" y="705682"/>
                </a:lnTo>
                <a:cubicBezTo>
                  <a:pt x="622286" y="714550"/>
                  <a:pt x="612771" y="720000"/>
                  <a:pt x="602609" y="720000"/>
                </a:cubicBezTo>
                <a:lnTo>
                  <a:pt x="219977" y="720000"/>
                </a:lnTo>
                <a:cubicBezTo>
                  <a:pt x="209815" y="720000"/>
                  <a:pt x="200300" y="714550"/>
                  <a:pt x="195219" y="705682"/>
                </a:cubicBezTo>
                <a:lnTo>
                  <a:pt x="3811" y="374319"/>
                </a:lnTo>
                <a:cubicBezTo>
                  <a:pt x="-1270" y="365543"/>
                  <a:pt x="-1270" y="354550"/>
                  <a:pt x="3811" y="345682"/>
                </a:cubicBezTo>
                <a:lnTo>
                  <a:pt x="195127" y="14319"/>
                </a:lnTo>
                <a:cubicBezTo>
                  <a:pt x="200208" y="5451"/>
                  <a:pt x="209723" y="0"/>
                  <a:pt x="219884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2012786" y="5628910"/>
            <a:ext cx="535997" cy="505190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人类活动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2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0" flipV="0">
            <a:off x="-5040313" y="-285592"/>
            <a:ext cx="9127325" cy="2828786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36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 flipH="0" flipV="0">
            <a:off x="7007942" y="-1880554"/>
            <a:ext cx="9127325" cy="11076307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36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36599" y="1041139"/>
            <a:ext cx="10990580" cy="5514340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88972" y="565785"/>
            <a:ext cx="11169825" cy="5771515"/>
          </a:xfrm>
          <a:prstGeom prst="snip1Rect">
            <a:avLst/>
          </a:prstGeom>
          <a:solidFill>
            <a:schemeClr val="bg1"/>
          </a:solidFill>
          <a:ln w="41275" cap="sq">
            <a:solidFill>
              <a:schemeClr val="tx1">
                <a:lumMod val="85000"/>
                <a:lumOff val="15000"/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7572375" y="3338470"/>
            <a:ext cx="3420625" cy="3191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389913" y="5950142"/>
            <a:ext cx="11128550" cy="37503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909048" y="973735"/>
            <a:ext cx="3784085" cy="45719"/>
          </a:xfrm>
          <a:prstGeom prst="snip1Rect">
            <a:avLst>
              <a:gd name="adj" fmla="val 27969"/>
            </a:avLst>
          </a:prstGeom>
          <a:solidFill>
            <a:schemeClr val="accent1">
              <a:lumMod val="40000"/>
              <a:lumOff val="60000"/>
            </a:schemeClr>
          </a:solidFill>
          <a:ln w="4127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823707" y="5377217"/>
            <a:ext cx="5005075" cy="3827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r"/>
            <a:r>
              <a:rPr kumimoji="1" lang="en-US" altLang="zh-CN" sz="12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PowerPoint Design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0913745" y="5370233"/>
            <a:ext cx="68405" cy="386077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1" flipV="0">
            <a:off x="612943" y="900430"/>
            <a:ext cx="758049" cy="197651"/>
          </a:xfrm>
          <a:custGeom>
            <a:avLst/>
            <a:gdLst>
              <a:gd name="connsiteX0" fmla="*/ 98826 w 758049"/>
              <a:gd name="connsiteY0" fmla="*/ 0 h 197651"/>
              <a:gd name="connsiteX1" fmla="*/ 75497 w 758049"/>
              <a:gd name="connsiteY1" fmla="*/ 75497 h 197651"/>
              <a:gd name="connsiteX2" fmla="*/ 0 w 758049"/>
              <a:gd name="connsiteY2" fmla="*/ 75496 h 197651"/>
              <a:gd name="connsiteX3" fmla="*/ 61079 w 758049"/>
              <a:gd name="connsiteY3" fmla="*/ 122155 h 197651"/>
              <a:gd name="connsiteX4" fmla="*/ 37748 w 758049"/>
              <a:gd name="connsiteY4" fmla="*/ 197651 h 197651"/>
              <a:gd name="connsiteX5" fmla="*/ 98826 w 758049"/>
              <a:gd name="connsiteY5" fmla="*/ 150992 h 197651"/>
              <a:gd name="connsiteX6" fmla="*/ 159904 w 758049"/>
              <a:gd name="connsiteY6" fmla="*/ 197651 h 197651"/>
              <a:gd name="connsiteX7" fmla="*/ 136573 w 758049"/>
              <a:gd name="connsiteY7" fmla="*/ 122155 h 197651"/>
              <a:gd name="connsiteX8" fmla="*/ 197652 w 758049"/>
              <a:gd name="connsiteY8" fmla="*/ 75496 h 197651"/>
              <a:gd name="connsiteX9" fmla="*/ 122155 w 758049"/>
              <a:gd name="connsiteY9" fmla="*/ 75497 h 197651"/>
              <a:gd name="connsiteX10" fmla="*/ 379025 w 758049"/>
              <a:gd name="connsiteY10" fmla="*/ 0 h 197651"/>
              <a:gd name="connsiteX11" fmla="*/ 355696 w 758049"/>
              <a:gd name="connsiteY11" fmla="*/ 75497 h 197651"/>
              <a:gd name="connsiteX12" fmla="*/ 280199 w 758049"/>
              <a:gd name="connsiteY12" fmla="*/ 75496 h 197651"/>
              <a:gd name="connsiteX13" fmla="*/ 341278 w 758049"/>
              <a:gd name="connsiteY13" fmla="*/ 122155 h 197651"/>
              <a:gd name="connsiteX14" fmla="*/ 317947 w 758049"/>
              <a:gd name="connsiteY14" fmla="*/ 197651 h 197651"/>
              <a:gd name="connsiteX15" fmla="*/ 379025 w 758049"/>
              <a:gd name="connsiteY15" fmla="*/ 150992 h 197651"/>
              <a:gd name="connsiteX16" fmla="*/ 440103 w 758049"/>
              <a:gd name="connsiteY16" fmla="*/ 197651 h 197651"/>
              <a:gd name="connsiteX17" fmla="*/ 416772 w 758049"/>
              <a:gd name="connsiteY17" fmla="*/ 122155 h 197651"/>
              <a:gd name="connsiteX18" fmla="*/ 477851 w 758049"/>
              <a:gd name="connsiteY18" fmla="*/ 75496 h 197651"/>
              <a:gd name="connsiteX19" fmla="*/ 402354 w 758049"/>
              <a:gd name="connsiteY19" fmla="*/ 75497 h 197651"/>
              <a:gd name="connsiteX20" fmla="*/ 659223 w 758049"/>
              <a:gd name="connsiteY20" fmla="*/ 0 h 197651"/>
              <a:gd name="connsiteX21" fmla="*/ 635894 w 758049"/>
              <a:gd name="connsiteY21" fmla="*/ 75497 h 197651"/>
              <a:gd name="connsiteX22" fmla="*/ 560397 w 758049"/>
              <a:gd name="connsiteY22" fmla="*/ 75496 h 197651"/>
              <a:gd name="connsiteX23" fmla="*/ 621476 w 758049"/>
              <a:gd name="connsiteY23" fmla="*/ 122155 h 197651"/>
              <a:gd name="connsiteX24" fmla="*/ 598145 w 758049"/>
              <a:gd name="connsiteY24" fmla="*/ 197651 h 197651"/>
              <a:gd name="connsiteX25" fmla="*/ 659223 w 758049"/>
              <a:gd name="connsiteY25" fmla="*/ 150992 h 197651"/>
              <a:gd name="connsiteX26" fmla="*/ 720301 w 758049"/>
              <a:gd name="connsiteY26" fmla="*/ 197651 h 197651"/>
              <a:gd name="connsiteX27" fmla="*/ 696970 w 758049"/>
              <a:gd name="connsiteY27" fmla="*/ 122155 h 197651"/>
              <a:gd name="connsiteX28" fmla="*/ 758049 w 758049"/>
              <a:gd name="connsiteY28" fmla="*/ 75496 h 197651"/>
              <a:gd name="connsiteX29" fmla="*/ 682552 w 758049"/>
              <a:gd name="connsiteY29" fmla="*/ 75497 h 197651"/>
            </a:gdLst>
            <a:rect l="l" t="t" r="r" b="b"/>
            <a:pathLst>
              <a:path w="758049" h="197651">
                <a:moveTo>
                  <a:pt x="98826" y="0"/>
                </a:moveTo>
                <a:lnTo>
                  <a:pt x="75497" y="75497"/>
                </a:lnTo>
                <a:lnTo>
                  <a:pt x="0" y="75496"/>
                </a:lnTo>
                <a:lnTo>
                  <a:pt x="61079" y="122155"/>
                </a:lnTo>
                <a:lnTo>
                  <a:pt x="37748" y="197651"/>
                </a:lnTo>
                <a:lnTo>
                  <a:pt x="98826" y="150992"/>
                </a:lnTo>
                <a:lnTo>
                  <a:pt x="159904" y="197651"/>
                </a:lnTo>
                <a:lnTo>
                  <a:pt x="136573" y="122155"/>
                </a:lnTo>
                <a:lnTo>
                  <a:pt x="197652" y="75496"/>
                </a:lnTo>
                <a:lnTo>
                  <a:pt x="122155" y="75497"/>
                </a:lnTo>
                <a:close/>
                <a:moveTo>
                  <a:pt x="379025" y="0"/>
                </a:moveTo>
                <a:lnTo>
                  <a:pt x="355696" y="75497"/>
                </a:lnTo>
                <a:lnTo>
                  <a:pt x="280199" y="75496"/>
                </a:lnTo>
                <a:lnTo>
                  <a:pt x="341278" y="122155"/>
                </a:lnTo>
                <a:lnTo>
                  <a:pt x="317947" y="197651"/>
                </a:lnTo>
                <a:lnTo>
                  <a:pt x="379025" y="150992"/>
                </a:lnTo>
                <a:lnTo>
                  <a:pt x="440103" y="197651"/>
                </a:lnTo>
                <a:lnTo>
                  <a:pt x="416772" y="122155"/>
                </a:lnTo>
                <a:lnTo>
                  <a:pt x="477851" y="75496"/>
                </a:lnTo>
                <a:lnTo>
                  <a:pt x="402354" y="75497"/>
                </a:lnTo>
                <a:close/>
                <a:moveTo>
                  <a:pt x="659223" y="0"/>
                </a:moveTo>
                <a:lnTo>
                  <a:pt x="635894" y="75497"/>
                </a:lnTo>
                <a:lnTo>
                  <a:pt x="560397" y="75496"/>
                </a:lnTo>
                <a:lnTo>
                  <a:pt x="621476" y="122155"/>
                </a:lnTo>
                <a:lnTo>
                  <a:pt x="598145" y="197651"/>
                </a:lnTo>
                <a:lnTo>
                  <a:pt x="659223" y="150992"/>
                </a:lnTo>
                <a:lnTo>
                  <a:pt x="720301" y="197651"/>
                </a:lnTo>
                <a:lnTo>
                  <a:pt x="696970" y="122155"/>
                </a:lnTo>
                <a:lnTo>
                  <a:pt x="758049" y="75496"/>
                </a:lnTo>
                <a:lnTo>
                  <a:pt x="682552" y="7549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5624" t="12526" r="0" b="0"/>
          <a:stretch>
            <a:fillRect/>
          </a:stretch>
        </p:blipFill>
        <p:spPr>
          <a:xfrm rot="0" flipH="1" flipV="0">
            <a:off x="425164" y="1332002"/>
            <a:ext cx="5893714" cy="53399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标题 1"/>
          <p:cNvSpPr txBox="1"/>
          <p:nvPr/>
        </p:nvSpPr>
        <p:spPr>
          <a:xfrm rot="0" flipH="0" flipV="0">
            <a:off x="5822066" y="3657600"/>
            <a:ext cx="5064228" cy="15625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/>
            <a:r>
              <a:rPr kumimoji="1" lang="en-US" altLang="zh-CN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秋季的收获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637896" y="1683336"/>
            <a:ext cx="2248398" cy="20104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/>
            <a:r>
              <a:rPr kumimoji="1" lang="en-US" altLang="zh-CN" sz="72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689540" y="1332914"/>
            <a:ext cx="2287935" cy="485512"/>
          </a:xfrm>
          <a:prstGeom prst="snip1Rect">
            <a:avLst>
              <a:gd name="adj" fmla="val 27969"/>
            </a:avLst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897819" y="1457260"/>
            <a:ext cx="1873240" cy="232615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1" flipV="0">
            <a:off x="2569169" y="2912200"/>
            <a:ext cx="6480000" cy="1440000"/>
          </a:xfrm>
          <a:prstGeom prst="roundRect">
            <a:avLst>
              <a:gd name="adj" fmla="val 7202"/>
            </a:avLst>
          </a:prstGeom>
          <a:solidFill>
            <a:schemeClr val="bg1">
              <a:lumMod val="95000"/>
            </a:schemeClr>
          </a:solidFill>
          <a:ln w="57150" cap="rnd">
            <a:noFill/>
            <a:round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479650" y="3106970"/>
            <a:ext cx="5220000" cy="10504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秋季的气候变化对农业生产有着重要影响，农民开始收获作物，准备冬季的储存。同时，秋季也是许多水果和蔬菜成熟的季节，如苹果、南瓜等。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3130131" y="4551608"/>
            <a:ext cx="6480000" cy="1440000"/>
          </a:xfrm>
          <a:prstGeom prst="roundRect">
            <a:avLst>
              <a:gd name="adj" fmla="val 7683"/>
            </a:avLst>
          </a:prstGeom>
          <a:solidFill>
            <a:schemeClr val="bg1">
              <a:lumMod val="95000"/>
            </a:schemeClr>
          </a:solidFill>
          <a:ln w="57150" cap="rnd">
            <a:noFill/>
            <a:round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479650" y="4746378"/>
            <a:ext cx="5220000" cy="10504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秋季的气候变化也对人们的日常生活产生影响，人们开始增加衣物，准备迎接寒冷的冬季。同时，秋季也是许多户外活动的最佳时期，如登山、赏枫等。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3130131" y="1272792"/>
            <a:ext cx="6480000" cy="1440000"/>
          </a:xfrm>
          <a:prstGeom prst="roundRect">
            <a:avLst>
              <a:gd name="adj" fmla="val 7683"/>
            </a:avLst>
          </a:prstGeom>
          <a:solidFill>
            <a:schemeClr val="bg1">
              <a:lumMod val="95000"/>
            </a:schemeClr>
          </a:solidFill>
          <a:ln w="57150" cap="rnd">
            <a:noFill/>
            <a:round/>
          </a:ln>
          <a:effectLst/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479650" y="1467562"/>
            <a:ext cx="5220000" cy="10504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秋季是四季中的第三个季节，以其凉爽的气候和丰富的色彩而闻名。在北半球，秋季通常从9月开始，到11月结束。秋季的气候特征是温度逐渐降低，降水减少，植物开始准备过冬。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230963" y="2768200"/>
            <a:ext cx="1934122" cy="1728000"/>
          </a:xfrm>
          <a:custGeom>
            <a:avLst/>
            <a:gdLst>
              <a:gd name="connsiteX0" fmla="*/ 5240153 w 7498005"/>
              <a:gd name="connsiteY0" fmla="*/ 0 h 6698932"/>
              <a:gd name="connsiteX1" fmla="*/ 2257875 w 7498005"/>
              <a:gd name="connsiteY1" fmla="*/ 0 h 6698932"/>
              <a:gd name="connsiteX2" fmla="*/ 1593887 w 7498005"/>
              <a:gd name="connsiteY2" fmla="*/ 383381 h 6698932"/>
              <a:gd name="connsiteX3" fmla="*/ 102653 w 7498005"/>
              <a:gd name="connsiteY3" fmla="*/ 2966085 h 6698932"/>
              <a:gd name="connsiteX4" fmla="*/ 102653 w 7498005"/>
              <a:gd name="connsiteY4" fmla="*/ 3732848 h 6698932"/>
              <a:gd name="connsiteX5" fmla="*/ 1593887 w 7498005"/>
              <a:gd name="connsiteY5" fmla="*/ 6315551 h 6698932"/>
              <a:gd name="connsiteX6" fmla="*/ 2257875 w 7498005"/>
              <a:gd name="connsiteY6" fmla="*/ 6698933 h 6698932"/>
              <a:gd name="connsiteX7" fmla="*/ 5240153 w 7498005"/>
              <a:gd name="connsiteY7" fmla="*/ 6698933 h 6698932"/>
              <a:gd name="connsiteX8" fmla="*/ 5904140 w 7498005"/>
              <a:gd name="connsiteY8" fmla="*/ 6315551 h 6698932"/>
              <a:gd name="connsiteX9" fmla="*/ 7395279 w 7498005"/>
              <a:gd name="connsiteY9" fmla="*/ 3732848 h 6698932"/>
              <a:gd name="connsiteX10" fmla="*/ 7395279 w 7498005"/>
              <a:gd name="connsiteY10" fmla="*/ 2966085 h 6698932"/>
              <a:gd name="connsiteX11" fmla="*/ 5904140 w 7498005"/>
              <a:gd name="connsiteY11" fmla="*/ 383381 h 6698932"/>
              <a:gd name="connsiteX12" fmla="*/ 5240153 w 7498005"/>
              <a:gd name="connsiteY12" fmla="*/ 0 h 6698932"/>
            </a:gdLst>
            <a:rect l="l" t="t" r="r" b="b"/>
            <a:pathLst>
              <a:path w="7498005" h="6698932">
                <a:moveTo>
                  <a:pt x="5240153" y="0"/>
                </a:moveTo>
                <a:lnTo>
                  <a:pt x="2257875" y="0"/>
                </a:lnTo>
                <a:cubicBezTo>
                  <a:pt x="1983945" y="-2"/>
                  <a:pt x="1730838" y="146145"/>
                  <a:pt x="1593887" y="383381"/>
                </a:cubicBezTo>
                <a:lnTo>
                  <a:pt x="102653" y="2966085"/>
                </a:lnTo>
                <a:cubicBezTo>
                  <a:pt x="-34218" y="3203353"/>
                  <a:pt x="-34218" y="3495580"/>
                  <a:pt x="102653" y="3732848"/>
                </a:cubicBezTo>
                <a:lnTo>
                  <a:pt x="1593887" y="6315551"/>
                </a:lnTo>
                <a:cubicBezTo>
                  <a:pt x="1730838" y="6552790"/>
                  <a:pt x="1983945" y="6698933"/>
                  <a:pt x="2257875" y="6698933"/>
                </a:cubicBezTo>
                <a:lnTo>
                  <a:pt x="5240153" y="6698933"/>
                </a:lnTo>
                <a:cubicBezTo>
                  <a:pt x="5514082" y="6698933"/>
                  <a:pt x="5767190" y="6552790"/>
                  <a:pt x="5904140" y="6315551"/>
                </a:cubicBezTo>
                <a:lnTo>
                  <a:pt x="7395279" y="3732848"/>
                </a:lnTo>
                <a:cubicBezTo>
                  <a:pt x="7532248" y="3495609"/>
                  <a:pt x="7532248" y="3203324"/>
                  <a:pt x="7395279" y="2966085"/>
                </a:cubicBezTo>
                <a:lnTo>
                  <a:pt x="5904140" y="383381"/>
                </a:lnTo>
                <a:cubicBezTo>
                  <a:pt x="5767190" y="146145"/>
                  <a:pt x="5514082" y="-2"/>
                  <a:pt x="524015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2700000" scaled="0"/>
          </a:gradFill>
          <a:ln w="50800" cap="flat">
            <a:noFill/>
            <a:miter/>
          </a:ln>
          <a:effectLst>
            <a:outerShdw dist="127000" blurRad="317500" dir="3000000" sx="100000" sy="100000" kx="0" ky="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9014215" y="4407608"/>
            <a:ext cx="1934122" cy="1728000"/>
          </a:xfrm>
          <a:custGeom>
            <a:avLst/>
            <a:gdLst>
              <a:gd name="connsiteX0" fmla="*/ 5240153 w 7498005"/>
              <a:gd name="connsiteY0" fmla="*/ 0 h 6698932"/>
              <a:gd name="connsiteX1" fmla="*/ 2257875 w 7498005"/>
              <a:gd name="connsiteY1" fmla="*/ 0 h 6698932"/>
              <a:gd name="connsiteX2" fmla="*/ 1593887 w 7498005"/>
              <a:gd name="connsiteY2" fmla="*/ 383381 h 6698932"/>
              <a:gd name="connsiteX3" fmla="*/ 102653 w 7498005"/>
              <a:gd name="connsiteY3" fmla="*/ 2966085 h 6698932"/>
              <a:gd name="connsiteX4" fmla="*/ 102653 w 7498005"/>
              <a:gd name="connsiteY4" fmla="*/ 3732848 h 6698932"/>
              <a:gd name="connsiteX5" fmla="*/ 1593887 w 7498005"/>
              <a:gd name="connsiteY5" fmla="*/ 6315551 h 6698932"/>
              <a:gd name="connsiteX6" fmla="*/ 2257875 w 7498005"/>
              <a:gd name="connsiteY6" fmla="*/ 6698933 h 6698932"/>
              <a:gd name="connsiteX7" fmla="*/ 5240153 w 7498005"/>
              <a:gd name="connsiteY7" fmla="*/ 6698933 h 6698932"/>
              <a:gd name="connsiteX8" fmla="*/ 5904140 w 7498005"/>
              <a:gd name="connsiteY8" fmla="*/ 6315551 h 6698932"/>
              <a:gd name="connsiteX9" fmla="*/ 7395279 w 7498005"/>
              <a:gd name="connsiteY9" fmla="*/ 3732848 h 6698932"/>
              <a:gd name="connsiteX10" fmla="*/ 7395279 w 7498005"/>
              <a:gd name="connsiteY10" fmla="*/ 2966085 h 6698932"/>
              <a:gd name="connsiteX11" fmla="*/ 5904140 w 7498005"/>
              <a:gd name="connsiteY11" fmla="*/ 383381 h 6698932"/>
              <a:gd name="connsiteX12" fmla="*/ 5240153 w 7498005"/>
              <a:gd name="connsiteY12" fmla="*/ 0 h 6698932"/>
            </a:gdLst>
            <a:rect l="l" t="t" r="r" b="b"/>
            <a:pathLst>
              <a:path w="7498005" h="6698932">
                <a:moveTo>
                  <a:pt x="5240153" y="0"/>
                </a:moveTo>
                <a:lnTo>
                  <a:pt x="2257875" y="0"/>
                </a:lnTo>
                <a:cubicBezTo>
                  <a:pt x="1983945" y="-2"/>
                  <a:pt x="1730838" y="146145"/>
                  <a:pt x="1593887" y="383381"/>
                </a:cubicBezTo>
                <a:lnTo>
                  <a:pt x="102653" y="2966085"/>
                </a:lnTo>
                <a:cubicBezTo>
                  <a:pt x="-34218" y="3203353"/>
                  <a:pt x="-34218" y="3495580"/>
                  <a:pt x="102653" y="3732848"/>
                </a:cubicBezTo>
                <a:lnTo>
                  <a:pt x="1593887" y="6315551"/>
                </a:lnTo>
                <a:cubicBezTo>
                  <a:pt x="1730838" y="6552790"/>
                  <a:pt x="1983945" y="6698933"/>
                  <a:pt x="2257875" y="6698933"/>
                </a:cubicBezTo>
                <a:lnTo>
                  <a:pt x="5240153" y="6698933"/>
                </a:lnTo>
                <a:cubicBezTo>
                  <a:pt x="5514082" y="6698933"/>
                  <a:pt x="5767190" y="6552790"/>
                  <a:pt x="5904140" y="6315551"/>
                </a:cubicBezTo>
                <a:lnTo>
                  <a:pt x="7395279" y="3732848"/>
                </a:lnTo>
                <a:cubicBezTo>
                  <a:pt x="7532248" y="3495609"/>
                  <a:pt x="7532248" y="3203324"/>
                  <a:pt x="7395279" y="2966085"/>
                </a:cubicBezTo>
                <a:lnTo>
                  <a:pt x="5904140" y="383381"/>
                </a:lnTo>
                <a:cubicBezTo>
                  <a:pt x="5767190" y="146145"/>
                  <a:pt x="5514082" y="-2"/>
                  <a:pt x="524015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2700000" scaled="0"/>
          </a:gradFill>
          <a:ln w="50800" cap="flat">
            <a:noFill/>
            <a:miter/>
          </a:ln>
          <a:effectLst>
            <a:outerShdw dist="127000" blurRad="317500" dir="3000000" sx="100000" sy="100000" kx="0" ky="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1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35" t="1797" r="5472" b="2638"/>
          <a:stretch>
            <a:fillRect/>
          </a:stretch>
        </p:blipFill>
        <p:spPr>
          <a:xfrm rot="0" flipH="0" flipV="0">
            <a:off x="9114951" y="4497608"/>
            <a:ext cx="1732650" cy="1548000"/>
          </a:xfrm>
          <a:custGeom>
            <a:avLst/>
            <a:gdLst/>
            <a:rect l="l" t="t" r="r" b="b"/>
            <a:pathLst>
              <a:path w="1732650" h="1548000">
                <a:moveTo>
                  <a:pt x="521748" y="0"/>
                </a:moveTo>
                <a:lnTo>
                  <a:pt x="1210897" y="0"/>
                </a:lnTo>
                <a:cubicBezTo>
                  <a:pt x="1274198" y="0"/>
                  <a:pt x="1332686" y="33771"/>
                  <a:pt x="1364332" y="88593"/>
                </a:cubicBezTo>
                <a:lnTo>
                  <a:pt x="1708929" y="685408"/>
                </a:lnTo>
                <a:cubicBezTo>
                  <a:pt x="1740557" y="740236"/>
                  <a:pt x="1740557" y="807764"/>
                  <a:pt x="1708929" y="862592"/>
                </a:cubicBezTo>
                <a:lnTo>
                  <a:pt x="1364332" y="1459408"/>
                </a:lnTo>
                <a:cubicBezTo>
                  <a:pt x="1332686" y="1514229"/>
                  <a:pt x="1274198" y="1548001"/>
                  <a:pt x="1210897" y="1548000"/>
                </a:cubicBezTo>
                <a:lnTo>
                  <a:pt x="521748" y="1548000"/>
                </a:lnTo>
                <a:cubicBezTo>
                  <a:pt x="458448" y="1548001"/>
                  <a:pt x="399960" y="1514229"/>
                  <a:pt x="368313" y="1459408"/>
                </a:cubicBezTo>
                <a:lnTo>
                  <a:pt x="23739" y="862592"/>
                </a:lnTo>
                <a:cubicBezTo>
                  <a:pt x="-7912" y="807771"/>
                  <a:pt x="-7912" y="740229"/>
                  <a:pt x="23739" y="685408"/>
                </a:cubicBezTo>
                <a:lnTo>
                  <a:pt x="368313" y="88593"/>
                </a:lnTo>
                <a:cubicBezTo>
                  <a:pt x="399960" y="33771"/>
                  <a:pt x="458448" y="0"/>
                  <a:pt x="52174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2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18865" t="17158" r="19907" b="779"/>
          <a:stretch>
            <a:fillRect/>
          </a:stretch>
        </p:blipFill>
        <p:spPr>
          <a:xfrm rot="0" flipH="0" flipV="0">
            <a:off x="1331698" y="2858200"/>
            <a:ext cx="1732650" cy="1548000"/>
          </a:xfrm>
          <a:custGeom>
            <a:avLst/>
            <a:gdLst/>
            <a:rect l="l" t="t" r="r" b="b"/>
            <a:pathLst>
              <a:path w="1732650" h="1548000">
                <a:moveTo>
                  <a:pt x="521748" y="0"/>
                </a:moveTo>
                <a:lnTo>
                  <a:pt x="1210897" y="0"/>
                </a:lnTo>
                <a:cubicBezTo>
                  <a:pt x="1274198" y="0"/>
                  <a:pt x="1332686" y="33771"/>
                  <a:pt x="1364332" y="88592"/>
                </a:cubicBezTo>
                <a:lnTo>
                  <a:pt x="1708929" y="685408"/>
                </a:lnTo>
                <a:cubicBezTo>
                  <a:pt x="1740557" y="740236"/>
                  <a:pt x="1740557" y="807764"/>
                  <a:pt x="1708929" y="862592"/>
                </a:cubicBezTo>
                <a:lnTo>
                  <a:pt x="1364332" y="1459408"/>
                </a:lnTo>
                <a:cubicBezTo>
                  <a:pt x="1332686" y="1514229"/>
                  <a:pt x="1274198" y="1548001"/>
                  <a:pt x="1210897" y="1548000"/>
                </a:cubicBezTo>
                <a:lnTo>
                  <a:pt x="521748" y="1548000"/>
                </a:lnTo>
                <a:cubicBezTo>
                  <a:pt x="458448" y="1548001"/>
                  <a:pt x="399960" y="1514229"/>
                  <a:pt x="368313" y="1459408"/>
                </a:cubicBezTo>
                <a:lnTo>
                  <a:pt x="23739" y="862592"/>
                </a:lnTo>
                <a:cubicBezTo>
                  <a:pt x="-7912" y="807771"/>
                  <a:pt x="-7912" y="740229"/>
                  <a:pt x="23739" y="685408"/>
                </a:cubicBezTo>
                <a:lnTo>
                  <a:pt x="368313" y="88592"/>
                </a:lnTo>
                <a:cubicBezTo>
                  <a:pt x="399960" y="33771"/>
                  <a:pt x="458448" y="0"/>
                  <a:pt x="52174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3" name="标题 1"/>
          <p:cNvSpPr txBox="1"/>
          <p:nvPr/>
        </p:nvSpPr>
        <p:spPr>
          <a:xfrm rot="0" flipH="0" flipV="0">
            <a:off x="9014215" y="1128792"/>
            <a:ext cx="1934122" cy="1728000"/>
          </a:xfrm>
          <a:custGeom>
            <a:avLst/>
            <a:gdLst>
              <a:gd name="connsiteX0" fmla="*/ 5240153 w 7498005"/>
              <a:gd name="connsiteY0" fmla="*/ 0 h 6698932"/>
              <a:gd name="connsiteX1" fmla="*/ 2257875 w 7498005"/>
              <a:gd name="connsiteY1" fmla="*/ 0 h 6698932"/>
              <a:gd name="connsiteX2" fmla="*/ 1593887 w 7498005"/>
              <a:gd name="connsiteY2" fmla="*/ 383381 h 6698932"/>
              <a:gd name="connsiteX3" fmla="*/ 102653 w 7498005"/>
              <a:gd name="connsiteY3" fmla="*/ 2966085 h 6698932"/>
              <a:gd name="connsiteX4" fmla="*/ 102653 w 7498005"/>
              <a:gd name="connsiteY4" fmla="*/ 3732848 h 6698932"/>
              <a:gd name="connsiteX5" fmla="*/ 1593887 w 7498005"/>
              <a:gd name="connsiteY5" fmla="*/ 6315551 h 6698932"/>
              <a:gd name="connsiteX6" fmla="*/ 2257875 w 7498005"/>
              <a:gd name="connsiteY6" fmla="*/ 6698933 h 6698932"/>
              <a:gd name="connsiteX7" fmla="*/ 5240153 w 7498005"/>
              <a:gd name="connsiteY7" fmla="*/ 6698933 h 6698932"/>
              <a:gd name="connsiteX8" fmla="*/ 5904140 w 7498005"/>
              <a:gd name="connsiteY8" fmla="*/ 6315551 h 6698932"/>
              <a:gd name="connsiteX9" fmla="*/ 7395279 w 7498005"/>
              <a:gd name="connsiteY9" fmla="*/ 3732848 h 6698932"/>
              <a:gd name="connsiteX10" fmla="*/ 7395279 w 7498005"/>
              <a:gd name="connsiteY10" fmla="*/ 2966085 h 6698932"/>
              <a:gd name="connsiteX11" fmla="*/ 5904140 w 7498005"/>
              <a:gd name="connsiteY11" fmla="*/ 383381 h 6698932"/>
              <a:gd name="connsiteX12" fmla="*/ 5240153 w 7498005"/>
              <a:gd name="connsiteY12" fmla="*/ 0 h 6698932"/>
            </a:gdLst>
            <a:rect l="l" t="t" r="r" b="b"/>
            <a:pathLst>
              <a:path w="7498005" h="6698932">
                <a:moveTo>
                  <a:pt x="5240153" y="0"/>
                </a:moveTo>
                <a:lnTo>
                  <a:pt x="2257875" y="0"/>
                </a:lnTo>
                <a:cubicBezTo>
                  <a:pt x="1983945" y="-2"/>
                  <a:pt x="1730838" y="146145"/>
                  <a:pt x="1593887" y="383381"/>
                </a:cubicBezTo>
                <a:lnTo>
                  <a:pt x="102653" y="2966085"/>
                </a:lnTo>
                <a:cubicBezTo>
                  <a:pt x="-34218" y="3203353"/>
                  <a:pt x="-34218" y="3495580"/>
                  <a:pt x="102653" y="3732848"/>
                </a:cubicBezTo>
                <a:lnTo>
                  <a:pt x="1593887" y="6315551"/>
                </a:lnTo>
                <a:cubicBezTo>
                  <a:pt x="1730838" y="6552790"/>
                  <a:pt x="1983945" y="6698933"/>
                  <a:pt x="2257875" y="6698933"/>
                </a:cubicBezTo>
                <a:lnTo>
                  <a:pt x="5240153" y="6698933"/>
                </a:lnTo>
                <a:cubicBezTo>
                  <a:pt x="5514082" y="6698933"/>
                  <a:pt x="5767190" y="6552790"/>
                  <a:pt x="5904140" y="6315551"/>
                </a:cubicBezTo>
                <a:lnTo>
                  <a:pt x="7395279" y="3732848"/>
                </a:lnTo>
                <a:cubicBezTo>
                  <a:pt x="7532248" y="3495609"/>
                  <a:pt x="7532248" y="3203324"/>
                  <a:pt x="7395279" y="2966085"/>
                </a:cubicBezTo>
                <a:lnTo>
                  <a:pt x="5904140" y="383381"/>
                </a:lnTo>
                <a:cubicBezTo>
                  <a:pt x="5767190" y="146145"/>
                  <a:pt x="5514082" y="-2"/>
                  <a:pt x="524015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2700000" scaled="0"/>
          </a:gradFill>
          <a:ln w="50800" cap="flat">
            <a:noFill/>
            <a:miter/>
          </a:ln>
          <a:effectLst>
            <a:outerShdw dist="127000" blurRad="317500" dir="3000000" sx="100000" sy="100000" kx="0" ky="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pic>
        <p:nvPicPr>
          <p:cNvPr id="14" name=""/>
          <p:cNvPicPr>
            <a:picLocks noChangeAspect="1"/>
          </p:cNvPicPr>
          <p:nvPr/>
        </p:nvPicPr>
        <p:blipFill>
          <a:blip r:embed="rId4">
            <a:alphaModFix amt="100000"/>
          </a:blip>
          <a:srcRect l="26435" t="1797" r="5472" b="2638"/>
          <a:stretch>
            <a:fillRect/>
          </a:stretch>
        </p:blipFill>
        <p:spPr>
          <a:xfrm rot="0" flipH="0" flipV="0">
            <a:off x="9114951" y="1218792"/>
            <a:ext cx="1732650" cy="1548000"/>
          </a:xfrm>
          <a:custGeom>
            <a:avLst/>
            <a:gdLst/>
            <a:rect l="l" t="t" r="r" b="b"/>
            <a:pathLst>
              <a:path w="1732650" h="1548000">
                <a:moveTo>
                  <a:pt x="521748" y="0"/>
                </a:moveTo>
                <a:lnTo>
                  <a:pt x="1210897" y="0"/>
                </a:lnTo>
                <a:cubicBezTo>
                  <a:pt x="1274198" y="0"/>
                  <a:pt x="1332686" y="33771"/>
                  <a:pt x="1364332" y="88593"/>
                </a:cubicBezTo>
                <a:lnTo>
                  <a:pt x="1708929" y="685408"/>
                </a:lnTo>
                <a:cubicBezTo>
                  <a:pt x="1740557" y="740236"/>
                  <a:pt x="1740557" y="807764"/>
                  <a:pt x="1708929" y="862592"/>
                </a:cubicBezTo>
                <a:lnTo>
                  <a:pt x="1364332" y="1459408"/>
                </a:lnTo>
                <a:cubicBezTo>
                  <a:pt x="1332686" y="1514229"/>
                  <a:pt x="1274198" y="1548001"/>
                  <a:pt x="1210897" y="1548000"/>
                </a:cubicBezTo>
                <a:lnTo>
                  <a:pt x="521748" y="1548000"/>
                </a:lnTo>
                <a:cubicBezTo>
                  <a:pt x="458448" y="1548001"/>
                  <a:pt x="399960" y="1514229"/>
                  <a:pt x="368313" y="1459408"/>
                </a:cubicBezTo>
                <a:lnTo>
                  <a:pt x="23739" y="862592"/>
                </a:lnTo>
                <a:cubicBezTo>
                  <a:pt x="-7912" y="807771"/>
                  <a:pt x="-7912" y="740229"/>
                  <a:pt x="23739" y="685408"/>
                </a:cubicBezTo>
                <a:lnTo>
                  <a:pt x="368313" y="88593"/>
                </a:lnTo>
                <a:cubicBezTo>
                  <a:pt x="399960" y="33771"/>
                  <a:pt x="458448" y="0"/>
                  <a:pt x="52174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5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气候特征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9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5882031" y="1600842"/>
            <a:ext cx="5903088" cy="3993266"/>
          </a:xfrm>
          <a:custGeom>
            <a:avLst/>
            <a:gdLst>
              <a:gd name="connsiteX0" fmla="*/ 473705 w 5903088"/>
              <a:gd name="connsiteY0" fmla="*/ 0 h 3993266"/>
              <a:gd name="connsiteX1" fmla="*/ 5498831 w 5903088"/>
              <a:gd name="connsiteY1" fmla="*/ 0 h 3993266"/>
              <a:gd name="connsiteX2" fmla="*/ 5700678 w 5903088"/>
              <a:gd name="connsiteY2" fmla="*/ 133793 h 3993266"/>
              <a:gd name="connsiteX3" fmla="*/ 5711698 w 5903088"/>
              <a:gd name="connsiteY3" fmla="*/ 188378 h 3993266"/>
              <a:gd name="connsiteX4" fmla="*/ 5725057 w 5903088"/>
              <a:gd name="connsiteY4" fmla="*/ 189725 h 3993266"/>
              <a:gd name="connsiteX5" fmla="*/ 5903088 w 5903088"/>
              <a:gd name="connsiteY5" fmla="*/ 408162 h 3993266"/>
              <a:gd name="connsiteX6" fmla="*/ 5903088 w 5903088"/>
              <a:gd name="connsiteY6" fmla="*/ 3619830 h 3993266"/>
              <a:gd name="connsiteX7" fmla="*/ 5725057 w 5903088"/>
              <a:gd name="connsiteY7" fmla="*/ 3838267 h 3993266"/>
              <a:gd name="connsiteX8" fmla="*/ 5704542 w 5903088"/>
              <a:gd name="connsiteY8" fmla="*/ 3840335 h 3993266"/>
              <a:gd name="connsiteX9" fmla="*/ 5700678 w 5903088"/>
              <a:gd name="connsiteY9" fmla="*/ 3859473 h 3993266"/>
              <a:gd name="connsiteX10" fmla="*/ 5498831 w 5903088"/>
              <a:gd name="connsiteY10" fmla="*/ 3993266 h 3993266"/>
              <a:gd name="connsiteX11" fmla="*/ 473705 w 5903088"/>
              <a:gd name="connsiteY11" fmla="*/ 3993266 h 3993266"/>
              <a:gd name="connsiteX12" fmla="*/ 271858 w 5903088"/>
              <a:gd name="connsiteY12" fmla="*/ 3859473 h 3993266"/>
              <a:gd name="connsiteX13" fmla="*/ 268492 w 5903088"/>
              <a:gd name="connsiteY13" fmla="*/ 3842797 h 3993266"/>
              <a:gd name="connsiteX14" fmla="*/ 222967 w 5903088"/>
              <a:gd name="connsiteY14" fmla="*/ 3842797 h 3993266"/>
              <a:gd name="connsiteX15" fmla="*/ 0 w 5903088"/>
              <a:gd name="connsiteY15" fmla="*/ 3619830 h 3993266"/>
              <a:gd name="connsiteX16" fmla="*/ 0 w 5903088"/>
              <a:gd name="connsiteY16" fmla="*/ 408162 h 3993266"/>
              <a:gd name="connsiteX17" fmla="*/ 222967 w 5903088"/>
              <a:gd name="connsiteY17" fmla="*/ 185195 h 3993266"/>
              <a:gd name="connsiteX18" fmla="*/ 261481 w 5903088"/>
              <a:gd name="connsiteY18" fmla="*/ 185195 h 3993266"/>
              <a:gd name="connsiteX19" fmla="*/ 271858 w 5903088"/>
              <a:gd name="connsiteY19" fmla="*/ 133793 h 3993266"/>
              <a:gd name="connsiteX20" fmla="*/ 473705 w 5903088"/>
              <a:gd name="connsiteY20" fmla="*/ 0 h 3993266"/>
            </a:gdLst>
            <a:rect l="l" t="t" r="r" b="b"/>
            <a:pathLst>
              <a:path w="5903088" h="3993266">
                <a:moveTo>
                  <a:pt x="473705" y="0"/>
                </a:moveTo>
                <a:lnTo>
                  <a:pt x="5498831" y="0"/>
                </a:lnTo>
                <a:cubicBezTo>
                  <a:pt x="5589570" y="0"/>
                  <a:pt x="5667423" y="55168"/>
                  <a:pt x="5700678" y="133793"/>
                </a:cubicBezTo>
                <a:lnTo>
                  <a:pt x="5711698" y="188378"/>
                </a:lnTo>
                <a:lnTo>
                  <a:pt x="5725057" y="189725"/>
                </a:lnTo>
                <a:cubicBezTo>
                  <a:pt x="5826659" y="210516"/>
                  <a:pt x="5903088" y="300414"/>
                  <a:pt x="5903088" y="408162"/>
                </a:cubicBezTo>
                <a:lnTo>
                  <a:pt x="5903088" y="3619830"/>
                </a:lnTo>
                <a:cubicBezTo>
                  <a:pt x="5903088" y="3727579"/>
                  <a:pt x="5826659" y="3817476"/>
                  <a:pt x="5725057" y="3838267"/>
                </a:cubicBezTo>
                <a:lnTo>
                  <a:pt x="5704542" y="3840335"/>
                </a:lnTo>
                <a:lnTo>
                  <a:pt x="5700678" y="3859473"/>
                </a:lnTo>
                <a:cubicBezTo>
                  <a:pt x="5667423" y="3938098"/>
                  <a:pt x="5589570" y="3993266"/>
                  <a:pt x="5498831" y="3993266"/>
                </a:cubicBezTo>
                <a:lnTo>
                  <a:pt x="473705" y="3993266"/>
                </a:lnTo>
                <a:cubicBezTo>
                  <a:pt x="382967" y="3993266"/>
                  <a:pt x="305114" y="3938098"/>
                  <a:pt x="271858" y="3859473"/>
                </a:cubicBezTo>
                <a:lnTo>
                  <a:pt x="268492" y="3842797"/>
                </a:lnTo>
                <a:lnTo>
                  <a:pt x="222967" y="3842797"/>
                </a:lnTo>
                <a:cubicBezTo>
                  <a:pt x="99826" y="3842797"/>
                  <a:pt x="0" y="3742971"/>
                  <a:pt x="0" y="3619830"/>
                </a:cubicBezTo>
                <a:lnTo>
                  <a:pt x="0" y="408162"/>
                </a:lnTo>
                <a:cubicBezTo>
                  <a:pt x="0" y="285021"/>
                  <a:pt x="99826" y="185195"/>
                  <a:pt x="222967" y="185195"/>
                </a:cubicBezTo>
                <a:lnTo>
                  <a:pt x="261481" y="185195"/>
                </a:lnTo>
                <a:lnTo>
                  <a:pt x="271858" y="133793"/>
                </a:lnTo>
                <a:cubicBezTo>
                  <a:pt x="305114" y="55168"/>
                  <a:pt x="382967" y="0"/>
                  <a:pt x="473705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8576" t="0" r="8576" b="0"/>
          <a:stretch>
            <a:fillRect/>
          </a:stretch>
        </p:blipFill>
        <p:spPr>
          <a:xfrm rot="0" flipH="1" flipV="0">
            <a:off x="5615812" y="1751314"/>
            <a:ext cx="5903088" cy="3993266"/>
          </a:xfrm>
          <a:custGeom>
            <a:avLst/>
            <a:gdLst/>
            <a:rect l="l" t="t" r="r" b="b"/>
            <a:pathLst>
              <a:path w="5903088" h="3993266">
                <a:moveTo>
                  <a:pt x="5429383" y="0"/>
                </a:moveTo>
                <a:lnTo>
                  <a:pt x="404257" y="0"/>
                </a:lnTo>
                <a:cubicBezTo>
                  <a:pt x="313518" y="0"/>
                  <a:pt x="235665" y="55168"/>
                  <a:pt x="202410" y="133793"/>
                </a:cubicBezTo>
                <a:lnTo>
                  <a:pt x="191390" y="188378"/>
                </a:lnTo>
                <a:lnTo>
                  <a:pt x="178031" y="189725"/>
                </a:lnTo>
                <a:cubicBezTo>
                  <a:pt x="76429" y="210516"/>
                  <a:pt x="0" y="300414"/>
                  <a:pt x="0" y="408162"/>
                </a:cubicBezTo>
                <a:lnTo>
                  <a:pt x="0" y="3619830"/>
                </a:lnTo>
                <a:cubicBezTo>
                  <a:pt x="0" y="3727579"/>
                  <a:pt x="76429" y="3817476"/>
                  <a:pt x="178031" y="3838267"/>
                </a:cubicBezTo>
                <a:lnTo>
                  <a:pt x="198546" y="3840335"/>
                </a:lnTo>
                <a:lnTo>
                  <a:pt x="202410" y="3859473"/>
                </a:lnTo>
                <a:cubicBezTo>
                  <a:pt x="235665" y="3938098"/>
                  <a:pt x="313518" y="3993266"/>
                  <a:pt x="404257" y="3993266"/>
                </a:cubicBezTo>
                <a:lnTo>
                  <a:pt x="5429383" y="3993266"/>
                </a:lnTo>
                <a:cubicBezTo>
                  <a:pt x="5520121" y="3993266"/>
                  <a:pt x="5597974" y="3938098"/>
                  <a:pt x="5631230" y="3859473"/>
                </a:cubicBezTo>
                <a:lnTo>
                  <a:pt x="5634596" y="3842797"/>
                </a:lnTo>
                <a:lnTo>
                  <a:pt x="5680121" y="3842797"/>
                </a:lnTo>
                <a:cubicBezTo>
                  <a:pt x="5803262" y="3842797"/>
                  <a:pt x="5903088" y="3742971"/>
                  <a:pt x="5903088" y="3619830"/>
                </a:cubicBezTo>
                <a:lnTo>
                  <a:pt x="5903088" y="408162"/>
                </a:lnTo>
                <a:cubicBezTo>
                  <a:pt x="5903088" y="285021"/>
                  <a:pt x="5803262" y="185195"/>
                  <a:pt x="5680121" y="185195"/>
                </a:cubicBezTo>
                <a:lnTo>
                  <a:pt x="5641607" y="185195"/>
                </a:lnTo>
                <a:lnTo>
                  <a:pt x="5631230" y="133793"/>
                </a:lnTo>
                <a:cubicBezTo>
                  <a:pt x="5597974" y="55168"/>
                  <a:pt x="5520121" y="0"/>
                  <a:pt x="5429383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5" name="标题 1"/>
          <p:cNvSpPr txBox="1"/>
          <p:nvPr/>
        </p:nvSpPr>
        <p:spPr>
          <a:xfrm rot="0" flipH="0" flipV="0">
            <a:off x="5371619" y="1924934"/>
            <a:ext cx="5945038" cy="3964832"/>
          </a:xfrm>
          <a:custGeom>
            <a:avLst/>
            <a:gdLst>
              <a:gd name="connsiteX0" fmla="*/ 473705 w 5903088"/>
              <a:gd name="connsiteY0" fmla="*/ 0 h 3993266"/>
              <a:gd name="connsiteX1" fmla="*/ 5498831 w 5903088"/>
              <a:gd name="connsiteY1" fmla="*/ 0 h 3993266"/>
              <a:gd name="connsiteX2" fmla="*/ 5700678 w 5903088"/>
              <a:gd name="connsiteY2" fmla="*/ 133793 h 3993266"/>
              <a:gd name="connsiteX3" fmla="*/ 5711698 w 5903088"/>
              <a:gd name="connsiteY3" fmla="*/ 188378 h 3993266"/>
              <a:gd name="connsiteX4" fmla="*/ 5725057 w 5903088"/>
              <a:gd name="connsiteY4" fmla="*/ 189725 h 3993266"/>
              <a:gd name="connsiteX5" fmla="*/ 5903088 w 5903088"/>
              <a:gd name="connsiteY5" fmla="*/ 408162 h 3993266"/>
              <a:gd name="connsiteX6" fmla="*/ 5903088 w 5903088"/>
              <a:gd name="connsiteY6" fmla="*/ 3619830 h 3993266"/>
              <a:gd name="connsiteX7" fmla="*/ 5725057 w 5903088"/>
              <a:gd name="connsiteY7" fmla="*/ 3838267 h 3993266"/>
              <a:gd name="connsiteX8" fmla="*/ 5704542 w 5903088"/>
              <a:gd name="connsiteY8" fmla="*/ 3840335 h 3993266"/>
              <a:gd name="connsiteX9" fmla="*/ 5700678 w 5903088"/>
              <a:gd name="connsiteY9" fmla="*/ 3859473 h 3993266"/>
              <a:gd name="connsiteX10" fmla="*/ 5498831 w 5903088"/>
              <a:gd name="connsiteY10" fmla="*/ 3993266 h 3993266"/>
              <a:gd name="connsiteX11" fmla="*/ 473705 w 5903088"/>
              <a:gd name="connsiteY11" fmla="*/ 3993266 h 3993266"/>
              <a:gd name="connsiteX12" fmla="*/ 271858 w 5903088"/>
              <a:gd name="connsiteY12" fmla="*/ 3859473 h 3993266"/>
              <a:gd name="connsiteX13" fmla="*/ 268492 w 5903088"/>
              <a:gd name="connsiteY13" fmla="*/ 3842797 h 3993266"/>
              <a:gd name="connsiteX14" fmla="*/ 222967 w 5903088"/>
              <a:gd name="connsiteY14" fmla="*/ 3842797 h 3993266"/>
              <a:gd name="connsiteX15" fmla="*/ 0 w 5903088"/>
              <a:gd name="connsiteY15" fmla="*/ 3619830 h 3993266"/>
              <a:gd name="connsiteX16" fmla="*/ 0 w 5903088"/>
              <a:gd name="connsiteY16" fmla="*/ 408162 h 3993266"/>
              <a:gd name="connsiteX17" fmla="*/ 222967 w 5903088"/>
              <a:gd name="connsiteY17" fmla="*/ 185195 h 3993266"/>
              <a:gd name="connsiteX18" fmla="*/ 261481 w 5903088"/>
              <a:gd name="connsiteY18" fmla="*/ 185195 h 3993266"/>
              <a:gd name="connsiteX19" fmla="*/ 271858 w 5903088"/>
              <a:gd name="connsiteY19" fmla="*/ 133793 h 3993266"/>
              <a:gd name="connsiteX20" fmla="*/ 473705 w 5903088"/>
              <a:gd name="connsiteY20" fmla="*/ 0 h 3993266"/>
            </a:gdLst>
            <a:rect l="l" t="t" r="r" b="b"/>
            <a:pathLst>
              <a:path w="5903088" h="3993266">
                <a:moveTo>
                  <a:pt x="473705" y="0"/>
                </a:moveTo>
                <a:lnTo>
                  <a:pt x="5498831" y="0"/>
                </a:lnTo>
                <a:cubicBezTo>
                  <a:pt x="5589570" y="0"/>
                  <a:pt x="5667423" y="55168"/>
                  <a:pt x="5700678" y="133793"/>
                </a:cubicBezTo>
                <a:lnTo>
                  <a:pt x="5711698" y="188378"/>
                </a:lnTo>
                <a:lnTo>
                  <a:pt x="5725057" y="189725"/>
                </a:lnTo>
                <a:cubicBezTo>
                  <a:pt x="5826659" y="210516"/>
                  <a:pt x="5903088" y="300414"/>
                  <a:pt x="5903088" y="408162"/>
                </a:cubicBezTo>
                <a:lnTo>
                  <a:pt x="5903088" y="3619830"/>
                </a:lnTo>
                <a:cubicBezTo>
                  <a:pt x="5903088" y="3727579"/>
                  <a:pt x="5826659" y="3817476"/>
                  <a:pt x="5725057" y="3838267"/>
                </a:cubicBezTo>
                <a:lnTo>
                  <a:pt x="5704542" y="3840335"/>
                </a:lnTo>
                <a:lnTo>
                  <a:pt x="5700678" y="3859473"/>
                </a:lnTo>
                <a:cubicBezTo>
                  <a:pt x="5667423" y="3938098"/>
                  <a:pt x="5589570" y="3993266"/>
                  <a:pt x="5498831" y="3993266"/>
                </a:cubicBezTo>
                <a:lnTo>
                  <a:pt x="473705" y="3993266"/>
                </a:lnTo>
                <a:cubicBezTo>
                  <a:pt x="382967" y="3993266"/>
                  <a:pt x="305114" y="3938098"/>
                  <a:pt x="271858" y="3859473"/>
                </a:cubicBezTo>
                <a:lnTo>
                  <a:pt x="268492" y="3842797"/>
                </a:lnTo>
                <a:lnTo>
                  <a:pt x="222967" y="3842797"/>
                </a:lnTo>
                <a:cubicBezTo>
                  <a:pt x="99826" y="3842797"/>
                  <a:pt x="0" y="3742971"/>
                  <a:pt x="0" y="3619830"/>
                </a:cubicBezTo>
                <a:lnTo>
                  <a:pt x="0" y="408162"/>
                </a:lnTo>
                <a:cubicBezTo>
                  <a:pt x="0" y="285021"/>
                  <a:pt x="99826" y="185195"/>
                  <a:pt x="222967" y="185195"/>
                </a:cubicBezTo>
                <a:lnTo>
                  <a:pt x="261481" y="185195"/>
                </a:lnTo>
                <a:lnTo>
                  <a:pt x="271858" y="133793"/>
                </a:lnTo>
                <a:cubicBezTo>
                  <a:pt x="305114" y="55168"/>
                  <a:pt x="382967" y="0"/>
                  <a:pt x="473705" y="0"/>
                </a:cubicBezTo>
                <a:close/>
              </a:path>
            </a:pathLst>
          </a:custGeom>
          <a:noFill/>
          <a:ln w="254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60401" y="1717100"/>
            <a:ext cx="4163224" cy="12606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秋季是许多动物准备过冬的季节，如鸟类开始迁徙，哺乳动物开始储存食物。这些生物活动是自然界生命力的象征，也是生态平衡的重要组成部分。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60400" y="3225830"/>
            <a:ext cx="4168617" cy="12606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随着温度的降低，许多动物开始更换毛发，准备过冬。这些行为有助于动物在寒冷的冬季保持体温，避免冻伤。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0400" y="4734560"/>
            <a:ext cx="4168617" cy="12606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秋季也是许多昆虫生命周期的末期，如蝴蝶和蛾，这些昆虫的生命周期结束对生态系统的循环和平衡有着重要影响。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生物活动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2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3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961927" y="1454974"/>
            <a:ext cx="3163506" cy="673543"/>
          </a:xfrm>
          <a:prstGeom prst="rightArrow">
            <a:avLst/>
          </a:prstGeom>
          <a:gradFill>
            <a:gsLst>
              <a:gs pos="2300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 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-353725" y="1569084"/>
            <a:ext cx="1315651" cy="397643"/>
          </a:xfrm>
          <a:custGeom>
            <a:avLst/>
            <a:gdLst>
              <a:gd name="connsiteX0" fmla="*/ 0 w 1376470"/>
              <a:gd name="connsiteY0" fmla="*/ 0 h 428148"/>
              <a:gd name="connsiteX1" fmla="*/ 1376470 w 1376470"/>
              <a:gd name="connsiteY1" fmla="*/ 61383 h 428148"/>
              <a:gd name="connsiteX2" fmla="*/ 1376470 w 1376470"/>
              <a:gd name="connsiteY2" fmla="*/ 428148 h 428148"/>
              <a:gd name="connsiteX3" fmla="*/ 44890 w 1376470"/>
              <a:gd name="connsiteY3" fmla="*/ 428148 h 428148"/>
              <a:gd name="connsiteX4" fmla="*/ 0 w 1376470"/>
              <a:gd name="connsiteY4" fmla="*/ 0 h 428148"/>
            </a:gdLst>
            <a:rect l="l" t="t" r="r" b="b"/>
            <a:pathLst>
              <a:path w="1376470" h="428148">
                <a:moveTo>
                  <a:pt x="0" y="0"/>
                </a:moveTo>
                <a:lnTo>
                  <a:pt x="1376470" y="61383"/>
                </a:lnTo>
                <a:lnTo>
                  <a:pt x="1376470" y="428148"/>
                </a:lnTo>
                <a:lnTo>
                  <a:pt x="44890" y="42814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9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308391" y="1220570"/>
            <a:ext cx="7210509" cy="11423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秋季是人类收获的季节，人们开始收获农作物，准备冬季的储存。这些活动不仅有助于经济的发展，也是家庭和朋友之间增进感情的好机会。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961927" y="3090251"/>
            <a:ext cx="2185310" cy="673543"/>
          </a:xfrm>
          <a:prstGeom prst="rightArrow">
            <a:avLst/>
          </a:prstGeom>
          <a:gradFill>
            <a:gsLst>
              <a:gs pos="2300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 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-243587" y="3259222"/>
            <a:ext cx="1205513" cy="343238"/>
          </a:xfrm>
          <a:prstGeom prst="rect">
            <a:avLst/>
          </a:prstGeom>
          <a:gradFill>
            <a:gsLst>
              <a:gs pos="9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316980" y="2868825"/>
            <a:ext cx="8201921" cy="11163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秋季也是许多节日和庆典的季节，如中国的中秋节、西方的万圣节等，这些节日往往与秋季的收获和感恩有关，具有深厚的文化意义。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961926" y="4688960"/>
            <a:ext cx="3346464" cy="673543"/>
          </a:xfrm>
          <a:prstGeom prst="rightArrow">
            <a:avLst/>
          </a:prstGeom>
          <a:gradFill>
            <a:gsLst>
              <a:gs pos="23000">
                <a:schemeClr val="accent1">
                  <a:lumMod val="60000"/>
                  <a:lumOff val="40000"/>
                </a:schemeClr>
              </a:gs>
              <a:gs pos="65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 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1">
            <a:off x="-353725" y="4853491"/>
            <a:ext cx="1315651" cy="397643"/>
          </a:xfrm>
          <a:custGeom>
            <a:avLst/>
            <a:gdLst>
              <a:gd name="connsiteX0" fmla="*/ 0 w 1376470"/>
              <a:gd name="connsiteY0" fmla="*/ 0 h 428148"/>
              <a:gd name="connsiteX1" fmla="*/ 1376470 w 1376470"/>
              <a:gd name="connsiteY1" fmla="*/ 61383 h 428148"/>
              <a:gd name="connsiteX2" fmla="*/ 1376470 w 1376470"/>
              <a:gd name="connsiteY2" fmla="*/ 428148 h 428148"/>
              <a:gd name="connsiteX3" fmla="*/ 44890 w 1376470"/>
              <a:gd name="connsiteY3" fmla="*/ 428148 h 428148"/>
              <a:gd name="connsiteX4" fmla="*/ 0 w 1376470"/>
              <a:gd name="connsiteY4" fmla="*/ 0 h 428148"/>
            </a:gdLst>
            <a:rect l="l" t="t" r="r" b="b"/>
            <a:pathLst>
              <a:path w="1376470" h="428148">
                <a:moveTo>
                  <a:pt x="0" y="0"/>
                </a:moveTo>
                <a:lnTo>
                  <a:pt x="1376470" y="61383"/>
                </a:lnTo>
                <a:lnTo>
                  <a:pt x="1376470" y="428148"/>
                </a:lnTo>
                <a:lnTo>
                  <a:pt x="44890" y="42814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9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609840" y="4511053"/>
            <a:ext cx="6909061" cy="10293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秋季的气候变化也对人类的健康产生影响，人们需要采取保暖措施，避免感冒和呼吸道疾病。同时，秋季也是预防和治疗哮喘等疾病的重要时期。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人类活动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6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0" flipV="0">
            <a:off x="-5040313" y="-285592"/>
            <a:ext cx="9127325" cy="2828786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36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 flipH="0" flipV="0">
            <a:off x="7007942" y="-1880554"/>
            <a:ext cx="9127325" cy="11076307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36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736599" y="1041139"/>
            <a:ext cx="10990580" cy="5514340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88972" y="565785"/>
            <a:ext cx="11169825" cy="5771515"/>
          </a:xfrm>
          <a:prstGeom prst="snip1Rect">
            <a:avLst/>
          </a:prstGeom>
          <a:solidFill>
            <a:schemeClr val="bg1"/>
          </a:solidFill>
          <a:ln w="41275" cap="sq">
            <a:solidFill>
              <a:schemeClr val="tx1">
                <a:lumMod val="85000"/>
                <a:lumOff val="15000"/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7572375" y="3338470"/>
            <a:ext cx="3420625" cy="3191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389913" y="5950142"/>
            <a:ext cx="11128550" cy="37503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909048" y="973735"/>
            <a:ext cx="3784085" cy="45719"/>
          </a:xfrm>
          <a:prstGeom prst="snip1Rect">
            <a:avLst>
              <a:gd name="adj" fmla="val 27969"/>
            </a:avLst>
          </a:prstGeom>
          <a:solidFill>
            <a:schemeClr val="accent1">
              <a:lumMod val="40000"/>
              <a:lumOff val="60000"/>
            </a:schemeClr>
          </a:solidFill>
          <a:ln w="4127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823707" y="5377217"/>
            <a:ext cx="5005075" cy="3827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r"/>
            <a:r>
              <a:rPr kumimoji="1" lang="en-US" altLang="zh-CN" sz="12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PowerPoint Design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0913745" y="5370233"/>
            <a:ext cx="68405" cy="386077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1" flipV="0">
            <a:off x="612943" y="900430"/>
            <a:ext cx="758049" cy="197651"/>
          </a:xfrm>
          <a:custGeom>
            <a:avLst/>
            <a:gdLst>
              <a:gd name="connsiteX0" fmla="*/ 98826 w 758049"/>
              <a:gd name="connsiteY0" fmla="*/ 0 h 197651"/>
              <a:gd name="connsiteX1" fmla="*/ 75497 w 758049"/>
              <a:gd name="connsiteY1" fmla="*/ 75497 h 197651"/>
              <a:gd name="connsiteX2" fmla="*/ 0 w 758049"/>
              <a:gd name="connsiteY2" fmla="*/ 75496 h 197651"/>
              <a:gd name="connsiteX3" fmla="*/ 61079 w 758049"/>
              <a:gd name="connsiteY3" fmla="*/ 122155 h 197651"/>
              <a:gd name="connsiteX4" fmla="*/ 37748 w 758049"/>
              <a:gd name="connsiteY4" fmla="*/ 197651 h 197651"/>
              <a:gd name="connsiteX5" fmla="*/ 98826 w 758049"/>
              <a:gd name="connsiteY5" fmla="*/ 150992 h 197651"/>
              <a:gd name="connsiteX6" fmla="*/ 159904 w 758049"/>
              <a:gd name="connsiteY6" fmla="*/ 197651 h 197651"/>
              <a:gd name="connsiteX7" fmla="*/ 136573 w 758049"/>
              <a:gd name="connsiteY7" fmla="*/ 122155 h 197651"/>
              <a:gd name="connsiteX8" fmla="*/ 197652 w 758049"/>
              <a:gd name="connsiteY8" fmla="*/ 75496 h 197651"/>
              <a:gd name="connsiteX9" fmla="*/ 122155 w 758049"/>
              <a:gd name="connsiteY9" fmla="*/ 75497 h 197651"/>
              <a:gd name="connsiteX10" fmla="*/ 379025 w 758049"/>
              <a:gd name="connsiteY10" fmla="*/ 0 h 197651"/>
              <a:gd name="connsiteX11" fmla="*/ 355696 w 758049"/>
              <a:gd name="connsiteY11" fmla="*/ 75497 h 197651"/>
              <a:gd name="connsiteX12" fmla="*/ 280199 w 758049"/>
              <a:gd name="connsiteY12" fmla="*/ 75496 h 197651"/>
              <a:gd name="connsiteX13" fmla="*/ 341278 w 758049"/>
              <a:gd name="connsiteY13" fmla="*/ 122155 h 197651"/>
              <a:gd name="connsiteX14" fmla="*/ 317947 w 758049"/>
              <a:gd name="connsiteY14" fmla="*/ 197651 h 197651"/>
              <a:gd name="connsiteX15" fmla="*/ 379025 w 758049"/>
              <a:gd name="connsiteY15" fmla="*/ 150992 h 197651"/>
              <a:gd name="connsiteX16" fmla="*/ 440103 w 758049"/>
              <a:gd name="connsiteY16" fmla="*/ 197651 h 197651"/>
              <a:gd name="connsiteX17" fmla="*/ 416772 w 758049"/>
              <a:gd name="connsiteY17" fmla="*/ 122155 h 197651"/>
              <a:gd name="connsiteX18" fmla="*/ 477851 w 758049"/>
              <a:gd name="connsiteY18" fmla="*/ 75496 h 197651"/>
              <a:gd name="connsiteX19" fmla="*/ 402354 w 758049"/>
              <a:gd name="connsiteY19" fmla="*/ 75497 h 197651"/>
              <a:gd name="connsiteX20" fmla="*/ 659223 w 758049"/>
              <a:gd name="connsiteY20" fmla="*/ 0 h 197651"/>
              <a:gd name="connsiteX21" fmla="*/ 635894 w 758049"/>
              <a:gd name="connsiteY21" fmla="*/ 75497 h 197651"/>
              <a:gd name="connsiteX22" fmla="*/ 560397 w 758049"/>
              <a:gd name="connsiteY22" fmla="*/ 75496 h 197651"/>
              <a:gd name="connsiteX23" fmla="*/ 621476 w 758049"/>
              <a:gd name="connsiteY23" fmla="*/ 122155 h 197651"/>
              <a:gd name="connsiteX24" fmla="*/ 598145 w 758049"/>
              <a:gd name="connsiteY24" fmla="*/ 197651 h 197651"/>
              <a:gd name="connsiteX25" fmla="*/ 659223 w 758049"/>
              <a:gd name="connsiteY25" fmla="*/ 150992 h 197651"/>
              <a:gd name="connsiteX26" fmla="*/ 720301 w 758049"/>
              <a:gd name="connsiteY26" fmla="*/ 197651 h 197651"/>
              <a:gd name="connsiteX27" fmla="*/ 696970 w 758049"/>
              <a:gd name="connsiteY27" fmla="*/ 122155 h 197651"/>
              <a:gd name="connsiteX28" fmla="*/ 758049 w 758049"/>
              <a:gd name="connsiteY28" fmla="*/ 75496 h 197651"/>
              <a:gd name="connsiteX29" fmla="*/ 682552 w 758049"/>
              <a:gd name="connsiteY29" fmla="*/ 75497 h 197651"/>
            </a:gdLst>
            <a:rect l="l" t="t" r="r" b="b"/>
            <a:pathLst>
              <a:path w="758049" h="197651">
                <a:moveTo>
                  <a:pt x="98826" y="0"/>
                </a:moveTo>
                <a:lnTo>
                  <a:pt x="75497" y="75497"/>
                </a:lnTo>
                <a:lnTo>
                  <a:pt x="0" y="75496"/>
                </a:lnTo>
                <a:lnTo>
                  <a:pt x="61079" y="122155"/>
                </a:lnTo>
                <a:lnTo>
                  <a:pt x="37748" y="197651"/>
                </a:lnTo>
                <a:lnTo>
                  <a:pt x="98826" y="150992"/>
                </a:lnTo>
                <a:lnTo>
                  <a:pt x="159904" y="197651"/>
                </a:lnTo>
                <a:lnTo>
                  <a:pt x="136573" y="122155"/>
                </a:lnTo>
                <a:lnTo>
                  <a:pt x="197652" y="75496"/>
                </a:lnTo>
                <a:lnTo>
                  <a:pt x="122155" y="75497"/>
                </a:lnTo>
                <a:close/>
                <a:moveTo>
                  <a:pt x="379025" y="0"/>
                </a:moveTo>
                <a:lnTo>
                  <a:pt x="355696" y="75497"/>
                </a:lnTo>
                <a:lnTo>
                  <a:pt x="280199" y="75496"/>
                </a:lnTo>
                <a:lnTo>
                  <a:pt x="341278" y="122155"/>
                </a:lnTo>
                <a:lnTo>
                  <a:pt x="317947" y="197651"/>
                </a:lnTo>
                <a:lnTo>
                  <a:pt x="379025" y="150992"/>
                </a:lnTo>
                <a:lnTo>
                  <a:pt x="440103" y="197651"/>
                </a:lnTo>
                <a:lnTo>
                  <a:pt x="416772" y="122155"/>
                </a:lnTo>
                <a:lnTo>
                  <a:pt x="477851" y="75496"/>
                </a:lnTo>
                <a:lnTo>
                  <a:pt x="402354" y="75497"/>
                </a:lnTo>
                <a:close/>
                <a:moveTo>
                  <a:pt x="659223" y="0"/>
                </a:moveTo>
                <a:lnTo>
                  <a:pt x="635894" y="75497"/>
                </a:lnTo>
                <a:lnTo>
                  <a:pt x="560397" y="75496"/>
                </a:lnTo>
                <a:lnTo>
                  <a:pt x="621476" y="122155"/>
                </a:lnTo>
                <a:lnTo>
                  <a:pt x="598145" y="197651"/>
                </a:lnTo>
                <a:lnTo>
                  <a:pt x="659223" y="150992"/>
                </a:lnTo>
                <a:lnTo>
                  <a:pt x="720301" y="197651"/>
                </a:lnTo>
                <a:lnTo>
                  <a:pt x="696970" y="122155"/>
                </a:lnTo>
                <a:lnTo>
                  <a:pt x="758049" y="75496"/>
                </a:lnTo>
                <a:lnTo>
                  <a:pt x="682552" y="7549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5624" t="12526" r="0" b="0"/>
          <a:stretch>
            <a:fillRect/>
          </a:stretch>
        </p:blipFill>
        <p:spPr>
          <a:xfrm rot="0" flipH="1" flipV="0">
            <a:off x="425164" y="1332002"/>
            <a:ext cx="5893714" cy="53399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标题 1"/>
          <p:cNvSpPr txBox="1"/>
          <p:nvPr/>
        </p:nvSpPr>
        <p:spPr>
          <a:xfrm rot="0" flipH="0" flipV="0">
            <a:off x="5822066" y="3657600"/>
            <a:ext cx="5064228" cy="15625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/>
            <a:r>
              <a:rPr kumimoji="1" lang="en-US" altLang="zh-CN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冬季的宁静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637896" y="1683336"/>
            <a:ext cx="2248398" cy="20104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/>
            <a:r>
              <a:rPr kumimoji="1" lang="en-US" altLang="zh-CN" sz="72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04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689540" y="1332914"/>
            <a:ext cx="2287935" cy="485512"/>
          </a:xfrm>
          <a:prstGeom prst="snip1Rect">
            <a:avLst>
              <a:gd name="adj" fmla="val 27969"/>
            </a:avLst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897819" y="1457260"/>
            <a:ext cx="1873240" cy="232615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257187" y="1642245"/>
            <a:ext cx="2291728" cy="2293154"/>
          </a:xfrm>
          <a:custGeom>
            <a:avLst/>
            <a:gdLst>
              <a:gd name="T0" fmla="*/ 423 w 674"/>
              <a:gd name="T1" fmla="*/ 48 h 674"/>
              <a:gd name="T2" fmla="*/ 626 w 674"/>
              <a:gd name="T3" fmla="*/ 250 h 674"/>
              <a:gd name="T4" fmla="*/ 626 w 674"/>
              <a:gd name="T5" fmla="*/ 424 h 674"/>
              <a:gd name="T6" fmla="*/ 423 w 674"/>
              <a:gd name="T7" fmla="*/ 626 h 674"/>
              <a:gd name="T8" fmla="*/ 250 w 674"/>
              <a:gd name="T9" fmla="*/ 626 h 674"/>
              <a:gd name="T10" fmla="*/ 48 w 674"/>
              <a:gd name="T11" fmla="*/ 424 h 674"/>
              <a:gd name="T12" fmla="*/ 48 w 674"/>
              <a:gd name="T13" fmla="*/ 250 h 674"/>
              <a:gd name="T14" fmla="*/ 250 w 674"/>
              <a:gd name="T15" fmla="*/ 48 h 674"/>
              <a:gd name="T16" fmla="*/ 423 w 674"/>
              <a:gd name="T17" fmla="*/ 48 h 674"/>
            </a:gdLst>
            <a:rect l="0" t="0" r="r" b="b"/>
            <a:pathLst>
              <a:path w="674" h="674">
                <a:moveTo>
                  <a:pt x="423" y="48"/>
                </a:moveTo>
                <a:cubicBezTo>
                  <a:pt x="626" y="250"/>
                  <a:pt x="626" y="250"/>
                  <a:pt x="626" y="250"/>
                </a:cubicBezTo>
                <a:cubicBezTo>
                  <a:pt x="674" y="298"/>
                  <a:pt x="674" y="376"/>
                  <a:pt x="626" y="424"/>
                </a:cubicBezTo>
                <a:cubicBezTo>
                  <a:pt x="423" y="626"/>
                  <a:pt x="423" y="626"/>
                  <a:pt x="423" y="626"/>
                </a:cubicBezTo>
                <a:cubicBezTo>
                  <a:pt x="375" y="674"/>
                  <a:pt x="298" y="674"/>
                  <a:pt x="250" y="626"/>
                </a:cubicBezTo>
                <a:cubicBezTo>
                  <a:pt x="48" y="424"/>
                  <a:pt x="48" y="424"/>
                  <a:pt x="48" y="424"/>
                </a:cubicBezTo>
                <a:cubicBezTo>
                  <a:pt x="0" y="376"/>
                  <a:pt x="0" y="298"/>
                  <a:pt x="48" y="250"/>
                </a:cubicBezTo>
                <a:cubicBezTo>
                  <a:pt x="250" y="48"/>
                  <a:pt x="250" y="48"/>
                  <a:pt x="250" y="48"/>
                </a:cubicBezTo>
                <a:cubicBezTo>
                  <a:pt x="298" y="0"/>
                  <a:pt x="375" y="0"/>
                  <a:pt x="423" y="4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13500000" scaled="0"/>
          </a:gradFill>
          <a:ln cap="sq">
            <a:noFill/>
          </a:ln>
          <a:effectLst>
            <a:outerShdw dist="241300" blurRad="330200" dir="10800000" sx="95000" sy="95000" kx="0" ky="0" algn="r" rotWithShape="0">
              <a:schemeClr val="accent1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103752" y="2207827"/>
            <a:ext cx="741758" cy="7417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sq">
            <a:solidFill>
              <a:schemeClr val="bg1"/>
            </a:solidFill>
            <a:miter/>
          </a:ln>
          <a:effectLst>
            <a:outerShdw dist="0" blurRad="787400" dir="0" sx="98000" sy="98000" kx="0" ky="0" algn="ctr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338553" flipH="0" flipV="0">
            <a:off x="3082034" y="2222193"/>
            <a:ext cx="558993" cy="772904"/>
          </a:xfrm>
          <a:custGeom>
            <a:avLst/>
            <a:gdLst>
              <a:gd name="connsiteX0" fmla="*/ 106913 w 404361"/>
              <a:gd name="connsiteY0" fmla="*/ 0 h 631051"/>
              <a:gd name="connsiteX1" fmla="*/ 113439 w 404361"/>
              <a:gd name="connsiteY1" fmla="*/ 6498 h 631051"/>
              <a:gd name="connsiteX2" fmla="*/ 281954 w 404361"/>
              <a:gd name="connsiteY2" fmla="*/ 174288 h 631051"/>
              <a:gd name="connsiteX3" fmla="*/ 373759 w 404361"/>
              <a:gd name="connsiteY3" fmla="*/ 627857 h 631051"/>
              <a:gd name="connsiteX4" fmla="*/ 372148 w 404361"/>
              <a:gd name="connsiteY4" fmla="*/ 630923 h 631051"/>
              <a:gd name="connsiteX5" fmla="*/ 370879 w 404361"/>
              <a:gd name="connsiteY5" fmla="*/ 631051 h 631051"/>
              <a:gd name="connsiteX6" fmla="*/ 0 w 404361"/>
              <a:gd name="connsiteY6" fmla="*/ 260172 h 631051"/>
              <a:gd name="connsiteX7" fmla="*/ 63340 w 404361"/>
              <a:gd name="connsiteY7" fmla="*/ 52810 h 631051"/>
            </a:gdLst>
            <a:rect l="l" t="t" r="r" b="b"/>
            <a:pathLst>
              <a:path w="404361" h="631051">
                <a:moveTo>
                  <a:pt x="106913" y="0"/>
                </a:moveTo>
                <a:lnTo>
                  <a:pt x="113439" y="6498"/>
                </a:lnTo>
                <a:cubicBezTo>
                  <a:pt x="281954" y="174288"/>
                  <a:pt x="281954" y="174288"/>
                  <a:pt x="281954" y="174288"/>
                </a:cubicBezTo>
                <a:cubicBezTo>
                  <a:pt x="404361" y="296771"/>
                  <a:pt x="434963" y="476667"/>
                  <a:pt x="373759" y="627857"/>
                </a:cubicBezTo>
                <a:lnTo>
                  <a:pt x="372148" y="630923"/>
                </a:lnTo>
                <a:lnTo>
                  <a:pt x="370879" y="631051"/>
                </a:lnTo>
                <a:cubicBezTo>
                  <a:pt x="166048" y="631051"/>
                  <a:pt x="0" y="465003"/>
                  <a:pt x="0" y="260172"/>
                </a:cubicBezTo>
                <a:cubicBezTo>
                  <a:pt x="0" y="183361"/>
                  <a:pt x="23351" y="112003"/>
                  <a:pt x="63340" y="528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 cap="sq">
            <a:noFill/>
          </a:ln>
          <a:effectLst>
            <a:outerShdw dist="241300" blurRad="330200" dir="10800000" sx="95000" sy="95000" kx="0" ky="0" algn="r" rotWithShape="0">
              <a:schemeClr val="accent1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867162" y="1642245"/>
            <a:ext cx="2291728" cy="2293154"/>
          </a:xfrm>
          <a:custGeom>
            <a:avLst/>
            <a:gdLst>
              <a:gd name="T0" fmla="*/ 423 w 674"/>
              <a:gd name="T1" fmla="*/ 48 h 674"/>
              <a:gd name="T2" fmla="*/ 626 w 674"/>
              <a:gd name="T3" fmla="*/ 250 h 674"/>
              <a:gd name="T4" fmla="*/ 626 w 674"/>
              <a:gd name="T5" fmla="*/ 424 h 674"/>
              <a:gd name="T6" fmla="*/ 423 w 674"/>
              <a:gd name="T7" fmla="*/ 626 h 674"/>
              <a:gd name="T8" fmla="*/ 250 w 674"/>
              <a:gd name="T9" fmla="*/ 626 h 674"/>
              <a:gd name="T10" fmla="*/ 48 w 674"/>
              <a:gd name="T11" fmla="*/ 424 h 674"/>
              <a:gd name="T12" fmla="*/ 48 w 674"/>
              <a:gd name="T13" fmla="*/ 250 h 674"/>
              <a:gd name="T14" fmla="*/ 250 w 674"/>
              <a:gd name="T15" fmla="*/ 48 h 674"/>
              <a:gd name="T16" fmla="*/ 423 w 674"/>
              <a:gd name="T17" fmla="*/ 48 h 674"/>
            </a:gdLst>
            <a:rect l="0" t="0" r="r" b="b"/>
            <a:pathLst>
              <a:path w="674" h="674">
                <a:moveTo>
                  <a:pt x="423" y="48"/>
                </a:moveTo>
                <a:cubicBezTo>
                  <a:pt x="626" y="250"/>
                  <a:pt x="626" y="250"/>
                  <a:pt x="626" y="250"/>
                </a:cubicBezTo>
                <a:cubicBezTo>
                  <a:pt x="674" y="298"/>
                  <a:pt x="674" y="376"/>
                  <a:pt x="626" y="424"/>
                </a:cubicBezTo>
                <a:cubicBezTo>
                  <a:pt x="423" y="626"/>
                  <a:pt x="423" y="626"/>
                  <a:pt x="423" y="626"/>
                </a:cubicBezTo>
                <a:cubicBezTo>
                  <a:pt x="375" y="674"/>
                  <a:pt x="298" y="674"/>
                  <a:pt x="250" y="626"/>
                </a:cubicBezTo>
                <a:cubicBezTo>
                  <a:pt x="48" y="424"/>
                  <a:pt x="48" y="424"/>
                  <a:pt x="48" y="424"/>
                </a:cubicBezTo>
                <a:cubicBezTo>
                  <a:pt x="0" y="376"/>
                  <a:pt x="0" y="298"/>
                  <a:pt x="48" y="250"/>
                </a:cubicBezTo>
                <a:cubicBezTo>
                  <a:pt x="250" y="48"/>
                  <a:pt x="250" y="48"/>
                  <a:pt x="250" y="48"/>
                </a:cubicBezTo>
                <a:cubicBezTo>
                  <a:pt x="298" y="0"/>
                  <a:pt x="375" y="0"/>
                  <a:pt x="423" y="48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80000"/>
                  <a:lumOff val="20000"/>
                </a:schemeClr>
              </a:gs>
            </a:gsLst>
            <a:lin ang="13500000" scaled="0"/>
          </a:gradFill>
          <a:ln cap="sq">
            <a:noFill/>
            <a:prstDash val="solid"/>
          </a:ln>
          <a:effectLst>
            <a:outerShdw dist="241300" blurRad="330200" dir="10800000" sx="95000" sy="95000" kx="0" ky="0" algn="r" rotWithShape="0">
              <a:schemeClr val="accent2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713727" y="2207827"/>
            <a:ext cx="741758" cy="7417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sq">
            <a:solidFill>
              <a:schemeClr val="bg1"/>
            </a:solidFill>
            <a:miter/>
          </a:ln>
          <a:effectLst>
            <a:outerShdw dist="0" blurRad="787400" dir="0" sx="98000" sy="98000" kx="0" ky="0" algn="ctr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338553" flipH="0" flipV="0">
            <a:off x="6692009" y="2222193"/>
            <a:ext cx="558993" cy="772904"/>
          </a:xfrm>
          <a:custGeom>
            <a:avLst/>
            <a:gdLst>
              <a:gd name="connsiteX0" fmla="*/ 106913 w 404361"/>
              <a:gd name="connsiteY0" fmla="*/ 0 h 631051"/>
              <a:gd name="connsiteX1" fmla="*/ 113439 w 404361"/>
              <a:gd name="connsiteY1" fmla="*/ 6498 h 631051"/>
              <a:gd name="connsiteX2" fmla="*/ 281954 w 404361"/>
              <a:gd name="connsiteY2" fmla="*/ 174288 h 631051"/>
              <a:gd name="connsiteX3" fmla="*/ 373759 w 404361"/>
              <a:gd name="connsiteY3" fmla="*/ 627857 h 631051"/>
              <a:gd name="connsiteX4" fmla="*/ 372148 w 404361"/>
              <a:gd name="connsiteY4" fmla="*/ 630923 h 631051"/>
              <a:gd name="connsiteX5" fmla="*/ 370879 w 404361"/>
              <a:gd name="connsiteY5" fmla="*/ 631051 h 631051"/>
              <a:gd name="connsiteX6" fmla="*/ 0 w 404361"/>
              <a:gd name="connsiteY6" fmla="*/ 260172 h 631051"/>
              <a:gd name="connsiteX7" fmla="*/ 63340 w 404361"/>
              <a:gd name="connsiteY7" fmla="*/ 52810 h 631051"/>
            </a:gdLst>
            <a:rect l="l" t="t" r="r" b="b"/>
            <a:pathLst>
              <a:path w="404361" h="631051">
                <a:moveTo>
                  <a:pt x="106913" y="0"/>
                </a:moveTo>
                <a:lnTo>
                  <a:pt x="113439" y="6498"/>
                </a:lnTo>
                <a:cubicBezTo>
                  <a:pt x="281954" y="174288"/>
                  <a:pt x="281954" y="174288"/>
                  <a:pt x="281954" y="174288"/>
                </a:cubicBezTo>
                <a:cubicBezTo>
                  <a:pt x="404361" y="296771"/>
                  <a:pt x="434963" y="476667"/>
                  <a:pt x="373759" y="627857"/>
                </a:cubicBezTo>
                <a:lnTo>
                  <a:pt x="372148" y="630923"/>
                </a:lnTo>
                <a:lnTo>
                  <a:pt x="370879" y="631051"/>
                </a:lnTo>
                <a:cubicBezTo>
                  <a:pt x="166048" y="631051"/>
                  <a:pt x="0" y="465003"/>
                  <a:pt x="0" y="260172"/>
                </a:cubicBezTo>
                <a:cubicBezTo>
                  <a:pt x="0" y="183361"/>
                  <a:pt x="23351" y="112003"/>
                  <a:pt x="63340" y="5281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3500000" scaled="0"/>
          </a:gradFill>
          <a:ln cap="sq">
            <a:noFill/>
          </a:ln>
          <a:effectLst>
            <a:outerShdw dist="241300" blurRad="330200" dir="10800000" sx="95000" sy="95000" kx="0" ky="0" algn="r" rotWithShape="0">
              <a:schemeClr val="accent2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477137" y="1642245"/>
            <a:ext cx="2291728" cy="2293154"/>
          </a:xfrm>
          <a:custGeom>
            <a:avLst/>
            <a:gdLst>
              <a:gd name="T0" fmla="*/ 423 w 674"/>
              <a:gd name="T1" fmla="*/ 48 h 674"/>
              <a:gd name="T2" fmla="*/ 626 w 674"/>
              <a:gd name="T3" fmla="*/ 250 h 674"/>
              <a:gd name="T4" fmla="*/ 626 w 674"/>
              <a:gd name="T5" fmla="*/ 424 h 674"/>
              <a:gd name="T6" fmla="*/ 423 w 674"/>
              <a:gd name="T7" fmla="*/ 626 h 674"/>
              <a:gd name="T8" fmla="*/ 250 w 674"/>
              <a:gd name="T9" fmla="*/ 626 h 674"/>
              <a:gd name="T10" fmla="*/ 48 w 674"/>
              <a:gd name="T11" fmla="*/ 424 h 674"/>
              <a:gd name="T12" fmla="*/ 48 w 674"/>
              <a:gd name="T13" fmla="*/ 250 h 674"/>
              <a:gd name="T14" fmla="*/ 250 w 674"/>
              <a:gd name="T15" fmla="*/ 48 h 674"/>
              <a:gd name="T16" fmla="*/ 423 w 674"/>
              <a:gd name="T17" fmla="*/ 48 h 674"/>
            </a:gdLst>
            <a:rect l="0" t="0" r="r" b="b"/>
            <a:pathLst>
              <a:path w="674" h="674">
                <a:moveTo>
                  <a:pt x="423" y="48"/>
                </a:moveTo>
                <a:cubicBezTo>
                  <a:pt x="626" y="250"/>
                  <a:pt x="626" y="250"/>
                  <a:pt x="626" y="250"/>
                </a:cubicBezTo>
                <a:cubicBezTo>
                  <a:pt x="674" y="298"/>
                  <a:pt x="674" y="376"/>
                  <a:pt x="626" y="424"/>
                </a:cubicBezTo>
                <a:cubicBezTo>
                  <a:pt x="423" y="626"/>
                  <a:pt x="423" y="626"/>
                  <a:pt x="423" y="626"/>
                </a:cubicBezTo>
                <a:cubicBezTo>
                  <a:pt x="375" y="674"/>
                  <a:pt x="298" y="674"/>
                  <a:pt x="250" y="626"/>
                </a:cubicBezTo>
                <a:cubicBezTo>
                  <a:pt x="48" y="424"/>
                  <a:pt x="48" y="424"/>
                  <a:pt x="48" y="424"/>
                </a:cubicBezTo>
                <a:cubicBezTo>
                  <a:pt x="0" y="376"/>
                  <a:pt x="0" y="298"/>
                  <a:pt x="48" y="250"/>
                </a:cubicBezTo>
                <a:cubicBezTo>
                  <a:pt x="250" y="48"/>
                  <a:pt x="250" y="48"/>
                  <a:pt x="250" y="48"/>
                </a:cubicBezTo>
                <a:cubicBezTo>
                  <a:pt x="298" y="0"/>
                  <a:pt x="375" y="0"/>
                  <a:pt x="423" y="48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80000"/>
                  <a:lumOff val="20000"/>
                </a:schemeClr>
              </a:gs>
            </a:gsLst>
            <a:lin ang="13500000" scaled="0"/>
          </a:gradFill>
          <a:ln cap="sq">
            <a:noFill/>
            <a:prstDash val="solid"/>
          </a:ln>
          <a:effectLst>
            <a:outerShdw dist="241300" blurRad="330200" dir="10800000" sx="95000" sy="95000" kx="0" ky="0" algn="r" rotWithShape="0">
              <a:schemeClr val="accent3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0323702" y="2207827"/>
            <a:ext cx="741758" cy="7417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sq">
            <a:solidFill>
              <a:schemeClr val="bg1"/>
            </a:solidFill>
            <a:miter/>
          </a:ln>
          <a:effectLst>
            <a:outerShdw dist="0" blurRad="787400" dir="0" sx="98000" sy="98000" kx="0" ky="0" algn="ctr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338553" flipH="0" flipV="0">
            <a:off x="10301984" y="2222193"/>
            <a:ext cx="558993" cy="772904"/>
          </a:xfrm>
          <a:custGeom>
            <a:avLst/>
            <a:gdLst>
              <a:gd name="connsiteX0" fmla="*/ 106913 w 404361"/>
              <a:gd name="connsiteY0" fmla="*/ 0 h 631051"/>
              <a:gd name="connsiteX1" fmla="*/ 113439 w 404361"/>
              <a:gd name="connsiteY1" fmla="*/ 6498 h 631051"/>
              <a:gd name="connsiteX2" fmla="*/ 281954 w 404361"/>
              <a:gd name="connsiteY2" fmla="*/ 174288 h 631051"/>
              <a:gd name="connsiteX3" fmla="*/ 373759 w 404361"/>
              <a:gd name="connsiteY3" fmla="*/ 627857 h 631051"/>
              <a:gd name="connsiteX4" fmla="*/ 372148 w 404361"/>
              <a:gd name="connsiteY4" fmla="*/ 630923 h 631051"/>
              <a:gd name="connsiteX5" fmla="*/ 370879 w 404361"/>
              <a:gd name="connsiteY5" fmla="*/ 631051 h 631051"/>
              <a:gd name="connsiteX6" fmla="*/ 0 w 404361"/>
              <a:gd name="connsiteY6" fmla="*/ 260172 h 631051"/>
              <a:gd name="connsiteX7" fmla="*/ 63340 w 404361"/>
              <a:gd name="connsiteY7" fmla="*/ 52810 h 631051"/>
            </a:gdLst>
            <a:rect l="l" t="t" r="r" b="b"/>
            <a:pathLst>
              <a:path w="404361" h="631051">
                <a:moveTo>
                  <a:pt x="106913" y="0"/>
                </a:moveTo>
                <a:lnTo>
                  <a:pt x="113439" y="6498"/>
                </a:lnTo>
                <a:cubicBezTo>
                  <a:pt x="281954" y="174288"/>
                  <a:pt x="281954" y="174288"/>
                  <a:pt x="281954" y="174288"/>
                </a:cubicBezTo>
                <a:cubicBezTo>
                  <a:pt x="404361" y="296771"/>
                  <a:pt x="434963" y="476667"/>
                  <a:pt x="373759" y="627857"/>
                </a:cubicBezTo>
                <a:lnTo>
                  <a:pt x="372148" y="630923"/>
                </a:lnTo>
                <a:lnTo>
                  <a:pt x="370879" y="631051"/>
                </a:lnTo>
                <a:cubicBezTo>
                  <a:pt x="166048" y="631051"/>
                  <a:pt x="0" y="465003"/>
                  <a:pt x="0" y="260172"/>
                </a:cubicBezTo>
                <a:cubicBezTo>
                  <a:pt x="0" y="183361"/>
                  <a:pt x="23351" y="112003"/>
                  <a:pt x="63340" y="5281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3500000" scaled="0"/>
          </a:gradFill>
          <a:ln cap="sq">
            <a:noFill/>
          </a:ln>
          <a:effectLst>
            <a:outerShdw dist="241300" blurRad="330200" dir="10800000" sx="95000" sy="95000" kx="0" ky="0" algn="r" rotWithShape="0">
              <a:schemeClr val="accent3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139674" y="4161093"/>
            <a:ext cx="2472682" cy="171646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19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冬季是四季中的最后一个季节，以其寒冷的气候和雪白的景观而闻名。在北半球，冬季通常从12月开始，到2月结束。冬季的气候特征是温度极低，降水以雪的形式出现，植物进入休眠状态。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743775" y="4161093"/>
            <a:ext cx="2472682" cy="171646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冬季的气候变化对农业生产有着重要影响，农民需要采取措施保护作物，防止冻害。同时，冬季也是许多动物冬眠的季节，如熊和蛇。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386660" y="4161094"/>
            <a:ext cx="2472682" cy="16798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/>
            <a:r>
              <a:rPr kumimoji="1" lang="en-US" altLang="zh-CN" sz="1186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冬季的气候变化也对人们的日常生活产生影响，人们需要穿着厚重的衣物，使用取暖设备来保暖。同时，冬季也是用电和用气高峰期，对能源供应系统提出了更高的要求。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444474" y="2116393"/>
            <a:ext cx="1736082" cy="131006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114774" y="2116393"/>
            <a:ext cx="1736082" cy="131006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759674" y="2116393"/>
            <a:ext cx="1736082" cy="131006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/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气候特征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2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40610" t="59188" r="4589" b="14165"/>
          <a:stretch>
            <a:fillRect/>
          </a:stretch>
        </p:blipFill>
        <p:spPr>
          <a:xfrm rot="0" flipH="0" flipV="0">
            <a:off x="6739587" y="5689256"/>
            <a:ext cx="3601025" cy="1168744"/>
          </a:xfrm>
          <a:custGeom>
            <a:avLst/>
            <a:gdLst/>
            <a:rect l="l" t="t" r="r" b="b"/>
            <a:pathLst>
              <a:path w="3601025" h="1168744">
                <a:moveTo>
                  <a:pt x="1800512" y="0"/>
                </a:moveTo>
                <a:cubicBezTo>
                  <a:pt x="2549673" y="0"/>
                  <a:pt x="3201315" y="417530"/>
                  <a:pt x="3535432" y="1032581"/>
                </a:cubicBezTo>
                <a:lnTo>
                  <a:pt x="3601025" y="1168744"/>
                </a:lnTo>
                <a:lnTo>
                  <a:pt x="0" y="1168744"/>
                </a:lnTo>
                <a:lnTo>
                  <a:pt x="65593" y="1032581"/>
                </a:lnTo>
                <a:cubicBezTo>
                  <a:pt x="399709" y="417530"/>
                  <a:pt x="1051351" y="0"/>
                  <a:pt x="1800512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31737" t="0" r="13635" b="20501"/>
          <a:stretch>
            <a:fillRect/>
          </a:stretch>
        </p:blipFill>
        <p:spPr>
          <a:xfrm rot="0" flipH="0" flipV="0">
            <a:off x="7940383" y="3"/>
            <a:ext cx="4251619" cy="4129371"/>
          </a:xfrm>
          <a:custGeom>
            <a:avLst/>
            <a:gdLst/>
            <a:rect l="l" t="t" r="r" b="b"/>
            <a:pathLst>
              <a:path w="4251619" h="4129371">
                <a:moveTo>
                  <a:pt x="105228" y="0"/>
                </a:moveTo>
                <a:lnTo>
                  <a:pt x="4251619" y="0"/>
                </a:lnTo>
                <a:lnTo>
                  <a:pt x="4251619" y="3993998"/>
                </a:lnTo>
                <a:lnTo>
                  <a:pt x="4142321" y="4025035"/>
                </a:lnTo>
                <a:cubicBezTo>
                  <a:pt x="3877594" y="4093146"/>
                  <a:pt x="3600068" y="4129371"/>
                  <a:pt x="3314081" y="4129371"/>
                </a:cubicBezTo>
                <a:cubicBezTo>
                  <a:pt x="1483765" y="4129371"/>
                  <a:pt x="0" y="2645606"/>
                  <a:pt x="0" y="815290"/>
                </a:cubicBezTo>
                <a:cubicBezTo>
                  <a:pt x="0" y="586501"/>
                  <a:pt x="23184" y="363126"/>
                  <a:pt x="67331" y="14738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5" name="标题 1"/>
          <p:cNvSpPr txBox="1"/>
          <p:nvPr/>
        </p:nvSpPr>
        <p:spPr>
          <a:xfrm rot="15300000" flipH="0" flipV="0">
            <a:off x="6261513" y="364732"/>
            <a:ext cx="6262730" cy="4427036"/>
          </a:xfrm>
          <a:custGeom>
            <a:avLst/>
            <a:gdLst>
              <a:gd name="connsiteX0" fmla="*/ 6262730 w 6262730"/>
              <a:gd name="connsiteY0" fmla="*/ 488700 h 4427036"/>
              <a:gd name="connsiteX1" fmla="*/ 6109882 w 6262730"/>
              <a:gd name="connsiteY1" fmla="*/ 1059136 h 4427036"/>
              <a:gd name="connsiteX2" fmla="*/ 6043150 w 6262730"/>
              <a:gd name="connsiteY2" fmla="*/ 1020765 h 4427036"/>
              <a:gd name="connsiteX3" fmla="*/ 4277594 w 6262730"/>
              <a:gd name="connsiteY3" fmla="*/ 573709 h 4427036"/>
              <a:gd name="connsiteX4" fmla="*/ 573574 w 6262730"/>
              <a:gd name="connsiteY4" fmla="*/ 4277729 h 4427036"/>
              <a:gd name="connsiteX5" fmla="*/ 577349 w 6262730"/>
              <a:gd name="connsiteY5" fmla="*/ 4427036 h 4427036"/>
              <a:gd name="connsiteX6" fmla="*/ 0 w 6262730"/>
              <a:gd name="connsiteY6" fmla="*/ 4272335 h 4427036"/>
              <a:gd name="connsiteX7" fmla="*/ 5430 w 6262730"/>
              <a:gd name="connsiteY7" fmla="*/ 4057599 h 4427036"/>
              <a:gd name="connsiteX8" fmla="*/ 4277594 w 6262730"/>
              <a:gd name="connsiteY8" fmla="*/ 0 h 4427036"/>
              <a:gd name="connsiteX9" fmla="*/ 6132167 w 6262730"/>
              <a:gd name="connsiteY9" fmla="*/ 421830 h 4427036"/>
              <a:gd name="connsiteX10" fmla="*/ 6262730 w 6262730"/>
              <a:gd name="connsiteY10" fmla="*/ 488700 h 4427036"/>
            </a:gdLst>
            <a:rect l="l" t="t" r="r" b="b"/>
            <a:pathLst>
              <a:path w="6262730" h="4427036">
                <a:moveTo>
                  <a:pt x="6262730" y="488700"/>
                </a:moveTo>
                <a:lnTo>
                  <a:pt x="6109882" y="1059136"/>
                </a:lnTo>
                <a:lnTo>
                  <a:pt x="6043150" y="1020765"/>
                </a:lnTo>
                <a:cubicBezTo>
                  <a:pt x="5518315" y="735657"/>
                  <a:pt x="4916867" y="573709"/>
                  <a:pt x="4277594" y="573709"/>
                </a:cubicBezTo>
                <a:cubicBezTo>
                  <a:pt x="2231920" y="573710"/>
                  <a:pt x="573573" y="2232055"/>
                  <a:pt x="573574" y="4277729"/>
                </a:cubicBezTo>
                <a:lnTo>
                  <a:pt x="577349" y="4427036"/>
                </a:lnTo>
                <a:lnTo>
                  <a:pt x="0" y="4272335"/>
                </a:lnTo>
                <a:lnTo>
                  <a:pt x="5430" y="4057599"/>
                </a:lnTo>
                <a:cubicBezTo>
                  <a:pt x="120001" y="1797374"/>
                  <a:pt x="1988898" y="0"/>
                  <a:pt x="4277594" y="0"/>
                </a:cubicBezTo>
                <a:cubicBezTo>
                  <a:pt x="4942055" y="0"/>
                  <a:pt x="5571131" y="151496"/>
                  <a:pt x="6132167" y="421830"/>
                </a:cubicBezTo>
                <a:lnTo>
                  <a:pt x="6262730" y="48870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5300000" flipH="0" flipV="0">
            <a:off x="7074269" y="3782959"/>
            <a:ext cx="2559212" cy="4962446"/>
          </a:xfrm>
          <a:custGeom>
            <a:avLst/>
            <a:gdLst>
              <a:gd name="connsiteX0" fmla="*/ 2437620 w 2559212"/>
              <a:gd name="connsiteY0" fmla="*/ 3069473 h 4962446"/>
              <a:gd name="connsiteX1" fmla="*/ 131168 w 2559212"/>
              <a:gd name="connsiteY1" fmla="*/ 4955822 h 4962446"/>
              <a:gd name="connsiteX2" fmla="*/ 0 w 2559212"/>
              <a:gd name="connsiteY2" fmla="*/ 4962446 h 4962446"/>
              <a:gd name="connsiteX3" fmla="*/ 98652 w 2559212"/>
              <a:gd name="connsiteY3" fmla="*/ 4594272 h 4962446"/>
              <a:gd name="connsiteX4" fmla="*/ 326605 w 2559212"/>
              <a:gd name="connsiteY4" fmla="*/ 4559482 h 4962446"/>
              <a:gd name="connsiteX5" fmla="*/ 2196485 w 2559212"/>
              <a:gd name="connsiteY5" fmla="*/ 2265217 h 4962446"/>
              <a:gd name="connsiteX6" fmla="*/ 1344272 w 2559212"/>
              <a:gd name="connsiteY6" fmla="*/ 458136 h 4962446"/>
              <a:gd name="connsiteX7" fmla="*/ 1229852 w 2559212"/>
              <a:gd name="connsiteY7" fmla="*/ 372574 h 4962446"/>
              <a:gd name="connsiteX8" fmla="*/ 1329683 w 2559212"/>
              <a:gd name="connsiteY8" fmla="*/ 0 h 4962446"/>
              <a:gd name="connsiteX9" fmla="*/ 1366792 w 2559212"/>
              <a:gd name="connsiteY9" fmla="*/ 22545 h 4962446"/>
              <a:gd name="connsiteX10" fmla="*/ 2559212 w 2559212"/>
              <a:gd name="connsiteY10" fmla="*/ 2265217 h 4962446"/>
              <a:gd name="connsiteX11" fmla="*/ 2437620 w 2559212"/>
              <a:gd name="connsiteY11" fmla="*/ 3069473 h 4962446"/>
            </a:gdLst>
            <a:rect l="l" t="t" r="r" b="b"/>
            <a:pathLst>
              <a:path w="2559212" h="4962446">
                <a:moveTo>
                  <a:pt x="2437620" y="3069473"/>
                </a:moveTo>
                <a:cubicBezTo>
                  <a:pt x="2121531" y="4085730"/>
                  <a:pt x="1222206" y="4845022"/>
                  <a:pt x="131168" y="4955822"/>
                </a:cubicBezTo>
                <a:lnTo>
                  <a:pt x="0" y="4962446"/>
                </a:lnTo>
                <a:lnTo>
                  <a:pt x="98652" y="4594272"/>
                </a:lnTo>
                <a:lnTo>
                  <a:pt x="326605" y="4559482"/>
                </a:lnTo>
                <a:cubicBezTo>
                  <a:pt x="1393744" y="4341113"/>
                  <a:pt x="2196486" y="3396910"/>
                  <a:pt x="2196485" y="2265217"/>
                </a:cubicBezTo>
                <a:cubicBezTo>
                  <a:pt x="2196486" y="1537699"/>
                  <a:pt x="1864740" y="887664"/>
                  <a:pt x="1344272" y="458136"/>
                </a:cubicBezTo>
                <a:lnTo>
                  <a:pt x="1229852" y="372574"/>
                </a:lnTo>
                <a:lnTo>
                  <a:pt x="1329683" y="0"/>
                </a:lnTo>
                <a:lnTo>
                  <a:pt x="1366792" y="22545"/>
                </a:lnTo>
                <a:cubicBezTo>
                  <a:pt x="2086213" y="508576"/>
                  <a:pt x="2559212" y="1331659"/>
                  <a:pt x="2559212" y="2265217"/>
                </a:cubicBezTo>
                <a:cubicBezTo>
                  <a:pt x="2559212" y="2545284"/>
                  <a:pt x="2516642" y="2815409"/>
                  <a:pt x="2437620" y="306947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60400" y="1683738"/>
            <a:ext cx="5760000" cy="9354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冬季是许多动物冬眠的季节，如熊和蛇，这些动物通过冬眠来节省能量，度过寒冷的冬季。这些生物活动是自然界生命力的象征，也是生态平衡的重要组成部分。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0400" y="3164479"/>
            <a:ext cx="5760000" cy="9354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随着温度的降低，许多动物开始寻找食物和避寒的地方，如鸟类寻找食物丰富的地区，哺乳动物寻找洞穴或树洞。这些行为有助于动物在寒冷的冬季生存。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0400" y="4645220"/>
            <a:ext cx="5760000" cy="9354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冬季也是许多昆虫生命周期的休眠期，如蚊子和苍蝇，这些昆虫的生命周期暂停对生态系统的循环和平衡有着重要影响。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生物活动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4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9291745" y="4095585"/>
            <a:ext cx="1811783" cy="6453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/>
            <a:r>
              <a:rPr kumimoji="1" lang="en-US" altLang="zh-CN" sz="4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390045" y="2546185"/>
            <a:ext cx="1811783" cy="7088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/>
            <a:r>
              <a:rPr kumimoji="1" lang="en-US" altLang="zh-CN" sz="4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278045" y="1009485"/>
            <a:ext cx="1811783" cy="6453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4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736051" y="1506972"/>
            <a:ext cx="8686969" cy="1334295"/>
          </a:xfrm>
          <a:prstGeom prst="roundRect">
            <a:avLst>
              <a:gd name="adj" fmla="val 5273"/>
            </a:avLst>
          </a:prstGeom>
          <a:solidFill>
            <a:schemeClr val="bg1"/>
          </a:solidFill>
          <a:ln w="12700" cap="rnd">
            <a:noFill/>
            <a:round/>
          </a:ln>
          <a:effectLst>
            <a:outerShdw dist="127000" blurRad="254000" dir="0" sx="100000" sy="100000" kx="0" ky="0" algn="ctr" rotWithShape="0">
              <a:schemeClr val="bg1">
                <a:lumMod val="6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33089" y="1323354"/>
            <a:ext cx="921675" cy="3520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4800">
                <a:ln w="12700">
                  <a:noFill/>
                </a:ln>
                <a:solidFill>
                  <a:srgbClr val="BAB5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“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935145" y="1695285"/>
            <a:ext cx="8288783" cy="1000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冬季是人类休息和庆祝的季节，人们开始准备节日，如圣诞节和新年。这些活动不仅有助于家庭和朋友之间增进感情，也是文化传承的重要方式。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602744" y="3081330"/>
            <a:ext cx="8686969" cy="1334295"/>
          </a:xfrm>
          <a:prstGeom prst="roundRect">
            <a:avLst>
              <a:gd name="adj" fmla="val 5273"/>
            </a:avLst>
          </a:prstGeom>
          <a:solidFill>
            <a:schemeClr val="bg1"/>
          </a:solidFill>
          <a:ln w="12700" cap="rnd">
            <a:noFill/>
            <a:round/>
          </a:ln>
          <a:effectLst>
            <a:outerShdw dist="127000" blurRad="254000" dir="0" sx="100000" sy="100000" kx="0" ky="0" algn="ctr" rotWithShape="0">
              <a:schemeClr val="bg1">
                <a:lumMod val="6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499781" y="2897712"/>
            <a:ext cx="921675" cy="3520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4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“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801837" y="3231543"/>
            <a:ext cx="8288783" cy="10390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冬季也是许多户外活动的季节，如滑雪和滑冰，这些活动不仅有助于身心健康，也是家庭和朋友之间增进感情的好机会。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469436" y="4655688"/>
            <a:ext cx="8686969" cy="1334295"/>
          </a:xfrm>
          <a:prstGeom prst="roundRect">
            <a:avLst>
              <a:gd name="adj" fmla="val 5273"/>
            </a:avLst>
          </a:prstGeom>
          <a:solidFill>
            <a:schemeClr val="bg1"/>
          </a:solidFill>
          <a:ln w="12700" cap="rnd">
            <a:noFill/>
            <a:round/>
          </a:ln>
          <a:effectLst>
            <a:outerShdw dist="127000" blurRad="254000" dir="0" sx="100000" sy="100000" kx="0" ky="0" algn="ctr" rotWithShape="0">
              <a:schemeClr val="bg1">
                <a:lumMod val="6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2366472" y="4472070"/>
            <a:ext cx="921675" cy="3520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4800">
                <a:ln w="12700">
                  <a:noFill/>
                </a:ln>
                <a:solidFill>
                  <a:srgbClr val="BAB5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“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2668528" y="4805901"/>
            <a:ext cx="8288783" cy="10390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/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冬季的气候变化也对人类的健康产生影响，人们需要采取保暖措施，避免冻伤和感冒。同时，冬季也是预防和治疗心血管疾病的重要时期。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1">
            <a:off x="1287813" y="4304307"/>
            <a:ext cx="206364" cy="206364"/>
          </a:xfrm>
          <a:prstGeom prst="roundRect">
            <a:avLst>
              <a:gd name="adj" fmla="val 7827"/>
            </a:avLst>
          </a:prstGeom>
          <a:solidFill>
            <a:schemeClr val="accent2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1">
            <a:off x="1496537" y="4531289"/>
            <a:ext cx="206364" cy="206364"/>
          </a:xfrm>
          <a:prstGeom prst="roundRect">
            <a:avLst>
              <a:gd name="adj" fmla="val 7827"/>
            </a:avLst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1">
            <a:off x="11028162" y="4359965"/>
            <a:ext cx="206364" cy="206364"/>
          </a:xfrm>
          <a:prstGeom prst="roundRect">
            <a:avLst>
              <a:gd name="adj" fmla="val 7827"/>
            </a:avLst>
          </a:prstGeom>
          <a:solidFill>
            <a:schemeClr val="accent2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1">
            <a:off x="11236886" y="4586947"/>
            <a:ext cx="206364" cy="206364"/>
          </a:xfrm>
          <a:prstGeom prst="roundRect">
            <a:avLst>
              <a:gd name="adj" fmla="val 7827"/>
            </a:avLst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1">
            <a:off x="9294776" y="1219202"/>
            <a:ext cx="206364" cy="206364"/>
          </a:xfrm>
          <a:prstGeom prst="roundRect">
            <a:avLst>
              <a:gd name="adj" fmla="val 7827"/>
            </a:avLst>
          </a:prstGeom>
          <a:solidFill>
            <a:schemeClr val="accent2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1">
            <a:off x="9503500" y="1446184"/>
            <a:ext cx="206364" cy="206364"/>
          </a:xfrm>
          <a:prstGeom prst="roundRect">
            <a:avLst>
              <a:gd name="adj" fmla="val 7827"/>
            </a:avLst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/>
            <a:r>
              <a:rPr kumimoji="1" lang="en-US" altLang="zh-CN" sz="2800">
                <a:ln w="12700">
                  <a:noFill/>
                </a:ln>
                <a:solidFill>
                  <a:srgbClr val="BBB5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人类活动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cxnSp>
        <p:nvCxnSpPr>
          <p:cNvPr id="24" name="标题 1"/>
          <p:cNvCxnSpPr/>
          <p:nvPr/>
        </p:nvCxnSpPr>
        <p:spPr>
          <a:xfrm rot="0" flipH="0" flipV="0"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5" name="标题 1"/>
          <p:cNvCxnSpPr/>
          <p:nvPr/>
        </p:nvCxnSpPr>
        <p:spPr>
          <a:xfrm rot="0" flipH="0" flipV="0"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0" flipV="0">
            <a:off x="-5040313" y="-285592"/>
            <a:ext cx="9127325" cy="2828786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47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 flipH="0" flipV="0">
            <a:off x="7007942" y="-1880554"/>
            <a:ext cx="9127325" cy="11076307"/>
          </a:xfrm>
          <a:custGeom>
            <a:avLst/>
            <a:gdLst>
              <a:gd name="connsiteX0" fmla="*/ 273574 w 5094085"/>
              <a:gd name="connsiteY0" fmla="*/ 128427 h 496061"/>
              <a:gd name="connsiteX1" fmla="*/ 1136020 w 5094085"/>
              <a:gd name="connsiteY1" fmla="*/ 3736 h 496061"/>
              <a:gd name="connsiteX2" fmla="*/ 1884165 w 5094085"/>
              <a:gd name="connsiteY2" fmla="*/ 253117 h 496061"/>
              <a:gd name="connsiteX3" fmla="*/ 2590747 w 5094085"/>
              <a:gd name="connsiteY3" fmla="*/ 3736 h 496061"/>
              <a:gd name="connsiteX4" fmla="*/ 3629838 w 5094085"/>
              <a:gd name="connsiteY4" fmla="*/ 149208 h 496061"/>
              <a:gd name="connsiteX5" fmla="*/ 4710493 w 5094085"/>
              <a:gd name="connsiteY5" fmla="*/ 211554 h 496061"/>
              <a:gd name="connsiteX6" fmla="*/ 5074174 w 5094085"/>
              <a:gd name="connsiteY6" fmla="*/ 305072 h 496061"/>
              <a:gd name="connsiteX7" fmla="*/ 4190947 w 5094085"/>
              <a:gd name="connsiteY7" fmla="*/ 471327 h 496061"/>
              <a:gd name="connsiteX8" fmla="*/ 346311 w 5094085"/>
              <a:gd name="connsiteY8" fmla="*/ 460936 h 496061"/>
              <a:gd name="connsiteX9" fmla="*/ 273574 w 5094085"/>
              <a:gd name="connsiteY9" fmla="*/ 128427 h 496061"/>
            </a:gdLst>
            <a:rect l="l" t="t" r="r" b="b"/>
            <a:pathLst>
              <a:path w="5094085" h="496061">
                <a:moveTo>
                  <a:pt x="273574" y="128427"/>
                </a:moveTo>
                <a:cubicBezTo>
                  <a:pt x="405192" y="52227"/>
                  <a:pt x="867588" y="-17046"/>
                  <a:pt x="1136020" y="3736"/>
                </a:cubicBezTo>
                <a:cubicBezTo>
                  <a:pt x="1404452" y="24518"/>
                  <a:pt x="1641711" y="253117"/>
                  <a:pt x="1884165" y="253117"/>
                </a:cubicBezTo>
                <a:cubicBezTo>
                  <a:pt x="2126619" y="253117"/>
                  <a:pt x="2299802" y="21054"/>
                  <a:pt x="2590747" y="3736"/>
                </a:cubicBezTo>
                <a:cubicBezTo>
                  <a:pt x="2881692" y="-13582"/>
                  <a:pt x="3276547" y="114572"/>
                  <a:pt x="3629838" y="149208"/>
                </a:cubicBezTo>
                <a:cubicBezTo>
                  <a:pt x="3983129" y="183844"/>
                  <a:pt x="4469770" y="185577"/>
                  <a:pt x="4710493" y="211554"/>
                </a:cubicBezTo>
                <a:cubicBezTo>
                  <a:pt x="4951216" y="237531"/>
                  <a:pt x="5160765" y="261777"/>
                  <a:pt x="5074174" y="305072"/>
                </a:cubicBezTo>
                <a:cubicBezTo>
                  <a:pt x="4987583" y="348367"/>
                  <a:pt x="4978924" y="445350"/>
                  <a:pt x="4190947" y="471327"/>
                </a:cubicBezTo>
                <a:cubicBezTo>
                  <a:pt x="3402970" y="497304"/>
                  <a:pt x="1000938" y="514623"/>
                  <a:pt x="346311" y="460936"/>
                </a:cubicBezTo>
                <a:cubicBezTo>
                  <a:pt x="-308316" y="407250"/>
                  <a:pt x="141956" y="204627"/>
                  <a:pt x="273574" y="1284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1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338020" y="1041139"/>
            <a:ext cx="10990580" cy="5514340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526874" y="566939"/>
            <a:ext cx="11169825" cy="5771515"/>
          </a:xfrm>
          <a:prstGeom prst="snip1Rect">
            <a:avLst/>
          </a:prstGeom>
          <a:solidFill>
            <a:schemeClr val="bg1"/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1" flipV="0">
            <a:off x="1087724" y="1393874"/>
            <a:ext cx="2287935" cy="485512"/>
          </a:xfrm>
          <a:prstGeom prst="snip1Rect">
            <a:avLst>
              <a:gd name="adj" fmla="val 27969"/>
            </a:avLst>
          </a:prstGeom>
          <a:solidFill>
            <a:schemeClr val="accent2">
              <a:lumMod val="20000"/>
              <a:lumOff val="80000"/>
            </a:schemeClr>
          </a:solidFill>
          <a:ln w="41275" cap="sq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1" flipV="0">
            <a:off x="1081747" y="5211907"/>
            <a:ext cx="1756209" cy="338555"/>
          </a:xfrm>
          <a:prstGeom prst="snip1Rect">
            <a:avLst>
              <a:gd name="adj" fmla="val 27969"/>
            </a:avLst>
          </a:prstGeom>
          <a:noFill/>
          <a:ln w="412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174793" y="5220873"/>
            <a:ext cx="1601427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汇报人：XXX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1" flipV="0">
            <a:off x="3288030" y="5211907"/>
            <a:ext cx="1883363" cy="338555"/>
          </a:xfrm>
          <a:prstGeom prst="snip1Rect">
            <a:avLst>
              <a:gd name="adj" fmla="val 27969"/>
            </a:avLst>
          </a:prstGeom>
          <a:noFill/>
          <a:ln w="412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292732" y="5224146"/>
            <a:ext cx="1990682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/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L"/>
                <a:ea typeface="OPPOSans L"/>
                <a:cs typeface="OPPOSans L"/>
              </a:rPr>
              <a:t>汇报时间：202X.X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46736" y="5950142"/>
            <a:ext cx="11128550" cy="37503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1" flipV="0">
            <a:off x="1372066" y="973735"/>
            <a:ext cx="3784085" cy="45719"/>
          </a:xfrm>
          <a:prstGeom prst="snip1Rect">
            <a:avLst>
              <a:gd name="adj" fmla="val 27969"/>
            </a:avLst>
          </a:prstGeom>
          <a:solidFill>
            <a:schemeClr val="accent1">
              <a:lumMod val="40000"/>
              <a:lumOff val="60000"/>
            </a:schemeClr>
          </a:solidFill>
          <a:ln w="41275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1294140" y="1518220"/>
            <a:ext cx="1873240" cy="232615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0710584" y="900430"/>
            <a:ext cx="833112" cy="197651"/>
          </a:xfrm>
          <a:custGeom>
            <a:avLst/>
            <a:gdLst>
              <a:gd name="connsiteX0" fmla="*/ 734286 w 833112"/>
              <a:gd name="connsiteY0" fmla="*/ 0 h 197651"/>
              <a:gd name="connsiteX1" fmla="*/ 757615 w 833112"/>
              <a:gd name="connsiteY1" fmla="*/ 75497 h 197651"/>
              <a:gd name="connsiteX2" fmla="*/ 833112 w 833112"/>
              <a:gd name="connsiteY2" fmla="*/ 75496 h 197651"/>
              <a:gd name="connsiteX3" fmla="*/ 772033 w 833112"/>
              <a:gd name="connsiteY3" fmla="*/ 122155 h 197651"/>
              <a:gd name="connsiteX4" fmla="*/ 795364 w 833112"/>
              <a:gd name="connsiteY4" fmla="*/ 197651 h 197651"/>
              <a:gd name="connsiteX5" fmla="*/ 734286 w 833112"/>
              <a:gd name="connsiteY5" fmla="*/ 150992 h 197651"/>
              <a:gd name="connsiteX6" fmla="*/ 673208 w 833112"/>
              <a:gd name="connsiteY6" fmla="*/ 197651 h 197651"/>
              <a:gd name="connsiteX7" fmla="*/ 696539 w 833112"/>
              <a:gd name="connsiteY7" fmla="*/ 122155 h 197651"/>
              <a:gd name="connsiteX8" fmla="*/ 635460 w 833112"/>
              <a:gd name="connsiteY8" fmla="*/ 75496 h 197651"/>
              <a:gd name="connsiteX9" fmla="*/ 710957 w 833112"/>
              <a:gd name="connsiteY9" fmla="*/ 75497 h 197651"/>
              <a:gd name="connsiteX10" fmla="*/ 416556 w 833112"/>
              <a:gd name="connsiteY10" fmla="*/ 0 h 197651"/>
              <a:gd name="connsiteX11" fmla="*/ 439885 w 833112"/>
              <a:gd name="connsiteY11" fmla="*/ 75497 h 197651"/>
              <a:gd name="connsiteX12" fmla="*/ 515382 w 833112"/>
              <a:gd name="connsiteY12" fmla="*/ 75496 h 197651"/>
              <a:gd name="connsiteX13" fmla="*/ 454303 w 833112"/>
              <a:gd name="connsiteY13" fmla="*/ 122155 h 197651"/>
              <a:gd name="connsiteX14" fmla="*/ 477634 w 833112"/>
              <a:gd name="connsiteY14" fmla="*/ 197651 h 197651"/>
              <a:gd name="connsiteX15" fmla="*/ 416556 w 833112"/>
              <a:gd name="connsiteY15" fmla="*/ 150992 h 197651"/>
              <a:gd name="connsiteX16" fmla="*/ 355478 w 833112"/>
              <a:gd name="connsiteY16" fmla="*/ 197651 h 197651"/>
              <a:gd name="connsiteX17" fmla="*/ 378809 w 833112"/>
              <a:gd name="connsiteY17" fmla="*/ 122155 h 197651"/>
              <a:gd name="connsiteX18" fmla="*/ 317730 w 833112"/>
              <a:gd name="connsiteY18" fmla="*/ 75496 h 197651"/>
              <a:gd name="connsiteX19" fmla="*/ 393227 w 833112"/>
              <a:gd name="connsiteY19" fmla="*/ 75497 h 197651"/>
              <a:gd name="connsiteX20" fmla="*/ 98826 w 833112"/>
              <a:gd name="connsiteY20" fmla="*/ 0 h 197651"/>
              <a:gd name="connsiteX21" fmla="*/ 122155 w 833112"/>
              <a:gd name="connsiteY21" fmla="*/ 75497 h 197651"/>
              <a:gd name="connsiteX22" fmla="*/ 197652 w 833112"/>
              <a:gd name="connsiteY22" fmla="*/ 75496 h 197651"/>
              <a:gd name="connsiteX23" fmla="*/ 136573 w 833112"/>
              <a:gd name="connsiteY23" fmla="*/ 122155 h 197651"/>
              <a:gd name="connsiteX24" fmla="*/ 159904 w 833112"/>
              <a:gd name="connsiteY24" fmla="*/ 197651 h 197651"/>
              <a:gd name="connsiteX25" fmla="*/ 98826 w 833112"/>
              <a:gd name="connsiteY25" fmla="*/ 150992 h 197651"/>
              <a:gd name="connsiteX26" fmla="*/ 37748 w 833112"/>
              <a:gd name="connsiteY26" fmla="*/ 197651 h 197651"/>
              <a:gd name="connsiteX27" fmla="*/ 61079 w 833112"/>
              <a:gd name="connsiteY27" fmla="*/ 122155 h 197651"/>
              <a:gd name="connsiteX28" fmla="*/ 0 w 833112"/>
              <a:gd name="connsiteY28" fmla="*/ 75496 h 197651"/>
              <a:gd name="connsiteX29" fmla="*/ 75497 w 833112"/>
              <a:gd name="connsiteY29" fmla="*/ 75497 h 197651"/>
            </a:gdLst>
            <a:rect l="l" t="t" r="r" b="b"/>
            <a:pathLst>
              <a:path w="833112" h="197651">
                <a:moveTo>
                  <a:pt x="734286" y="0"/>
                </a:moveTo>
                <a:lnTo>
                  <a:pt x="757615" y="75497"/>
                </a:lnTo>
                <a:lnTo>
                  <a:pt x="833112" y="75496"/>
                </a:lnTo>
                <a:lnTo>
                  <a:pt x="772033" y="122155"/>
                </a:lnTo>
                <a:lnTo>
                  <a:pt x="795364" y="197651"/>
                </a:lnTo>
                <a:lnTo>
                  <a:pt x="734286" y="150992"/>
                </a:lnTo>
                <a:lnTo>
                  <a:pt x="673208" y="197651"/>
                </a:lnTo>
                <a:lnTo>
                  <a:pt x="696539" y="122155"/>
                </a:lnTo>
                <a:lnTo>
                  <a:pt x="635460" y="75496"/>
                </a:lnTo>
                <a:lnTo>
                  <a:pt x="710957" y="75497"/>
                </a:lnTo>
                <a:close/>
                <a:moveTo>
                  <a:pt x="416556" y="0"/>
                </a:moveTo>
                <a:lnTo>
                  <a:pt x="439885" y="75497"/>
                </a:lnTo>
                <a:lnTo>
                  <a:pt x="515382" y="75496"/>
                </a:lnTo>
                <a:lnTo>
                  <a:pt x="454303" y="122155"/>
                </a:lnTo>
                <a:lnTo>
                  <a:pt x="477634" y="197651"/>
                </a:lnTo>
                <a:lnTo>
                  <a:pt x="416556" y="150992"/>
                </a:lnTo>
                <a:lnTo>
                  <a:pt x="355478" y="197651"/>
                </a:lnTo>
                <a:lnTo>
                  <a:pt x="378809" y="122155"/>
                </a:lnTo>
                <a:lnTo>
                  <a:pt x="317730" y="75496"/>
                </a:lnTo>
                <a:lnTo>
                  <a:pt x="393227" y="75497"/>
                </a:lnTo>
                <a:close/>
                <a:moveTo>
                  <a:pt x="98826" y="0"/>
                </a:moveTo>
                <a:lnTo>
                  <a:pt x="122155" y="75497"/>
                </a:lnTo>
                <a:lnTo>
                  <a:pt x="197652" y="75496"/>
                </a:lnTo>
                <a:lnTo>
                  <a:pt x="136573" y="122155"/>
                </a:lnTo>
                <a:lnTo>
                  <a:pt x="159904" y="197651"/>
                </a:lnTo>
                <a:lnTo>
                  <a:pt x="98826" y="150992"/>
                </a:lnTo>
                <a:lnTo>
                  <a:pt x="37748" y="197651"/>
                </a:lnTo>
                <a:lnTo>
                  <a:pt x="61079" y="122155"/>
                </a:lnTo>
                <a:lnTo>
                  <a:pt x="0" y="75496"/>
                </a:lnTo>
                <a:lnTo>
                  <a:pt x="75497" y="7549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/>
            <a:endParaRPr kumimoji="1" lang="zh-CN" altLang="en-US"/>
          </a:p>
        </p:txBody>
      </p:sp>
      <p:pic>
        <p:nvPicPr>
          <p:cNvPr id="16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5624" t="12526" r="0" b="0"/>
          <a:stretch>
            <a:fillRect/>
          </a:stretch>
        </p:blipFill>
        <p:spPr>
          <a:xfrm rot="0" flipH="0" flipV="0">
            <a:off x="6179703" y="1523477"/>
            <a:ext cx="5501237" cy="498434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标题 1"/>
          <p:cNvSpPr txBox="1"/>
          <p:nvPr/>
        </p:nvSpPr>
        <p:spPr>
          <a:xfrm rot="0" flipH="0" flipV="0">
            <a:off x="948890" y="2266709"/>
            <a:ext cx="5432940" cy="26194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/>
            <a:r>
              <a:rPr kumimoji="1" lang="en-US" altLang="zh-CN" sz="45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谢谢大家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BB568"/>
      </a:accent1>
      <a:accent2>
        <a:srgbClr val="BAB500"/>
      </a:accent2>
      <a:accent3>
        <a:srgbClr val="7B7B7B"/>
      </a:accent3>
      <a:accent4>
        <a:srgbClr val="BBB568"/>
      </a:accent4>
      <a:accent5>
        <a:srgbClr val="D6D2A4"/>
      </a:accent5>
      <a:accent6>
        <a:srgbClr val="7C7900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