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583" r:id="rId1"/>
    <p:sldMasterId id="2147491620" r:id="rId2"/>
  </p:sldMasterIdLst>
  <p:notesMasterIdLst>
    <p:notesMasterId r:id="rId3"/>
  </p:notesMasterIdLst>
  <p:sldIdLst>
    <p:sldId id="3976" r:id="rId4"/>
    <p:sldId id="3979" r:id="rId5"/>
    <p:sldId id="3982" r:id="rId6"/>
    <p:sldId id="3985" r:id="rId7"/>
    <p:sldId id="3991" r:id="rId9"/>
    <p:sldId id="3994" r:id="rId10"/>
    <p:sldId id="3997" r:id="rId11"/>
    <p:sldId id="4003" r:id="rId13"/>
    <p:sldId id="4006" r:id="rId14"/>
    <p:sldId id="4009" r:id="rId15"/>
    <p:sldId id="4012" r:id="rId16"/>
    <p:sldId id="4015" r:id="rId17"/>
    <p:sldId id="4021" r:id="rId19"/>
    <p:sldId id="4024" r:id="rId20"/>
    <p:sldId id="4027" r:id="rId21"/>
    <p:sldId id="4030" r:id="rId22"/>
    <p:sldId id="4036" r:id="rId24"/>
    <p:sldId id="4039" r:id="rId25"/>
    <p:sldId id="4042" r:id="rId26"/>
    <p:sldId id="4045" r:id="rId27"/>
    <p:sldId id="4048" r:id="rId28"/>
    <p:sldId id="4054" r:id="rId30"/>
    <p:sldId id="4057" r:id="rId31"/>
    <p:sldId id="4060" r:id="rId32"/>
    <p:sldId id="4063" r:id="rId33"/>
    <p:sldId id="4069" r:id="rId35"/>
    <p:sldId id="4072" r:id="rId36"/>
    <p:sldId id="4075" r:id="rId37"/>
    <p:sldId id="4079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584" r:id="rId1"/>
    <p:sldLayoutId id="2147491585" r:id="rId2"/>
    <p:sldLayoutId id="2147491586" r:id="rId3"/>
    <p:sldLayoutId id="2147491587" r:id="rId4"/>
    <p:sldLayoutId id="2147491588" r:id="rId5"/>
    <p:sldLayoutId id="2147491589" r:id="rId6"/>
    <p:sldLayoutId id="2147491590" r:id="rId7"/>
    <p:sldLayoutId id="2147491591" r:id="rId8"/>
    <p:sldLayoutId id="2147491592" r:id="rId9"/>
    <p:sldLayoutId id="2147491593" r:id="rId10"/>
    <p:sldLayoutId id="214749159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621" r:id="rId1"/>
    <p:sldLayoutId id="2147491622" r:id="rId2"/>
    <p:sldLayoutId id="2147491623" r:id="rId3"/>
    <p:sldLayoutId id="2147491624" r:id="rId4"/>
    <p:sldLayoutId id="2147491625" r:id="rId5"/>
    <p:sldLayoutId id="2147491626" r:id="rId6"/>
    <p:sldLayoutId id="2147491627" r:id="rId7"/>
    <p:sldLayoutId id="2147491628" r:id="rId8"/>
    <p:sldLayoutId id="2147491629" r:id="rId9"/>
    <p:sldLayoutId id="2147491630" r:id="rId10"/>
    <p:sldLayoutId id="21474916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tags" Target="../tags/tag271.xml"/><Relationship Id="rId22" Type="http://schemas.openxmlformats.org/officeDocument/2006/relationships/tags" Target="../tags/tag272.xml"/><Relationship Id="rId23" Type="http://schemas.openxmlformats.org/officeDocument/2006/relationships/tags" Target="../tags/tag273.xml"/><Relationship Id="rId24" Type="http://schemas.openxmlformats.org/officeDocument/2006/relationships/tags" Target="../tags/tag274.xml"/><Relationship Id="rId25" Type="http://schemas.openxmlformats.org/officeDocument/2006/relationships/tags" Target="../tags/tag275.xml"/><Relationship Id="rId26" Type="http://schemas.openxmlformats.org/officeDocument/2006/relationships/tags" Target="../tags/tag276.xml"/><Relationship Id="rId27" Type="http://schemas.openxmlformats.org/officeDocument/2006/relationships/tags" Target="../tags/tag277.xml"/><Relationship Id="rId28" Type="http://schemas.openxmlformats.org/officeDocument/2006/relationships/tags" Target="../tags/tag278.xml"/><Relationship Id="rId29" Type="http://schemas.openxmlformats.org/officeDocument/2006/relationships/tags" Target="../tags/tag279.xml"/><Relationship Id="rId30" Type="http://schemas.openxmlformats.org/officeDocument/2006/relationships/tags" Target="../tags/tag280.xml"/><Relationship Id="rId31" Type="http://schemas.openxmlformats.org/officeDocument/2006/relationships/tags" Target="../tags/tag281.xml"/><Relationship Id="rId32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建立高效沟通渠道的关键措施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明确沟通目标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选择合适的沟通方式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建立信任和尊重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提高沟通技巧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及时反馈和跟进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明确沟通目标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确定沟通的目的和意图</a:t>
            </a:r>
            <a:endParaRPr altLang="en-US" lang="zh-CN"/>
          </a:p>
        </p:txBody>
      </p:sp>
      <p:sp>
        <p:nvSpPr>
          <p:cNvPr id="1049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明确沟通的目的：在开始沟通之前，双方需要明确沟通的目的和期望结果，以便更好地指导沟通内容和方式。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明确沟通的意图：沟通者需要明确自己的意图，即希望通过沟通达到什么目的，以及如何表达自己的观点和需求。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确定沟通的重点：在沟通过程中，需要确定沟通的重点，即哪些内容是重要的，需要重点强调和讨论的。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明确沟通的方式：根据沟通的目的和意图，需要选择合适的沟通方式，如面对面交流、电话会议、电子邮件等。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明确沟通的信息和内容</a:t>
            </a:r>
            <a:endParaRPr altLang="en-US" lang="zh-CN"/>
          </a:p>
        </p:txBody>
      </p:sp>
      <p:sp>
        <p:nvSpPr>
          <p:cNvPr id="10490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确定沟通目标：明确沟通的目的和期望结果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确定沟通内容：明确需要传递的信息和细节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确定沟通方式：选择合适的沟通渠道和方式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确定沟通时间：安排合适的沟通时间和频率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选择合适的沟通方式</a:t>
            </a:r>
            <a:endParaRPr altLang="en-US" dirty="0" lang="zh-CN"/>
          </a:p>
        </p:txBody>
      </p:sp>
      <p:sp>
        <p:nvSpPr>
          <p:cNvPr id="10491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面对面沟通</a:t>
            </a:r>
            <a:endParaRPr altLang="en-US" lang="zh-CN"/>
          </a:p>
        </p:txBody>
      </p:sp>
      <p:sp>
        <p:nvSpPr>
          <p:cNvPr id="10492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直接、高效、真实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增进双方了解和信任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有利于解决复杂问题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需要注重沟通技巧和礼仪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电话沟通</a:t>
            </a:r>
            <a:endParaRPr altLang="en-US" lang="zh-CN"/>
          </a:p>
        </p:txBody>
      </p:sp>
      <p:sp>
        <p:nvSpPr>
          <p:cNvPr id="10492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适用场景：远程沟通、即时反馈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优点：方便快捷、节省成本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注意事项：保持清晰、礼貌、尊重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技巧：倾听、表达、确认理解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书面沟通</a:t>
            </a:r>
            <a:endParaRPr altLang="en-US" lang="zh-CN"/>
          </a:p>
        </p:txBody>
      </p:sp>
      <p:sp>
        <p:nvSpPr>
          <p:cNvPr id="10493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缺点：传递速度慢、可能产生误解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定义：通过文字、符号、图表等方式进行的信息交流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优点：清晰明确、易于保存、可反复阅读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适用场景：重要文件、合同协议、工作报告等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电子媒介沟通</a:t>
            </a:r>
            <a:endParaRPr altLang="en-US" lang="zh-CN"/>
          </a:p>
        </p:txBody>
      </p:sp>
      <p:sp>
        <p:nvSpPr>
          <p:cNvPr id="10493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缺点：信息容易被截获或泄露，沟通效果受网络质量影响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定义：通过电子邮件、即时通讯、社交媒体等电子媒介进行的沟通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优点：快速、便捷、成本低廉，可以同时与多人进行沟通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应用场景：远程工作、团队协作、客户服务等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建立信任和尊重</a:t>
            </a:r>
            <a:endParaRPr altLang="en-US" dirty="0" lang="zh-CN"/>
          </a:p>
        </p:txBody>
      </p:sp>
      <p:sp>
        <p:nvSpPr>
          <p:cNvPr id="10494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建立互信关系</a:t>
            </a:r>
            <a:endParaRPr altLang="en-US" lang="zh-CN"/>
          </a:p>
        </p:txBody>
      </p:sp>
      <p:sp>
        <p:nvSpPr>
          <p:cNvPr id="10495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真诚与透明：保持沟通中的真诚和透明，避免隐瞒和欺骗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建立共同目标：明确共同的目标和利益，促进双方的合作与共赢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持续沟通与反馈：保持持续的沟通，及时给予反馈和调整，不断加强互信关系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尊重与理解：尊重对方的观点和感受，理解对方的立场和需求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尊重对方的意见和观点</a:t>
            </a:r>
            <a:endParaRPr altLang="en-US" lang="zh-CN"/>
          </a:p>
        </p:txBody>
      </p:sp>
      <p:sp>
        <p:nvSpPr>
          <p:cNvPr id="1049612" name="Freeform 7"/>
          <p:cNvSpPr/>
          <p:nvPr>
            <p:custDataLst>
              <p:tags r:id="rId1"/>
            </p:custDataLst>
          </p:nvPr>
        </p:nvSpPr>
        <p:spPr bwMode="auto">
          <a:xfrm>
            <a:off x="1223058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14" name="矩形: 圆角 18"/>
          <p:cNvSpPr/>
          <p:nvPr>
            <p:custDataLst>
              <p:tags r:id="rId2"/>
            </p:custDataLst>
          </p:nvPr>
        </p:nvSpPr>
        <p:spPr bwMode="auto">
          <a:xfrm>
            <a:off x="838200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616" name="Freeform 6"/>
          <p:cNvSpPr/>
          <p:nvPr>
            <p:custDataLst>
              <p:tags r:id="rId3"/>
            </p:custDataLst>
          </p:nvPr>
        </p:nvSpPr>
        <p:spPr bwMode="auto">
          <a:xfrm>
            <a:off x="1320555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18" name="标题"/>
          <p:cNvSpPr txBox="1"/>
          <p:nvPr>
            <p:custDataLst>
              <p:tags r:id="rId4"/>
            </p:custDataLst>
          </p:nvPr>
        </p:nvSpPr>
        <p:spPr>
          <a:xfrm>
            <a:off x="1439220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20" name="正文"/>
          <p:cNvSpPr txBox="1"/>
          <p:nvPr>
            <p:custDataLst>
              <p:tags r:id="rId5"/>
            </p:custDataLst>
          </p:nvPr>
        </p:nvSpPr>
        <p:spPr>
          <a:xfrm>
            <a:off x="847821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尊重对方的意见和观点：在沟通过程中，要尊重对方的意见和观点，不要轻易打断或否定对方的想法，而是要认真倾听并给予积极的反馈。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2" name="Freeform 7"/>
          <p:cNvSpPr/>
          <p:nvPr>
            <p:custDataLst>
              <p:tags r:id="rId6"/>
            </p:custDataLst>
          </p:nvPr>
        </p:nvSpPr>
        <p:spPr bwMode="auto">
          <a:xfrm>
            <a:off x="3926043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24" name="矩形: 圆角 33"/>
          <p:cNvSpPr/>
          <p:nvPr>
            <p:custDataLst>
              <p:tags r:id="rId7"/>
            </p:custDataLst>
          </p:nvPr>
        </p:nvSpPr>
        <p:spPr bwMode="auto">
          <a:xfrm>
            <a:off x="3540544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626" name="Freeform 6"/>
          <p:cNvSpPr/>
          <p:nvPr>
            <p:custDataLst>
              <p:tags r:id="rId8"/>
            </p:custDataLst>
          </p:nvPr>
        </p:nvSpPr>
        <p:spPr bwMode="auto">
          <a:xfrm>
            <a:off x="4022899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28" name="标题"/>
          <p:cNvSpPr txBox="1"/>
          <p:nvPr>
            <p:custDataLst>
              <p:tags r:id="rId9"/>
            </p:custDataLst>
          </p:nvPr>
        </p:nvSpPr>
        <p:spPr>
          <a:xfrm>
            <a:off x="4141563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30" name="正文"/>
          <p:cNvSpPr txBox="1"/>
          <p:nvPr>
            <p:custDataLst>
              <p:tags r:id="rId10"/>
            </p:custDataLst>
          </p:nvPr>
        </p:nvSpPr>
        <p:spPr>
          <a:xfrm>
            <a:off x="3550807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避免使用攻击性语言：在沟通中，要避免使用攻击性语言，而是要用平和、理性的语气表达自己的观点和想法。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2" name="Freeform 7"/>
          <p:cNvSpPr/>
          <p:nvPr>
            <p:custDataLst>
              <p:tags r:id="rId11"/>
            </p:custDataLst>
          </p:nvPr>
        </p:nvSpPr>
        <p:spPr bwMode="auto">
          <a:xfrm>
            <a:off x="6628387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34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3529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636" name="Freeform 6"/>
          <p:cNvSpPr/>
          <p:nvPr>
            <p:custDataLst>
              <p:tags r:id="rId13"/>
            </p:custDataLst>
          </p:nvPr>
        </p:nvSpPr>
        <p:spPr bwMode="auto">
          <a:xfrm>
            <a:off x="6725243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38" name="标题"/>
          <p:cNvSpPr txBox="1"/>
          <p:nvPr>
            <p:custDataLst>
              <p:tags r:id="rId14"/>
            </p:custDataLst>
          </p:nvPr>
        </p:nvSpPr>
        <p:spPr>
          <a:xfrm>
            <a:off x="6844549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0" name="正文"/>
          <p:cNvSpPr txBox="1"/>
          <p:nvPr>
            <p:custDataLst>
              <p:tags r:id="rId15"/>
            </p:custDataLst>
          </p:nvPr>
        </p:nvSpPr>
        <p:spPr>
          <a:xfrm>
            <a:off x="6253150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尊重对方的隐私和个人空间：在沟通中，要尊重对方的隐私和个人空间，不要过度追问或探究对方不愿意透露的信息。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2" name="Freeform 7"/>
          <p:cNvSpPr/>
          <p:nvPr>
            <p:custDataLst>
              <p:tags r:id="rId16"/>
            </p:custDataLst>
          </p:nvPr>
        </p:nvSpPr>
        <p:spPr bwMode="auto">
          <a:xfrm>
            <a:off x="9330730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44" name="矩形: 圆角 52"/>
          <p:cNvSpPr/>
          <p:nvPr>
            <p:custDataLst>
              <p:tags r:id="rId17"/>
            </p:custDataLst>
          </p:nvPr>
        </p:nvSpPr>
        <p:spPr bwMode="auto">
          <a:xfrm>
            <a:off x="8945873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646" name="Freeform 6"/>
          <p:cNvSpPr/>
          <p:nvPr>
            <p:custDataLst>
              <p:tags r:id="rId18"/>
            </p:custDataLst>
          </p:nvPr>
        </p:nvSpPr>
        <p:spPr bwMode="auto">
          <a:xfrm>
            <a:off x="9428228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648" name="标题"/>
          <p:cNvSpPr txBox="1"/>
          <p:nvPr>
            <p:custDataLst>
              <p:tags r:id="rId19"/>
            </p:custDataLst>
          </p:nvPr>
        </p:nvSpPr>
        <p:spPr>
          <a:xfrm>
            <a:off x="9546892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50" name="正文"/>
          <p:cNvSpPr txBox="1"/>
          <p:nvPr>
            <p:custDataLst>
              <p:tags r:id="rId20"/>
            </p:custDataLst>
          </p:nvPr>
        </p:nvSpPr>
        <p:spPr>
          <a:xfrm>
            <a:off x="8955494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建立信任和尊重的氛围：在沟通中，要努力营造一种相互信任和尊重的氛围，让对方感受到你的诚意和善意，从而更加愿意与你进行深入的交流。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避免使用攻击性语言</a:t>
            </a:r>
            <a:endParaRPr altLang="en-US" lang="zh-CN"/>
          </a:p>
        </p:txBody>
      </p:sp>
      <p:cxnSp>
        <p:nvCxnSpPr>
          <p:cNvPr id="3145781" name="直接连接符 97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10338912" y="2534372"/>
            <a:ext cx="3046" cy="1150125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3" name="直接连接符 31"/>
          <p:cNvCxnSpPr>
            <a:cxnSpLocks/>
          </p:cNvCxnSpPr>
          <p:nvPr>
            <p:custDataLst>
              <p:tags r:id="rId2"/>
            </p:custDataLst>
          </p:nvPr>
        </p:nvCxnSpPr>
        <p:spPr>
          <a:xfrm flipH="1">
            <a:off x="9420275" y="3760035"/>
            <a:ext cx="609" cy="329564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5" name="直接连接符 100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8480316" y="3214822"/>
            <a:ext cx="3655" cy="505007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7" name="直接连接符 83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7565942" y="3699726"/>
            <a:ext cx="1828" cy="1411461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9" name="直接连接符 96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6616846" y="2363194"/>
            <a:ext cx="3655" cy="1278052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9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688461" y="3745415"/>
            <a:ext cx="0" cy="537293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93" name="直接连接符 4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4749111" y="3388437"/>
            <a:ext cx="3655" cy="256463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95" name="直接连接符 84"/>
          <p:cNvCxnSpPr>
            <a:cxnSpLocks/>
          </p:cNvCxnSpPr>
          <p:nvPr>
            <p:custDataLst>
              <p:tags r:id="rId8"/>
            </p:custDataLst>
          </p:nvPr>
        </p:nvCxnSpPr>
        <p:spPr>
          <a:xfrm flipV="1">
            <a:off x="3826209" y="3699726"/>
            <a:ext cx="3655" cy="1074587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97" name="直接连接符 32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892951" y="2750021"/>
            <a:ext cx="609" cy="894880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99" name="直接连接符 91"/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1958475" y="3719829"/>
            <a:ext cx="609" cy="176661"/>
          </a:xfrm>
          <a:prstGeom prst="line"/>
          <a:ln w="12700" cmpd="sng">
            <a:solidFill>
              <a:schemeClr val="accent1">
                <a:lumMod val="40000"/>
                <a:lumOff val="6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86" name="正文"/>
          <p:cNvSpPr txBox="1"/>
          <p:nvPr>
            <p:custDataLst>
              <p:tags r:id="rId11"/>
            </p:custDataLst>
          </p:nvPr>
        </p:nvSpPr>
        <p:spPr>
          <a:xfrm>
            <a:off x="2029749" y="1800924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避免使用攻击性语言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12"/>
            </p:custDataLst>
          </p:nvPr>
        </p:nvSpPr>
        <p:spPr>
          <a:xfrm>
            <a:off x="3887736" y="2440559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清晰表达自己的观点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13"/>
            </p:custDataLst>
          </p:nvPr>
        </p:nvSpPr>
        <p:spPr>
          <a:xfrm>
            <a:off x="5755470" y="1418361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保持开放和包容的心态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14"/>
            </p:custDataLst>
          </p:nvPr>
        </p:nvSpPr>
        <p:spPr>
          <a:xfrm>
            <a:off x="7618941" y="2259634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建立良好的反馈机制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正文"/>
          <p:cNvSpPr txBox="1"/>
          <p:nvPr>
            <p:custDataLst>
              <p:tags r:id="rId15"/>
            </p:custDataLst>
          </p:nvPr>
        </p:nvSpPr>
        <p:spPr>
          <a:xfrm>
            <a:off x="9476928" y="1587712"/>
            <a:ext cx="1727015" cy="69141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持续评估和改进沟通效果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正文"/>
          <p:cNvSpPr txBox="1"/>
          <p:nvPr>
            <p:custDataLst>
              <p:tags r:id="rId16"/>
            </p:custDataLst>
          </p:nvPr>
        </p:nvSpPr>
        <p:spPr>
          <a:xfrm>
            <a:off x="1095272" y="4148080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建立信任和尊重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正文"/>
          <p:cNvSpPr txBox="1"/>
          <p:nvPr>
            <p:custDataLst>
              <p:tags r:id="rId17"/>
            </p:custDataLst>
          </p:nvPr>
        </p:nvSpPr>
        <p:spPr>
          <a:xfrm>
            <a:off x="2964834" y="5011283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倾听和理解对方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正文"/>
          <p:cNvSpPr txBox="1"/>
          <p:nvPr>
            <p:custDataLst>
              <p:tags r:id="rId18"/>
            </p:custDataLst>
          </p:nvPr>
        </p:nvSpPr>
        <p:spPr>
          <a:xfrm>
            <a:off x="4825258" y="4511149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寻求共识和妥协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19"/>
            </p:custDataLst>
          </p:nvPr>
        </p:nvSpPr>
        <p:spPr>
          <a:xfrm>
            <a:off x="6703349" y="5341456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不断学习和提高沟通技巧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0"/>
            </p:custDataLst>
          </p:nvPr>
        </p:nvSpPr>
        <p:spPr>
          <a:xfrm>
            <a:off x="8557072" y="4329005"/>
            <a:ext cx="1727015" cy="78218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创造积极的沟通氛围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3145801" name="直接箭头连接符 183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838200" y="3702772"/>
            <a:ext cx="10516209" cy="0"/>
          </a:xfrm>
          <a:prstGeom prst="straightConnector1"/>
          <a:ln w="19050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06" name="椭圆 23"/>
          <p:cNvSpPr/>
          <p:nvPr>
            <p:custDataLst>
              <p:tags r:id="rId22"/>
            </p:custDataLst>
          </p:nvPr>
        </p:nvSpPr>
        <p:spPr>
          <a:xfrm flipV="1">
            <a:off x="10276167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708" name="椭圆 21"/>
          <p:cNvSpPr/>
          <p:nvPr>
            <p:custDataLst>
              <p:tags r:id="rId23"/>
            </p:custDataLst>
          </p:nvPr>
        </p:nvSpPr>
        <p:spPr>
          <a:xfrm flipV="1">
            <a:off x="7502588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710" name="椭圆 22"/>
          <p:cNvSpPr/>
          <p:nvPr>
            <p:custDataLst>
              <p:tags r:id="rId24"/>
            </p:custDataLst>
          </p:nvPr>
        </p:nvSpPr>
        <p:spPr>
          <a:xfrm flipV="1">
            <a:off x="9356311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712" name="椭圆 20"/>
          <p:cNvSpPr/>
          <p:nvPr>
            <p:custDataLst>
              <p:tags r:id="rId25"/>
            </p:custDataLst>
          </p:nvPr>
        </p:nvSpPr>
        <p:spPr>
          <a:xfrm flipV="1">
            <a:off x="8418180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714" name="椭圆 13"/>
          <p:cNvSpPr/>
          <p:nvPr>
            <p:custDataLst>
              <p:tags r:id="rId26"/>
            </p:custDataLst>
          </p:nvPr>
        </p:nvSpPr>
        <p:spPr>
          <a:xfrm flipV="1">
            <a:off x="6554710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716" name="椭圆 14"/>
          <p:cNvSpPr/>
          <p:nvPr>
            <p:custDataLst>
              <p:tags r:id="rId27"/>
            </p:custDataLst>
          </p:nvPr>
        </p:nvSpPr>
        <p:spPr>
          <a:xfrm flipV="1">
            <a:off x="5624498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718" name="椭圆 15"/>
          <p:cNvSpPr/>
          <p:nvPr>
            <p:custDataLst>
              <p:tags r:id="rId28"/>
            </p:custDataLst>
          </p:nvPr>
        </p:nvSpPr>
        <p:spPr>
          <a:xfrm flipV="1">
            <a:off x="4686975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720" name="椭圆 17"/>
          <p:cNvSpPr/>
          <p:nvPr>
            <p:custDataLst>
              <p:tags r:id="rId29"/>
            </p:custDataLst>
          </p:nvPr>
        </p:nvSpPr>
        <p:spPr>
          <a:xfrm flipV="1">
            <a:off x="3764073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722" name="椭圆 18"/>
          <p:cNvSpPr/>
          <p:nvPr>
            <p:custDataLst>
              <p:tags r:id="rId30"/>
            </p:custDataLst>
          </p:nvPr>
        </p:nvSpPr>
        <p:spPr>
          <a:xfrm flipV="1">
            <a:off x="2828988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9724" name="椭圆 19"/>
          <p:cNvSpPr/>
          <p:nvPr>
            <p:custDataLst>
              <p:tags r:id="rId31"/>
            </p:custDataLst>
          </p:nvPr>
        </p:nvSpPr>
        <p:spPr>
          <a:xfrm flipV="1">
            <a:off x="1894512" y="3636981"/>
            <a:ext cx="127783" cy="127783"/>
          </a:xfrm>
          <a:prstGeom prst="ellipse"/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sz="1600" lang="zh-CN">
              <a:solidFill>
                <a:schemeClr val="accent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提高沟通技巧</a:t>
            </a:r>
            <a:endParaRPr altLang="en-US" dirty="0" lang="zh-CN"/>
          </a:p>
        </p:txBody>
      </p:sp>
      <p:sp>
        <p:nvSpPr>
          <p:cNvPr id="10497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清晰表达自己的观点和想法</a:t>
            </a:r>
            <a:endParaRPr altLang="en-US" lang="zh-CN"/>
          </a:p>
        </p:txBody>
      </p:sp>
      <p:sp>
        <p:nvSpPr>
          <p:cNvPr id="104983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明确沟通目的和内容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使用简洁明了的语言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借助有效的沟通技巧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5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保持开放和尊重的态度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倾听对方的意见和反馈</a:t>
            </a:r>
            <a:endParaRPr altLang="en-US" lang="zh-CN"/>
          </a:p>
        </p:txBody>
      </p:sp>
      <p:sp>
        <p:nvSpPr>
          <p:cNvPr id="10498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保持开放心态，尊重对方观点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积极倾听，理解对方意图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给予反馈，确认理解是否正确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避免打断对方，保持沟通顺畅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掌握非语言沟通技巧</a:t>
            </a:r>
            <a:endParaRPr altLang="en-US" lang="zh-CN"/>
          </a:p>
        </p:txBody>
      </p:sp>
      <p:sp>
        <p:nvSpPr>
          <p:cNvPr id="10499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眼神交流：通过眼神传递信息，增强沟通效果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肢体语言：通过肢体动作表达情感，增强沟通效果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面部表情：通过面部表情传递情感，增强沟通效果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语气语调：通过语气语调传递情感，增强沟通效果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避免沟通障碍和误解</a:t>
            </a:r>
            <a:endParaRPr altLang="en-US" lang="zh-CN"/>
          </a:p>
        </p:txBody>
      </p:sp>
      <p:sp>
        <p:nvSpPr>
          <p:cNvPr id="10500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选择合适的沟通方式和时间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明确沟通目的和内容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保持开放心态，尊重对方观点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及时反馈，确认对方理解情况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及时反馈和跟进</a:t>
            </a:r>
            <a:endParaRPr altLang="en-US" dirty="0" lang="zh-CN"/>
          </a:p>
        </p:txBody>
      </p:sp>
      <p:sp>
        <p:nvSpPr>
          <p:cNvPr id="10500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对对方的反馈及时回应</a:t>
            </a:r>
            <a:endParaRPr altLang="en-US" lang="zh-CN"/>
          </a:p>
        </p:txBody>
      </p:sp>
      <p:sp>
        <p:nvSpPr>
          <p:cNvPr id="105013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倾听并理解对方的观点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4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给予积极的反馈和肯定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4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及时回应并表达自己的看法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5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保持开放和尊重的态度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对沟通结果进行跟进和落实</a:t>
            </a:r>
            <a:endParaRPr altLang="en-US" lang="zh-CN"/>
          </a:p>
        </p:txBody>
      </p:sp>
      <p:sp>
        <p:nvSpPr>
          <p:cNvPr id="10501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及时跟进：在行动计划实施过程中，及时跟进进度，确保按计划推进。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落实反馈：在项目完成后，及时向相关人员反馈结果，总结经验教训，为下次沟通提供参考。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确认沟通结果：在沟通结束后，与对方确认沟通结果，确保双方理解一致。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制定行动计划：根据沟通结果，制定具体的行动计划，明确责任人和时间节点。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不断改进和优化沟通方式和方法</a:t>
            </a:r>
            <a:endParaRPr altLang="en-US" lang="zh-CN"/>
          </a:p>
        </p:txBody>
      </p:sp>
      <p:sp>
        <p:nvSpPr>
          <p:cNvPr id="105025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及时反馈和跟进：在沟通过程中，及时给予反馈和跟进，确保信息传递的准确性和完整性。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多样化沟通方式：采用多种沟通方式，如面对面交流、电话、电子邮件、即时通讯等，以满足不同沟通需求。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优化沟通流程：简化沟通流程，减少不必要的环节，提高沟通效率。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培训和提升沟通能力：通过培训和提升沟通能力，使沟通者能够更好地表达自己的想法和需求，促进有效沟通。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营造积极的沟通氛围</a:t>
            </a:r>
            <a:endParaRPr altLang="en-US" dirty="0" lang="zh-CN"/>
          </a:p>
        </p:txBody>
      </p:sp>
      <p:sp>
        <p:nvSpPr>
          <p:cNvPr id="10502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创造一个轻松、开放、平等的沟通环境</a:t>
            </a:r>
            <a:endParaRPr altLang="en-US" lang="zh-CN"/>
          </a:p>
        </p:txBody>
      </p:sp>
      <p:sp>
        <p:nvSpPr>
          <p:cNvPr id="10503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尊重与理解：尊重每个人的观点和感受，理解对方的立场和需求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坦诚与透明：坦诚地表达自己的想法和感受，避免使用模糊或含糊的语言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倾听与回应：倾听对方的观点和感受，给予积极的回应和支持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鼓励与支持：鼓励对方表达自己的想法和感受，给予支持和鼓励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鼓励团队成员积极参与和分享信息</a:t>
            </a:r>
            <a:endParaRPr altLang="en-US" lang="zh-CN"/>
          </a:p>
        </p:txBody>
      </p:sp>
      <p:sp>
        <p:nvSpPr>
          <p:cNvPr id="10504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2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建立开放和包容的沟通环境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激发团队成员的创造力和参与度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促进信息共享和交流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鼓励团队成员提出意见和建议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定期组织团队建设活动，增强团队凝聚力</a:t>
            </a:r>
            <a:endParaRPr altLang="en-US" lang="zh-CN"/>
          </a:p>
        </p:txBody>
      </p:sp>
      <p:sp>
        <p:nvSpPr>
          <p:cNvPr id="105050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内容1：定期组织团队建设活动，可以增强团队凝聚力，提高员工之间的合作意识和协作能力。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内容2：通过团队建设活动，可以促进员工之间的交流和沟通，加深彼此之间的了解和信任。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内容3：团队建设活动可以激发员工的积极性和创造力，提高员工的工作效率和绩效。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内容4：定期组织团队建设活动，可以增强员工的归属感和忠诚度，提高企业的凝聚力和竞争力。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6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56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6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5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1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10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0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9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9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8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8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7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7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6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6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5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5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4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4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3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3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2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2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h_i*1_1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_1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0965_9*m_h_f*1_2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0965_9*m_h_f*1_4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6_1"/>
  <p:tag name="KSO_WM_UNIT_ID" val="diagram20230965_9*m_h_f*1_6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8_1"/>
  <p:tag name="KSO_WM_UNIT_ID" val="diagram20230965_9*m_h_f*1_8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0_1"/>
  <p:tag name="KSO_WM_UNIT_ID" val="diagram20230965_9*m_h_f*1_10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0965_9*m_h_f*1_1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0965_9*m_h_f*1_3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0965_9*m_h_f*1_5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7_1"/>
  <p:tag name="KSO_WM_UNIT_ID" val="diagram20230965_9*m_h_f*1_7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9_1"/>
  <p:tag name="KSO_WM_UNIT_ID" val="diagram20230965_9*m_h_f*1_9_1"/>
  <p:tag name="KSO_WM_TEMPLATE_CATEGORY" val="diagram"/>
  <p:tag name="KSO_WM_TEMPLATE_INDEX" val="20230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PRESET_TEXT" val="单击此处输入项正文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5_9*m_i*1_1"/>
  <p:tag name="KSO_WM_TEMPLATE_CATEGORY" val="diagram"/>
  <p:tag name="KSO_WM_TEMPLATE_INDEX" val="20230965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i"/>
  <p:tag name="KSO_WM_UNIT_INDEX" val="1_1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10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0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7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7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9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9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8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8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6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6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5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5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4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4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3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3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2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2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65_9*m_h_i*1_1_2"/>
  <p:tag name="KSO_WM_TEMPLATE_CATEGORY" val="diagram"/>
  <p:tag name="KSO_WM_TEMPLATE_INDEX" val="2023096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_2"/>
  <p:tag name="KSO_WM_UNIT_LINE_FORE_SCHEMECOLOR_INDEX" val="5"/>
  <p:tag name="KSO_WM_DIAGRAM_MAX_ITEMCNT" val="12"/>
  <p:tag name="KSO_WM_DIAGRAM_MIN_ITEMCNT" val="2"/>
  <p:tag name="KSO_WM_DIAGRAM_VIRTUALLY_FRAME" val="{&quot;height&quot;:355.7,&quot;width&quot;:863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8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3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6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20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2023-12-19T14:13:06Z</dcterms:created>
  <dcterms:modified xsi:type="dcterms:W3CDTF">2023-12-19T14:13:06Z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2e0b55aafc564e52a7cdbfa934621e71_21</vt:lpwstr>
  </property>
</Properties>
</file>