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701" r:id="rId1"/>
    <p:sldMasterId id="2147488738" r:id="rId2"/>
  </p:sldMasterIdLst>
  <p:notesMasterIdLst>
    <p:notesMasterId r:id="rId3"/>
  </p:notesMasterIdLst>
  <p:sldIdLst>
    <p:sldId id="2679" r:id="rId4"/>
    <p:sldId id="2682" r:id="rId5"/>
    <p:sldId id="2685" r:id="rId6"/>
    <p:sldId id="2688" r:id="rId7"/>
    <p:sldId id="2694" r:id="rId9"/>
    <p:sldId id="2697" r:id="rId10"/>
    <p:sldId id="2700" r:id="rId11"/>
    <p:sldId id="2703" r:id="rId12"/>
    <p:sldId id="2709" r:id="rId14"/>
    <p:sldId id="2712" r:id="rId15"/>
    <p:sldId id="2715" r:id="rId16"/>
    <p:sldId id="2718" r:id="rId17"/>
    <p:sldId id="2724" r:id="rId19"/>
    <p:sldId id="2727" r:id="rId20"/>
    <p:sldId id="2730" r:id="rId21"/>
    <p:sldId id="2733" r:id="rId22"/>
    <p:sldId id="2739" r:id="rId24"/>
    <p:sldId id="2742" r:id="rId25"/>
    <p:sldId id="2745" r:id="rId26"/>
    <p:sldId id="2748" r:id="rId27"/>
    <p:sldId id="2754" r:id="rId29"/>
    <p:sldId id="2757" r:id="rId30"/>
    <p:sldId id="2760" r:id="rId31"/>
    <p:sldId id="2763" r:id="rId32"/>
    <p:sldId id="2769" r:id="rId34"/>
    <p:sldId id="2772" r:id="rId35"/>
    <p:sldId id="2775" r:id="rId36"/>
    <p:sldId id="2778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702" r:id="rId1"/>
    <p:sldLayoutId id="2147488703" r:id="rId2"/>
    <p:sldLayoutId id="2147488704" r:id="rId3"/>
    <p:sldLayoutId id="2147488705" r:id="rId4"/>
    <p:sldLayoutId id="2147488706" r:id="rId5"/>
    <p:sldLayoutId id="2147488707" r:id="rId6"/>
    <p:sldLayoutId id="2147488708" r:id="rId7"/>
    <p:sldLayoutId id="2147488709" r:id="rId8"/>
    <p:sldLayoutId id="2147488710" r:id="rId9"/>
    <p:sldLayoutId id="2147488711" r:id="rId10"/>
    <p:sldLayoutId id="214748871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8739" r:id="rId1"/>
    <p:sldLayoutId id="2147488740" r:id="rId2"/>
    <p:sldLayoutId id="2147488741" r:id="rId3"/>
    <p:sldLayoutId id="2147488742" r:id="rId4"/>
    <p:sldLayoutId id="2147488743" r:id="rId5"/>
    <p:sldLayoutId id="2147488744" r:id="rId6"/>
    <p:sldLayoutId id="2147488745" r:id="rId7"/>
    <p:sldLayoutId id="2147488746" r:id="rId8"/>
    <p:sldLayoutId id="2147488747" r:id="rId9"/>
    <p:sldLayoutId id="2147488748" r:id="rId10"/>
    <p:sldLayoutId id="214748874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tags" Target="../tags/tag127.xml"/><Relationship Id="rId14" Type="http://schemas.openxmlformats.org/officeDocument/2006/relationships/tags" Target="../tags/tag128.xml"/><Relationship Id="rId15" Type="http://schemas.openxmlformats.org/officeDocument/2006/relationships/tags" Target="../tags/tag129.xml"/><Relationship Id="rId16" Type="http://schemas.openxmlformats.org/officeDocument/2006/relationships/tags" Target="../tags/tag130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tags" Target="../tags/tag181.xml"/><Relationship Id="rId14" Type="http://schemas.openxmlformats.org/officeDocument/2006/relationships/tags" Target="../tags/tag182.xml"/><Relationship Id="rId15" Type="http://schemas.openxmlformats.org/officeDocument/2006/relationships/tags" Target="../tags/tag183.xml"/><Relationship Id="rId16" Type="http://schemas.openxmlformats.org/officeDocument/2006/relationships/tags" Target="../tags/tag184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tags" Target="../tags/tag261.xml"/><Relationship Id="rId14" Type="http://schemas.openxmlformats.org/officeDocument/2006/relationships/tags" Target="../tags/tag262.xml"/><Relationship Id="rId15" Type="http://schemas.openxmlformats.org/officeDocument/2006/relationships/tags" Target="../tags/tag263.xml"/><Relationship Id="rId16" Type="http://schemas.openxmlformats.org/officeDocument/2006/relationships/tags" Target="../tags/tag264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tags" Target="../tags/tag296.xml"/><Relationship Id="rId14" Type="http://schemas.openxmlformats.org/officeDocument/2006/relationships/tags" Target="../tags/tag297.xml"/><Relationship Id="rId15" Type="http://schemas.openxmlformats.org/officeDocument/2006/relationships/tags" Target="../tags/tag298.xml"/><Relationship Id="rId16" Type="http://schemas.openxmlformats.org/officeDocument/2006/relationships/tags" Target="../tags/tag299.xml"/><Relationship Id="rId17" Type="http://schemas.openxmlformats.org/officeDocument/2006/relationships/tags" Target="../tags/tag300.xml"/><Relationship Id="rId18" Type="http://schemas.openxmlformats.org/officeDocument/2006/relationships/tags" Target="../tags/tag301.xml"/><Relationship Id="rId19" Type="http://schemas.openxmlformats.org/officeDocument/2006/relationships/tags" Target="../tags/tag302.xml"/><Relationship Id="rId20" Type="http://schemas.openxmlformats.org/officeDocument/2006/relationships/tags" Target="../tags/tag303.xml"/><Relationship Id="rId21" Type="http://schemas.openxmlformats.org/officeDocument/2006/relationships/tags" Target="../tags/tag304.xml"/><Relationship Id="rId22" Type="http://schemas.openxmlformats.org/officeDocument/2006/relationships/tags" Target="../tags/tag305.xml"/><Relationship Id="rId23" Type="http://schemas.openxmlformats.org/officeDocument/2006/relationships/tags" Target="../tags/tag306.xml"/><Relationship Id="rId24" Type="http://schemas.openxmlformats.org/officeDocument/2006/relationships/tags" Target="../tags/tag307.xml"/><Relationship Id="rId25" Type="http://schemas.openxmlformats.org/officeDocument/2006/relationships/tags" Target="../tags/tag308.xml"/><Relationship Id="rId26" Type="http://schemas.openxmlformats.org/officeDocument/2006/relationships/tags" Target="../tags/tag309.xml"/><Relationship Id="rId27" Type="http://schemas.openxmlformats.org/officeDocument/2006/relationships/tags" Target="../tags/tag310.xml"/><Relationship Id="rId28" Type="http://schemas.openxmlformats.org/officeDocument/2006/relationships/tags" Target="../tags/tag311.xml"/><Relationship Id="rId29" Type="http://schemas.openxmlformats.org/officeDocument/2006/relationships/tags" Target="../tags/tag312.xml"/><Relationship Id="rId3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tags" Target="../tags/tag328.xml"/><Relationship Id="rId14" Type="http://schemas.openxmlformats.org/officeDocument/2006/relationships/tags" Target="../tags/tag329.xml"/><Relationship Id="rId15" Type="http://schemas.openxmlformats.org/officeDocument/2006/relationships/tags" Target="../tags/tag330.xml"/><Relationship Id="rId16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tags" Target="../tags/tag343.xml"/><Relationship Id="rId14" Type="http://schemas.openxmlformats.org/officeDocument/2006/relationships/tags" Target="../tags/tag344.xml"/><Relationship Id="rId1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tags" Target="../tags/tag357.xml"/><Relationship Id="rId14" Type="http://schemas.openxmlformats.org/officeDocument/2006/relationships/tags" Target="../tags/tag358.xml"/><Relationship Id="rId15" Type="http://schemas.openxmlformats.org/officeDocument/2006/relationships/tags" Target="../tags/tag359.xml"/><Relationship Id="rId16" Type="http://schemas.openxmlformats.org/officeDocument/2006/relationships/tags" Target="../tags/tag360.xml"/><Relationship Id="rId17" Type="http://schemas.openxmlformats.org/officeDocument/2006/relationships/tags" Target="../tags/tag361.xml"/><Relationship Id="rId18" Type="http://schemas.openxmlformats.org/officeDocument/2006/relationships/tags" Target="../tags/tag362.xml"/><Relationship Id="rId19" Type="http://schemas.openxmlformats.org/officeDocument/2006/relationships/tags" Target="../tags/tag363.xml"/><Relationship Id="rId20" Type="http://schemas.openxmlformats.org/officeDocument/2006/relationships/tags" Target="../tags/tag364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企业管理的供应商管理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供应商管理的重要性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供应商选择与评估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供应商合作与沟通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供应商绩效评价与改进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供应商风险管理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供应商管理的重要性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供应链稳定性的保障</a:t>
            </a:r>
            <a:endParaRPr altLang="en-US" lang="zh-CN"/>
          </a:p>
        </p:txBody>
      </p:sp>
      <p:sp>
        <p:nvSpPr>
          <p:cNvPr id="104897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9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供应商管理对于企业运营效率的提升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供应商管理对于企业可持续发展的推动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供应商管理对供应链稳定性的影响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0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供应商管理在企业管理中的重要性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成本控制的关键环节</a:t>
            </a:r>
            <a:endParaRPr altLang="en-US" lang="zh-CN"/>
          </a:p>
        </p:txBody>
      </p:sp>
      <p:sp>
        <p:nvSpPr>
          <p:cNvPr id="104903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供应商合作：建立长期稳定的合作关系，降低交易成本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供应商选择：选择合适的供应商，降低采购成本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供应商谈判：通过谈判，争取更优惠的价格和更好的服务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供应商监督：对供应商进行监督和评估，确保供应商的质量和交货期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提升企业竞争力的途径</a:t>
            </a:r>
            <a:endParaRPr altLang="en-US" lang="zh-CN"/>
          </a:p>
        </p:txBody>
      </p:sp>
      <p:sp>
        <p:nvSpPr>
          <p:cNvPr id="104910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保证产品质量：与优质供应商建立长期合作关系，确保产品质量的稳定性和可靠性。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降低采购成本：通过优化供应商选择和管理，降低采购成本，提高企业盈利能力。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优化供应链管理：通过供应商管理，优化供应链流程，提高供应链的响应速度和灵活性。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增强企业创新能力：与具有创新能力的供应商合作，共同研发新产品和技术，提高企业的创新能力。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供应商选择与评估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供应商选择的原则</a:t>
            </a:r>
            <a:endParaRPr altLang="en-US" lang="zh-CN"/>
          </a:p>
        </p:txBody>
      </p:sp>
      <p:sp>
        <p:nvSpPr>
          <p:cNvPr id="1049216" name="矩形 31"/>
          <p:cNvSpPr/>
          <p:nvPr>
            <p:custDataLst>
              <p:tags r:id="rId1"/>
            </p:custDataLst>
          </p:nvPr>
        </p:nvSpPr>
        <p:spPr>
          <a:xfrm>
            <a:off x="3822005" y="136440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质量：选择高质量的供应商，确保产品或服务的质量符合要求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矩形 4"/>
          <p:cNvSpPr/>
          <p:nvPr>
            <p:custDataLst>
              <p:tags r:id="rId2"/>
            </p:custDataLst>
          </p:nvPr>
        </p:nvSpPr>
        <p:spPr>
          <a:xfrm>
            <a:off x="3822005" y="218675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价格：选择价格合理的供应商，降低采购成本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矩形 5"/>
          <p:cNvSpPr/>
          <p:nvPr>
            <p:custDataLst>
              <p:tags r:id="rId3"/>
            </p:custDataLst>
          </p:nvPr>
        </p:nvSpPr>
        <p:spPr>
          <a:xfrm>
            <a:off x="3822005" y="3009105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交货期：选择能够按时交货的供应商，确保生产进度不受影响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矩形 7"/>
          <p:cNvSpPr/>
          <p:nvPr>
            <p:custDataLst>
              <p:tags r:id="rId4"/>
            </p:custDataLst>
          </p:nvPr>
        </p:nvSpPr>
        <p:spPr>
          <a:xfrm>
            <a:off x="3822005" y="3831457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信誉：选择有良好信誉的供应商，降低合作风险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矩形 3"/>
          <p:cNvSpPr/>
          <p:nvPr>
            <p:custDataLst>
              <p:tags r:id="rId5"/>
            </p:custDataLst>
          </p:nvPr>
        </p:nvSpPr>
        <p:spPr>
          <a:xfrm>
            <a:off x="3822005" y="465381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服务：选择能够提供优质服务的供应商，提高采购效率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矩形 6"/>
          <p:cNvSpPr/>
          <p:nvPr>
            <p:custDataLst>
              <p:tags r:id="rId6"/>
            </p:custDataLst>
          </p:nvPr>
        </p:nvSpPr>
        <p:spPr>
          <a:xfrm>
            <a:off x="3822005" y="547616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可持续性：选择具有可持续性的供应商，符合环保和社会责任要求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供应商评估的方法</a:t>
            </a:r>
            <a:endParaRPr altLang="en-US" lang="zh-CN"/>
          </a:p>
        </p:txBody>
      </p:sp>
      <p:sp>
        <p:nvSpPr>
          <p:cNvPr id="104926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供应商的服务和支持能力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供应商的价格和成本效益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供应商的信誉和可靠性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供应商的产品质量和性能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供应商选择的误区与对策</a:t>
            </a:r>
            <a:endParaRPr altLang="en-US" lang="zh-CN"/>
          </a:p>
        </p:txBody>
      </p:sp>
      <p:sp>
        <p:nvSpPr>
          <p:cNvPr id="1049320" name="正文"/>
          <p:cNvSpPr txBox="1"/>
          <p:nvPr>
            <p:custDataLst>
              <p:tags r:id="rId1"/>
            </p:custDataLst>
          </p:nvPr>
        </p:nvSpPr>
        <p:spPr>
          <a:xfrm>
            <a:off x="3314423" y="1364400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误区一：只看重价格，忽视质量和服务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正文"/>
          <p:cNvSpPr txBox="1"/>
          <p:nvPr>
            <p:custDataLst>
              <p:tags r:id="rId2"/>
            </p:custDataLst>
          </p:nvPr>
        </p:nvSpPr>
        <p:spPr>
          <a:xfrm>
            <a:off x="3314423" y="2179951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误区二：缺乏对供应商的深入了解和评估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正文"/>
          <p:cNvSpPr txBox="1"/>
          <p:nvPr>
            <p:custDataLst>
              <p:tags r:id="rId3"/>
            </p:custDataLst>
          </p:nvPr>
        </p:nvSpPr>
        <p:spPr>
          <a:xfrm>
            <a:off x="3314423" y="2995501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误区三：过分依赖单一供应商，缺乏多元化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正文"/>
          <p:cNvSpPr txBox="1"/>
          <p:nvPr>
            <p:custDataLst>
              <p:tags r:id="rId4"/>
            </p:custDataLst>
          </p:nvPr>
        </p:nvSpPr>
        <p:spPr>
          <a:xfrm>
            <a:off x="3314423" y="3811052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对策一：建立科学的供应商评估体系，综合考虑价格、质量、服务等因素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正文"/>
          <p:cNvSpPr txBox="1"/>
          <p:nvPr>
            <p:custDataLst>
              <p:tags r:id="rId5"/>
            </p:custDataLst>
          </p:nvPr>
        </p:nvSpPr>
        <p:spPr>
          <a:xfrm>
            <a:off x="3314423" y="4626603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对策二：加强与供应商的沟通与合作，深入了解其生产、管理等方面的情况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正文"/>
          <p:cNvSpPr txBox="1"/>
          <p:nvPr>
            <p:custDataLst>
              <p:tags r:id="rId6"/>
            </p:custDataLst>
          </p:nvPr>
        </p:nvSpPr>
        <p:spPr>
          <a:xfrm>
            <a:off x="3314423" y="5442154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对策三：建立多元化的供应商体系，避免单一供应商带来的风险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供应商合作与沟通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3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建立良好的合作关系</a:t>
            </a:r>
            <a:endParaRPr altLang="en-US" lang="zh-CN"/>
          </a:p>
        </p:txBody>
      </p:sp>
      <p:sp>
        <p:nvSpPr>
          <p:cNvPr id="104943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合作方式：选择合适的合作方式，如长期合作、短期项目等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建立互信：通过诚实、透明和及时的沟通建立信任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明确目标：共同制定明确的目标和期望，确保双方理解一致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沟通渠道：保持畅通的沟通渠道，及时解决问题和分享信息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有效的沟通技巧与策略</a:t>
            </a:r>
            <a:endParaRPr altLang="en-US" lang="zh-CN"/>
          </a:p>
        </p:txBody>
      </p:sp>
      <p:sp>
        <p:nvSpPr>
          <p:cNvPr id="1049496" name="平行四边形 2"/>
          <p:cNvSpPr/>
          <p:nvPr>
            <p:custDataLst>
              <p:tags r:id="rId1"/>
            </p:custDataLst>
          </p:nvPr>
        </p:nvSpPr>
        <p:spPr>
          <a:xfrm>
            <a:off x="918275" y="1694550"/>
            <a:ext cx="4993602" cy="1106374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498" name="平行四边形 2"/>
          <p:cNvSpPr/>
          <p:nvPr>
            <p:custDataLst>
              <p:tags r:id="rId2"/>
            </p:custDataLst>
          </p:nvPr>
        </p:nvSpPr>
        <p:spPr>
          <a:xfrm>
            <a:off x="838200" y="1734587"/>
            <a:ext cx="4993602" cy="1106374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14400000" scaled="0"/>
          </a:gradFill>
          <a:ln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40000"/>
                    <a:lumOff val="60000"/>
                    <a:alpha val="0"/>
                  </a:schemeClr>
                </a:gs>
              </a:gsLst>
              <a:lin ang="13500000" scaled="1"/>
            </a:gradFill>
          </a:ln>
          <a:effectLst>
            <a:outerShdw algn="tr" blurRad="152400" dir="8100000" dist="381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500" name="平行四边形 2"/>
          <p:cNvSpPr/>
          <p:nvPr>
            <p:custDataLst>
              <p:tags r:id="rId3"/>
            </p:custDataLst>
          </p:nvPr>
        </p:nvSpPr>
        <p:spPr>
          <a:xfrm>
            <a:off x="1270215" y="1536338"/>
            <a:ext cx="1992143" cy="441375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69000">
                <a:schemeClr val="accent1"/>
              </a:gs>
              <a:gs pos="100000">
                <a:schemeClr val="accent1">
                  <a:lumMod val="80000"/>
                  <a:lumOff val="20000"/>
                </a:schemeClr>
              </a:gs>
            </a:gsLst>
            <a:lin ang="2700000" scaled="1"/>
          </a:gradFill>
          <a:ln>
            <a:noFill/>
          </a:ln>
          <a:effectLst>
            <a:outerShdw algn="tl" blurRad="50800" dir="2700000" dist="38100" rotWithShape="0">
              <a:schemeClr val="accent1">
                <a:alpha val="24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502" name="标题"/>
          <p:cNvSpPr txBox="1"/>
          <p:nvPr>
            <p:custDataLst>
              <p:tags r:id="rId4"/>
            </p:custDataLst>
          </p:nvPr>
        </p:nvSpPr>
        <p:spPr>
          <a:xfrm>
            <a:off x="1378058" y="1536338"/>
            <a:ext cx="1775953" cy="37454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/>
            <a:r>
              <a:rPr altLang="en-US" b="1" dirty="0" lang="zh-CN" spc="300">
                <a:solidFill>
                  <a:schemeClr val="bg1"/>
                </a:solidFill>
                <a:latin typeface="+mj-ea"/>
                <a:ea typeface="+mj-ea"/>
              </a:rPr>
              <a:t>添加项标题</a:t>
            </a:r>
            <a:endParaRPr altLang="en-US" b="1" dirty="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504" name="正文"/>
          <p:cNvSpPr txBox="1"/>
          <p:nvPr>
            <p:custDataLst>
              <p:tags r:id="rId5"/>
            </p:custDataLst>
          </p:nvPr>
        </p:nvSpPr>
        <p:spPr>
          <a:xfrm>
            <a:off x="1270215" y="2078133"/>
            <a:ext cx="4280234" cy="7228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明确沟通目标：在开始沟通之前，明确沟通的目标和期望结果，有助于提高沟通效率和效果。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平行四边形 2"/>
          <p:cNvSpPr/>
          <p:nvPr>
            <p:custDataLst>
              <p:tags r:id="rId6"/>
            </p:custDataLst>
          </p:nvPr>
        </p:nvSpPr>
        <p:spPr>
          <a:xfrm>
            <a:off x="6360763" y="1694550"/>
            <a:ext cx="4993602" cy="1106374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508" name="平行四边形 2"/>
          <p:cNvSpPr/>
          <p:nvPr>
            <p:custDataLst>
              <p:tags r:id="rId7"/>
            </p:custDataLst>
          </p:nvPr>
        </p:nvSpPr>
        <p:spPr>
          <a:xfrm>
            <a:off x="6280688" y="1734587"/>
            <a:ext cx="4993602" cy="1106374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4">
                  <a:lumMod val="10000"/>
                  <a:lumOff val="90000"/>
                </a:schemeClr>
              </a:gs>
            </a:gsLst>
            <a:lin ang="14400000" scaled="0"/>
          </a:gradFill>
          <a:ln>
            <a:gradFill flip="none" rotWithShape="1">
              <a:gsLst>
                <a:gs pos="0">
                  <a:schemeClr val="accent4">
                    <a:lumMod val="40000"/>
                    <a:lumOff val="60000"/>
                  </a:schemeClr>
                </a:gs>
                <a:gs pos="100000">
                  <a:schemeClr val="accent4">
                    <a:lumMod val="40000"/>
                    <a:lumOff val="60000"/>
                    <a:alpha val="0"/>
                  </a:schemeClr>
                </a:gs>
              </a:gsLst>
              <a:lin ang="13500000" scaled="1"/>
            </a:gradFill>
          </a:ln>
          <a:effectLst>
            <a:outerShdw algn="tr" blurRad="152400" dir="8100000" dist="38100" rotWithShape="0">
              <a:schemeClr val="accent4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510" name="平行四边形 2"/>
          <p:cNvSpPr/>
          <p:nvPr>
            <p:custDataLst>
              <p:tags r:id="rId8"/>
            </p:custDataLst>
          </p:nvPr>
        </p:nvSpPr>
        <p:spPr>
          <a:xfrm>
            <a:off x="6712703" y="1536338"/>
            <a:ext cx="1992143" cy="441375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69000">
                <a:schemeClr val="accent4"/>
              </a:gs>
              <a:gs pos="100000">
                <a:schemeClr val="accent4">
                  <a:lumMod val="80000"/>
                  <a:lumOff val="20000"/>
                </a:schemeClr>
              </a:gs>
            </a:gsLst>
            <a:lin ang="2700000" scaled="1"/>
          </a:gradFill>
          <a:ln>
            <a:noFill/>
          </a:ln>
          <a:effectLst>
            <a:outerShdw algn="tl" blurRad="50800" dir="2700000" dist="38100" rotWithShape="0">
              <a:schemeClr val="accent4">
                <a:alpha val="24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512" name="标题"/>
          <p:cNvSpPr txBox="1"/>
          <p:nvPr>
            <p:custDataLst>
              <p:tags r:id="rId9"/>
            </p:custDataLst>
          </p:nvPr>
        </p:nvSpPr>
        <p:spPr>
          <a:xfrm>
            <a:off x="6820546" y="1536338"/>
            <a:ext cx="1775953" cy="37454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/>
            <a:r>
              <a:rPr altLang="en-US" b="1" dirty="0" lang="zh-CN" spc="300">
                <a:solidFill>
                  <a:schemeClr val="bg1"/>
                </a:solidFill>
                <a:latin typeface="+mj-ea"/>
                <a:ea typeface="+mj-ea"/>
              </a:rPr>
              <a:t>添加项标题</a:t>
            </a:r>
            <a:endParaRPr altLang="en-US" b="1" dirty="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514" name="正文"/>
          <p:cNvSpPr txBox="1"/>
          <p:nvPr>
            <p:custDataLst>
              <p:tags r:id="rId10"/>
            </p:custDataLst>
          </p:nvPr>
        </p:nvSpPr>
        <p:spPr>
          <a:xfrm>
            <a:off x="6712703" y="2078133"/>
            <a:ext cx="4280234" cy="7228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倾听与理解：在沟通过程中，要认真倾听对方的观点和意见，理解对方的立场和需求，避免误解和冲突。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平行四边形 2"/>
          <p:cNvSpPr/>
          <p:nvPr>
            <p:custDataLst>
              <p:tags r:id="rId11"/>
            </p:custDataLst>
          </p:nvPr>
        </p:nvSpPr>
        <p:spPr>
          <a:xfrm>
            <a:off x="918275" y="3277314"/>
            <a:ext cx="4993602" cy="1106374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6"/>
              </a:gs>
              <a:gs pos="100000">
                <a:schemeClr val="accent6">
                  <a:lumMod val="75000"/>
                </a:scheme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518" name="平行四边形 2"/>
          <p:cNvSpPr/>
          <p:nvPr>
            <p:custDataLst>
              <p:tags r:id="rId12"/>
            </p:custDataLst>
          </p:nvPr>
        </p:nvSpPr>
        <p:spPr>
          <a:xfrm>
            <a:off x="838200" y="3317352"/>
            <a:ext cx="4993602" cy="1106374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6">
                  <a:lumMod val="10000"/>
                  <a:lumOff val="90000"/>
                </a:schemeClr>
              </a:gs>
            </a:gsLst>
            <a:lin ang="14400000" scaled="0"/>
          </a:gradFill>
          <a:ln>
            <a:gradFill flip="none" rotWithShape="1">
              <a:gsLst>
                <a:gs pos="0">
                  <a:schemeClr val="accent6">
                    <a:lumMod val="40000"/>
                    <a:lumOff val="60000"/>
                  </a:schemeClr>
                </a:gs>
                <a:gs pos="100000">
                  <a:schemeClr val="accent6">
                    <a:lumMod val="40000"/>
                    <a:lumOff val="60000"/>
                  </a:schemeClr>
                </a:gs>
              </a:gsLst>
              <a:lin ang="13500000" scaled="1"/>
            </a:gradFill>
          </a:ln>
          <a:effectLst>
            <a:outerShdw algn="tr" blurRad="152400" dir="8100000" dist="38100" rotWithShape="0">
              <a:schemeClr val="accent6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520" name="平行四边形 2"/>
          <p:cNvSpPr/>
          <p:nvPr>
            <p:custDataLst>
              <p:tags r:id="rId13"/>
            </p:custDataLst>
          </p:nvPr>
        </p:nvSpPr>
        <p:spPr>
          <a:xfrm>
            <a:off x="1270215" y="3118457"/>
            <a:ext cx="1992143" cy="441375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69000">
                <a:schemeClr val="accent6"/>
              </a:gs>
              <a:gs pos="100000">
                <a:schemeClr val="accent6">
                  <a:lumMod val="80000"/>
                  <a:lumOff val="20000"/>
                </a:schemeClr>
              </a:gs>
            </a:gsLst>
            <a:lin ang="2700000" scaled="1"/>
          </a:gradFill>
          <a:ln>
            <a:noFill/>
          </a:ln>
          <a:effectLst>
            <a:outerShdw algn="tl" blurRad="50800" dir="2700000" dist="38100" rotWithShape="0">
              <a:schemeClr val="accent1">
                <a:alpha val="24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522" name="标题"/>
          <p:cNvSpPr txBox="1"/>
          <p:nvPr>
            <p:custDataLst>
              <p:tags r:id="rId14"/>
            </p:custDataLst>
          </p:nvPr>
        </p:nvSpPr>
        <p:spPr>
          <a:xfrm>
            <a:off x="1378058" y="3118457"/>
            <a:ext cx="1775953" cy="37454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/>
            <a:r>
              <a:rPr altLang="en-US" b="1" dirty="0" lang="zh-CN" spc="300">
                <a:solidFill>
                  <a:schemeClr val="bg1"/>
                </a:solidFill>
                <a:latin typeface="+mj-ea"/>
                <a:ea typeface="+mj-ea"/>
              </a:rPr>
              <a:t>添加项标题</a:t>
            </a:r>
            <a:endParaRPr altLang="en-US" b="1" dirty="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524" name="正文"/>
          <p:cNvSpPr txBox="1"/>
          <p:nvPr>
            <p:custDataLst>
              <p:tags r:id="rId15"/>
            </p:custDataLst>
          </p:nvPr>
        </p:nvSpPr>
        <p:spPr>
          <a:xfrm>
            <a:off x="1270215" y="3660897"/>
            <a:ext cx="4280234" cy="7228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清晰表达：在表达自己的观点和意见时，要使用简洁明了的语言，避免使用模糊或含糊不清的表达方式。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平行四边形 2"/>
          <p:cNvSpPr/>
          <p:nvPr>
            <p:custDataLst>
              <p:tags r:id="rId16"/>
            </p:custDataLst>
          </p:nvPr>
        </p:nvSpPr>
        <p:spPr>
          <a:xfrm>
            <a:off x="6360763" y="3277314"/>
            <a:ext cx="4993602" cy="1106374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528" name="平行四边形 2"/>
          <p:cNvSpPr/>
          <p:nvPr>
            <p:custDataLst>
              <p:tags r:id="rId17"/>
            </p:custDataLst>
          </p:nvPr>
        </p:nvSpPr>
        <p:spPr>
          <a:xfrm>
            <a:off x="6280688" y="3317352"/>
            <a:ext cx="4993602" cy="1106374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14400000" scaled="0"/>
          </a:gradFill>
          <a:ln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40000"/>
                    <a:lumOff val="60000"/>
                    <a:alpha val="0"/>
                  </a:schemeClr>
                </a:gs>
              </a:gsLst>
              <a:lin ang="13500000" scaled="1"/>
            </a:gradFill>
          </a:ln>
          <a:effectLst>
            <a:outerShdw algn="tr" blurRad="152400" dir="8100000" dist="381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530" name="平行四边形 2"/>
          <p:cNvSpPr/>
          <p:nvPr>
            <p:custDataLst>
              <p:tags r:id="rId18"/>
            </p:custDataLst>
          </p:nvPr>
        </p:nvSpPr>
        <p:spPr>
          <a:xfrm>
            <a:off x="6712703" y="3118457"/>
            <a:ext cx="1992143" cy="441375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69000">
                <a:schemeClr val="accent1"/>
              </a:gs>
              <a:gs pos="100000">
                <a:schemeClr val="accent1">
                  <a:lumMod val="80000"/>
                  <a:lumOff val="20000"/>
                </a:schemeClr>
              </a:gs>
            </a:gsLst>
            <a:lin ang="2700000" scaled="1"/>
          </a:gradFill>
          <a:ln>
            <a:noFill/>
          </a:ln>
          <a:effectLst>
            <a:outerShdw algn="tl" blurRad="50800" dir="2700000" dist="38100" rotWithShape="0">
              <a:schemeClr val="accent1">
                <a:alpha val="24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532" name="标题"/>
          <p:cNvSpPr txBox="1"/>
          <p:nvPr>
            <p:custDataLst>
              <p:tags r:id="rId19"/>
            </p:custDataLst>
          </p:nvPr>
        </p:nvSpPr>
        <p:spPr>
          <a:xfrm>
            <a:off x="6820546" y="3118457"/>
            <a:ext cx="1775953" cy="37454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/>
            <a:r>
              <a:rPr altLang="en-US" b="1" dirty="0" lang="zh-CN" spc="300">
                <a:solidFill>
                  <a:schemeClr val="bg1"/>
                </a:solidFill>
                <a:latin typeface="+mj-ea"/>
                <a:ea typeface="+mj-ea"/>
              </a:rPr>
              <a:t>添加项标题</a:t>
            </a:r>
            <a:endParaRPr altLang="en-US" b="1" dirty="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534" name="正文"/>
          <p:cNvSpPr txBox="1"/>
          <p:nvPr>
            <p:custDataLst>
              <p:tags r:id="rId20"/>
            </p:custDataLst>
          </p:nvPr>
        </p:nvSpPr>
        <p:spPr>
          <a:xfrm>
            <a:off x="6712703" y="3660897"/>
            <a:ext cx="4280234" cy="7228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建立信任：在沟通过程中，要建立信任关系，尊重对方的意见和感受，避免出现敌对或对立的情况。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平行四边形 2"/>
          <p:cNvSpPr/>
          <p:nvPr>
            <p:custDataLst>
              <p:tags r:id="rId21"/>
            </p:custDataLst>
          </p:nvPr>
        </p:nvSpPr>
        <p:spPr>
          <a:xfrm>
            <a:off x="918275" y="4860079"/>
            <a:ext cx="4993602" cy="1106374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38" name="平行四边形 2"/>
          <p:cNvSpPr/>
          <p:nvPr>
            <p:custDataLst>
              <p:tags r:id="rId22"/>
            </p:custDataLst>
          </p:nvPr>
        </p:nvSpPr>
        <p:spPr>
          <a:xfrm>
            <a:off x="838200" y="4900116"/>
            <a:ext cx="4993602" cy="1106374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4">
                  <a:lumMod val="10000"/>
                  <a:lumOff val="90000"/>
                </a:schemeClr>
              </a:gs>
            </a:gsLst>
            <a:lin ang="14400000" scaled="0"/>
          </a:gradFill>
          <a:ln>
            <a:gradFill flip="none" rotWithShape="1">
              <a:gsLst>
                <a:gs pos="0">
                  <a:schemeClr val="accent4">
                    <a:lumMod val="40000"/>
                    <a:lumOff val="60000"/>
                  </a:schemeClr>
                </a:gs>
                <a:gs pos="100000">
                  <a:schemeClr val="accent4">
                    <a:lumMod val="40000"/>
                    <a:lumOff val="60000"/>
                    <a:alpha val="0"/>
                  </a:schemeClr>
                </a:gs>
              </a:gsLst>
              <a:lin ang="13500000" scaled="1"/>
            </a:gradFill>
          </a:ln>
          <a:effectLst>
            <a:outerShdw algn="tr" blurRad="152400" dir="8100000" dist="38100" rotWithShape="0">
              <a:schemeClr val="accent4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40" name="平行四边形 2"/>
          <p:cNvSpPr/>
          <p:nvPr>
            <p:custDataLst>
              <p:tags r:id="rId23"/>
            </p:custDataLst>
          </p:nvPr>
        </p:nvSpPr>
        <p:spPr>
          <a:xfrm>
            <a:off x="1270215" y="4701221"/>
            <a:ext cx="1992143" cy="441375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69000">
                <a:schemeClr val="accent4"/>
              </a:gs>
              <a:gs pos="100000">
                <a:schemeClr val="accent4">
                  <a:lumMod val="80000"/>
                  <a:lumOff val="20000"/>
                </a:schemeClr>
              </a:gs>
            </a:gsLst>
            <a:lin ang="2700000" scaled="1"/>
          </a:gradFill>
          <a:ln>
            <a:noFill/>
          </a:ln>
          <a:effectLst>
            <a:outerShdw algn="tl" blurRad="50800" dir="2700000" dist="38100" rotWithShape="0">
              <a:schemeClr val="accent4">
                <a:alpha val="24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42" name="标题"/>
          <p:cNvSpPr txBox="1"/>
          <p:nvPr>
            <p:custDataLst>
              <p:tags r:id="rId24"/>
            </p:custDataLst>
          </p:nvPr>
        </p:nvSpPr>
        <p:spPr>
          <a:xfrm>
            <a:off x="1378058" y="4701221"/>
            <a:ext cx="1775953" cy="374542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defPPr>
              <a:defRPr lang="zh-CN"/>
            </a:defPPr>
            <a:lvl1pPr algn="ctr">
              <a:defRPr b="1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添加项标题</a:t>
            </a:r>
            <a:endParaRPr altLang="en-US" dirty="0" lang="zh-CN"/>
          </a:p>
        </p:txBody>
      </p:sp>
      <p:sp>
        <p:nvSpPr>
          <p:cNvPr id="1049544" name="正文"/>
          <p:cNvSpPr txBox="1"/>
          <p:nvPr>
            <p:custDataLst>
              <p:tags r:id="rId25"/>
            </p:custDataLst>
          </p:nvPr>
        </p:nvSpPr>
        <p:spPr>
          <a:xfrm>
            <a:off x="1270215" y="5243662"/>
            <a:ext cx="4280234" cy="7228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zh-CN"/>
            </a:defPPr>
            <a:lvl1pPr fontAlgn="auto" indent="0">
              <a:lnSpc>
                <a:spcPct val="130000"/>
              </a:lnSpc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dirty="0" lang="zh-CN">
                <a:sym typeface="+mn-ea"/>
              </a:rPr>
              <a:t>及时反馈：在沟通过程中，要及时给予反馈，让对方了解自己的想法和意见，以便更好地达成共识和合作。</a:t>
            </a:r>
            <a:endParaRPr altLang="en-US" dirty="0" lang="zh-CN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合作中的问题与解决方式</a:t>
            </a:r>
            <a:endParaRPr altLang="en-US" lang="zh-CN"/>
          </a:p>
        </p:txBody>
      </p:sp>
      <p:sp>
        <p:nvSpPr>
          <p:cNvPr id="104958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供应商沟通不畅：双方理解存在偏差，导致合作效率低下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供应商合作不紧密：缺乏信任和合作意识，无法形成紧密的合作关系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供应商管理不规范：缺乏统一的管理标准和流程，导致合作混乱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供应商合作中的问题解决方式：加强沟通，建立信任，制定规范的管理标准和流程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供应商绩效评价与改进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绩效评价体系的建立与实施</a:t>
            </a:r>
            <a:endParaRPr altLang="en-US" lang="zh-CN"/>
          </a:p>
        </p:txBody>
      </p:sp>
      <p:sp>
        <p:nvSpPr>
          <p:cNvPr id="104970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建立绩效评价体系的目的和意义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绩效评价体系的构成要素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绩效评价体系的实施流程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绩效评价结果的应用与改进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绩效评价结果的应用与反馈</a:t>
            </a:r>
            <a:endParaRPr altLang="en-US" lang="zh-CN"/>
          </a:p>
        </p:txBody>
      </p:sp>
      <p:sp>
        <p:nvSpPr>
          <p:cNvPr id="104976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6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6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应用于供应商选择：作为供应商选择的参考依据，帮助企业选择更优质的供应商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6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7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应用于供应商改进：根据绩效评价结果，发现供应商存在的问题，提出改进意见，促进供应商持续改进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7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7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应用于供应商激励：根据绩效评价结果，对表现优秀的供应商给予一定的奖励或激励措施，促进供应商的积极性和合作意愿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8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8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应用于企业自身管理：绩效评价结果也可以帮助企业自身发现管理方面的问题，进一步优化企业管理流程和制度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持续改进的措施与建议</a:t>
            </a:r>
            <a:endParaRPr altLang="en-US" lang="zh-CN"/>
          </a:p>
        </p:txBody>
      </p:sp>
      <p:sp>
        <p:nvSpPr>
          <p:cNvPr id="1049818" name="矩形: 圆角 1"/>
          <p:cNvSpPr/>
          <p:nvPr>
            <p:custDataLst>
              <p:tags r:id="rId1"/>
            </p:custDataLst>
          </p:nvPr>
        </p:nvSpPr>
        <p:spPr>
          <a:xfrm>
            <a:off x="838200" y="2314184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820" name="Freeform 7"/>
          <p:cNvSpPr/>
          <p:nvPr>
            <p:custDataLst>
              <p:tags r:id="rId2"/>
            </p:custDataLst>
          </p:nvPr>
        </p:nvSpPr>
        <p:spPr bwMode="auto">
          <a:xfrm flipV="1">
            <a:off x="958055" y="2446816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822" name="标题"/>
          <p:cNvSpPr txBox="1"/>
          <p:nvPr>
            <p:custDataLst>
              <p:tags r:id="rId3"/>
            </p:custDataLst>
          </p:nvPr>
        </p:nvSpPr>
        <p:spPr>
          <a:xfrm>
            <a:off x="958055" y="2406661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24" name="正文"/>
          <p:cNvSpPr txBox="1"/>
          <p:nvPr>
            <p:custDataLst>
              <p:tags r:id="rId4"/>
            </p:custDataLst>
          </p:nvPr>
        </p:nvSpPr>
        <p:spPr>
          <a:xfrm>
            <a:off x="2334866" y="2315401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建立完善的供应商绩效评价体系：包括供应商的交货期、质量、价格、服务等方面的评价，以及供应商的创新能力、技术水平、管理水平等方面的评价。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826" name="矩形: 圆角 19"/>
          <p:cNvSpPr/>
          <p:nvPr>
            <p:custDataLst>
              <p:tags r:id="rId5"/>
            </p:custDataLst>
          </p:nvPr>
        </p:nvSpPr>
        <p:spPr>
          <a:xfrm>
            <a:off x="6159274" y="2314184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828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3045" y="2445599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830" name="标题"/>
          <p:cNvSpPr txBox="1"/>
          <p:nvPr>
            <p:custDataLst>
              <p:tags r:id="rId7"/>
            </p:custDataLst>
          </p:nvPr>
        </p:nvSpPr>
        <p:spPr>
          <a:xfrm>
            <a:off x="6273045" y="2406053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32" name="正文"/>
          <p:cNvSpPr txBox="1"/>
          <p:nvPr>
            <p:custDataLst>
              <p:tags r:id="rId8"/>
            </p:custDataLst>
          </p:nvPr>
        </p:nvSpPr>
        <p:spPr>
          <a:xfrm>
            <a:off x="7650464" y="2316618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及时反馈供应商绩效评价结果：将评价结果及时反馈给供应商，以便供应商了解自身存在的问题和不足，及时采取改进措施。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834" name="矩形: 圆角 28"/>
          <p:cNvSpPr/>
          <p:nvPr>
            <p:custDataLst>
              <p:tags r:id="rId9"/>
            </p:custDataLst>
          </p:nvPr>
        </p:nvSpPr>
        <p:spPr>
          <a:xfrm>
            <a:off x="838200" y="3888726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836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958055" y="4021357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838" name="标题"/>
          <p:cNvSpPr txBox="1"/>
          <p:nvPr>
            <p:custDataLst>
              <p:tags r:id="rId11"/>
            </p:custDataLst>
          </p:nvPr>
        </p:nvSpPr>
        <p:spPr>
          <a:xfrm>
            <a:off x="958055" y="3981202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40" name="正文"/>
          <p:cNvSpPr txBox="1"/>
          <p:nvPr>
            <p:custDataLst>
              <p:tags r:id="rId12"/>
            </p:custDataLst>
          </p:nvPr>
        </p:nvSpPr>
        <p:spPr>
          <a:xfrm>
            <a:off x="2334866" y="3889942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建立供应商改进机制：与供应商建立长期合作关系，共同制定改进计划和措施，促进供应商的持续改进。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842" name="矩形: 圆角 24"/>
          <p:cNvSpPr/>
          <p:nvPr>
            <p:custDataLst>
              <p:tags r:id="rId13"/>
            </p:custDataLst>
          </p:nvPr>
        </p:nvSpPr>
        <p:spPr>
          <a:xfrm>
            <a:off x="6159274" y="3888726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844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3045" y="4020140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846" name="标题"/>
          <p:cNvSpPr txBox="1"/>
          <p:nvPr>
            <p:custDataLst>
              <p:tags r:id="rId15"/>
            </p:custDataLst>
          </p:nvPr>
        </p:nvSpPr>
        <p:spPr>
          <a:xfrm>
            <a:off x="6273045" y="3979986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48" name="正文"/>
          <p:cNvSpPr txBox="1"/>
          <p:nvPr>
            <p:custDataLst>
              <p:tags r:id="rId16"/>
            </p:custDataLst>
          </p:nvPr>
        </p:nvSpPr>
        <p:spPr>
          <a:xfrm>
            <a:off x="7650464" y="3890551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引入第三方评估机构：引入第三方评估机构对供应商进行评估，以便更客观、公正地评价供应商的绩效和改进情况。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供应商风险管理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供应商风险识别与评估</a:t>
            </a:r>
            <a:endParaRPr altLang="en-US" lang="zh-CN"/>
          </a:p>
        </p:txBody>
      </p:sp>
      <p:sp>
        <p:nvSpPr>
          <p:cNvPr id="104994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6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供应商风险应对策略：制定相应的应对策略，如加强供应商审核、建立风险预警机制等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供应商风险监控与持续改进：对供应商的风险进行持续监控，及时发现并解决问题，实现持续改进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供应商风险识别：识别潜在的供应商风险，如质量、交货期、价格等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7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供应商风险评估：对供应商的风险进行评估，包括风险大小、影响范围等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风险应对策略与措施</a:t>
            </a:r>
            <a:endParaRPr altLang="en-US" lang="zh-CN"/>
          </a:p>
        </p:txBody>
      </p:sp>
      <p:sp>
        <p:nvSpPr>
          <p:cNvPr id="105000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建立风险评估机制：对供应商进行全面的风险评估，识别潜在风险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制定风险管理计划：针对不同风险制定相应的应对策略和措施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建立风险监控机制：定期对供应商进行风险评估，及时发现并处理潜在风险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加强供应商沟通与协作：与供应商建立良好的沟通与协作关系，共同应对风险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风险监控与报告机制</a:t>
            </a:r>
            <a:endParaRPr altLang="en-US" lang="zh-CN"/>
          </a:p>
        </p:txBody>
      </p:sp>
      <p:sp>
        <p:nvSpPr>
          <p:cNvPr id="105004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5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5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5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5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7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风险识别与评估：定期对供应商进行风险评估，识别潜在风险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应急预案：制定针对不同风险的应急预案，确保供应链稳定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报告制度：定期向上级汇报供应商风险情况，及时调整策略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监控措施：建立风险监控机制，实时跟踪供应商表现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供应商关系管理与发展趋势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供应商关系管理的原则与策略</a:t>
            </a:r>
            <a:endParaRPr altLang="en-US" lang="zh-CN"/>
          </a:p>
        </p:txBody>
      </p:sp>
      <p:sp>
        <p:nvSpPr>
          <p:cNvPr id="1050190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702202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92" name="矩形 4"/>
          <p:cNvSpPr/>
          <p:nvPr>
            <p:custDataLst>
              <p:tags r:id="rId2"/>
            </p:custDataLst>
          </p:nvPr>
        </p:nvSpPr>
        <p:spPr>
          <a:xfrm>
            <a:off x="2616368" y="4246436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4" name="文本框 5"/>
          <p:cNvSpPr txBox="1"/>
          <p:nvPr>
            <p:custDataLst>
              <p:tags r:id="rId3"/>
            </p:custDataLst>
          </p:nvPr>
        </p:nvSpPr>
        <p:spPr>
          <a:xfrm>
            <a:off x="2902482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风险共担：共同应对市场风险，降低合作成本和风险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96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59755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98" name="矩形 57"/>
          <p:cNvSpPr/>
          <p:nvPr>
            <p:custDataLst>
              <p:tags r:id="rId5"/>
            </p:custDataLst>
          </p:nvPr>
        </p:nvSpPr>
        <p:spPr>
          <a:xfrm>
            <a:off x="6173920" y="4246436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0" name="文本框 58"/>
          <p:cNvSpPr txBox="1"/>
          <p:nvPr>
            <p:custDataLst>
              <p:tags r:id="rId6"/>
            </p:custDataLst>
          </p:nvPr>
        </p:nvSpPr>
        <p:spPr>
          <a:xfrm>
            <a:off x="6460034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持续改进：不断优化供应商管理流程，提高效率和竞争力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02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923425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04" name="矩形 65"/>
          <p:cNvSpPr/>
          <p:nvPr>
            <p:custDataLst>
              <p:tags r:id="rId8"/>
            </p:custDataLst>
          </p:nvPr>
        </p:nvSpPr>
        <p:spPr>
          <a:xfrm>
            <a:off x="838200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6" name="文本框 66"/>
          <p:cNvSpPr txBox="1"/>
          <p:nvPr>
            <p:custDataLst>
              <p:tags r:id="rId9"/>
            </p:custDataLst>
          </p:nvPr>
        </p:nvSpPr>
        <p:spPr>
          <a:xfrm>
            <a:off x="1124314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互利共赢：建立长期稳定的合作关系，实现双方利益的最大化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08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80978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10" name="矩形 69"/>
          <p:cNvSpPr/>
          <p:nvPr>
            <p:custDataLst>
              <p:tags r:id="rId11"/>
            </p:custDataLst>
          </p:nvPr>
        </p:nvSpPr>
        <p:spPr>
          <a:xfrm>
            <a:off x="4395144" y="1846123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2" name="文本框 70"/>
          <p:cNvSpPr txBox="1"/>
          <p:nvPr>
            <p:custDataLst>
              <p:tags r:id="rId12"/>
            </p:custDataLst>
          </p:nvPr>
        </p:nvSpPr>
        <p:spPr>
          <a:xfrm>
            <a:off x="4681258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公平竞争：遵循市场规则，避免不正当竞争和利益输送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14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038531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16" name="文本框 74"/>
          <p:cNvSpPr txBox="1"/>
          <p:nvPr>
            <p:custDataLst>
              <p:tags r:id="rId14"/>
            </p:custDataLst>
          </p:nvPr>
        </p:nvSpPr>
        <p:spPr>
          <a:xfrm>
            <a:off x="8238811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透明沟通：加强信息共享和沟通，及时解决合作中出现的问题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18" name="矩形 73"/>
          <p:cNvSpPr/>
          <p:nvPr>
            <p:custDataLst>
              <p:tags r:id="rId15"/>
            </p:custDataLst>
          </p:nvPr>
        </p:nvSpPr>
        <p:spPr>
          <a:xfrm>
            <a:off x="7952697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未来发展趋势与挑战</a:t>
            </a:r>
            <a:endParaRPr altLang="en-US" lang="zh-CN"/>
          </a:p>
        </p:txBody>
      </p:sp>
      <p:sp>
        <p:nvSpPr>
          <p:cNvPr id="1050254" name="Freeform 20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615281"/>
            <a:ext cx="2060965" cy="1561881"/>
          </a:xfrm>
          <a:custGeom>
            <a:avLst/>
            <a:gdLst>
              <a:gd name="T0" fmla="*/ 0 w 5260"/>
              <a:gd name="T1" fmla="*/ 3424 h 3425"/>
              <a:gd name="T2" fmla="*/ 5259 w 5260"/>
              <a:gd name="T3" fmla="*/ 1352 h 3425"/>
              <a:gd name="T4" fmla="*/ 5259 w 5260"/>
              <a:gd name="T5" fmla="*/ 0 h 3425"/>
              <a:gd name="T6" fmla="*/ 0 w 5260"/>
              <a:gd name="T7" fmla="*/ 2074 h 3425"/>
              <a:gd name="T8" fmla="*/ 0 w 5260"/>
              <a:gd name="T9" fmla="*/ 3424 h 3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5">
                <a:moveTo>
                  <a:pt x="0" y="3424"/>
                </a:moveTo>
                <a:lnTo>
                  <a:pt x="5259" y="1352"/>
                </a:lnTo>
                <a:lnTo>
                  <a:pt x="5259" y="0"/>
                </a:lnTo>
                <a:lnTo>
                  <a:pt x="0" y="2074"/>
                </a:lnTo>
                <a:lnTo>
                  <a:pt x="0" y="3424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256" name="Freeform 2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548553"/>
            <a:ext cx="2060965" cy="1561881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258" name="Freeform 2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3476955"/>
            <a:ext cx="2060965" cy="156590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260" name="Freeform 2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2544292"/>
            <a:ext cx="2060965" cy="633197"/>
          </a:xfrm>
          <a:custGeom>
            <a:avLst/>
            <a:gdLst>
              <a:gd name="T0" fmla="*/ 5259 w 5260"/>
              <a:gd name="T1" fmla="*/ 1351 h 1352"/>
              <a:gd name="T2" fmla="*/ 0 w 5260"/>
              <a:gd name="T3" fmla="*/ 1351 h 1352"/>
              <a:gd name="T4" fmla="*/ 0 w 5260"/>
              <a:gd name="T5" fmla="*/ 0 h 1352"/>
              <a:gd name="T6" fmla="*/ 5259 w 5260"/>
              <a:gd name="T7" fmla="*/ 0 h 1352"/>
              <a:gd name="T8" fmla="*/ 5259 w 5260"/>
              <a:gd name="T9" fmla="*/ 1351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2">
                <a:moveTo>
                  <a:pt x="5259" y="1351"/>
                </a:moveTo>
                <a:lnTo>
                  <a:pt x="0" y="1351"/>
                </a:lnTo>
                <a:lnTo>
                  <a:pt x="0" y="0"/>
                </a:lnTo>
                <a:lnTo>
                  <a:pt x="5259" y="0"/>
                </a:lnTo>
                <a:lnTo>
                  <a:pt x="5259" y="1351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62" name="Freeform 2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3478782"/>
            <a:ext cx="2060965" cy="631135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64" name="Freeform 22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4409619"/>
            <a:ext cx="2060965" cy="156590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266" name="Freeform 27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38200" y="5342283"/>
            <a:ext cx="2060965" cy="633197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68" name="Freeform 26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38200" y="4411445"/>
            <a:ext cx="2060965" cy="631135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70" name="正文"/>
          <p:cNvSpPr txBox="1"/>
          <p:nvPr>
            <p:custDataLst>
              <p:tags r:id="rId9"/>
            </p:custDataLst>
          </p:nvPr>
        </p:nvSpPr>
        <p:spPr>
          <a:xfrm>
            <a:off x="2974438" y="1533703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数字化转型：随着互联网技术的发展，供应商关系管理将更加数字化，实现更高效、精准的协作和沟通。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72" name="正文"/>
          <p:cNvSpPr txBox="1"/>
          <p:nvPr>
            <p:custDataLst>
              <p:tags r:id="rId10"/>
            </p:custDataLst>
          </p:nvPr>
        </p:nvSpPr>
        <p:spPr>
          <a:xfrm>
            <a:off x="2974438" y="2473063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供应链透明化：企业将更加注重供应链的透明度，通过数据分析和预测来优化供应商管理，降低风险。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74" name="正文"/>
          <p:cNvSpPr txBox="1"/>
          <p:nvPr>
            <p:custDataLst>
              <p:tags r:id="rId11"/>
            </p:custDataLst>
          </p:nvPr>
        </p:nvSpPr>
        <p:spPr>
          <a:xfrm>
            <a:off x="2974438" y="3412424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可持续发展：越来越多的企业将可持续发展纳入供应商管理，推动绿色供应链建设，促进环境保护和社会责任。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76" name="正文"/>
          <p:cNvSpPr txBox="1"/>
          <p:nvPr>
            <p:custDataLst>
              <p:tags r:id="rId12"/>
            </p:custDataLst>
          </p:nvPr>
        </p:nvSpPr>
        <p:spPr>
          <a:xfrm>
            <a:off x="2974438" y="4351784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多元化和包容性：企业将更加注重多元化和包容性，与不同背景、不同能力的供应商建立合作关系，共同推动创新和发展。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78" name="正文"/>
          <p:cNvSpPr txBox="1"/>
          <p:nvPr>
            <p:custDataLst>
              <p:tags r:id="rId13"/>
            </p:custDataLst>
          </p:nvPr>
        </p:nvSpPr>
        <p:spPr>
          <a:xfrm>
            <a:off x="2974438" y="5291144"/>
            <a:ext cx="8380072" cy="718001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应对全球化和贸易保护主义：面对全球化和贸易保护主义的挑战，企业需要加强与供应商的协作，共同应对市场变化和政策调整。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80" name="Freeform 2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838200" y="1608584"/>
            <a:ext cx="2060965" cy="633197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持续创新与发展的建议</a:t>
            </a:r>
            <a:endParaRPr altLang="en-US" lang="zh-CN"/>
          </a:p>
        </p:txBody>
      </p:sp>
      <p:sp>
        <p:nvSpPr>
          <p:cNvPr id="10503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建立长期稳定的合作关系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定期评估供应商的绩效和能力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鼓励供应商持续创新和发展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共同研发新产品和技术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39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39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39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1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5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5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5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5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5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62_5*l_h_f*1_6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6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68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4*l_h_i*1_1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4*l_h_i*1_1_2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gradient&quot;:[{&quot;brightness&quot;:0.6000000238418579,&quot;colorType&quot;:1,&quot;foreColorIndex&quot;:5,&quot;pos&quot;:0,&quot;transparency&quot;:0},{&quot;brightness&quot;:0.6000000238418579,&quot;colorType&quot;:1,&quot;foreColorIndex&quot;:5,&quot;pos&quot;:1,&quot;transparency&quot;:1}],&quot;type&quot;:2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4*l_h_i*1_1_3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1_3"/>
  <p:tag name="KSO_WM_UNIT_FILL_FORE_SCHEMECOLOR_INDEX" val="5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5,&quot;pos&quot;:0.6899999976158142,&quot;transparency&quot;:0},{&quot;brightness&quot;:0.4000000059604645,&quot;colorType&quot;:1,&quot;foreColorIndex&quot;:5,&quot;pos&quot;:0,&quot;transparency&quot;:0},{&quot;brightness&quot;:0.20000000298023224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7599999904632568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565_4*l_h_a*1_1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添加项标题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565_4*l_h_f*1_1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4*l_h_i*1_2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8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8,&quot;pos&quot;:0,&quot;transparency&quot;:0},{&quot;brightness&quot;:-0.25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4*l_h_i*1_2_2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8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8,&quot;pos&quot;:1,&quot;transparency&quot;:0}],&quot;type&quot;:3},&quot;glow&quot;:{&quot;colorType&quot;:0},&quot;line&quot;:{&quot;gradient&quot;:[{&quot;brightness&quot;:0.6000000238418579,&quot;colorType&quot;:1,&quot;foreColorIndex&quot;:8,&quot;pos&quot;:0,&quot;transparency&quot;:0},{&quot;brightness&quot;:0.6000000238418579,&quot;colorType&quot;:1,&quot;foreColorIndex&quot;:8,&quot;pos&quot;:1,&quot;transparency&quot;:1}],&quot;type&quot;:2},&quot;shadow&quot;:{&quot;brightness&quot;:0,&quot;colorType&quot;:1,&quot;foreColorIndex&quot;:8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4*l_h_i*1_2_3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2_3"/>
  <p:tag name="KSO_WM_UNIT_FILL_FORE_SCHEMECOLOR_INDEX" val="8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8,&quot;pos&quot;:0.6899999976158142,&quot;transparency&quot;:0},{&quot;brightness&quot;:0.4000000059604645,&quot;colorType&quot;:1,&quot;foreColorIndex&quot;:8,&quot;pos&quot;:0,&quot;transparency&quot;:0},{&quot;brightness&quot;:0.20000000298023224,&quot;colorType&quot;:1,&quot;foreColorIndex&quot;:8,&quot;pos&quot;:1,&quot;transparency&quot;:0}],&quot;type&quot;:3},&quot;glow&quot;:{&quot;colorType&quot;:0},&quot;line&quot;:{&quot;type&quot;:0},&quot;shadow&quot;:{&quot;brightness&quot;:0,&quot;colorType&quot;:1,&quot;foreColorIndex&quot;:8,&quot;transparency&quot;:0.7599999904632568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565_4*l_h_a*1_2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添加项标题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565_4*l_h_f*1_2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4*l_h_i*1_3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3_1"/>
  <p:tag name="KSO_WM_UNIT_FILL_FORE_SCHEMECOLOR_INDEX" val="10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10,&quot;pos&quot;:0,&quot;transparency&quot;:0},{&quot;brightness&quot;:-0.25,&quot;colorType&quot;:1,&quot;foreColorIndex&quot;:10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4*l_h_i*1_3_2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3_2"/>
  <p:tag name="KSO_WM_UNIT_FILL_FORE_SCHEMECOLOR_INDEX" val="10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10,&quot;pos&quot;:1,&quot;transparency&quot;:0}],&quot;type&quot;:3},&quot;glow&quot;:{&quot;colorType&quot;:0},&quot;line&quot;:{&quot;gradient&quot;:[{&quot;brightness&quot;:0.6000000238418579,&quot;colorType&quot;:1,&quot;foreColorIndex&quot;:10,&quot;pos&quot;:0,&quot;transparency&quot;:0},{&quot;brightness&quot;:0.6000000238418579,&quot;colorType&quot;:1,&quot;foreColorIndex&quot;:10,&quot;pos&quot;:1,&quot;transparency&quot;:0}],&quot;type&quot;:2},&quot;shadow&quot;:{&quot;brightness&quot;:0,&quot;colorType&quot;:1,&quot;foreColorIndex&quot;:10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4*l_h_i*1_3_3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3_3"/>
  <p:tag name="KSO_WM_UNIT_FILL_FORE_SCHEMECOLOR_INDEX" val="10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10,&quot;pos&quot;:0.6899999976158142,&quot;transparency&quot;:0},{&quot;brightness&quot;:0.4000000059604645,&quot;colorType&quot;:1,&quot;foreColorIndex&quot;:10,&quot;pos&quot;:0,&quot;transparency&quot;:0},{&quot;brightness&quot;:0.20000000298023224,&quot;colorType&quot;:1,&quot;foreColorIndex&quot;:10,&quot;pos&quot;:1,&quot;transparency&quot;:0}],&quot;type&quot;:3},&quot;glow&quot;:{&quot;colorType&quot;:0},&quot;line&quot;:{&quot;type&quot;:0},&quot;shadow&quot;:{&quot;brightness&quot;:0,&quot;colorType&quot;:1,&quot;foreColorIndex&quot;:5,&quot;transparency&quot;:0.7599999904632568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565_4*l_h_a*1_3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添加项标题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565_4*l_h_f*1_3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4*l_h_i*1_4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4_1"/>
  <p:tag name="KSO_WM_UNIT_FILL_FORE_SCHEMECOLOR_INDEX" val="5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4*l_h_i*1_4_2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4_2"/>
  <p:tag name="KSO_WM_UNIT_FILL_FORE_SCHEMECOLOR_INDEX" val="5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gradient&quot;:[{&quot;brightness&quot;:0.6000000238418579,&quot;colorType&quot;:1,&quot;foreColorIndex&quot;:5,&quot;pos&quot;:0,&quot;transparency&quot;:0},{&quot;brightness&quot;:0.6000000238418579,&quot;colorType&quot;:1,&quot;foreColorIndex&quot;:5,&quot;pos&quot;:1,&quot;transparency&quot;:1}],&quot;type&quot;:2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4*l_h_i*1_4_3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4_3"/>
  <p:tag name="KSO_WM_UNIT_FILL_FORE_SCHEMECOLOR_INDEX" val="5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5,&quot;pos&quot;:0.6899999976158142,&quot;transparency&quot;:0},{&quot;brightness&quot;:0.4000000059604645,&quot;colorType&quot;:1,&quot;foreColorIndex&quot;:5,&quot;pos&quot;:0,&quot;transparency&quot;:0},{&quot;brightness&quot;:0.20000000298023224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7599999904632568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565_4*l_h_a*1_4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添加项标题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565_4*l_h_f*1_4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4*l_h_i*1_5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5_1"/>
  <p:tag name="KSO_WM_UNIT_FILL_FORE_SCHEMECOLOR_INDEX" val="8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8,&quot;pos&quot;:0,&quot;transparency&quot;:0},{&quot;brightness&quot;:-0.25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4*l_h_i*1_5_2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5_2"/>
  <p:tag name="KSO_WM_UNIT_FILL_FORE_SCHEMECOLOR_INDEX" val="8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8,&quot;pos&quot;:1,&quot;transparency&quot;:0}],&quot;type&quot;:3},&quot;glow&quot;:{&quot;colorType&quot;:0},&quot;line&quot;:{&quot;gradient&quot;:[{&quot;brightness&quot;:0.6000000238418579,&quot;colorType&quot;:1,&quot;foreColorIndex&quot;:8,&quot;pos&quot;:0,&quot;transparency&quot;:0},{&quot;brightness&quot;:0.6000000238418579,&quot;colorType&quot;:1,&quot;foreColorIndex&quot;:8,&quot;pos&quot;:1,&quot;transparency&quot;:1}],&quot;type&quot;:2},&quot;shadow&quot;:{&quot;brightness&quot;:0,&quot;colorType&quot;:1,&quot;foreColorIndex&quot;:8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4*l_h_i*1_5_3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5_3"/>
  <p:tag name="KSO_WM_UNIT_FILL_FORE_SCHEMECOLOR_INDEX" val="8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8,&quot;pos&quot;:0.6899999976158142,&quot;transparency&quot;:0},{&quot;brightness&quot;:0.4000000059604645,&quot;colorType&quot;:1,&quot;foreColorIndex&quot;:8,&quot;pos&quot;:0,&quot;transparency&quot;:0},{&quot;brightness&quot;:0.20000000298023224,&quot;colorType&quot;:1,&quot;foreColorIndex&quot;:8,&quot;pos&quot;:1,&quot;transparency&quot;:0}],&quot;type&quot;:3},&quot;glow&quot;:{&quot;colorType&quot;:0},&quot;line&quot;:{&quot;type&quot;:0},&quot;shadow&quot;:{&quot;brightness&quot;:0,&quot;colorType&quot;:1,&quot;foreColorIndex&quot;:8,&quot;transparency&quot;:0.7599999904632568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565_4*l_h_a*1_5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添加项标题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565_4*l_h_f*1_5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24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6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6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1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1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4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4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i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0_4*l_h_a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4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4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0_4*l_h_f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4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4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0_4*l_h_f*1_5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4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69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2023-12-19T14:05:13Z</dcterms:created>
  <dcterms:modified xsi:type="dcterms:W3CDTF">2023-12-19T14:05:13Z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7f182b794ce441c2a4207bd54145c066_21</vt:lpwstr>
  </property>
</Properties>
</file>