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33" r:id="rId1"/>
    <p:sldMasterId id="2147484870" r:id="rId2"/>
  </p:sldMasterIdLst>
  <p:notesMasterIdLst>
    <p:notesMasterId r:id="rId3"/>
  </p:notesMasterIdLst>
  <p:sldIdLst>
    <p:sldId id="814" r:id="rId4"/>
    <p:sldId id="819" r:id="rId5"/>
    <p:sldId id="823" r:id="rId6"/>
    <p:sldId id="826" r:id="rId7"/>
    <p:sldId id="832" r:id="rId9"/>
    <p:sldId id="835" r:id="rId10"/>
    <p:sldId id="838" r:id="rId11"/>
    <p:sldId id="841" r:id="rId12"/>
    <p:sldId id="844" r:id="rId13"/>
    <p:sldId id="850" r:id="rId15"/>
    <p:sldId id="853" r:id="rId16"/>
    <p:sldId id="856" r:id="rId17"/>
    <p:sldId id="859" r:id="rId18"/>
    <p:sldId id="862" r:id="rId19"/>
    <p:sldId id="868" r:id="rId21"/>
    <p:sldId id="871" r:id="rId22"/>
    <p:sldId id="874" r:id="rId23"/>
    <p:sldId id="877" r:id="rId24"/>
    <p:sldId id="880" r:id="rId25"/>
    <p:sldId id="886" r:id="rId27"/>
    <p:sldId id="889" r:id="rId28"/>
    <p:sldId id="892" r:id="rId29"/>
    <p:sldId id="895" r:id="rId30"/>
    <p:sldId id="898" r:id="rId31"/>
    <p:sldId id="904" r:id="rId33"/>
    <p:sldId id="907" r:id="rId34"/>
    <p:sldId id="91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34" r:id="rId1"/>
    <p:sldLayoutId id="2147484835" r:id="rId2"/>
    <p:sldLayoutId id="2147484836" r:id="rId3"/>
    <p:sldLayoutId id="2147484837" r:id="rId4"/>
    <p:sldLayoutId id="2147484838" r:id="rId5"/>
    <p:sldLayoutId id="2147484839" r:id="rId6"/>
    <p:sldLayoutId id="2147484840" r:id="rId7"/>
    <p:sldLayoutId id="2147484841" r:id="rId8"/>
    <p:sldLayoutId id="2147484842" r:id="rId9"/>
    <p:sldLayoutId id="2147484843" r:id="rId10"/>
    <p:sldLayoutId id="21474848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71" r:id="rId1"/>
    <p:sldLayoutId id="2147484872" r:id="rId2"/>
    <p:sldLayoutId id="2147484873" r:id="rId3"/>
    <p:sldLayoutId id="2147484874" r:id="rId4"/>
    <p:sldLayoutId id="2147484875" r:id="rId5"/>
    <p:sldLayoutId id="2147484876" r:id="rId6"/>
    <p:sldLayoutId id="2147484877" r:id="rId7"/>
    <p:sldLayoutId id="2147484878" r:id="rId8"/>
    <p:sldLayoutId id="2147484879" r:id="rId9"/>
    <p:sldLayoutId id="2147484880" r:id="rId10"/>
    <p:sldLayoutId id="21474848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tags" Target="../tags/tag156.xml"/><Relationship Id="rId18" Type="http://schemas.openxmlformats.org/officeDocument/2006/relationships/tags" Target="../tags/tag157.xml"/><Relationship Id="rId19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tags" Target="../tags/tag202.xml"/><Relationship Id="rId31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tags" Target="../tags/tag336.xml"/><Relationship Id="rId26" Type="http://schemas.openxmlformats.org/officeDocument/2006/relationships/tags" Target="../tags/tag337.xml"/><Relationship Id="rId27" Type="http://schemas.openxmlformats.org/officeDocument/2006/relationships/tags" Target="../tags/tag338.xml"/><Relationship Id="rId28" Type="http://schemas.openxmlformats.org/officeDocument/2006/relationships/tags" Target="../tags/tag339.xml"/><Relationship Id="rId29" Type="http://schemas.openxmlformats.org/officeDocument/2006/relationships/tags" Target="../tags/tag340.xml"/><Relationship Id="rId30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2024年智能城市发展技术行业工作总结与展望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智能城市发展技术行业现状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智能城市发展技术行业工作总结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智能城市发展技术行业展望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智能城市发展技术行业建议与对策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智能城市发展技术行业现状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行业规模及增长速度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行业规模：智能城市发展技术行业的市场规模不断扩大，已经成为一个庞大的产业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增长速度：随着技术的不断进步和应用场景的不断拓展，智能城市发展技术行业的增长速度不断加快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行业趋势：未来几年，智能城市发展技术行业将继续保持快速增长的趋势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未来展望：随着技术的不断进步和应用场景的不断拓展，智能城市发展技术行业的未来发展前景广阔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主要技术类型及特点</a:t>
            </a:r>
            <a:endParaRPr altLang="en-US" lang="zh-CN"/>
          </a:p>
        </p:txBody>
      </p:sp>
      <p:sp>
        <p:nvSpPr>
          <p:cNvPr id="1049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物联网技术：实现设备间的互联互通，提高城市管理的智能化水平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大数据技术：对海量数据进行处理、分析和挖掘，为城市决策提供支持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云计算技术：提供弹性的计算和存储资源，满足城市管理的实时性需求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人工智能技术：通过机器学习和深度学习等技术，提高城市管理的效率和准确性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行业应用领域及案例</a:t>
            </a:r>
            <a:endParaRPr altLang="en-US" lang="zh-CN"/>
          </a:p>
        </p:txBody>
      </p:sp>
      <p:sp>
        <p:nvSpPr>
          <p:cNvPr id="1049108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0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112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智能交通领域：智能交通信号控制、智能停车系统、智能公交系统等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6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18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智能安防领域：智能监控系统、智能门禁系统、智能消防系统等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2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4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智能家居领域：智能照明系统、智能空调系统、智能窗帘系统等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28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0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智慧医疗领域：智能医疗设备、智能医疗管理系统、远程医疗等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4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36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智慧教育领域：智能教育设备、在线教育平台、智能教室等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67"/>
          <p:cNvSpPr/>
          <p:nvPr>
            <p:custDataLst>
              <p:tags r:id="rId16"/>
            </p:custDataLst>
          </p:nvPr>
        </p:nvSpPr>
        <p:spPr>
          <a:xfrm>
            <a:off x="6659519" y="4723101"/>
            <a:ext cx="4918283" cy="124163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0" name="矩形 68"/>
          <p:cNvSpPr/>
          <p:nvPr>
            <p:custDataLst>
              <p:tags r:id="rId17"/>
            </p:custDataLst>
          </p:nvPr>
        </p:nvSpPr>
        <p:spPr>
          <a:xfrm>
            <a:off x="6295191" y="4723101"/>
            <a:ext cx="177674" cy="124163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142" name="文本框 69"/>
          <p:cNvSpPr txBox="1"/>
          <p:nvPr>
            <p:custDataLst>
              <p:tags r:id="rId18"/>
            </p:custDataLst>
          </p:nvPr>
        </p:nvSpPr>
        <p:spPr>
          <a:xfrm>
            <a:off x="6847457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智慧环保领域：智能环境监测系统、智能垃圾分类系统、智能污水处理系统等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行业存在的问题与挑战</a:t>
            </a:r>
            <a:endParaRPr altLang="en-US" lang="zh-CN"/>
          </a:p>
        </p:txBody>
      </p:sp>
      <p:sp>
        <p:nvSpPr>
          <p:cNvPr id="104917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技术创新不足：智能城市发展技术行业需要不断的技术创新来推动发展，但目前行业的技术创新速度相对较慢，缺乏突破性的进展。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基础设施建设不完善：智能城市发展需要完善的基础设施支持，包括通信网络、交通设施、能源供应等，但目前这些设施的建设还存在不足，制约了智能城市的发展。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数据安全与隐私保护问题：智能城市发展涉及到大量的数据收集、处理和应用，数据安全和隐私保护问题日益突出，需要加强相关技术和法律措施的保障。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跨部门、跨领域合作不足：智能城市发展需要各个部门和领域的合作，但目前跨部门、跨领域的合作还存在不足，需要加强沟通和协作。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3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智能城市发展技术行业工作总结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行业工作重点与成果</a:t>
            </a:r>
            <a:endParaRPr altLang="en-US" lang="zh-CN"/>
          </a:p>
        </p:txBody>
      </p:sp>
      <p:sp>
        <p:nvSpPr>
          <p:cNvPr id="104930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智能交通系统建设：提升城市交通效率，减少拥堵现象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行业技术创新与突破：推动智能城市发展技术行业不断进步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8"/>
            </p:custDataLst>
          </p:nvPr>
        </p:nvSpPr>
        <p:spPr>
          <a:xfrm>
            <a:off x="7890477" y="2538019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智能公共服务系统建设：提升公共服务水平，提高居民生活质量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9"/>
            </p:custDataLst>
          </p:nvPr>
        </p:nvSpPr>
        <p:spPr>
          <a:xfrm>
            <a:off x="2136391" y="2538019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智能安防系统建设：提高城市安全防范水平，保障居民生活安全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正文"/>
          <p:cNvSpPr txBox="1"/>
          <p:nvPr>
            <p:custDataLst>
              <p:tags r:id="rId30"/>
            </p:custDataLst>
          </p:nvPr>
        </p:nvSpPr>
        <p:spPr>
          <a:xfrm>
            <a:off x="5014088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智能能源系统建设：推动清洁能源发展，降低碳排放，保护环境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行业技术创新与突破</a:t>
            </a:r>
            <a:endParaRPr altLang="en-US" lang="zh-CN"/>
          </a:p>
        </p:txBody>
      </p:sp>
      <p:sp>
        <p:nvSpPr>
          <p:cNvPr id="1049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人工智能技术在智能城市中的应用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5G技术在智能城市中的推广与普及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物联网技术在智能城市中的创新与发展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云计算技术在智能城市中的优化与提升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行业标准制定与推广</a:t>
            </a:r>
            <a:endParaRPr altLang="en-US" lang="zh-CN"/>
          </a:p>
        </p:txBody>
      </p:sp>
      <p:sp>
        <p:nvSpPr>
          <p:cNvPr id="10494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行业标准制定：智能城市发展技术行业标准的制定和推广情况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推广成果：智能城市发展技术行业标准的推广和应用成果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行业标准意义：智能城市发展技术行业标准的意义和价值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5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未来展望：智能城市发展技术行业标准的未来发展和展望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行业合作与交流情况</a:t>
            </a:r>
            <a:endParaRPr altLang="en-US" lang="zh-CN"/>
          </a:p>
        </p:txBody>
      </p:sp>
      <p:sp>
        <p:nvSpPr>
          <p:cNvPr id="104949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行业合作：智能城市发展技术行业的企业、机构、组织之间的合作情况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未来展望：展望未来，智能城市发展技术行业在合作与交流方面的趋势和前景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合作成果：通过合作，取得的技术突破、创新成果、项目落地等情况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交流活动：行业内的技术交流、学术研讨、展览展示等活动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智能城市发展技术行业展望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技术发展趋势与方向</a:t>
            </a:r>
            <a:endParaRPr altLang="en-US" lang="zh-CN"/>
          </a:p>
        </p:txBody>
      </p:sp>
      <p:sp>
        <p:nvSpPr>
          <p:cNvPr id="1049638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物联网技术：物联网技术将实现城市各个领域的智能化和互联互通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人工智能技术：深度学习、机器学习等技术在智能城市发展中的应用将更加广泛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5G技术：5G技术将为智能城市发展提供更快速、更稳定的网络支持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区块链技术：区块链技术将为智能城市发展提供更安全、更可靠的数据管理方案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行业应用前景与拓展领域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972659" y="1775118"/>
            <a:ext cx="4918283" cy="124163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608330" y="1775118"/>
            <a:ext cx="177674" cy="124163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160596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智能交通：实现高效、安全、便捷的出行体验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972659" y="3249110"/>
            <a:ext cx="4918283" cy="124163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608330" y="3249110"/>
            <a:ext cx="177674" cy="124163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160596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智能安防：提高城市安全性和防范能力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972659" y="4723101"/>
            <a:ext cx="4918283" cy="124163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608330" y="4723101"/>
            <a:ext cx="177674" cy="124163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160596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智能家居：提升居住舒适度和便捷性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6659519" y="1775118"/>
            <a:ext cx="4918283" cy="124163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6295191" y="1775118"/>
            <a:ext cx="177674" cy="124163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6847457" y="1882236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智慧医疗：提高医疗效率和医疗服务质量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64"/>
          <p:cNvSpPr/>
          <p:nvPr>
            <p:custDataLst>
              <p:tags r:id="rId13"/>
            </p:custDataLst>
          </p:nvPr>
        </p:nvSpPr>
        <p:spPr>
          <a:xfrm>
            <a:off x="6659519" y="3249110"/>
            <a:ext cx="4918283" cy="124163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4" name="矩形 65"/>
          <p:cNvSpPr/>
          <p:nvPr>
            <p:custDataLst>
              <p:tags r:id="rId14"/>
            </p:custDataLst>
          </p:nvPr>
        </p:nvSpPr>
        <p:spPr>
          <a:xfrm>
            <a:off x="6295191" y="3249110"/>
            <a:ext cx="177674" cy="124163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15"/>
            </p:custDataLst>
          </p:nvPr>
        </p:nvSpPr>
        <p:spPr>
          <a:xfrm>
            <a:off x="6847457" y="3356227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智慧教育：推动教育信息化和智能化发展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67"/>
          <p:cNvSpPr/>
          <p:nvPr>
            <p:custDataLst>
              <p:tags r:id="rId16"/>
            </p:custDataLst>
          </p:nvPr>
        </p:nvSpPr>
        <p:spPr>
          <a:xfrm>
            <a:off x="6659519" y="4723101"/>
            <a:ext cx="4918283" cy="124163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20" name="矩形 68"/>
          <p:cNvSpPr/>
          <p:nvPr>
            <p:custDataLst>
              <p:tags r:id="rId17"/>
            </p:custDataLst>
          </p:nvPr>
        </p:nvSpPr>
        <p:spPr>
          <a:xfrm>
            <a:off x="6295191" y="4723101"/>
            <a:ext cx="177674" cy="124163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722" name="文本框 69"/>
          <p:cNvSpPr txBox="1"/>
          <p:nvPr>
            <p:custDataLst>
              <p:tags r:id="rId18"/>
            </p:custDataLst>
          </p:nvPr>
        </p:nvSpPr>
        <p:spPr>
          <a:xfrm>
            <a:off x="6847457" y="4830218"/>
            <a:ext cx="4619767" cy="102714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智慧旅游：提升旅游体验和旅游服务水平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政策法规对行业的影响</a:t>
            </a:r>
            <a:endParaRPr altLang="en-US" lang="zh-CN"/>
          </a:p>
        </p:txBody>
      </p:sp>
      <p:sp>
        <p:nvSpPr>
          <p:cNvPr id="10497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政策法规对智能城市发展技术行业的推动作用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政策法规对行业创新发展的支持与激励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政策法规对行业未来发展的影响与展望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政策法规对行业发展的规范和引导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83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机遇：政策支持、市场需求增长、技术创新推动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挑战：技术瓶颈、市场竞争激烈、法规限制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未来发展趋势：智能化、绿色化、人性化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应对策略：加强技术研发、拓展应用领域、提高行业标准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智能城市发展技术行业建议与对策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加强技术创新与研发能力</a:t>
            </a:r>
            <a:endParaRPr altLang="en-US" lang="zh-CN"/>
          </a:p>
        </p:txBody>
      </p:sp>
      <p:sp>
        <p:nvSpPr>
          <p:cNvPr id="1049938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2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4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培养高素质人才，推动技术创新与研发能力提升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引进先进技术，提高自主创新能力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推动行业标准制定与完善</a:t>
            </a:r>
            <a:endParaRPr altLang="en-US" lang="zh-CN"/>
          </a:p>
        </p:txBody>
      </p:sp>
      <p:sp>
        <p:nvSpPr>
          <p:cNvPr id="105001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建立完善的行业标准体系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加强标准制定过程中的合作与交流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鼓励企业参与标准制定和修订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加强对行业标准的宣传和推广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加强行业合作与交流，促进资源共享</a:t>
            </a:r>
            <a:endParaRPr altLang="en-US" lang="zh-CN"/>
          </a:p>
        </p:txBody>
      </p:sp>
      <p:sp>
        <p:nvSpPr>
          <p:cNvPr id="105005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建立行业合作机制：加强企业、研究机构、政府之间的合作，共同推动智能城市发展技术行业的发展。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促进资源共享：通过共享技术、人才、设备等资源，降低研发成本，提高行业整体竞争力。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加强技术交流：组织技术交流会议、研讨会等活动，促进技术信息的传播和共享，推动技术创新。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建立行业标准：制定行业标准，规范市场秩序，提高产品质量和技术水平，推动行业的健康发展。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提高行业应用水平，拓展应用领域</a:t>
            </a:r>
            <a:endParaRPr altLang="en-US" lang="zh-CN"/>
          </a:p>
        </p:txBody>
      </p:sp>
      <p:sp>
        <p:nvSpPr>
          <p:cNvPr id="105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加强人才培养和引进：加强智能城市发展技术领域的人才培养和引进，提高行业整体素质和技术水平。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拓展应用领域：积极拓展智能城市发展技术的应用领域，将其应用于更多领域和场景，提高城市管理和服务水平。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加强技术研发和创新：加大对智能城市发展技术研发的投入，鼓励企业加强自主创新，提高技术水平和应用能力。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推广应用示范：在智能城市发展技术领域，积极推广应用示范，通过典型案例的引领和带动，促进技术的广泛应用。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对智能城市发展技术行业的总结</a:t>
            </a:r>
            <a:endParaRPr altLang="en-US" lang="zh-CN"/>
          </a:p>
        </p:txBody>
      </p:sp>
      <p:sp>
        <p:nvSpPr>
          <p:cNvPr id="1050238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621212"/>
            <a:ext cx="2149950" cy="1629318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0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594780"/>
            <a:ext cx="2149950" cy="1629318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2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3563267"/>
            <a:ext cx="2149950" cy="163351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44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2590334"/>
            <a:ext cx="2149950" cy="660536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6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3565172"/>
            <a:ext cx="2149950" cy="65838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48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4536200"/>
            <a:ext cx="2149950" cy="163351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50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8330" y="5509132"/>
            <a:ext cx="2149950" cy="66053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2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8330" y="4538105"/>
            <a:ext cx="2149950" cy="65838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54" name="正文"/>
          <p:cNvSpPr txBox="1"/>
          <p:nvPr>
            <p:custDataLst>
              <p:tags r:id="rId9"/>
            </p:custDataLst>
          </p:nvPr>
        </p:nvSpPr>
        <p:spPr>
          <a:xfrm>
            <a:off x="2836803" y="1536112"/>
            <a:ext cx="8741893" cy="7490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行业现状：智能城市发展技术行业在2024年取得了显著进展，包括技术创新、应用拓展和市场拓展等方面。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10"/>
            </p:custDataLst>
          </p:nvPr>
        </p:nvSpPr>
        <p:spPr>
          <a:xfrm>
            <a:off x="2836803" y="2516031"/>
            <a:ext cx="8741893" cy="7490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技术创新：行业在人工智能、物联网、大数据等关键技术方面取得了重要突破，为智能城市的建设提供了有力支持。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11"/>
            </p:custDataLst>
          </p:nvPr>
        </p:nvSpPr>
        <p:spPr>
          <a:xfrm>
            <a:off x="2836803" y="3495949"/>
            <a:ext cx="8741893" cy="7490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应用拓展：智能城市发展技术行业在交通、环保、医疗、教育等领域得到了广泛应用，提高了城市管理和服务水平。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12"/>
            </p:custDataLst>
          </p:nvPr>
        </p:nvSpPr>
        <p:spPr>
          <a:xfrm>
            <a:off x="2836803" y="4475868"/>
            <a:ext cx="8741893" cy="7490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市场拓展：行业市场规模不断扩大，吸引了越来越多的企业加入，推动了行业的快速发展。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13"/>
            </p:custDataLst>
          </p:nvPr>
        </p:nvSpPr>
        <p:spPr>
          <a:xfrm>
            <a:off x="2836803" y="5455786"/>
            <a:ext cx="8741893" cy="74900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未来展望：随着技术的不断进步和应用场景的不断拓展，智能城市发展技术行业将继续保持快速增长，为城市的可持续发展做出更大贡献。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4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08330" y="1614226"/>
            <a:ext cx="2149950" cy="66053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加强技术研发和创新，提高智能城市发展水平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加强人才培养和引进，为智能城市发展提供人才保障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完善政策法规体系，为智能城市发展提供有力保障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推动跨领域合作，促进智能城市产业协同发展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7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0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2023-12-17T22:32:11Z</dcterms:created>
  <dcterms:modified xsi:type="dcterms:W3CDTF">2023-12-17T22:32:11Z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41d5761bba5b4d6ba0598e0a3bcf04fb_21</vt:lpwstr>
  </property>
</Properties>
</file>