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24" r:id="rId3"/>
    <p:sldId id="298" r:id="rId4"/>
    <p:sldId id="399" r:id="rId5"/>
    <p:sldId id="428" r:id="rId6"/>
    <p:sldId id="419" r:id="rId7"/>
    <p:sldId id="452" r:id="rId8"/>
    <p:sldId id="448" r:id="rId9"/>
    <p:sldId id="451" r:id="rId10"/>
    <p:sldId id="454" r:id="rId11"/>
    <p:sldId id="449" r:id="rId12"/>
    <p:sldId id="450" r:id="rId13"/>
    <p:sldId id="444" r:id="rId14"/>
    <p:sldId id="290" r:id="rId15"/>
    <p:sldId id="422" r:id="rId16"/>
    <p:sldId id="4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/>
    <p:restoredTop sz="88049" autoAdjust="0"/>
  </p:normalViewPr>
  <p:slideViewPr>
    <p:cSldViewPr snapToGrid="0" snapToObjects="1">
      <p:cViewPr varScale="1">
        <p:scale>
          <a:sx n="42" d="100"/>
          <a:sy n="42" d="100"/>
        </p:scale>
        <p:origin x="936" y="72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4EA14-831C-49F0-9C6B-926E40E4C59A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</dgm:pt>
    <dgm:pt modelId="{5EDBB7F7-1F53-4BAF-9A52-3BEA01A6BED8}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IDC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布线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845E56A-6195-4D37-8782-7834726E224A}" type="parTrans" cxnId="{CE9DFC30-C4FB-43B2-895C-B7D748740D2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9201AAC-5275-4F7E-AEBC-768F3EDA1BD9}" type="sibTrans" cxnId="{CE9DFC30-C4FB-43B2-895C-B7D748740D2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88F10B5-C505-44FF-812B-6A419F61415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网络交付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B7089A-AC3B-40DE-8CA2-3A3D5A1B100A}" type="parTrans" cxnId="{0A7B269D-0E6D-4A34-BE55-4D674057472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945547-B54B-43D4-AF33-A530D470D2C8}" type="sibTrans" cxnId="{0A7B269D-0E6D-4A34-BE55-4D674057472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C8D989-1FFD-44D6-93D4-69E3CD6B6833}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OS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交付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0DBB03-9371-474C-AE00-D241D8E968DD}" type="parTrans" cxnId="{D626E686-DD2E-4CF3-BB5A-8CA6A982E11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8FA4AF7-0F11-406E-9A12-528E877D0B21}" type="sibTrans" cxnId="{D626E686-DD2E-4CF3-BB5A-8CA6A982E11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33A75E9-A4F3-449F-8D5D-043609341E3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平台交付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E165A1D-0FD2-4EE7-A765-80A798A80998}" type="parTrans" cxnId="{26153377-C536-4137-8C2D-5DFEBEF3DAB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6C08D6-8B9C-4F44-838D-955B338EB34B}" type="sibTrans" cxnId="{26153377-C536-4137-8C2D-5DFEBEF3DAB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FBEFBCD-C19D-4B1D-98BC-0712DFE5F632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平台验收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CE8DA79-EB24-44DA-B643-2E49F5D626EE}" type="parTrans" cxnId="{4C1BB819-A552-4A36-9DC7-4393C991CA7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A29040-68C2-4E67-99BC-A3E1C3A7384E}" type="sibTrans" cxnId="{4C1BB819-A552-4A36-9DC7-4393C991CA7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3B98DC5-0515-4521-9F9C-C6CE9078A00A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运维服务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1FFC36-C357-414E-96D0-26AE420E5C01}" type="parTrans" cxnId="{09016BA3-50BC-42B0-8606-5C95C4209FE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93A63C-7735-488A-9CCE-A47D16C1F7AE}" type="sibTrans" cxnId="{09016BA3-50BC-42B0-8606-5C95C4209FE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967C69-6034-4B16-8389-7193C3DE0605}">
      <dgm:prSet phldrT="[文本]" custT="1"/>
      <dgm:spPr/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技术经理进场</a:t>
          </a:r>
          <a:endParaRPr lang="zh-CN" altLang="en-US" sz="28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47B15C2-DB93-428B-B2BB-7332C07E5C90}" type="parTrans" cxnId="{17850F5A-5695-4D78-A89E-1D8BA67F6403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0951FDE-0D0D-4267-9F4F-180497B61511}" type="sibTrans" cxnId="{17850F5A-5695-4D78-A89E-1D8BA67F6403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A9210F-494B-4E13-A18A-8AE9CC23DC3D}">
      <dgm:prSet phldrT="[文本]" custT="1"/>
      <dgm:spPr/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合作伙伴驻场进场</a:t>
          </a:r>
          <a:endParaRPr lang="zh-CN" altLang="en-US" sz="28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7F31306-22B8-448A-B585-CF25C8D9410B}" type="parTrans" cxnId="{85C78F3D-9226-4055-AD0E-407C7B04207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B9EA7A-04C1-4B9F-AF5A-4F374FA441AD}" type="sibTrans" cxnId="{85C78F3D-9226-4055-AD0E-407C7B04207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E54B59-39E2-48F8-8ABA-3F785C1F4344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交付方案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338673-9192-4555-BFCC-ADA43DE708FD}" type="parTrans" cxnId="{148C053F-D068-4DF1-BCC0-5EE63CE96E4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7870418-5220-411F-94F9-CF9C0ACD3394}" type="sibTrans" cxnId="{148C053F-D068-4DF1-BCC0-5EE63CE96E4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0D9AAC8-3478-45C4-AB08-F591B32D2A5D}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IDC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勘察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0E72B0-C1BB-4D91-A60D-48D52E9BDE4D}" type="parTrans" cxnId="{7C659FF1-DAF2-4797-BE9C-3F16F5AE761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A76FB8C-4713-4918-BFC2-0EE7292F88A0}" type="sibTrans" cxnId="{7C659FF1-DAF2-4797-BE9C-3F16F5AE761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47478AB-1E81-4A60-BD5D-6C4AC3ADC6E5}">
      <dgm:prSet phldrT="[文本]" custT="1"/>
      <dgm:spPr/>
      <dgm:t>
        <a:bodyPr/>
        <a:lstStyle/>
        <a:p>
          <a:r>
            <a:rPr lang="zh-CN" altLang="en-US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客户施工队布线</a:t>
          </a:r>
          <a:endParaRPr lang="zh-CN" altLang="en-US" sz="3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9EA7DE-F5E0-4162-970E-EF7243816A3E}" type="parTrans" cxnId="{6A0C3A55-6EE2-47AB-8245-622AA890EBBF}">
      <dgm:prSet/>
      <dgm:spPr/>
      <dgm:t>
        <a:bodyPr/>
        <a:lstStyle/>
        <a:p>
          <a:endParaRPr lang="zh-CN" altLang="en-US" sz="1800"/>
        </a:p>
      </dgm:t>
    </dgm:pt>
    <dgm:pt modelId="{28AE3C5E-166B-40C6-AA21-8EDA3CDCADBD}" type="sibTrans" cxnId="{6A0C3A55-6EE2-47AB-8245-622AA890EBBF}">
      <dgm:prSet/>
      <dgm:spPr/>
      <dgm:t>
        <a:bodyPr/>
        <a:lstStyle/>
        <a:p>
          <a:endParaRPr lang="zh-CN" altLang="en-US" sz="1800"/>
        </a:p>
      </dgm:t>
    </dgm:pt>
    <dgm:pt modelId="{E96C0084-323C-4000-B864-24574800EA86}">
      <dgm:prSet phldrT="[文本]" custT="1"/>
      <dgm:spPr/>
      <dgm:t>
        <a:bodyPr/>
        <a:lstStyle/>
        <a:p>
          <a:r>
            <a:rPr lang="zh-CN" altLang="en-US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阿里施工队布线</a:t>
          </a:r>
          <a:endParaRPr lang="zh-CN" altLang="en-US" sz="3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B61ADA-6C36-4CA1-BCBE-36C8D23BDD52}" type="sibTrans" cxnId="{32985527-E0EC-4C68-B865-32E948D5DAF8}">
      <dgm:prSet/>
      <dgm:spPr/>
      <dgm:t>
        <a:bodyPr/>
        <a:lstStyle/>
        <a:p>
          <a:endParaRPr lang="zh-CN" altLang="en-US" sz="1800"/>
        </a:p>
      </dgm:t>
    </dgm:pt>
    <dgm:pt modelId="{FDB44BC8-6550-4625-BA16-6B5F3FADAAE9}" type="parTrans" cxnId="{32985527-E0EC-4C68-B865-32E948D5DAF8}">
      <dgm:prSet/>
      <dgm:spPr/>
      <dgm:t>
        <a:bodyPr/>
        <a:lstStyle/>
        <a:p>
          <a:endParaRPr lang="zh-CN" altLang="en-US" sz="1800"/>
        </a:p>
      </dgm:t>
    </dgm:pt>
    <dgm:pt modelId="{9AD2C7ED-0031-47E1-A0E6-9E9831A3091C}" type="pres">
      <dgm:prSet presAssocID="{BE74EA14-831C-49F0-9C6B-926E40E4C59A}" presName="Name0" presStyleCnt="0">
        <dgm:presLayoutVars>
          <dgm:dir/>
          <dgm:animLvl val="lvl"/>
          <dgm:resizeHandles val="exact"/>
        </dgm:presLayoutVars>
      </dgm:prSet>
      <dgm:spPr/>
    </dgm:pt>
    <dgm:pt modelId="{CD559D16-EAC5-427B-A25E-58167E80C50E}" type="pres">
      <dgm:prSet presAssocID="{E0D9AAC8-3478-45C4-AB08-F591B32D2A5D}" presName="composite" presStyleCnt="0"/>
      <dgm:spPr/>
    </dgm:pt>
    <dgm:pt modelId="{25C61136-87DA-44DA-B275-64186A5CC838}" type="pres">
      <dgm:prSet presAssocID="{E0D9AAC8-3478-45C4-AB08-F591B32D2A5D}" presName="parTx" presStyleLbl="node1" presStyleIdx="0" presStyleCnt="8" custLinFactNeighborX="11924" custLinFactNeighborY="72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6037393-9AAE-4514-88BD-5959A8F610C9}" type="pres">
      <dgm:prSet presAssocID="{E0D9AAC8-3478-45C4-AB08-F591B32D2A5D}" presName="desTx" presStyleLbl="revTx" presStyleIdx="0" presStyleCnt="2">
        <dgm:presLayoutVars>
          <dgm:bulletEnabled val="1"/>
        </dgm:presLayoutVars>
      </dgm:prSet>
      <dgm:spPr/>
    </dgm:pt>
    <dgm:pt modelId="{6D1B3CE5-0FC8-4ED8-B0BF-9878894C9FB2}" type="pres">
      <dgm:prSet presAssocID="{5A76FB8C-4713-4918-BFC2-0EE7292F88A0}" presName="space" presStyleCnt="0"/>
      <dgm:spPr/>
    </dgm:pt>
    <dgm:pt modelId="{C726A922-BEBE-4C02-88A0-73B2F76BBAC3}" type="pres">
      <dgm:prSet presAssocID="{57E54B59-39E2-48F8-8ABA-3F785C1F4344}" presName="composite" presStyleCnt="0"/>
      <dgm:spPr/>
    </dgm:pt>
    <dgm:pt modelId="{16042D96-54A3-4E3A-86E4-567E86B652E4}" type="pres">
      <dgm:prSet presAssocID="{57E54B59-39E2-48F8-8ABA-3F785C1F4344}" presName="parTx" presStyleLbl="node1" presStyleIdx="1" presStyleCnt="8" custLinFactNeighborX="17517" custLinFactNeighborY="36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2F682D-D459-4DC0-8B67-B33C22F8A471}" type="pres">
      <dgm:prSet presAssocID="{57E54B59-39E2-48F8-8ABA-3F785C1F4344}" presName="desTx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494F779-F602-4BE4-AFB1-0E18AE64907B}" type="pres">
      <dgm:prSet presAssocID="{77870418-5220-411F-94F9-CF9C0ACD3394}" presName="space" presStyleCnt="0"/>
      <dgm:spPr/>
    </dgm:pt>
    <dgm:pt modelId="{6E1F39DF-919D-4BAB-810C-532F075ED7E0}" type="pres">
      <dgm:prSet presAssocID="{5EDBB7F7-1F53-4BAF-9A52-3BEA01A6BED8}" presName="composite" presStyleCnt="0"/>
      <dgm:spPr/>
    </dgm:pt>
    <dgm:pt modelId="{8C6B2A4A-7FBD-4394-AB02-21F036DBD99C}" type="pres">
      <dgm:prSet presAssocID="{5EDBB7F7-1F53-4BAF-9A52-3BEA01A6BED8}" presName="parTx" presStyleLbl="node1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8259B1-CB8C-4AEB-8088-A447C7097E49}" type="pres">
      <dgm:prSet presAssocID="{5EDBB7F7-1F53-4BAF-9A52-3BEA01A6BED8}" presName="desTx" presStyleLbl="revTx" presStyleIdx="0" presStyleCnt="2" custScaleX="166962" custLinFactNeighborX="42104" custLinFactNeighborY="1460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F7769E-62AD-4E6D-B773-D55AD19A785A}" type="pres">
      <dgm:prSet presAssocID="{69201AAC-5275-4F7E-AEBC-768F3EDA1BD9}" presName="space" presStyleCnt="0"/>
      <dgm:spPr/>
    </dgm:pt>
    <dgm:pt modelId="{A4D80D37-672F-4BCF-8309-FFD41C4C660D}" type="pres">
      <dgm:prSet presAssocID="{D88F10B5-C505-44FF-812B-6A419F614158}" presName="composite" presStyleCnt="0"/>
      <dgm:spPr/>
    </dgm:pt>
    <dgm:pt modelId="{220DC7C9-7639-4BFE-B25C-A2A03FD07CCE}" type="pres">
      <dgm:prSet presAssocID="{D88F10B5-C505-44FF-812B-6A419F614158}" presName="parTx" presStyleLbl="node1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B087EBA-ABE4-448C-A49B-2A13CA844D19}" type="pres">
      <dgm:prSet presAssocID="{D88F10B5-C505-44FF-812B-6A419F614158}" presName="desTx" presStyleLbl="revTx" presStyleIdx="0" presStyleCnt="2">
        <dgm:presLayoutVars>
          <dgm:bulletEnabled val="1"/>
        </dgm:presLayoutVars>
      </dgm:prSet>
      <dgm:spPr/>
    </dgm:pt>
    <dgm:pt modelId="{428A9174-148C-4D96-9444-88C0DAF003DE}" type="pres">
      <dgm:prSet presAssocID="{93945547-B54B-43D4-AF33-A530D470D2C8}" presName="space" presStyleCnt="0"/>
      <dgm:spPr/>
    </dgm:pt>
    <dgm:pt modelId="{E027D84A-F4E7-47DF-A0AE-27E773F51E85}" type="pres">
      <dgm:prSet presAssocID="{6DC8D989-1FFD-44D6-93D4-69E3CD6B6833}" presName="composite" presStyleCnt="0"/>
      <dgm:spPr/>
    </dgm:pt>
    <dgm:pt modelId="{5D33530A-8DDD-4F10-9054-F9FB13194B46}" type="pres">
      <dgm:prSet presAssocID="{6DC8D989-1FFD-44D6-93D4-69E3CD6B6833}" presName="parTx" presStyleLbl="node1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F83C87F-2178-497D-AA98-8AC01407FFE7}" type="pres">
      <dgm:prSet presAssocID="{6DC8D989-1FFD-44D6-93D4-69E3CD6B6833}" presName="desTx" presStyleLbl="revTx" presStyleIdx="0" presStyleCnt="2">
        <dgm:presLayoutVars>
          <dgm:bulletEnabled val="1"/>
        </dgm:presLayoutVars>
      </dgm:prSet>
      <dgm:spPr/>
    </dgm:pt>
    <dgm:pt modelId="{609B7CB3-15CD-483E-86D9-7F0E65479383}" type="pres">
      <dgm:prSet presAssocID="{08FA4AF7-0F11-406E-9A12-528E877D0B21}" presName="space" presStyleCnt="0"/>
      <dgm:spPr/>
    </dgm:pt>
    <dgm:pt modelId="{592A26F2-DAC3-4D05-8189-2101257D6EC5}" type="pres">
      <dgm:prSet presAssocID="{A33A75E9-A4F3-449F-8D5D-043609341E3D}" presName="composite" presStyleCnt="0"/>
      <dgm:spPr/>
    </dgm:pt>
    <dgm:pt modelId="{EECF23F7-BDEE-425F-AC68-78732A521A88}" type="pres">
      <dgm:prSet presAssocID="{A33A75E9-A4F3-449F-8D5D-043609341E3D}" presName="parTx" presStyleLbl="node1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C61E51-0180-4F18-91D2-4BC3A961724B}" type="pres">
      <dgm:prSet presAssocID="{A33A75E9-A4F3-449F-8D5D-043609341E3D}" presName="desTx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A443CB-0598-4C65-955F-0B5F144B88EC}" type="pres">
      <dgm:prSet presAssocID="{4E6C08D6-8B9C-4F44-838D-955B338EB34B}" presName="space" presStyleCnt="0"/>
      <dgm:spPr/>
    </dgm:pt>
    <dgm:pt modelId="{4596487B-92EB-47D2-97E0-27CDFE3B4E7A}" type="pres">
      <dgm:prSet presAssocID="{DFBEFBCD-C19D-4B1D-98BC-0712DFE5F632}" presName="composite" presStyleCnt="0"/>
      <dgm:spPr/>
    </dgm:pt>
    <dgm:pt modelId="{88A4B6A6-1B91-4927-B704-493C26E2DD16}" type="pres">
      <dgm:prSet presAssocID="{DFBEFBCD-C19D-4B1D-98BC-0712DFE5F632}" presName="parTx" presStyleLbl="node1" presStyleIdx="6" presStyleCnt="8" custLinFactNeighborX="-1871" custLinFactNeighborY="39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3890E0-E699-47D6-9CE9-17BA6FE5EF88}" type="pres">
      <dgm:prSet presAssocID="{DFBEFBCD-C19D-4B1D-98BC-0712DFE5F632}" presName="desTx" presStyleLbl="revTx" presStyleIdx="0" presStyleCnt="2">
        <dgm:presLayoutVars>
          <dgm:bulletEnabled val="1"/>
        </dgm:presLayoutVars>
      </dgm:prSet>
      <dgm:spPr/>
    </dgm:pt>
    <dgm:pt modelId="{41BAA140-E781-4EDC-9934-F52B59328234}" type="pres">
      <dgm:prSet presAssocID="{74A29040-68C2-4E67-99BC-A3E1C3A7384E}" presName="space" presStyleCnt="0"/>
      <dgm:spPr/>
    </dgm:pt>
    <dgm:pt modelId="{37D93626-9996-4B47-B913-5C080E0C390E}" type="pres">
      <dgm:prSet presAssocID="{F3B98DC5-0515-4521-9F9C-C6CE9078A00A}" presName="composite" presStyleCnt="0"/>
      <dgm:spPr/>
    </dgm:pt>
    <dgm:pt modelId="{81617A30-E31F-47A6-987A-B9923DB2F8CF}" type="pres">
      <dgm:prSet presAssocID="{F3B98DC5-0515-4521-9F9C-C6CE9078A00A}" presName="parTx" presStyleLbl="node1" presStyleIdx="7" presStyleCnt="8" custLinFactNeighborX="-169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4A3EC8-B106-46B3-A241-F39E9B2CFDD8}" type="pres">
      <dgm:prSet presAssocID="{F3B98DC5-0515-4521-9F9C-C6CE9078A00A}" presName="desTx" presStyleLbl="revTx" presStyleIdx="1" presStyleCnt="2" custScaleX="152708" custLinFactNeighborX="839" custLinFactNeighborY="142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C1BB819-A552-4A36-9DC7-4393C991CA7E}" srcId="{BE74EA14-831C-49F0-9C6B-926E40E4C59A}" destId="{DFBEFBCD-C19D-4B1D-98BC-0712DFE5F632}" srcOrd="6" destOrd="0" parTransId="{2CE8DA79-EB24-44DA-B643-2E49F5D626EE}" sibTransId="{74A29040-68C2-4E67-99BC-A3E1C3A7384E}"/>
    <dgm:cxn modelId="{674B7583-9EC5-4714-BE1C-82B4A05E54EA}" type="presOf" srcId="{647478AB-1E81-4A60-BD5D-6C4AC3ADC6E5}" destId="{958259B1-CB8C-4AEB-8088-A447C7097E49}" srcOrd="0" destOrd="0" presId="urn:microsoft.com/office/officeart/2005/8/layout/chevron1"/>
    <dgm:cxn modelId="{FDEBFAD6-0B16-4A8D-91B3-5AB6FABAB001}" type="presOf" srcId="{F3B98DC5-0515-4521-9F9C-C6CE9078A00A}" destId="{81617A30-E31F-47A6-987A-B9923DB2F8CF}" srcOrd="0" destOrd="0" presId="urn:microsoft.com/office/officeart/2005/8/layout/chevron1"/>
    <dgm:cxn modelId="{0EC41A74-1CB9-457D-A930-AFF80309D4D5}" type="presOf" srcId="{A33A75E9-A4F3-449F-8D5D-043609341E3D}" destId="{EECF23F7-BDEE-425F-AC68-78732A521A88}" srcOrd="0" destOrd="0" presId="urn:microsoft.com/office/officeart/2005/8/layout/chevron1"/>
    <dgm:cxn modelId="{8082EAEC-91E9-4EAE-8827-BAA08742B96C}" type="presOf" srcId="{D88F10B5-C505-44FF-812B-6A419F614158}" destId="{220DC7C9-7639-4BFE-B25C-A2A03FD07CCE}" srcOrd="0" destOrd="0" presId="urn:microsoft.com/office/officeart/2005/8/layout/chevron1"/>
    <dgm:cxn modelId="{BB964BBC-E4B5-4D98-AD26-F6AC5AB23C24}" type="presOf" srcId="{E0D9AAC8-3478-45C4-AB08-F591B32D2A5D}" destId="{25C61136-87DA-44DA-B275-64186A5CC838}" srcOrd="0" destOrd="0" presId="urn:microsoft.com/office/officeart/2005/8/layout/chevron1"/>
    <dgm:cxn modelId="{148C053F-D068-4DF1-BCC0-5EE63CE96E4F}" srcId="{BE74EA14-831C-49F0-9C6B-926E40E4C59A}" destId="{57E54B59-39E2-48F8-8ABA-3F785C1F4344}" srcOrd="1" destOrd="0" parTransId="{AD338673-9192-4555-BFCC-ADA43DE708FD}" sibTransId="{77870418-5220-411F-94F9-CF9C0ACD3394}"/>
    <dgm:cxn modelId="{55352FD8-F4FD-4372-AAD2-89D179BB2A3B}" type="presOf" srcId="{BE74EA14-831C-49F0-9C6B-926E40E4C59A}" destId="{9AD2C7ED-0031-47E1-A0E6-9E9831A3091C}" srcOrd="0" destOrd="0" presId="urn:microsoft.com/office/officeart/2005/8/layout/chevron1"/>
    <dgm:cxn modelId="{CE9DFC30-C4FB-43B2-895C-B7D748740D2B}" srcId="{BE74EA14-831C-49F0-9C6B-926E40E4C59A}" destId="{5EDBB7F7-1F53-4BAF-9A52-3BEA01A6BED8}" srcOrd="2" destOrd="0" parTransId="{1845E56A-6195-4D37-8782-7834726E224A}" sibTransId="{69201AAC-5275-4F7E-AEBC-768F3EDA1BD9}"/>
    <dgm:cxn modelId="{7C659FF1-DAF2-4797-BE9C-3F16F5AE7611}" srcId="{BE74EA14-831C-49F0-9C6B-926E40E4C59A}" destId="{E0D9AAC8-3478-45C4-AB08-F591B32D2A5D}" srcOrd="0" destOrd="0" parTransId="{660E72B0-C1BB-4D91-A60D-48D52E9BDE4D}" sibTransId="{5A76FB8C-4713-4918-BFC2-0EE7292F88A0}"/>
    <dgm:cxn modelId="{3805118F-C2D4-4DE3-BC03-E7008F062468}" type="presOf" srcId="{BAA9210F-494B-4E13-A18A-8AE9CC23DC3D}" destId="{FC4A3EC8-B106-46B3-A241-F39E9B2CFDD8}" srcOrd="0" destOrd="1" presId="urn:microsoft.com/office/officeart/2005/8/layout/chevron1"/>
    <dgm:cxn modelId="{32985527-E0EC-4C68-B865-32E948D5DAF8}" srcId="{5EDBB7F7-1F53-4BAF-9A52-3BEA01A6BED8}" destId="{E96C0084-323C-4000-B864-24574800EA86}" srcOrd="1" destOrd="0" parTransId="{FDB44BC8-6550-4625-BA16-6B5F3FADAAE9}" sibTransId="{14B61ADA-6C36-4CA1-BCBE-36C8D23BDD52}"/>
    <dgm:cxn modelId="{6A0C3A55-6EE2-47AB-8245-622AA890EBBF}" srcId="{5EDBB7F7-1F53-4BAF-9A52-3BEA01A6BED8}" destId="{647478AB-1E81-4A60-BD5D-6C4AC3ADC6E5}" srcOrd="0" destOrd="0" parTransId="{9F9EA7DE-F5E0-4162-970E-EF7243816A3E}" sibTransId="{28AE3C5E-166B-40C6-AA21-8EDA3CDCADBD}"/>
    <dgm:cxn modelId="{1DF2E5CA-2613-401F-B042-F73438159DAA}" type="presOf" srcId="{57E54B59-39E2-48F8-8ABA-3F785C1F4344}" destId="{16042D96-54A3-4E3A-86E4-567E86B652E4}" srcOrd="0" destOrd="0" presId="urn:microsoft.com/office/officeart/2005/8/layout/chevron1"/>
    <dgm:cxn modelId="{90D5E319-9CC6-4C1C-83E7-DE93C4BD22B6}" type="presOf" srcId="{4B967C69-6034-4B16-8389-7193C3DE0605}" destId="{FC4A3EC8-B106-46B3-A241-F39E9B2CFDD8}" srcOrd="0" destOrd="0" presId="urn:microsoft.com/office/officeart/2005/8/layout/chevron1"/>
    <dgm:cxn modelId="{09016BA3-50BC-42B0-8606-5C95C4209FED}" srcId="{BE74EA14-831C-49F0-9C6B-926E40E4C59A}" destId="{F3B98DC5-0515-4521-9F9C-C6CE9078A00A}" srcOrd="7" destOrd="0" parTransId="{4E1FFC36-C357-414E-96D0-26AE420E5C01}" sibTransId="{6893A63C-7735-488A-9CCE-A47D16C1F7AE}"/>
    <dgm:cxn modelId="{26153377-C536-4137-8C2D-5DFEBEF3DAB2}" srcId="{BE74EA14-831C-49F0-9C6B-926E40E4C59A}" destId="{A33A75E9-A4F3-449F-8D5D-043609341E3D}" srcOrd="5" destOrd="0" parTransId="{CE165A1D-0FD2-4EE7-A765-80A798A80998}" sibTransId="{4E6C08D6-8B9C-4F44-838D-955B338EB34B}"/>
    <dgm:cxn modelId="{85C78F3D-9226-4055-AD0E-407C7B042079}" srcId="{F3B98DC5-0515-4521-9F9C-C6CE9078A00A}" destId="{BAA9210F-494B-4E13-A18A-8AE9CC23DC3D}" srcOrd="1" destOrd="0" parTransId="{67F31306-22B8-448A-B585-CF25C8D9410B}" sibTransId="{4EB9EA7A-04C1-4B9F-AF5A-4F374FA441AD}"/>
    <dgm:cxn modelId="{0A7B269D-0E6D-4A34-BE55-4D674057472C}" srcId="{BE74EA14-831C-49F0-9C6B-926E40E4C59A}" destId="{D88F10B5-C505-44FF-812B-6A419F614158}" srcOrd="3" destOrd="0" parTransId="{66B7089A-AC3B-40DE-8CA2-3A3D5A1B100A}" sibTransId="{93945547-B54B-43D4-AF33-A530D470D2C8}"/>
    <dgm:cxn modelId="{D626E686-DD2E-4CF3-BB5A-8CA6A982E11E}" srcId="{BE74EA14-831C-49F0-9C6B-926E40E4C59A}" destId="{6DC8D989-1FFD-44D6-93D4-69E3CD6B6833}" srcOrd="4" destOrd="0" parTransId="{480DBB03-9371-474C-AE00-D241D8E968DD}" sibTransId="{08FA4AF7-0F11-406E-9A12-528E877D0B21}"/>
    <dgm:cxn modelId="{3C7B2EFB-45FF-49A4-9082-6A1B5AE98054}" type="presOf" srcId="{6DC8D989-1FFD-44D6-93D4-69E3CD6B6833}" destId="{5D33530A-8DDD-4F10-9054-F9FB13194B46}" srcOrd="0" destOrd="0" presId="urn:microsoft.com/office/officeart/2005/8/layout/chevron1"/>
    <dgm:cxn modelId="{5498CECB-FF1B-4188-8C3B-992F350B31FA}" type="presOf" srcId="{5EDBB7F7-1F53-4BAF-9A52-3BEA01A6BED8}" destId="{8C6B2A4A-7FBD-4394-AB02-21F036DBD99C}" srcOrd="0" destOrd="0" presId="urn:microsoft.com/office/officeart/2005/8/layout/chevron1"/>
    <dgm:cxn modelId="{831036A3-DF3D-464F-975F-F5E2AACB4B2A}" type="presOf" srcId="{DFBEFBCD-C19D-4B1D-98BC-0712DFE5F632}" destId="{88A4B6A6-1B91-4927-B704-493C26E2DD16}" srcOrd="0" destOrd="0" presId="urn:microsoft.com/office/officeart/2005/8/layout/chevron1"/>
    <dgm:cxn modelId="{17850F5A-5695-4D78-A89E-1D8BA67F6403}" srcId="{F3B98DC5-0515-4521-9F9C-C6CE9078A00A}" destId="{4B967C69-6034-4B16-8389-7193C3DE0605}" srcOrd="0" destOrd="0" parTransId="{447B15C2-DB93-428B-B2BB-7332C07E5C90}" sibTransId="{80951FDE-0D0D-4267-9F4F-180497B61511}"/>
    <dgm:cxn modelId="{7C999A42-160B-4017-832B-FA42CF241FCA}" type="presOf" srcId="{E96C0084-323C-4000-B864-24574800EA86}" destId="{958259B1-CB8C-4AEB-8088-A447C7097E49}" srcOrd="0" destOrd="1" presId="urn:microsoft.com/office/officeart/2005/8/layout/chevron1"/>
    <dgm:cxn modelId="{B11A5D45-71CA-4121-A605-8C791C62869F}" type="presParOf" srcId="{9AD2C7ED-0031-47E1-A0E6-9E9831A3091C}" destId="{CD559D16-EAC5-427B-A25E-58167E80C50E}" srcOrd="0" destOrd="0" presId="urn:microsoft.com/office/officeart/2005/8/layout/chevron1"/>
    <dgm:cxn modelId="{121406BB-EA0C-432B-AA51-B4A4C681EE0B}" type="presParOf" srcId="{CD559D16-EAC5-427B-A25E-58167E80C50E}" destId="{25C61136-87DA-44DA-B275-64186A5CC838}" srcOrd="0" destOrd="0" presId="urn:microsoft.com/office/officeart/2005/8/layout/chevron1"/>
    <dgm:cxn modelId="{636319B2-1BA5-479F-9DB6-E7D0F6B776A7}" type="presParOf" srcId="{CD559D16-EAC5-427B-A25E-58167E80C50E}" destId="{66037393-9AAE-4514-88BD-5959A8F610C9}" srcOrd="1" destOrd="0" presId="urn:microsoft.com/office/officeart/2005/8/layout/chevron1"/>
    <dgm:cxn modelId="{D22F2A72-32C9-48A8-80A1-057D392C7CE3}" type="presParOf" srcId="{9AD2C7ED-0031-47E1-A0E6-9E9831A3091C}" destId="{6D1B3CE5-0FC8-4ED8-B0BF-9878894C9FB2}" srcOrd="1" destOrd="0" presId="urn:microsoft.com/office/officeart/2005/8/layout/chevron1"/>
    <dgm:cxn modelId="{55A03AE5-B57F-4385-A86A-FB1F3ADB94A5}" type="presParOf" srcId="{9AD2C7ED-0031-47E1-A0E6-9E9831A3091C}" destId="{C726A922-BEBE-4C02-88A0-73B2F76BBAC3}" srcOrd="2" destOrd="0" presId="urn:microsoft.com/office/officeart/2005/8/layout/chevron1"/>
    <dgm:cxn modelId="{C64701AE-FA5C-485E-A0DF-DD6661779F71}" type="presParOf" srcId="{C726A922-BEBE-4C02-88A0-73B2F76BBAC3}" destId="{16042D96-54A3-4E3A-86E4-567E86B652E4}" srcOrd="0" destOrd="0" presId="urn:microsoft.com/office/officeart/2005/8/layout/chevron1"/>
    <dgm:cxn modelId="{97E33EFA-0D6A-49D8-A72A-FD4AC95317CE}" type="presParOf" srcId="{C726A922-BEBE-4C02-88A0-73B2F76BBAC3}" destId="{982F682D-D459-4DC0-8B67-B33C22F8A471}" srcOrd="1" destOrd="0" presId="urn:microsoft.com/office/officeart/2005/8/layout/chevron1"/>
    <dgm:cxn modelId="{2AB659C2-91BB-4B8D-942B-16BA20A3DDF1}" type="presParOf" srcId="{9AD2C7ED-0031-47E1-A0E6-9E9831A3091C}" destId="{0494F779-F602-4BE4-AFB1-0E18AE64907B}" srcOrd="3" destOrd="0" presId="urn:microsoft.com/office/officeart/2005/8/layout/chevron1"/>
    <dgm:cxn modelId="{D764E0E4-D173-4DD8-B89B-F0943703DE26}" type="presParOf" srcId="{9AD2C7ED-0031-47E1-A0E6-9E9831A3091C}" destId="{6E1F39DF-919D-4BAB-810C-532F075ED7E0}" srcOrd="4" destOrd="0" presId="urn:microsoft.com/office/officeart/2005/8/layout/chevron1"/>
    <dgm:cxn modelId="{C4C0D01C-056E-4986-9CA2-CEEBA05CDF93}" type="presParOf" srcId="{6E1F39DF-919D-4BAB-810C-532F075ED7E0}" destId="{8C6B2A4A-7FBD-4394-AB02-21F036DBD99C}" srcOrd="0" destOrd="0" presId="urn:microsoft.com/office/officeart/2005/8/layout/chevron1"/>
    <dgm:cxn modelId="{F2382537-E93B-4589-845D-C91F3A508CEC}" type="presParOf" srcId="{6E1F39DF-919D-4BAB-810C-532F075ED7E0}" destId="{958259B1-CB8C-4AEB-8088-A447C7097E49}" srcOrd="1" destOrd="0" presId="urn:microsoft.com/office/officeart/2005/8/layout/chevron1"/>
    <dgm:cxn modelId="{0DD84632-A338-401B-B1F4-9A5CCFE63F63}" type="presParOf" srcId="{9AD2C7ED-0031-47E1-A0E6-9E9831A3091C}" destId="{31F7769E-62AD-4E6D-B773-D55AD19A785A}" srcOrd="5" destOrd="0" presId="urn:microsoft.com/office/officeart/2005/8/layout/chevron1"/>
    <dgm:cxn modelId="{0B86FE36-20FC-4DAB-907D-9F2E37E25D0B}" type="presParOf" srcId="{9AD2C7ED-0031-47E1-A0E6-9E9831A3091C}" destId="{A4D80D37-672F-4BCF-8309-FFD41C4C660D}" srcOrd="6" destOrd="0" presId="urn:microsoft.com/office/officeart/2005/8/layout/chevron1"/>
    <dgm:cxn modelId="{603C2649-AE82-4EA5-901F-6427C6C8D58A}" type="presParOf" srcId="{A4D80D37-672F-4BCF-8309-FFD41C4C660D}" destId="{220DC7C9-7639-4BFE-B25C-A2A03FD07CCE}" srcOrd="0" destOrd="0" presId="urn:microsoft.com/office/officeart/2005/8/layout/chevron1"/>
    <dgm:cxn modelId="{D41D4004-00D3-4256-9D57-C501C9B31E34}" type="presParOf" srcId="{A4D80D37-672F-4BCF-8309-FFD41C4C660D}" destId="{0B087EBA-ABE4-448C-A49B-2A13CA844D19}" srcOrd="1" destOrd="0" presId="urn:microsoft.com/office/officeart/2005/8/layout/chevron1"/>
    <dgm:cxn modelId="{AEE826F0-D387-4C8A-9887-34D975E27209}" type="presParOf" srcId="{9AD2C7ED-0031-47E1-A0E6-9E9831A3091C}" destId="{428A9174-148C-4D96-9444-88C0DAF003DE}" srcOrd="7" destOrd="0" presId="urn:microsoft.com/office/officeart/2005/8/layout/chevron1"/>
    <dgm:cxn modelId="{C1DD56CF-BABD-413A-8C17-CF4EA3B36462}" type="presParOf" srcId="{9AD2C7ED-0031-47E1-A0E6-9E9831A3091C}" destId="{E027D84A-F4E7-47DF-A0AE-27E773F51E85}" srcOrd="8" destOrd="0" presId="urn:microsoft.com/office/officeart/2005/8/layout/chevron1"/>
    <dgm:cxn modelId="{321E8E33-2116-40F8-A24E-97D95BBE59BF}" type="presParOf" srcId="{E027D84A-F4E7-47DF-A0AE-27E773F51E85}" destId="{5D33530A-8DDD-4F10-9054-F9FB13194B46}" srcOrd="0" destOrd="0" presId="urn:microsoft.com/office/officeart/2005/8/layout/chevron1"/>
    <dgm:cxn modelId="{3CD2074B-52EB-4B50-9D20-C39891168009}" type="presParOf" srcId="{E027D84A-F4E7-47DF-A0AE-27E773F51E85}" destId="{0F83C87F-2178-497D-AA98-8AC01407FFE7}" srcOrd="1" destOrd="0" presId="urn:microsoft.com/office/officeart/2005/8/layout/chevron1"/>
    <dgm:cxn modelId="{D107CBC2-6FCB-48F0-8D10-A52D9C085ED9}" type="presParOf" srcId="{9AD2C7ED-0031-47E1-A0E6-9E9831A3091C}" destId="{609B7CB3-15CD-483E-86D9-7F0E65479383}" srcOrd="9" destOrd="0" presId="urn:microsoft.com/office/officeart/2005/8/layout/chevron1"/>
    <dgm:cxn modelId="{0CDB135D-CDF4-47AC-B414-7ABEAF647D5F}" type="presParOf" srcId="{9AD2C7ED-0031-47E1-A0E6-9E9831A3091C}" destId="{592A26F2-DAC3-4D05-8189-2101257D6EC5}" srcOrd="10" destOrd="0" presId="urn:microsoft.com/office/officeart/2005/8/layout/chevron1"/>
    <dgm:cxn modelId="{FB8B5B58-D977-479C-9505-17B9EEE38073}" type="presParOf" srcId="{592A26F2-DAC3-4D05-8189-2101257D6EC5}" destId="{EECF23F7-BDEE-425F-AC68-78732A521A88}" srcOrd="0" destOrd="0" presId="urn:microsoft.com/office/officeart/2005/8/layout/chevron1"/>
    <dgm:cxn modelId="{BF0D5774-2EB9-4FEA-A563-48E36C04A6BE}" type="presParOf" srcId="{592A26F2-DAC3-4D05-8189-2101257D6EC5}" destId="{E7C61E51-0180-4F18-91D2-4BC3A961724B}" srcOrd="1" destOrd="0" presId="urn:microsoft.com/office/officeart/2005/8/layout/chevron1"/>
    <dgm:cxn modelId="{C32671EE-41B5-4BE6-9999-0A3EB317FA45}" type="presParOf" srcId="{9AD2C7ED-0031-47E1-A0E6-9E9831A3091C}" destId="{A6A443CB-0598-4C65-955F-0B5F144B88EC}" srcOrd="11" destOrd="0" presId="urn:microsoft.com/office/officeart/2005/8/layout/chevron1"/>
    <dgm:cxn modelId="{C93F92A2-9402-44A1-95EB-5E300F4EE5F7}" type="presParOf" srcId="{9AD2C7ED-0031-47E1-A0E6-9E9831A3091C}" destId="{4596487B-92EB-47D2-97E0-27CDFE3B4E7A}" srcOrd="12" destOrd="0" presId="urn:microsoft.com/office/officeart/2005/8/layout/chevron1"/>
    <dgm:cxn modelId="{CDB49DE5-9480-47B3-8F1E-F3EBA89D36DB}" type="presParOf" srcId="{4596487B-92EB-47D2-97E0-27CDFE3B4E7A}" destId="{88A4B6A6-1B91-4927-B704-493C26E2DD16}" srcOrd="0" destOrd="0" presId="urn:microsoft.com/office/officeart/2005/8/layout/chevron1"/>
    <dgm:cxn modelId="{8C4AE127-55B5-4CDF-8A28-81F782D25E37}" type="presParOf" srcId="{4596487B-92EB-47D2-97E0-27CDFE3B4E7A}" destId="{3C3890E0-E699-47D6-9CE9-17BA6FE5EF88}" srcOrd="1" destOrd="0" presId="urn:microsoft.com/office/officeart/2005/8/layout/chevron1"/>
    <dgm:cxn modelId="{CD90B121-D77D-4586-97BD-53AB16859F89}" type="presParOf" srcId="{9AD2C7ED-0031-47E1-A0E6-9E9831A3091C}" destId="{41BAA140-E781-4EDC-9934-F52B59328234}" srcOrd="13" destOrd="0" presId="urn:microsoft.com/office/officeart/2005/8/layout/chevron1"/>
    <dgm:cxn modelId="{8E4971A4-D8F5-42CA-948D-E5571826A14A}" type="presParOf" srcId="{9AD2C7ED-0031-47E1-A0E6-9E9831A3091C}" destId="{37D93626-9996-4B47-B913-5C080E0C390E}" srcOrd="14" destOrd="0" presId="urn:microsoft.com/office/officeart/2005/8/layout/chevron1"/>
    <dgm:cxn modelId="{F04378B0-D7D9-4A20-92C5-A88692443840}" type="presParOf" srcId="{37D93626-9996-4B47-B913-5C080E0C390E}" destId="{81617A30-E31F-47A6-987A-B9923DB2F8CF}" srcOrd="0" destOrd="0" presId="urn:microsoft.com/office/officeart/2005/8/layout/chevron1"/>
    <dgm:cxn modelId="{7729FDDC-9614-4856-985C-5825FF2278C6}" type="presParOf" srcId="{37D93626-9996-4B47-B913-5C080E0C390E}" destId="{FC4A3EC8-B106-46B3-A241-F39E9B2CFDD8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C61136-87DA-44DA-B275-64186A5CC838}">
      <dsp:nvSpPr>
        <dsp:cNvPr id="0" name=""/>
        <dsp:cNvSpPr/>
      </dsp:nvSpPr>
      <dsp:spPr>
        <a:xfrm>
          <a:off x="361629" y="325396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IDC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勘察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59577" y="325396"/>
        <a:ext cx="1793843" cy="1195895"/>
      </dsp:txXfrm>
    </dsp:sp>
    <dsp:sp modelId="{16042D96-54A3-4E3A-86E4-567E86B652E4}">
      <dsp:nvSpPr>
        <dsp:cNvPr id="0" name=""/>
        <dsp:cNvSpPr/>
      </dsp:nvSpPr>
      <dsp:spPr>
        <a:xfrm>
          <a:off x="3302583" y="282224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2287984"/>
                <a:satOff val="-7425"/>
                <a:lumOff val="336"/>
                <a:alphaOff val="0"/>
                <a:tint val="50000"/>
                <a:satMod val="300000"/>
              </a:schemeClr>
            </a:gs>
            <a:gs pos="35000">
              <a:schemeClr val="accent5">
                <a:hueOff val="2287984"/>
                <a:satOff val="-7425"/>
                <a:lumOff val="336"/>
                <a:alphaOff val="0"/>
                <a:tint val="37000"/>
                <a:satMod val="300000"/>
              </a:schemeClr>
            </a:gs>
            <a:gs pos="100000">
              <a:schemeClr val="accent5">
                <a:hueOff val="2287984"/>
                <a:satOff val="-7425"/>
                <a:lumOff val="33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交付方案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900531" y="282224"/>
        <a:ext cx="1793843" cy="1195895"/>
      </dsp:txXfrm>
    </dsp:sp>
    <dsp:sp modelId="{8C6B2A4A-7FBD-4394-AB02-21F036DBD99C}">
      <dsp:nvSpPr>
        <dsp:cNvPr id="0" name=""/>
        <dsp:cNvSpPr/>
      </dsp:nvSpPr>
      <dsp:spPr>
        <a:xfrm>
          <a:off x="6353404" y="236285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4575969"/>
                <a:satOff val="-14851"/>
                <a:lumOff val="673"/>
                <a:alphaOff val="0"/>
                <a:tint val="50000"/>
                <a:satMod val="300000"/>
              </a:schemeClr>
            </a:gs>
            <a:gs pos="35000">
              <a:schemeClr val="accent5">
                <a:hueOff val="4575969"/>
                <a:satOff val="-14851"/>
                <a:lumOff val="673"/>
                <a:alphaOff val="0"/>
                <a:tint val="37000"/>
                <a:satMod val="300000"/>
              </a:schemeClr>
            </a:gs>
            <a:gs pos="100000">
              <a:schemeClr val="accent5">
                <a:hueOff val="4575969"/>
                <a:satOff val="-14851"/>
                <a:lumOff val="6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IDC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布线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951352" y="236285"/>
        <a:ext cx="1793843" cy="1195895"/>
      </dsp:txXfrm>
    </dsp:sp>
    <dsp:sp modelId="{958259B1-CB8C-4AEB-8088-A447C7097E49}">
      <dsp:nvSpPr>
        <dsp:cNvPr id="0" name=""/>
        <dsp:cNvSpPr/>
      </dsp:nvSpPr>
      <dsp:spPr>
        <a:xfrm>
          <a:off x="6559648" y="1786277"/>
          <a:ext cx="3993381" cy="1400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200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客户施工队布线</a:t>
          </a:r>
          <a:endParaRPr lang="zh-CN" altLang="en-US" sz="3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3200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阿里施工队布线</a:t>
          </a:r>
          <a:endParaRPr lang="zh-CN" altLang="en-US" sz="32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559648" y="1786277"/>
        <a:ext cx="3993381" cy="1400571"/>
      </dsp:txXfrm>
    </dsp:sp>
    <dsp:sp modelId="{220DC7C9-7639-4BFE-B25C-A2A03FD07CCE}">
      <dsp:nvSpPr>
        <dsp:cNvPr id="0" name=""/>
        <dsp:cNvSpPr/>
      </dsp:nvSpPr>
      <dsp:spPr>
        <a:xfrm>
          <a:off x="9329990" y="236285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6863952"/>
                <a:satOff val="-22276"/>
                <a:lumOff val="1009"/>
                <a:alphaOff val="0"/>
                <a:tint val="50000"/>
                <a:satMod val="300000"/>
              </a:schemeClr>
            </a:gs>
            <a:gs pos="35000">
              <a:schemeClr val="accent5">
                <a:hueOff val="6863952"/>
                <a:satOff val="-22276"/>
                <a:lumOff val="1009"/>
                <a:alphaOff val="0"/>
                <a:tint val="37000"/>
                <a:satMod val="300000"/>
              </a:schemeClr>
            </a:gs>
            <a:gs pos="100000">
              <a:schemeClr val="accent5">
                <a:hueOff val="6863952"/>
                <a:satOff val="-22276"/>
                <a:lumOff val="100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网络交付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927938" y="236285"/>
        <a:ext cx="1793843" cy="1195895"/>
      </dsp:txXfrm>
    </dsp:sp>
    <dsp:sp modelId="{5D33530A-8DDD-4F10-9054-F9FB13194B46}">
      <dsp:nvSpPr>
        <dsp:cNvPr id="0" name=""/>
        <dsp:cNvSpPr/>
      </dsp:nvSpPr>
      <dsp:spPr>
        <a:xfrm>
          <a:off x="12103728" y="236285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9151937"/>
                <a:satOff val="-29702"/>
                <a:lumOff val="1346"/>
                <a:alphaOff val="0"/>
                <a:tint val="50000"/>
                <a:satMod val="300000"/>
              </a:schemeClr>
            </a:gs>
            <a:gs pos="35000">
              <a:schemeClr val="accent5">
                <a:hueOff val="9151937"/>
                <a:satOff val="-29702"/>
                <a:lumOff val="1346"/>
                <a:alphaOff val="0"/>
                <a:tint val="37000"/>
                <a:satMod val="300000"/>
              </a:schemeClr>
            </a:gs>
            <a:gs pos="100000">
              <a:schemeClr val="accent5">
                <a:hueOff val="9151937"/>
                <a:satOff val="-29702"/>
                <a:lumOff val="134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OS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交付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2701676" y="236285"/>
        <a:ext cx="1793843" cy="1195895"/>
      </dsp:txXfrm>
    </dsp:sp>
    <dsp:sp modelId="{EECF23F7-BDEE-425F-AC68-78732A521A88}">
      <dsp:nvSpPr>
        <dsp:cNvPr id="0" name=""/>
        <dsp:cNvSpPr/>
      </dsp:nvSpPr>
      <dsp:spPr>
        <a:xfrm>
          <a:off x="14877466" y="236285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11439922"/>
                <a:satOff val="-37127"/>
                <a:lumOff val="1682"/>
                <a:alphaOff val="0"/>
                <a:tint val="50000"/>
                <a:satMod val="300000"/>
              </a:schemeClr>
            </a:gs>
            <a:gs pos="35000">
              <a:schemeClr val="accent5">
                <a:hueOff val="11439922"/>
                <a:satOff val="-37127"/>
                <a:lumOff val="1682"/>
                <a:alphaOff val="0"/>
                <a:tint val="37000"/>
                <a:satMod val="300000"/>
              </a:schemeClr>
            </a:gs>
            <a:gs pos="100000">
              <a:schemeClr val="accent5">
                <a:hueOff val="11439922"/>
                <a:satOff val="-37127"/>
                <a:lumOff val="168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平台交付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5475414" y="236285"/>
        <a:ext cx="1793843" cy="1195895"/>
      </dsp:txXfrm>
    </dsp:sp>
    <dsp:sp modelId="{88A4B6A6-1B91-4927-B704-493C26E2DD16}">
      <dsp:nvSpPr>
        <dsp:cNvPr id="0" name=""/>
        <dsp:cNvSpPr/>
      </dsp:nvSpPr>
      <dsp:spPr>
        <a:xfrm>
          <a:off x="17595266" y="283918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13727905"/>
                <a:satOff val="-44553"/>
                <a:lumOff val="2019"/>
                <a:alphaOff val="0"/>
                <a:tint val="50000"/>
                <a:satMod val="300000"/>
              </a:schemeClr>
            </a:gs>
            <a:gs pos="35000">
              <a:schemeClr val="accent5">
                <a:hueOff val="13727905"/>
                <a:satOff val="-44553"/>
                <a:lumOff val="2019"/>
                <a:alphaOff val="0"/>
                <a:tint val="37000"/>
                <a:satMod val="300000"/>
              </a:schemeClr>
            </a:gs>
            <a:gs pos="100000">
              <a:schemeClr val="accent5">
                <a:hueOff val="13727905"/>
                <a:satOff val="-44553"/>
                <a:lumOff val="20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平台验收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8193214" y="283918"/>
        <a:ext cx="1793843" cy="1195895"/>
      </dsp:txXfrm>
    </dsp:sp>
    <dsp:sp modelId="{81617A30-E31F-47A6-987A-B9923DB2F8CF}">
      <dsp:nvSpPr>
        <dsp:cNvPr id="0" name=""/>
        <dsp:cNvSpPr/>
      </dsp:nvSpPr>
      <dsp:spPr>
        <a:xfrm>
          <a:off x="20547228" y="233617"/>
          <a:ext cx="2989738" cy="1195895"/>
        </a:xfrm>
        <a:prstGeom prst="chevron">
          <a:avLst/>
        </a:prstGeom>
        <a:gradFill rotWithShape="0">
          <a:gsLst>
            <a:gs pos="0">
              <a:schemeClr val="accent5">
                <a:hueOff val="16015889"/>
                <a:satOff val="-51978"/>
                <a:lumOff val="2355"/>
                <a:alphaOff val="0"/>
                <a:tint val="50000"/>
                <a:satMod val="300000"/>
              </a:schemeClr>
            </a:gs>
            <a:gs pos="35000">
              <a:schemeClr val="accent5">
                <a:hueOff val="16015889"/>
                <a:satOff val="-51978"/>
                <a:lumOff val="2355"/>
                <a:alphaOff val="0"/>
                <a:tint val="37000"/>
                <a:satMod val="300000"/>
              </a:schemeClr>
            </a:gs>
            <a:gs pos="100000">
              <a:schemeClr val="accent5">
                <a:hueOff val="16015889"/>
                <a:satOff val="-51978"/>
                <a:lumOff val="235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运维服务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1145176" y="233617"/>
        <a:ext cx="1793843" cy="1195895"/>
      </dsp:txXfrm>
    </dsp:sp>
    <dsp:sp modelId="{FC4A3EC8-B106-46B3-A241-F39E9B2CFDD8}">
      <dsp:nvSpPr>
        <dsp:cNvPr id="0" name=""/>
        <dsp:cNvSpPr/>
      </dsp:nvSpPr>
      <dsp:spPr>
        <a:xfrm>
          <a:off x="20430075" y="1779046"/>
          <a:ext cx="3652455" cy="140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800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技术经理进场</a:t>
          </a:r>
          <a:endParaRPr lang="zh-CN" altLang="en-US" sz="28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800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合作伙伴驻场进场</a:t>
          </a:r>
          <a:endParaRPr lang="zh-CN" altLang="en-US" sz="28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430075" y="1779046"/>
        <a:ext cx="3652455" cy="140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990940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吴总，钟总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119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6851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101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与副标题 拷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09901" y="-5070393"/>
            <a:ext cx="29104550" cy="18786393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50334"/>
            <a:ext cx="21945600" cy="2286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219200" y="12712703"/>
            <a:ext cx="5689600" cy="7323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7D6B8F6-829F-4DB1-961C-7D1E32BC4439}" type="datetime1">
              <a:rPr lang="zh-CN" altLang="en-US"/>
              <a:pPr/>
              <a:t>2018/3/20</a:t>
            </a:fld>
            <a:endParaRPr lang="zh-CN" altLang="en-US" sz="4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8331200" y="12712703"/>
            <a:ext cx="7721600" cy="7323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20037871" y="12712702"/>
            <a:ext cx="564257" cy="471924"/>
          </a:xfrm>
        </p:spPr>
        <p:txBody>
          <a:bodyPr/>
          <a:lstStyle>
            <a:lvl1pPr>
              <a:defRPr/>
            </a:lvl1pPr>
          </a:lstStyle>
          <a:p>
            <a:fld id="{34D95FB5-10B7-4AC4-9A70-6275D44FC6B5}" type="slidenum">
              <a:rPr lang="zh-CN" altLang="en-US"/>
              <a:pPr/>
              <a:t>‹#›</a:t>
            </a:fld>
            <a:endParaRPr lang="zh-CN" altLang="en-US" sz="4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5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底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97432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750747" y="-5094110"/>
            <a:ext cx="29160000" cy="1883135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384907" y="16390184"/>
            <a:ext cx="20828001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标题文本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1993" y="0"/>
            <a:ext cx="24384001" cy="137287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/>
        </p:nvSpPr>
        <p:spPr>
          <a:xfrm>
            <a:off x="8314974" y="5882903"/>
            <a:ext cx="1437837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584200">
              <a:defRPr sz="8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dirty="0" smtClean="0"/>
              <a:t>阿里云专有云汇报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4"/>
          <p:cNvSpPr>
            <a:spLocks noChangeArrowheads="1"/>
          </p:cNvSpPr>
          <p:nvPr/>
        </p:nvSpPr>
        <p:spPr bwMode="auto">
          <a:xfrm>
            <a:off x="1054147" y="366699"/>
            <a:ext cx="2245883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hangingPunct="1"/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云计算</a:t>
            </a:r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：用更低的试错</a:t>
            </a:r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成本，为大数据和人工智能提供支撑</a:t>
            </a:r>
            <a:endParaRPr lang="en-US" altLang="zh-CN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Roboto Th" pitchFamily="2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4826825" y="3701970"/>
            <a:ext cx="4217919" cy="237432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5B9BD5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可靠交易记录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defTabSz="18288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业务可靠性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&amp;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连续性（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IOE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圆角矩形 29"/>
          <p:cNvSpPr/>
          <p:nvPr/>
        </p:nvSpPr>
        <p:spPr bwMode="auto">
          <a:xfrm>
            <a:off x="10031693" y="3701970"/>
            <a:ext cx="4279081" cy="235187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5B9BD5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海量在线交互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defTabSz="1828800" eaLnBrk="0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互联网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+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业务中台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1" name="圆角矩形 30"/>
          <p:cNvSpPr/>
          <p:nvPr/>
        </p:nvSpPr>
        <p:spPr bwMode="auto">
          <a:xfrm>
            <a:off x="15165751" y="3701971"/>
            <a:ext cx="4265664" cy="235187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5B9BD5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实时洞察未来</a:t>
            </a:r>
            <a:endParaRPr kumimoji="0" lang="en-US" altLang="zh-CN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defTabSz="18288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数据驱动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&amp;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个性化推荐</a:t>
            </a:r>
            <a:endParaRPr lang="en-US" altLang="zh-CN" sz="2400" b="1" kern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148366" y="2754180"/>
            <a:ext cx="831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8288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kern="120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Arial" pitchFamily="34" charset="0"/>
                <a:ea typeface="宋体"/>
              </a:rPr>
              <a:t>+</a:t>
            </a:r>
            <a:endParaRPr lang="zh-CN" altLang="en-US" sz="8000" b="1" kern="120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Arial" pitchFamily="34" charset="0"/>
              <a:ea typeface="宋体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5133518" y="2593681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缴费</a:t>
            </a:r>
          </a:p>
        </p:txBody>
      </p:sp>
      <p:sp>
        <p:nvSpPr>
          <p:cNvPr id="34" name="椭圆 33"/>
          <p:cNvSpPr/>
          <p:nvPr/>
        </p:nvSpPr>
        <p:spPr bwMode="auto">
          <a:xfrm>
            <a:off x="6894042" y="2593681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财务</a:t>
            </a:r>
          </a:p>
        </p:txBody>
      </p:sp>
      <p:sp>
        <p:nvSpPr>
          <p:cNvPr id="35" name="椭圆 34"/>
          <p:cNvSpPr/>
          <p:nvPr/>
        </p:nvSpPr>
        <p:spPr bwMode="auto">
          <a:xfrm>
            <a:off x="10189680" y="2678249"/>
            <a:ext cx="17266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移动</a:t>
            </a:r>
          </a:p>
        </p:txBody>
      </p:sp>
      <p:sp>
        <p:nvSpPr>
          <p:cNvPr id="36" name="椭圆 35"/>
          <p:cNvSpPr/>
          <p:nvPr/>
        </p:nvSpPr>
        <p:spPr bwMode="auto">
          <a:xfrm>
            <a:off x="12090077" y="2659061"/>
            <a:ext cx="2095838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车联网</a:t>
            </a:r>
          </a:p>
        </p:txBody>
      </p:sp>
      <p:sp>
        <p:nvSpPr>
          <p:cNvPr id="37" name="椭圆 36"/>
          <p:cNvSpPr/>
          <p:nvPr/>
        </p:nvSpPr>
        <p:spPr bwMode="auto">
          <a:xfrm>
            <a:off x="15713892" y="2624018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舆情</a:t>
            </a:r>
          </a:p>
        </p:txBody>
      </p:sp>
      <p:sp>
        <p:nvSpPr>
          <p:cNvPr id="38" name="椭圆 37"/>
          <p:cNvSpPr/>
          <p:nvPr/>
        </p:nvSpPr>
        <p:spPr bwMode="auto">
          <a:xfrm>
            <a:off x="17456490" y="2632004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反恐</a:t>
            </a:r>
          </a:p>
        </p:txBody>
      </p:sp>
      <p:sp>
        <p:nvSpPr>
          <p:cNvPr id="60" name="椭圆 59"/>
          <p:cNvSpPr/>
          <p:nvPr/>
        </p:nvSpPr>
        <p:spPr bwMode="auto">
          <a:xfrm>
            <a:off x="15712771" y="1880406"/>
            <a:ext cx="1569946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通关</a:t>
            </a:r>
          </a:p>
        </p:txBody>
      </p:sp>
      <p:sp>
        <p:nvSpPr>
          <p:cNvPr id="61" name="椭圆 60"/>
          <p:cNvSpPr/>
          <p:nvPr/>
        </p:nvSpPr>
        <p:spPr bwMode="auto">
          <a:xfrm>
            <a:off x="10189681" y="1856977"/>
            <a:ext cx="1639118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物流</a:t>
            </a:r>
          </a:p>
        </p:txBody>
      </p:sp>
      <p:sp>
        <p:nvSpPr>
          <p:cNvPr id="62" name="椭圆 61"/>
          <p:cNvSpPr/>
          <p:nvPr/>
        </p:nvSpPr>
        <p:spPr bwMode="auto">
          <a:xfrm>
            <a:off x="17437681" y="1880406"/>
            <a:ext cx="1569946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风控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9072070" y="2845828"/>
            <a:ext cx="831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8288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kern="120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Arial" pitchFamily="34" charset="0"/>
                <a:ea typeface="宋体"/>
              </a:rPr>
              <a:t>+</a:t>
            </a:r>
            <a:endParaRPr lang="zh-CN" altLang="en-US" sz="8000" b="1" kern="120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Arial" pitchFamily="34" charset="0"/>
              <a:ea typeface="宋体"/>
            </a:endParaRPr>
          </a:p>
        </p:txBody>
      </p:sp>
      <p:sp>
        <p:nvSpPr>
          <p:cNvPr id="64" name="椭圆 63"/>
          <p:cNvSpPr/>
          <p:nvPr/>
        </p:nvSpPr>
        <p:spPr bwMode="auto">
          <a:xfrm>
            <a:off x="12022183" y="1860233"/>
            <a:ext cx="2092010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电商</a:t>
            </a:r>
          </a:p>
        </p:txBody>
      </p:sp>
      <p:sp>
        <p:nvSpPr>
          <p:cNvPr id="65" name="椭圆 64"/>
          <p:cNvSpPr/>
          <p:nvPr/>
        </p:nvSpPr>
        <p:spPr bwMode="auto">
          <a:xfrm>
            <a:off x="5114968" y="1860233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生产</a:t>
            </a:r>
          </a:p>
        </p:txBody>
      </p:sp>
      <p:sp>
        <p:nvSpPr>
          <p:cNvPr id="66" name="椭圆 65"/>
          <p:cNvSpPr/>
          <p:nvPr/>
        </p:nvSpPr>
        <p:spPr bwMode="auto">
          <a:xfrm>
            <a:off x="6928196" y="1857961"/>
            <a:ext cx="1568824" cy="657630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18288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HIS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676410" y="3210697"/>
            <a:ext cx="833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828800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kern="1200" dirty="0" smtClean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业务分类 </a:t>
            </a:r>
            <a:endParaRPr lang="zh-CN" altLang="en-US" sz="4400" b="1" kern="12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518169" y="6628517"/>
            <a:ext cx="1780032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3322393" y="10529326"/>
            <a:ext cx="179223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defTabSz="1828800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5400" b="1" kern="1200" dirty="0" smtClean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驱动力：海量数据处理，大规模并发，人工智能</a:t>
            </a:r>
            <a:endParaRPr lang="en-US" altLang="zh-CN" sz="5400" b="1" kern="1200" dirty="0" smtClean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571500" indent="-571500" algn="l" defTabSz="1828800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5400" b="1" kern="1200" dirty="0" smtClean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最佳实践：互联网公司</a:t>
            </a:r>
            <a:r>
              <a:rPr lang="zh-CN" altLang="en-US" sz="5400" b="1" kern="12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5400" b="1" kern="1200" dirty="0" smtClean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公共云厂商</a:t>
            </a:r>
            <a:endParaRPr lang="zh-CN" altLang="en-US" sz="5400" b="1" kern="12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713011" y="7020833"/>
            <a:ext cx="833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828800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kern="1200" dirty="0" smtClean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支撑模式 </a:t>
            </a:r>
            <a:endParaRPr lang="zh-CN" altLang="en-US" sz="4400" b="1" kern="12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3919494" y="6982000"/>
            <a:ext cx="6409418" cy="2945701"/>
            <a:chOff x="4441462" y="7834507"/>
            <a:chExt cx="4881198" cy="2945701"/>
          </a:xfrm>
        </p:grpSpPr>
        <p:sp>
          <p:nvSpPr>
            <p:cNvPr id="2" name="等腰三角形 1"/>
            <p:cNvSpPr/>
            <p:nvPr/>
          </p:nvSpPr>
          <p:spPr>
            <a:xfrm>
              <a:off x="4441462" y="7834507"/>
              <a:ext cx="4881198" cy="2945701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975302" hangingPunct="1">
                <a:lnSpc>
                  <a:spcPct val="150000"/>
                </a:lnSpc>
              </a:pPr>
              <a:endPara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5939308" y="9045123"/>
              <a:ext cx="1965172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5173085" y="9911664"/>
              <a:ext cx="3422275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2" name="矩形 11"/>
            <p:cNvSpPr/>
            <p:nvPr/>
          </p:nvSpPr>
          <p:spPr>
            <a:xfrm>
              <a:off x="5661214" y="8144973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应用软件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701047" y="9108629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平台软件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5715789" y="9961216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基础设施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0975543" y="6948469"/>
            <a:ext cx="8428546" cy="2945701"/>
            <a:chOff x="12492684" y="7800976"/>
            <a:chExt cx="4881198" cy="2945701"/>
          </a:xfrm>
        </p:grpSpPr>
        <p:sp>
          <p:nvSpPr>
            <p:cNvPr id="99" name="等腰三角形 98"/>
            <p:cNvSpPr/>
            <p:nvPr/>
          </p:nvSpPr>
          <p:spPr>
            <a:xfrm rot="10800000">
              <a:off x="12492684" y="7800976"/>
              <a:ext cx="4881198" cy="2945701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975302" hangingPunct="1">
                <a:lnSpc>
                  <a:spcPct val="150000"/>
                </a:lnSpc>
              </a:pPr>
              <a:endPara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>
              <a:off x="14005272" y="9647730"/>
              <a:ext cx="1850556" cy="2459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13250210" y="8722050"/>
              <a:ext cx="3411878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2" name="矩形 101"/>
            <p:cNvSpPr/>
            <p:nvPr/>
          </p:nvSpPr>
          <p:spPr>
            <a:xfrm>
              <a:off x="13712436" y="7929676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应用软件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3752269" y="8827817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平台软件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3767011" y="9927685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</a:rPr>
                <a:t>基础设施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9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966584" y="379675"/>
            <a:ext cx="23417416" cy="1186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 anchor="ctr">
            <a:noAutofit/>
          </a:bodyPr>
          <a:lstStyle/>
          <a:p>
            <a:pPr algn="l" defTabSz="1828706">
              <a:lnSpc>
                <a:spcPct val="90000"/>
              </a:lnSpc>
              <a:defRPr sz="6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6600" b="1" dirty="0"/>
              <a:t>阿里云</a:t>
            </a:r>
            <a:r>
              <a:rPr lang="zh-CN" altLang="en-US" sz="6600" b="1" dirty="0" smtClean="0"/>
              <a:t>专有云：让每个企业都拥有自己的飞天</a:t>
            </a:r>
            <a:endParaRPr sz="6600" b="1" dirty="0"/>
          </a:p>
        </p:txBody>
      </p:sp>
      <p:grpSp>
        <p:nvGrpSpPr>
          <p:cNvPr id="59" name="组合 58"/>
          <p:cNvGrpSpPr/>
          <p:nvPr/>
        </p:nvGrpSpPr>
        <p:grpSpPr>
          <a:xfrm>
            <a:off x="2275971" y="3746218"/>
            <a:ext cx="6773762" cy="4116214"/>
            <a:chOff x="3419871" y="1563638"/>
            <a:chExt cx="2675721" cy="1578483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1" y="1563638"/>
              <a:ext cx="2675721" cy="1578483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3691349" y="2111127"/>
              <a:ext cx="2132765" cy="8143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28754" hangingPunct="1"/>
              <a:r>
                <a:rPr lang="zh-CN" altLang="en-US" sz="6000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公共云</a:t>
              </a:r>
              <a:endParaRPr lang="en-US" altLang="zh-CN" sz="60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828754" hangingPunct="1"/>
              <a:r>
                <a:rPr lang="zh-CN" altLang="en-US" sz="3600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北京，杭州，上海，青岛</a:t>
              </a:r>
              <a:endParaRPr lang="en-US" altLang="zh-CN" sz="3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828754" hangingPunct="1"/>
              <a:r>
                <a:rPr lang="zh-CN" altLang="en-US" sz="3600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深圳，香港，新加坡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272910" y="2225986"/>
            <a:ext cx="4432772" cy="2582542"/>
            <a:chOff x="3419871" y="1563638"/>
            <a:chExt cx="2675721" cy="1578483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1" y="1563638"/>
              <a:ext cx="2675721" cy="1578483"/>
            </a:xfrm>
            <a:prstGeom prst="rect">
              <a:avLst/>
            </a:prstGeom>
          </p:spPr>
        </p:pic>
        <p:sp>
          <p:nvSpPr>
            <p:cNvPr id="64" name="矩形 63"/>
            <p:cNvSpPr/>
            <p:nvPr/>
          </p:nvSpPr>
          <p:spPr>
            <a:xfrm>
              <a:off x="4237542" y="2305971"/>
              <a:ext cx="1040373" cy="4326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28754" hangingPunct="1"/>
              <a:r>
                <a:rPr lang="zh-CN" altLang="en-US" sz="4000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专有云</a:t>
              </a:r>
              <a:endParaRPr lang="zh-CN" altLang="en-US" sz="24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5404884" y="5847688"/>
            <a:ext cx="4432772" cy="2582542"/>
            <a:chOff x="3419871" y="1563638"/>
            <a:chExt cx="2675721" cy="1578483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1" y="1563638"/>
              <a:ext cx="2675721" cy="1578483"/>
            </a:xfrm>
            <a:prstGeom prst="rect">
              <a:avLst/>
            </a:prstGeom>
          </p:spPr>
        </p:pic>
        <p:sp>
          <p:nvSpPr>
            <p:cNvPr id="67" name="矩形 66"/>
            <p:cNvSpPr/>
            <p:nvPr/>
          </p:nvSpPr>
          <p:spPr>
            <a:xfrm>
              <a:off x="4237542" y="2305971"/>
              <a:ext cx="1040373" cy="4326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28754" hangingPunct="1"/>
              <a:r>
                <a:rPr lang="zh-CN" altLang="en-US" sz="4000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专有云</a:t>
              </a:r>
              <a:endParaRPr lang="zh-CN" altLang="en-US" sz="24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8" name="直接连接符 67"/>
          <p:cNvCxnSpPr/>
          <p:nvPr/>
        </p:nvCxnSpPr>
        <p:spPr>
          <a:xfrm flipV="1">
            <a:off x="8842343" y="3746219"/>
            <a:ext cx="6562542" cy="25057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10404341" y="4084013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828754" hangingPunct="1"/>
            <a:r>
              <a:rPr lang="zh-CN" altLang="en-US" sz="3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混合云模式</a:t>
            </a:r>
            <a:endParaRPr lang="zh-CN" altLang="en-US" sz="2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5406611" y="8901593"/>
            <a:ext cx="584647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82600" latinLnBrk="1"/>
            <a:r>
              <a:rPr lang="zh-CN" altLang="en-US" sz="4000" kern="1200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专有云</a:t>
            </a:r>
            <a:endParaRPr lang="en-US" altLang="zh-CN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527050" indent="-52705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更好的私密性和专属性</a:t>
            </a:r>
            <a:endParaRPr lang="en-US" altLang="zh-CN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527050" indent="-52705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 smtClean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软件定义</a:t>
            </a:r>
            <a:endParaRPr lang="en-US" altLang="zh-CN" sz="4000" kern="1200" dirty="0" smtClean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527050" indent="-52705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 smtClean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企业级特性</a:t>
            </a:r>
            <a:endParaRPr lang="en-US" altLang="zh-CN" sz="4000" kern="1200" dirty="0" smtClean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689316" y="8958953"/>
            <a:ext cx="53222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82600" latinLnBrk="1"/>
            <a:r>
              <a:rPr lang="zh-CN" altLang="en-US" sz="4000" kern="1200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公有云</a:t>
            </a:r>
            <a:endParaRPr lang="en-US" altLang="zh-CN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indent="-91440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 smtClean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弹性</a:t>
            </a:r>
            <a:endParaRPr lang="en-US" altLang="zh-CN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indent="-91440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多租户</a:t>
            </a:r>
            <a:endParaRPr lang="en-US" altLang="zh-CN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indent="-914400" algn="l" defTabSz="482600" latinLnBrk="1">
              <a:buFont typeface="Arial" panose="020B0604020202020204" pitchFamily="34" charset="0"/>
              <a:buChar char="•"/>
            </a:pPr>
            <a:r>
              <a:rPr lang="zh-CN" altLang="en-US" sz="4000" kern="1200" dirty="0" smtClean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大规模验证</a:t>
            </a:r>
            <a:endParaRPr lang="zh-CN" altLang="en-US" sz="4000" kern="1200" dirty="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235437" y="10014049"/>
            <a:ext cx="6647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828754" hangingPunct="1"/>
            <a:r>
              <a:rPr lang="zh-CN" altLang="en-US" sz="3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一套架构体系，不同的</a:t>
            </a:r>
            <a:r>
              <a:rPr lang="zh-CN" altLang="en-US" sz="3600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部署环境</a:t>
            </a:r>
            <a:endParaRPr lang="en-US" altLang="zh-CN" sz="22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左右箭头 72"/>
          <p:cNvSpPr/>
          <p:nvPr/>
        </p:nvSpPr>
        <p:spPr>
          <a:xfrm>
            <a:off x="7885177" y="9290120"/>
            <a:ext cx="7261782" cy="2186520"/>
          </a:xfrm>
          <a:prstGeom prst="leftRightArrow">
            <a:avLst>
              <a:gd name="adj1" fmla="val 55173"/>
              <a:gd name="adj2" fmla="val 5862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754" hangingPunct="1"/>
            <a:endParaRPr lang="zh-CN" altLang="en-US" sz="3600" kern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257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/>
          <p:nvPr/>
        </p:nvSpPr>
        <p:spPr>
          <a:xfrm>
            <a:off x="966585" y="478641"/>
            <a:ext cx="21933474" cy="1186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 anchor="ctr">
            <a:normAutofit/>
          </a:bodyPr>
          <a:lstStyle>
            <a:lvl1pPr algn="l" defTabSz="1828706">
              <a:lnSpc>
                <a:spcPct val="90000"/>
              </a:lnSpc>
              <a:defRPr sz="6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zh-CN" altLang="en-US" sz="6600" b="1" dirty="0" smtClean="0"/>
              <a:t>未来的持续演进：开放、可信、可控的企业级云平台</a:t>
            </a:r>
            <a:endParaRPr sz="6600" b="1" dirty="0"/>
          </a:p>
        </p:txBody>
      </p:sp>
      <p:grpSp>
        <p:nvGrpSpPr>
          <p:cNvPr id="10" name="组合 5"/>
          <p:cNvGrpSpPr>
            <a:grpSpLocks/>
          </p:cNvGrpSpPr>
          <p:nvPr/>
        </p:nvGrpSpPr>
        <p:grpSpPr bwMode="auto">
          <a:xfrm>
            <a:off x="7482102" y="4441768"/>
            <a:ext cx="7054850" cy="7058026"/>
            <a:chOff x="2807804" y="1563126"/>
            <a:chExt cx="3528392" cy="3528392"/>
          </a:xfrm>
        </p:grpSpPr>
        <p:sp>
          <p:nvSpPr>
            <p:cNvPr id="11" name="椭圆​​ 3"/>
            <p:cNvSpPr/>
            <p:nvPr/>
          </p:nvSpPr>
          <p:spPr>
            <a:xfrm>
              <a:off x="2807804" y="1563126"/>
              <a:ext cx="3528392" cy="3528392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defTabSz="1828800" hangingPunct="1">
                <a:defRPr/>
              </a:pPr>
              <a:endParaRPr lang="zh-CN" altLang="en-US" sz="3600">
                <a:solidFill>
                  <a:prstClr val="white"/>
                </a:solidFill>
              </a:endParaRPr>
            </a:p>
          </p:txBody>
        </p:sp>
        <p:sp>
          <p:nvSpPr>
            <p:cNvPr id="12" name="椭圆​​ 4"/>
            <p:cNvSpPr/>
            <p:nvPr/>
          </p:nvSpPr>
          <p:spPr>
            <a:xfrm>
              <a:off x="3246864" y="1988840"/>
              <a:ext cx="2676964" cy="267696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defTabSz="1828800" hangingPunct="1">
                <a:defRPr/>
              </a:pPr>
              <a:endParaRPr lang="zh-CN" altLang="en-US" sz="3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3" name="椭圆​​ 6"/>
          <p:cNvSpPr/>
          <p:nvPr/>
        </p:nvSpPr>
        <p:spPr>
          <a:xfrm>
            <a:off x="6745499" y="8426391"/>
            <a:ext cx="3073400" cy="3073400"/>
          </a:xfrm>
          <a:prstGeom prst="ellipse">
            <a:avLst/>
          </a:prstGeom>
          <a:solidFill>
            <a:srgbClr val="8064A2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828800" hangingPunct="1">
              <a:defRPr/>
            </a:pPr>
            <a:r>
              <a:rPr lang="zh-CN" altLang="en-US" sz="4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可信</a:t>
            </a:r>
            <a:endParaRPr lang="zh-CN" altLang="en-US" sz="4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​​ 7"/>
          <p:cNvSpPr/>
          <p:nvPr/>
        </p:nvSpPr>
        <p:spPr>
          <a:xfrm>
            <a:off x="9472823" y="3552768"/>
            <a:ext cx="3073400" cy="3070226"/>
          </a:xfrm>
          <a:prstGeom prst="ellipse">
            <a:avLst/>
          </a:prstGeom>
          <a:solidFill>
            <a:srgbClr val="9BBB59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828800" hangingPunct="1">
              <a:defRPr/>
            </a:pPr>
            <a:r>
              <a:rPr lang="zh-CN" altLang="en-US" sz="4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</a:t>
            </a:r>
            <a:endParaRPr lang="zh-CN" altLang="en-US" sz="4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​​ 8"/>
          <p:cNvSpPr/>
          <p:nvPr/>
        </p:nvSpPr>
        <p:spPr>
          <a:xfrm>
            <a:off x="11998856" y="8426391"/>
            <a:ext cx="3070226" cy="3073400"/>
          </a:xfrm>
          <a:prstGeom prst="ellipse">
            <a:avLst/>
          </a:prstGeom>
          <a:solidFill>
            <a:srgbClr val="F79646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828800" hangingPunct="1">
              <a:defRPr/>
            </a:pPr>
            <a:r>
              <a:rPr lang="zh-CN" altLang="en-US" sz="4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可控</a:t>
            </a:r>
            <a:endParaRPr lang="zh-CN" altLang="en-US" sz="4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​​ 10"/>
          <p:cNvCxnSpPr/>
          <p:nvPr/>
        </p:nvCxnSpPr>
        <p:spPr>
          <a:xfrm>
            <a:off x="6608745" y="6857942"/>
            <a:ext cx="0" cy="1946274"/>
          </a:xfrm>
          <a:prstGeom prst="line">
            <a:avLst/>
          </a:prstGeom>
          <a:noFill/>
          <a:ln w="76200" cap="flat" cmpd="sng" algn="ctr">
            <a:solidFill>
              <a:srgbClr val="8064A2"/>
            </a:solidFill>
            <a:prstDash val="solid"/>
          </a:ln>
          <a:effectLst/>
        </p:spPr>
      </p:cxnSp>
      <p:cxnSp>
        <p:nvCxnSpPr>
          <p:cNvPr id="17" name="直接连接符​​ 12"/>
          <p:cNvCxnSpPr/>
          <p:nvPr/>
        </p:nvCxnSpPr>
        <p:spPr>
          <a:xfrm>
            <a:off x="12987549" y="2587565"/>
            <a:ext cx="0" cy="1943100"/>
          </a:xfrm>
          <a:prstGeom prst="line">
            <a:avLst/>
          </a:prstGeom>
          <a:noFill/>
          <a:ln w="76200" cap="flat" cmpd="sng" algn="ctr">
            <a:solidFill>
              <a:srgbClr val="9BBB59"/>
            </a:solidFill>
            <a:prstDash val="solid"/>
          </a:ln>
          <a:effectLst/>
        </p:spPr>
      </p:cxnSp>
      <p:cxnSp>
        <p:nvCxnSpPr>
          <p:cNvPr id="18" name="直接连接符​​ 13"/>
          <p:cNvCxnSpPr/>
          <p:nvPr/>
        </p:nvCxnSpPr>
        <p:spPr>
          <a:xfrm>
            <a:off x="15330699" y="6857941"/>
            <a:ext cx="0" cy="1943100"/>
          </a:xfrm>
          <a:prstGeom prst="line">
            <a:avLst/>
          </a:prstGeom>
          <a:noFill/>
          <a:ln w="76200" cap="flat" cmpd="sng" algn="ctr">
            <a:solidFill>
              <a:srgbClr val="F79646"/>
            </a:solidFill>
            <a:prstDash val="solid"/>
          </a:ln>
          <a:effectLst/>
        </p:spPr>
      </p:cxn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13114551" y="2719818"/>
            <a:ext cx="46930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引擎和接口的兼容性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硬件兼容性</a:t>
            </a:r>
            <a:endParaRPr lang="en-US" altLang="zh-CN" sz="3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4"/>
          <p:cNvSpPr txBox="1">
            <a:spLocks noChangeArrowheads="1"/>
          </p:cNvSpPr>
          <p:nvPr/>
        </p:nvSpPr>
        <p:spPr bwMode="auto">
          <a:xfrm>
            <a:off x="2715019" y="7044661"/>
            <a:ext cx="396210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E2E</a:t>
            </a: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安全设计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数据可靠性</a:t>
            </a:r>
            <a:endParaRPr lang="en-US" altLang="zh-CN" sz="3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业务连续性</a:t>
            </a:r>
            <a:endParaRPr lang="en-US" altLang="zh-CN" sz="3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15571999" y="6857942"/>
            <a:ext cx="73280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kern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</a:t>
            </a:r>
            <a:r>
              <a:rPr lang="zh-CN" altLang="en-US" sz="3200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可控</a:t>
            </a:r>
            <a:r>
              <a:rPr lang="zh-CN" altLang="en-US" sz="3200" kern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的调度框架</a:t>
            </a:r>
            <a:endParaRPr lang="en-US" altLang="zh-CN" sz="3200" kern="1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统一运维</a:t>
            </a:r>
            <a:endParaRPr lang="en-US" altLang="zh-CN" sz="3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6" indent="-358776" algn="l" defTabSz="1828800" hangingPunct="1">
              <a:buFont typeface="Arial" panose="020B0604020202020204" pitchFamily="34" charset="0"/>
              <a:buChar char="•"/>
            </a:pPr>
            <a:r>
              <a:rPr lang="zh-CN" altLang="en-US" sz="3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多租户运营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8579902" y="7389109"/>
            <a:ext cx="48592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828800" hangingPunct="1"/>
            <a:r>
              <a:rPr lang="zh-CN" altLang="en-US" sz="4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数字化转型引擎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03561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966585" y="478641"/>
            <a:ext cx="21933474" cy="1186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 anchor="ctr">
            <a:normAutofit/>
          </a:bodyPr>
          <a:lstStyle/>
          <a:p>
            <a:pPr algn="l" defTabSz="1828706">
              <a:lnSpc>
                <a:spcPct val="90000"/>
              </a:lnSpc>
              <a:defRPr sz="6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6600" b="1" dirty="0" smtClean="0"/>
              <a:t>阿里云专有云全景图</a:t>
            </a:r>
            <a:endParaRPr sz="6600" b="1" dirty="0"/>
          </a:p>
        </p:txBody>
      </p:sp>
      <p:grpSp>
        <p:nvGrpSpPr>
          <p:cNvPr id="52" name="组合 51"/>
          <p:cNvGrpSpPr/>
          <p:nvPr/>
        </p:nvGrpSpPr>
        <p:grpSpPr>
          <a:xfrm>
            <a:off x="919884" y="2324300"/>
            <a:ext cx="16646539" cy="9699351"/>
            <a:chOff x="779165" y="1023060"/>
            <a:chExt cx="10162997" cy="4182357"/>
          </a:xfrm>
        </p:grpSpPr>
        <p:sp>
          <p:nvSpPr>
            <p:cNvPr id="53" name="矩形 52"/>
            <p:cNvSpPr/>
            <p:nvPr/>
          </p:nvSpPr>
          <p:spPr>
            <a:xfrm>
              <a:off x="779165" y="1059872"/>
              <a:ext cx="10162997" cy="4145545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684612" y="1746014"/>
              <a:ext cx="8368008" cy="1520029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83170" y="1100244"/>
              <a:ext cx="9971243" cy="44039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开放接口，统一管理与运维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83171" y="4594796"/>
              <a:ext cx="9971243" cy="475313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数据中心硬件：机房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+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服务器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+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网络</a:t>
              </a:r>
              <a:endParaRPr kumimoji="0" lang="zh-CN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3171" y="1654956"/>
              <a:ext cx="670205" cy="288962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</a:t>
              </a:r>
              <a:endParaRPr lang="en-US" altLang="zh-CN" sz="2800" b="1" kern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灾</a:t>
              </a:r>
              <a:endParaRPr lang="en-US" altLang="zh-CN" sz="2800" b="1" kern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备</a:t>
              </a:r>
              <a:endParaRPr lang="en-US" altLang="zh-CN" sz="2800" b="1" kern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0184209" y="1654956"/>
              <a:ext cx="670205" cy="288962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安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全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合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规</a:t>
              </a:r>
              <a:endPara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686183" y="3339141"/>
              <a:ext cx="8368009" cy="1205441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6350" cap="flat" cmpd="sng" algn="ctr">
              <a:solidFill>
                <a:srgbClr val="5B9BD5"/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5373980" y="3316257"/>
              <a:ext cx="989622" cy="3185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飞天内核</a:t>
              </a: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7577509" y="3632412"/>
              <a:ext cx="2262729" cy="35903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400" kern="1200" noProof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夸父</a:t>
              </a:r>
              <a:endPara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1826984" y="3645685"/>
              <a:ext cx="2255890" cy="35903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盘古：分布式存储</a:t>
              </a: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4742469" y="3639389"/>
              <a:ext cx="2219296" cy="35903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伏羲：分布式调度</a:t>
              </a: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826977" y="4115295"/>
              <a:ext cx="8022191" cy="350620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天基 ：分布式数据中心管理</a:t>
              </a: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2145829" y="1989989"/>
              <a:ext cx="7707062" cy="1084514"/>
              <a:chOff x="2035351" y="2478362"/>
              <a:chExt cx="8046140" cy="1084514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035351" y="3291627"/>
                <a:ext cx="2484694" cy="27124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计算</a:t>
                </a:r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4748687" y="3296885"/>
                <a:ext cx="2858615" cy="265991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存储</a:t>
                </a:r>
              </a:p>
            </p:txBody>
          </p:sp>
          <p:sp>
            <p:nvSpPr>
              <p:cNvPr id="74" name="圆角矩形 73"/>
              <p:cNvSpPr/>
              <p:nvPr/>
            </p:nvSpPr>
            <p:spPr>
              <a:xfrm>
                <a:off x="7806109" y="3291627"/>
                <a:ext cx="2271659" cy="27124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网络</a:t>
                </a: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2055577" y="2905583"/>
                <a:ext cx="1809299" cy="28332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OLTP</a:t>
                </a: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数据库</a:t>
                </a:r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2055577" y="2482277"/>
                <a:ext cx="3870348" cy="287997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人工智能</a:t>
                </a:r>
              </a:p>
            </p:txBody>
          </p:sp>
          <p:sp>
            <p:nvSpPr>
              <p:cNvPr id="77" name="圆角矩形 76"/>
              <p:cNvSpPr/>
              <p:nvPr/>
            </p:nvSpPr>
            <p:spPr>
              <a:xfrm>
                <a:off x="6166076" y="2478362"/>
                <a:ext cx="3915415" cy="291912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互联网中间件／应用服务</a:t>
                </a: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116626" y="2905582"/>
                <a:ext cx="1809299" cy="28332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OLAP</a:t>
                </a: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数据仓库</a:t>
                </a:r>
              </a:p>
            </p:txBody>
          </p:sp>
          <p:sp>
            <p:nvSpPr>
              <p:cNvPr id="79" name="圆角矩形 78"/>
              <p:cNvSpPr/>
              <p:nvPr/>
            </p:nvSpPr>
            <p:spPr>
              <a:xfrm>
                <a:off x="6166076" y="2905582"/>
                <a:ext cx="1809299" cy="28332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NoSQL</a:t>
                </a: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数据库</a:t>
                </a:r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8259539" y="2909213"/>
                <a:ext cx="1809299" cy="283329"/>
              </a:xfrm>
              <a:prstGeom prst="round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大规模计算</a:t>
                </a: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1673131" y="2243820"/>
              <a:ext cx="488547" cy="517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668486" y="1825730"/>
              <a:ext cx="488547" cy="517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992613" y="3586511"/>
              <a:ext cx="488547" cy="517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④</a:t>
              </a:r>
              <a:endPara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0274351" y="3921999"/>
              <a:ext cx="488547" cy="358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⑤</a:t>
              </a:r>
              <a:endParaRPr kumimoji="0" lang="zh-CN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333235" y="1023060"/>
              <a:ext cx="488547" cy="517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⑥</a:t>
              </a:r>
              <a:endPara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1" name="矩形 80"/>
          <p:cNvSpPr/>
          <p:nvPr/>
        </p:nvSpPr>
        <p:spPr>
          <a:xfrm>
            <a:off x="18490539" y="3572874"/>
            <a:ext cx="53338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828800" hangingPunct="1">
              <a:lnSpc>
                <a:spcPct val="200000"/>
              </a:lnSpc>
            </a:pPr>
            <a:r>
              <a:rPr lang="zh-CN" altLang="en-US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en-US" altLang="zh-CN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IAAS  </a:t>
            </a:r>
            <a:r>
              <a:rPr lang="zh-CN" altLang="en-US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弹性资源平台</a:t>
            </a:r>
            <a:endParaRPr lang="en-US" altLang="zh-CN" sz="3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1828800" hangingPunct="1">
              <a:lnSpc>
                <a:spcPct val="200000"/>
              </a:lnSpc>
            </a:pPr>
            <a:r>
              <a:rPr lang="zh-CN" altLang="zh-CN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r>
              <a:rPr lang="en-US" altLang="zh-CN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AAS </a:t>
            </a:r>
            <a:r>
              <a:rPr lang="zh-CN" altLang="en-US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智能数据中台</a:t>
            </a:r>
            <a:endParaRPr lang="en-US" altLang="zh-CN" sz="3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1828800" hangingPunct="1">
              <a:lnSpc>
                <a:spcPct val="200000"/>
              </a:lnSpc>
            </a:pPr>
            <a:r>
              <a:rPr lang="zh-CN" altLang="en-US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</a:t>
            </a:r>
            <a:r>
              <a:rPr lang="en-US" altLang="zh-CN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PAAS </a:t>
            </a:r>
            <a:r>
              <a:rPr lang="zh-CN" altLang="en-US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敏捷业务中台④ 业务连续性</a:t>
            </a:r>
            <a:endParaRPr lang="en-US" altLang="zh-CN" sz="3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1828800" hangingPunct="1">
              <a:lnSpc>
                <a:spcPct val="200000"/>
              </a:lnSpc>
            </a:pPr>
            <a:r>
              <a:rPr lang="zh-CN" altLang="en-US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 分层</a:t>
            </a:r>
            <a:r>
              <a:rPr lang="zh-CN" altLang="en-US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安全框架</a:t>
            </a:r>
            <a:endParaRPr lang="en-US" altLang="zh-CN" sz="3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1828800" hangingPunct="1">
              <a:lnSpc>
                <a:spcPct val="200000"/>
              </a:lnSpc>
            </a:pPr>
            <a:r>
              <a:rPr lang="zh-CN" altLang="en-US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⑥</a:t>
            </a:r>
            <a:r>
              <a:rPr lang="zh-CN" altLang="en-US" sz="3600" b="1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统一管理与运维</a:t>
            </a:r>
            <a:endParaRPr lang="en-US" altLang="zh-CN" sz="3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384160" y="629307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zh-CN" altLang="en-US" sz="4800" b="1" kern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sz="4800" kern="1200" dirty="0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81786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4"/>
          <p:cNvSpPr>
            <a:spLocks noChangeArrowheads="1"/>
          </p:cNvSpPr>
          <p:nvPr/>
        </p:nvSpPr>
        <p:spPr bwMode="auto">
          <a:xfrm>
            <a:off x="989555" y="328689"/>
            <a:ext cx="1889821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hangingPunct="1"/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分层安全</a:t>
            </a:r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框架</a:t>
            </a:r>
            <a:endParaRPr lang="en-US" altLang="zh-CN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Roboto Th" pitchFamily="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55730" y="2281630"/>
            <a:ext cx="20669550" cy="9658597"/>
            <a:chOff x="1255736" y="2595213"/>
            <a:chExt cx="16081715" cy="8732079"/>
          </a:xfrm>
        </p:grpSpPr>
        <p:sp>
          <p:nvSpPr>
            <p:cNvPr id="84" name="矩形 83"/>
            <p:cNvSpPr/>
            <p:nvPr/>
          </p:nvSpPr>
          <p:spPr>
            <a:xfrm>
              <a:off x="1255737" y="3668653"/>
              <a:ext cx="12665366" cy="337728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51426" tIns="25714" rIns="51426" bIns="25714" rtlCol="0" anchor="b"/>
            <a:lstStyle/>
            <a:p>
              <a:pPr defTabSz="438140"/>
              <a:endParaRPr kumimoji="1" lang="zh-CN" altLang="en-US" sz="3226" dirty="0">
                <a:solidFill>
                  <a:srgbClr val="FFFFFF"/>
                </a:solidFill>
                <a:latin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1255737" y="7309176"/>
              <a:ext cx="12665366" cy="401811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51426" tIns="25714" rIns="51426" bIns="25714" rtlCol="0" anchor="b"/>
            <a:lstStyle/>
            <a:p>
              <a:pPr defTabSz="438140"/>
              <a:r>
                <a:rPr kumimoji="1" lang="zh-CN" altLang="en-US" sz="3226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云平台安全</a:t>
              </a:r>
            </a:p>
          </p:txBody>
        </p:sp>
        <p:sp>
          <p:nvSpPr>
            <p:cNvPr id="86" name="Shape 686"/>
            <p:cNvSpPr/>
            <p:nvPr/>
          </p:nvSpPr>
          <p:spPr>
            <a:xfrm>
              <a:off x="14132849" y="3646478"/>
              <a:ext cx="3204602" cy="7658640"/>
            </a:xfrm>
            <a:prstGeom prst="roundRect">
              <a:avLst>
                <a:gd name="adj" fmla="val 7071"/>
              </a:avLst>
            </a:prstGeom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51426" tIns="25714" rIns="51426" bIns="25714" rtlCol="0" anchor="b"/>
            <a:lstStyle/>
            <a:p>
              <a:pPr defTabSz="438140"/>
              <a:endParaRPr kumimoji="1" sz="3226" dirty="0">
                <a:solidFill>
                  <a:srgbClr val="FFFFFF"/>
                </a:solidFill>
                <a:latin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7" name="Shape 686"/>
            <p:cNvSpPr/>
            <p:nvPr/>
          </p:nvSpPr>
          <p:spPr>
            <a:xfrm>
              <a:off x="1255736" y="2595213"/>
              <a:ext cx="16081712" cy="872290"/>
            </a:xfrm>
            <a:prstGeom prst="roundRect">
              <a:avLst>
                <a:gd name="adj" fmla="val 16238"/>
              </a:avLst>
            </a:prstGeom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51426" tIns="25714" rIns="51426" bIns="25714" rtlCol="0" anchor="b"/>
            <a:lstStyle/>
            <a:p>
              <a:pPr defTabSz="438140"/>
              <a:r>
                <a:rPr kumimoji="1" lang="zh-CN" altLang="en-US" sz="3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权威机构认证（</a:t>
              </a:r>
              <a:r>
                <a:rPr kumimoji="1" lang="en-US" altLang="zh-CN" sz="3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CSA</a:t>
              </a:r>
              <a:r>
                <a:rPr kumimoji="1" lang="zh-CN" altLang="en-US" sz="3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，等保三级，可信云认证，</a:t>
              </a:r>
              <a:r>
                <a:rPr kumimoji="1" lang="en-US" altLang="zh-CN" sz="3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ISO27001</a:t>
              </a:r>
              <a:r>
                <a:rPr kumimoji="1" lang="zh-CN" altLang="en-US" sz="3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）</a:t>
              </a:r>
              <a:endParaRPr kumimoji="1" sz="3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8" name="Shape 697"/>
            <p:cNvSpPr/>
            <p:nvPr/>
          </p:nvSpPr>
          <p:spPr>
            <a:xfrm>
              <a:off x="1542953" y="8653527"/>
              <a:ext cx="12045870" cy="815766"/>
            </a:xfrm>
            <a:prstGeom prst="roundRect">
              <a:avLst>
                <a:gd name="adj" fmla="val 15118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82296" tIns="82296" rIns="82296" bIns="82296" anchor="ctr">
              <a:noAutofit/>
            </a:bodyPr>
            <a:lstStyle>
              <a:lvl1pPr algn="ctr">
                <a:defRPr sz="13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defTabSz="43814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飞天平台安全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Shape 685"/>
            <p:cNvSpPr/>
            <p:nvPr/>
          </p:nvSpPr>
          <p:spPr>
            <a:xfrm>
              <a:off x="1542950" y="9682765"/>
              <a:ext cx="5834884" cy="835258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/>
            <a:p>
              <a:pPr defTabSz="438140"/>
              <a:r>
                <a:rPr lang="zh-CN" altLang="en-US" sz="28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YaHei"/>
                </a:rPr>
                <a:t>物理机安全</a:t>
              </a:r>
              <a:endParaRPr lang="en-US" sz="28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endParaRPr>
            </a:p>
          </p:txBody>
        </p:sp>
        <p:sp>
          <p:nvSpPr>
            <p:cNvPr id="90" name="Shape 685"/>
            <p:cNvSpPr/>
            <p:nvPr/>
          </p:nvSpPr>
          <p:spPr>
            <a:xfrm>
              <a:off x="7910156" y="4466691"/>
              <a:ext cx="2799388" cy="815766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专有网络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Shape 685"/>
            <p:cNvSpPr/>
            <p:nvPr/>
          </p:nvSpPr>
          <p:spPr>
            <a:xfrm>
              <a:off x="11131852" y="4466689"/>
              <a:ext cx="2456972" cy="815766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访问控制</a:t>
              </a:r>
              <a:endParaRPr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Shape 685"/>
            <p:cNvSpPr/>
            <p:nvPr/>
          </p:nvSpPr>
          <p:spPr>
            <a:xfrm>
              <a:off x="1525654" y="4466689"/>
              <a:ext cx="2862184" cy="815766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账号安全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703775" y="3795242"/>
              <a:ext cx="210826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38140"/>
              <a:r>
                <a:rPr kumimoji="1"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云用户安全</a:t>
              </a:r>
            </a:p>
          </p:txBody>
        </p:sp>
        <p:sp>
          <p:nvSpPr>
            <p:cNvPr id="94" name="Shape 685"/>
            <p:cNvSpPr/>
            <p:nvPr/>
          </p:nvSpPr>
          <p:spPr>
            <a:xfrm>
              <a:off x="4665529" y="4466695"/>
              <a:ext cx="2957390" cy="815766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传输加密</a:t>
              </a:r>
              <a:endParaRPr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Shape 685"/>
            <p:cNvSpPr/>
            <p:nvPr/>
          </p:nvSpPr>
          <p:spPr>
            <a:xfrm>
              <a:off x="1532373" y="5532382"/>
              <a:ext cx="2855466" cy="2894364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虚拟机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</a:t>
              </a:r>
              <a:endPara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镜像安全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防</a:t>
              </a:r>
              <a:r>
                <a:rPr lang="en-US" altLang="zh-CN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IP/MAC</a:t>
              </a: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欺骗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数据清</a:t>
              </a: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</a:t>
              </a:r>
              <a:endParaRPr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Shape 685"/>
            <p:cNvSpPr/>
            <p:nvPr/>
          </p:nvSpPr>
          <p:spPr>
            <a:xfrm>
              <a:off x="4635050" y="5576890"/>
              <a:ext cx="2954528" cy="2894364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存储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</a:t>
              </a:r>
              <a:endPara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endPara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数据加密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ACL</a:t>
              </a: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访问控制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数据索引清</a:t>
              </a: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</a:t>
              </a:r>
              <a:endParaRPr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Shape 685"/>
            <p:cNvSpPr/>
            <p:nvPr/>
          </p:nvSpPr>
          <p:spPr>
            <a:xfrm>
              <a:off x="7910156" y="5568848"/>
              <a:ext cx="2799388" cy="2894364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数据库安全</a:t>
              </a:r>
              <a:endPara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endParaRPr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白名单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数据加密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SQL</a:t>
              </a: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审计</a:t>
              </a:r>
              <a:endParaRPr 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Shape 685"/>
            <p:cNvSpPr/>
            <p:nvPr/>
          </p:nvSpPr>
          <p:spPr>
            <a:xfrm>
              <a:off x="11131852" y="5545692"/>
              <a:ext cx="2456972" cy="2894364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数据安全</a:t>
              </a:r>
              <a:endPara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endPara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细粒度</a:t>
              </a: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授权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安全数据交换</a:t>
              </a:r>
              <a:endParaRPr lang="en-US" altLang="zh-CN" sz="2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数据审计</a:t>
              </a:r>
              <a:endParaRPr 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Shape 685"/>
            <p:cNvSpPr/>
            <p:nvPr/>
          </p:nvSpPr>
          <p:spPr>
            <a:xfrm>
              <a:off x="7589580" y="9682765"/>
              <a:ext cx="5999244" cy="835258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/>
            <a:p>
              <a:pPr defTabSz="438140"/>
              <a:r>
                <a:rPr lang="zh-CN" altLang="en-US" sz="28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YaHei"/>
                </a:rPr>
                <a:t>物理网络安全</a:t>
              </a:r>
              <a:endParaRPr lang="en-US" altLang="zh-CN" sz="28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15205038" y="3776972"/>
              <a:ext cx="954107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38140"/>
              <a:r>
                <a:rPr kumimoji="1"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云盾</a:t>
              </a:r>
            </a:p>
          </p:txBody>
        </p:sp>
        <p:sp>
          <p:nvSpPr>
            <p:cNvPr id="101" name="Shape 685"/>
            <p:cNvSpPr/>
            <p:nvPr/>
          </p:nvSpPr>
          <p:spPr>
            <a:xfrm>
              <a:off x="14380062" y="4471073"/>
              <a:ext cx="2715708" cy="1044866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主机入侵防护</a:t>
              </a:r>
              <a:endPara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Shape 685"/>
            <p:cNvSpPr/>
            <p:nvPr/>
          </p:nvSpPr>
          <p:spPr>
            <a:xfrm>
              <a:off x="14371637" y="6086191"/>
              <a:ext cx="2657502" cy="1130878"/>
            </a:xfrm>
            <a:prstGeom prst="roundRect">
              <a:avLst>
                <a:gd name="adj" fmla="val 12909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WAF</a:t>
              </a: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（应用防火墙）</a:t>
              </a:r>
              <a:endPara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Shape 685"/>
            <p:cNvSpPr/>
            <p:nvPr/>
          </p:nvSpPr>
          <p:spPr>
            <a:xfrm>
              <a:off x="14380063" y="7787321"/>
              <a:ext cx="2657502" cy="1237330"/>
            </a:xfrm>
            <a:prstGeom prst="roundRect">
              <a:avLst>
                <a:gd name="adj" fmla="val 8890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态势感知</a:t>
              </a:r>
            </a:p>
          </p:txBody>
        </p:sp>
        <p:sp>
          <p:nvSpPr>
            <p:cNvPr id="104" name="Shape 685"/>
            <p:cNvSpPr/>
            <p:nvPr/>
          </p:nvSpPr>
          <p:spPr>
            <a:xfrm>
              <a:off x="14353339" y="9546219"/>
              <a:ext cx="2657502" cy="1237330"/>
            </a:xfrm>
            <a:prstGeom prst="roundRect">
              <a:avLst>
                <a:gd name="adj" fmla="val 8890"/>
              </a:avLst>
            </a:prstGeom>
            <a:solidFill>
              <a:schemeClr val="bg1">
                <a:lumMod val="95000"/>
              </a:schemeClr>
            </a:solidFill>
            <a:ln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40176" tIns="40176" rIns="40176" bIns="40176" anchor="ctr">
              <a:noAutofit/>
            </a:bodyPr>
            <a:lstStyle>
              <a:lvl1pPr algn="ctr" defTabSz="640080">
                <a:defRPr sz="150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安全审计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261393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45" name="组 111"/>
          <p:cNvGrpSpPr/>
          <p:nvPr/>
        </p:nvGrpSpPr>
        <p:grpSpPr>
          <a:xfrm>
            <a:off x="4821727" y="1804668"/>
            <a:ext cx="14460884" cy="10428313"/>
            <a:chOff x="3927546" y="-359308"/>
            <a:chExt cx="7846201" cy="6682602"/>
          </a:xfrm>
        </p:grpSpPr>
        <p:grpSp>
          <p:nvGrpSpPr>
            <p:cNvPr id="146" name="组 2"/>
            <p:cNvGrpSpPr/>
            <p:nvPr/>
          </p:nvGrpSpPr>
          <p:grpSpPr>
            <a:xfrm>
              <a:off x="3927546" y="2400105"/>
              <a:ext cx="4721942" cy="3851210"/>
              <a:chOff x="6376382" y="879722"/>
              <a:chExt cx="4721942" cy="5149596"/>
            </a:xfrm>
          </p:grpSpPr>
          <p:sp>
            <p:nvSpPr>
              <p:cNvPr id="207" name="圆角矩形 206"/>
              <p:cNvSpPr/>
              <p:nvPr/>
            </p:nvSpPr>
            <p:spPr>
              <a:xfrm>
                <a:off x="7615347" y="879722"/>
                <a:ext cx="931830" cy="475262"/>
              </a:xfrm>
              <a:prstGeom prst="roundRect">
                <a:avLst/>
              </a:prstGeom>
              <a:solidFill>
                <a:srgbClr val="5B9BD5"/>
              </a:soli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ISW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08" name="圆角矩形 207"/>
              <p:cNvSpPr/>
              <p:nvPr/>
            </p:nvSpPr>
            <p:spPr>
              <a:xfrm>
                <a:off x="9184409" y="879722"/>
                <a:ext cx="905498" cy="475262"/>
              </a:xfrm>
              <a:prstGeom prst="roundRect">
                <a:avLst/>
              </a:prstGeom>
              <a:solidFill>
                <a:srgbClr val="5B9BD5"/>
              </a:soli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ISW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209" name="直线连接符 6"/>
              <p:cNvCxnSpPr>
                <a:stCxn id="209" idx="3"/>
                <a:endCxn id="210" idx="1"/>
              </p:cNvCxnSpPr>
              <p:nvPr/>
            </p:nvCxnSpPr>
            <p:spPr>
              <a:xfrm>
                <a:off x="8547177" y="1117353"/>
                <a:ext cx="637232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sp>
            <p:nvSpPr>
              <p:cNvPr id="210" name="圆角矩形 209"/>
              <p:cNvSpPr/>
              <p:nvPr/>
            </p:nvSpPr>
            <p:spPr>
              <a:xfrm>
                <a:off x="7442168" y="2215400"/>
                <a:ext cx="121234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DSW</a:t>
                </a:r>
                <a:r>
                  <a:rPr kumimoji="1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（</a:t>
                </a:r>
                <a:r>
                  <a:rPr kumimoji="1" lang="zh-CN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4</a:t>
                </a: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slot</a:t>
                </a:r>
                <a:r>
                  <a:rPr kumimoji="1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）</a:t>
                </a:r>
              </a:p>
            </p:txBody>
          </p:sp>
          <p:sp>
            <p:nvSpPr>
              <p:cNvPr id="211" name="圆角矩形 210"/>
              <p:cNvSpPr/>
              <p:nvPr/>
            </p:nvSpPr>
            <p:spPr>
              <a:xfrm>
                <a:off x="9037840" y="2215400"/>
                <a:ext cx="121234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DSW</a:t>
                </a:r>
                <a:r>
                  <a:rPr kumimoji="1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（</a:t>
                </a: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4slot</a:t>
                </a:r>
                <a:r>
                  <a:rPr kumimoji="1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）</a:t>
                </a: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8616268" y="4126910"/>
                <a:ext cx="67196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is-I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13" name="圆角矩形 212"/>
              <p:cNvSpPr/>
              <p:nvPr/>
            </p:nvSpPr>
            <p:spPr>
              <a:xfrm>
                <a:off x="9948775" y="5138378"/>
                <a:ext cx="756867" cy="475262"/>
              </a:xfrm>
              <a:prstGeom prst="roundRect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NCs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14" name="圆角矩形 213"/>
              <p:cNvSpPr/>
              <p:nvPr/>
            </p:nvSpPr>
            <p:spPr>
              <a:xfrm>
                <a:off x="6619672" y="4177977"/>
                <a:ext cx="63016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ASW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15" name="圆角矩形 214"/>
              <p:cNvSpPr/>
              <p:nvPr/>
            </p:nvSpPr>
            <p:spPr>
              <a:xfrm>
                <a:off x="7532114" y="4177977"/>
                <a:ext cx="63016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ASW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216" name="直线连接符 13"/>
              <p:cNvCxnSpPr/>
              <p:nvPr/>
            </p:nvCxnSpPr>
            <p:spPr>
              <a:xfrm>
                <a:off x="7249837" y="4372318"/>
                <a:ext cx="28227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sp>
            <p:nvSpPr>
              <p:cNvPr id="217" name="圆角矩形 216"/>
              <p:cNvSpPr/>
              <p:nvPr/>
            </p:nvSpPr>
            <p:spPr>
              <a:xfrm>
                <a:off x="9466104" y="4163453"/>
                <a:ext cx="63016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ASW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18" name="圆角矩形 217"/>
              <p:cNvSpPr/>
              <p:nvPr/>
            </p:nvSpPr>
            <p:spPr>
              <a:xfrm>
                <a:off x="10421845" y="4163453"/>
                <a:ext cx="630165" cy="475262"/>
              </a:xfrm>
              <a:prstGeom prst="roundRect">
                <a:avLst/>
              </a:prstGeom>
              <a:gradFill rotWithShape="1">
                <a:gsLst>
                  <a:gs pos="0">
                    <a:srgbClr val="5B9BD5">
                      <a:satMod val="103000"/>
                      <a:lumMod val="102000"/>
                      <a:tint val="94000"/>
                    </a:srgbClr>
                  </a:gs>
                  <a:gs pos="50000">
                    <a:srgbClr val="5B9BD5">
                      <a:satMod val="110000"/>
                      <a:lumMod val="100000"/>
                      <a:shade val="100000"/>
                    </a:srgbClr>
                  </a:gs>
                  <a:gs pos="100000">
                    <a:srgbClr val="5B9BD5">
                      <a:lumMod val="99000"/>
                      <a:satMod val="120000"/>
                      <a:shade val="78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ASW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219" name="直线连接符 16"/>
              <p:cNvCxnSpPr/>
              <p:nvPr/>
            </p:nvCxnSpPr>
            <p:spPr>
              <a:xfrm>
                <a:off x="10096269" y="4357794"/>
                <a:ext cx="325576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sp>
            <p:nvSpPr>
              <p:cNvPr id="220" name="圆角矩形 219"/>
              <p:cNvSpPr/>
              <p:nvPr/>
            </p:nvSpPr>
            <p:spPr>
              <a:xfrm>
                <a:off x="6989290" y="5152902"/>
                <a:ext cx="756867" cy="475262"/>
              </a:xfrm>
              <a:prstGeom prst="roundRect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rPr>
                  <a:t>NCs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7307569" y="4278519"/>
                <a:ext cx="144327" cy="274178"/>
              </a:xfrm>
              <a:prstGeom prst="ellips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sp>
            <p:nvSpPr>
              <p:cNvPr id="222" name="椭圆 221"/>
              <p:cNvSpPr/>
              <p:nvPr/>
            </p:nvSpPr>
            <p:spPr>
              <a:xfrm>
                <a:off x="10170126" y="4256781"/>
                <a:ext cx="144327" cy="274178"/>
              </a:xfrm>
              <a:prstGeom prst="ellips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223" name="直线连接符 20"/>
              <p:cNvCxnSpPr/>
              <p:nvPr/>
            </p:nvCxnSpPr>
            <p:spPr>
              <a:xfrm>
                <a:off x="7243474" y="4452568"/>
                <a:ext cx="28227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4" name="直线连接符 21"/>
              <p:cNvCxnSpPr/>
              <p:nvPr/>
            </p:nvCxnSpPr>
            <p:spPr>
              <a:xfrm>
                <a:off x="10089906" y="4423614"/>
                <a:ext cx="325576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5" name="直线连接符 22"/>
              <p:cNvCxnSpPr>
                <a:stCxn id="215" idx="0"/>
                <a:endCxn id="219" idx="2"/>
              </p:cNvCxnSpPr>
              <p:nvPr/>
            </p:nvCxnSpPr>
            <p:spPr>
              <a:xfrm flipH="1" flipV="1">
                <a:off x="9781187" y="4638715"/>
                <a:ext cx="546022" cy="499663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6" name="直线连接符 23"/>
              <p:cNvCxnSpPr>
                <a:stCxn id="215" idx="0"/>
                <a:endCxn id="220" idx="2"/>
              </p:cNvCxnSpPr>
              <p:nvPr/>
            </p:nvCxnSpPr>
            <p:spPr>
              <a:xfrm flipV="1">
                <a:off x="10327209" y="4638715"/>
                <a:ext cx="409719" cy="499663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7" name="直线连接符 24"/>
              <p:cNvCxnSpPr>
                <a:stCxn id="222" idx="0"/>
                <a:endCxn id="216" idx="2"/>
              </p:cNvCxnSpPr>
              <p:nvPr/>
            </p:nvCxnSpPr>
            <p:spPr>
              <a:xfrm flipH="1" flipV="1">
                <a:off x="6934755" y="4653239"/>
                <a:ext cx="432969" cy="499663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8" name="直线连接符 25"/>
              <p:cNvCxnSpPr>
                <a:stCxn id="222" idx="0"/>
                <a:endCxn id="217" idx="2"/>
              </p:cNvCxnSpPr>
              <p:nvPr/>
            </p:nvCxnSpPr>
            <p:spPr>
              <a:xfrm flipV="1">
                <a:off x="7367724" y="4653239"/>
                <a:ext cx="479473" cy="499663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9" name="直线连接符 26"/>
              <p:cNvCxnSpPr>
                <a:stCxn id="216" idx="0"/>
                <a:endCxn id="212" idx="2"/>
              </p:cNvCxnSpPr>
              <p:nvPr/>
            </p:nvCxnSpPr>
            <p:spPr>
              <a:xfrm>
                <a:off x="7249837" y="4372318"/>
                <a:ext cx="1702415" cy="71056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0" name="直线连接符 27"/>
              <p:cNvCxnSpPr>
                <a:stCxn id="216" idx="0"/>
                <a:endCxn id="213" idx="2"/>
              </p:cNvCxnSpPr>
              <p:nvPr/>
            </p:nvCxnSpPr>
            <p:spPr>
              <a:xfrm flipV="1">
                <a:off x="6934755" y="2690662"/>
                <a:ext cx="2709258" cy="1487315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1" name="直线连接符 28"/>
              <p:cNvCxnSpPr>
                <a:stCxn id="217" idx="0"/>
                <a:endCxn id="212" idx="2"/>
              </p:cNvCxnSpPr>
              <p:nvPr/>
            </p:nvCxnSpPr>
            <p:spPr>
              <a:xfrm flipH="1">
                <a:off x="8952252" y="4163453"/>
                <a:ext cx="828935" cy="279921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2" name="直线连接符 29"/>
              <p:cNvCxnSpPr>
                <a:stCxn id="217" idx="0"/>
                <a:endCxn id="213" idx="2"/>
              </p:cNvCxnSpPr>
              <p:nvPr/>
            </p:nvCxnSpPr>
            <p:spPr>
              <a:xfrm flipV="1">
                <a:off x="7847197" y="2690662"/>
                <a:ext cx="1796816" cy="1487315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3" name="直线连接符 30"/>
              <p:cNvCxnSpPr>
                <a:stCxn id="219" idx="0"/>
                <a:endCxn id="212" idx="2"/>
              </p:cNvCxnSpPr>
              <p:nvPr/>
            </p:nvCxnSpPr>
            <p:spPr>
              <a:xfrm flipH="1">
                <a:off x="8952252" y="4357794"/>
                <a:ext cx="1144017" cy="85580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4" name="直线连接符 31"/>
              <p:cNvCxnSpPr>
                <a:stCxn id="219" idx="0"/>
                <a:endCxn id="213" idx="2"/>
              </p:cNvCxnSpPr>
              <p:nvPr/>
            </p:nvCxnSpPr>
            <p:spPr>
              <a:xfrm flipH="1" flipV="1">
                <a:off x="9644013" y="2690662"/>
                <a:ext cx="137174" cy="1472791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5" name="直线连接符 32"/>
              <p:cNvCxnSpPr>
                <a:stCxn id="220" idx="0"/>
                <a:endCxn id="213" idx="2"/>
              </p:cNvCxnSpPr>
              <p:nvPr/>
            </p:nvCxnSpPr>
            <p:spPr>
              <a:xfrm flipH="1" flipV="1">
                <a:off x="9644013" y="2690662"/>
                <a:ext cx="1092915" cy="1472791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6" name="直线连接符 33"/>
              <p:cNvCxnSpPr>
                <a:stCxn id="220" idx="0"/>
                <a:endCxn id="212" idx="2"/>
              </p:cNvCxnSpPr>
              <p:nvPr/>
            </p:nvCxnSpPr>
            <p:spPr>
              <a:xfrm flipV="1">
                <a:off x="7367724" y="4443374"/>
                <a:ext cx="1584529" cy="709528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7" name="直线连接符 34"/>
              <p:cNvCxnSpPr>
                <a:stCxn id="212" idx="0"/>
                <a:endCxn id="210" idx="2"/>
              </p:cNvCxnSpPr>
              <p:nvPr/>
            </p:nvCxnSpPr>
            <p:spPr>
              <a:xfrm flipV="1">
                <a:off x="8048341" y="1354984"/>
                <a:ext cx="1588817" cy="860416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8" name="直线连接符 35"/>
              <p:cNvCxnSpPr>
                <a:stCxn id="212" idx="0"/>
                <a:endCxn id="209" idx="2"/>
              </p:cNvCxnSpPr>
              <p:nvPr/>
            </p:nvCxnSpPr>
            <p:spPr>
              <a:xfrm flipV="1">
                <a:off x="8048341" y="1354984"/>
                <a:ext cx="32921" cy="860416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直线连接符 36"/>
              <p:cNvCxnSpPr>
                <a:stCxn id="213" idx="0"/>
                <a:endCxn id="209" idx="2"/>
              </p:cNvCxnSpPr>
              <p:nvPr/>
            </p:nvCxnSpPr>
            <p:spPr>
              <a:xfrm flipH="1" flipV="1">
                <a:off x="8081262" y="1354984"/>
                <a:ext cx="1562751" cy="860416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0" name="直线连接符 37"/>
              <p:cNvCxnSpPr>
                <a:stCxn id="213" idx="0"/>
                <a:endCxn id="210" idx="2"/>
              </p:cNvCxnSpPr>
              <p:nvPr/>
            </p:nvCxnSpPr>
            <p:spPr>
              <a:xfrm flipH="1" flipV="1">
                <a:off x="9637158" y="1354984"/>
                <a:ext cx="6855" cy="860416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sp>
            <p:nvSpPr>
              <p:cNvPr id="241" name="文本框 240"/>
              <p:cNvSpPr txBox="1"/>
              <p:nvPr/>
            </p:nvSpPr>
            <p:spPr>
              <a:xfrm>
                <a:off x="6376382" y="3101610"/>
                <a:ext cx="1073550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Layer 3</a:t>
                </a:r>
                <a:endParaRPr kumimoji="1" lang="zh-CN" altLang="en-US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42" name="文本框 241"/>
              <p:cNvSpPr txBox="1"/>
              <p:nvPr/>
            </p:nvSpPr>
            <p:spPr>
              <a:xfrm>
                <a:off x="8640397" y="5048150"/>
                <a:ext cx="67196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is-I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cxnSp>
            <p:nvCxnSpPr>
              <p:cNvPr id="243" name="直线连接符 40"/>
              <p:cNvCxnSpPr/>
              <p:nvPr/>
            </p:nvCxnSpPr>
            <p:spPr>
              <a:xfrm>
                <a:off x="6619672" y="5806010"/>
                <a:ext cx="0" cy="223308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4" name="直线连接符 41"/>
              <p:cNvCxnSpPr/>
              <p:nvPr/>
            </p:nvCxnSpPr>
            <p:spPr>
              <a:xfrm>
                <a:off x="11098324" y="5806010"/>
                <a:ext cx="0" cy="223308"/>
              </a:xfrm>
              <a:prstGeom prst="line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5" name="直线箭头连接符 42"/>
              <p:cNvCxnSpPr/>
              <p:nvPr/>
            </p:nvCxnSpPr>
            <p:spPr>
              <a:xfrm>
                <a:off x="6619672" y="5917660"/>
                <a:ext cx="4477537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5B9BD5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246" name="文本框 245"/>
              <p:cNvSpPr txBox="1"/>
              <p:nvPr/>
            </p:nvSpPr>
            <p:spPr>
              <a:xfrm>
                <a:off x="8263604" y="5586293"/>
                <a:ext cx="1583609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3</a:t>
                </a:r>
                <a:r>
                  <a:rPr kumimoji="1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组万兆</a:t>
                </a:r>
                <a:r>
                  <a:rPr kumimoji="1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ASW</a:t>
                </a:r>
                <a:endPara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47" name="文本框 246"/>
              <p:cNvSpPr txBox="1"/>
              <p:nvPr/>
            </p:nvSpPr>
            <p:spPr>
              <a:xfrm>
                <a:off x="6989289" y="3496575"/>
                <a:ext cx="878331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48" name="文本框 247"/>
              <p:cNvSpPr txBox="1"/>
              <p:nvPr/>
            </p:nvSpPr>
            <p:spPr>
              <a:xfrm>
                <a:off x="7141688" y="3737877"/>
                <a:ext cx="743235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49" name="文本框 248"/>
              <p:cNvSpPr txBox="1"/>
              <p:nvPr/>
            </p:nvSpPr>
            <p:spPr>
              <a:xfrm>
                <a:off x="7663828" y="3139005"/>
                <a:ext cx="674605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50" name="文本框 249"/>
              <p:cNvSpPr txBox="1"/>
              <p:nvPr/>
            </p:nvSpPr>
            <p:spPr>
              <a:xfrm>
                <a:off x="8219749" y="3441864"/>
                <a:ext cx="76152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zh-CN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51" name="文本框 250"/>
              <p:cNvSpPr txBox="1"/>
              <p:nvPr/>
            </p:nvSpPr>
            <p:spPr>
              <a:xfrm>
                <a:off x="7695837" y="1394482"/>
                <a:ext cx="69068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52" name="文本框 251"/>
              <p:cNvSpPr txBox="1"/>
              <p:nvPr/>
            </p:nvSpPr>
            <p:spPr>
              <a:xfrm>
                <a:off x="8250904" y="1389104"/>
                <a:ext cx="69068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53" name="文本框 252"/>
              <p:cNvSpPr txBox="1"/>
              <p:nvPr/>
            </p:nvSpPr>
            <p:spPr>
              <a:xfrm>
                <a:off x="8921489" y="1389104"/>
                <a:ext cx="69068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  <p:sp>
            <p:nvSpPr>
              <p:cNvPr id="254" name="文本框 253"/>
              <p:cNvSpPr txBox="1"/>
              <p:nvPr/>
            </p:nvSpPr>
            <p:spPr>
              <a:xfrm>
                <a:off x="9429288" y="1391836"/>
                <a:ext cx="690688" cy="316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2</a:t>
                </a:r>
                <a:r>
                  <a:rPr kumimoji="0" lang="en-US" altLang="zh-CN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*40G</a:t>
                </a:r>
                <a:endPara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</p:grpSp>
        <p:sp>
          <p:nvSpPr>
            <p:cNvPr id="147" name="文本框 146"/>
            <p:cNvSpPr txBox="1"/>
            <p:nvPr/>
          </p:nvSpPr>
          <p:spPr>
            <a:xfrm>
              <a:off x="6098341" y="2313606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4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48" name="圆角矩形 147"/>
            <p:cNvSpPr/>
            <p:nvPr/>
          </p:nvSpPr>
          <p:spPr>
            <a:xfrm>
              <a:off x="5807446" y="668349"/>
              <a:ext cx="1212345" cy="313614"/>
            </a:xfrm>
            <a:prstGeom prst="roundRect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分光器</a:t>
              </a:r>
            </a:p>
          </p:txBody>
        </p:sp>
        <p:sp>
          <p:nvSpPr>
            <p:cNvPr id="149" name="云形 148"/>
            <p:cNvSpPr/>
            <p:nvPr/>
          </p:nvSpPr>
          <p:spPr>
            <a:xfrm>
              <a:off x="5543250" y="-359308"/>
              <a:ext cx="1791623" cy="609600"/>
            </a:xfrm>
            <a:prstGeom prst="cloud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5748967" y="-220736"/>
              <a:ext cx="1566948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ISP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或者用户骨干网</a:t>
              </a:r>
            </a:p>
          </p:txBody>
        </p:sp>
        <p:cxnSp>
          <p:nvCxnSpPr>
            <p:cNvPr id="151" name="直线连接符 56"/>
            <p:cNvCxnSpPr/>
            <p:nvPr/>
          </p:nvCxnSpPr>
          <p:spPr>
            <a:xfrm flipV="1">
              <a:off x="6064050" y="250292"/>
              <a:ext cx="1" cy="418057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52" name="直线连接符 57"/>
            <p:cNvCxnSpPr/>
            <p:nvPr/>
          </p:nvCxnSpPr>
          <p:spPr>
            <a:xfrm flipV="1">
              <a:off x="6854462" y="230503"/>
              <a:ext cx="1" cy="418057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53" name="直线连接符 58"/>
            <p:cNvCxnSpPr>
              <a:stCxn id="209" idx="0"/>
            </p:cNvCxnSpPr>
            <p:nvPr/>
          </p:nvCxnSpPr>
          <p:spPr>
            <a:xfrm flipV="1">
              <a:off x="5632426" y="981964"/>
              <a:ext cx="431624" cy="1418141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54" name="直线连接符 59"/>
            <p:cNvCxnSpPr>
              <a:stCxn id="210" idx="0"/>
            </p:cNvCxnSpPr>
            <p:nvPr/>
          </p:nvCxnSpPr>
          <p:spPr>
            <a:xfrm flipH="1" flipV="1">
              <a:off x="6854466" y="981964"/>
              <a:ext cx="333856" cy="1418141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55" name="文本框 154"/>
            <p:cNvSpPr txBox="1"/>
            <p:nvPr/>
          </p:nvSpPr>
          <p:spPr>
            <a:xfrm>
              <a:off x="5666950" y="1412797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6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6706359" y="1412797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6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pic>
          <p:nvPicPr>
            <p:cNvPr id="157" name="图片 156" descr="屏幕快照 2016-11-16 下午10.50.4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7647" y="643033"/>
              <a:ext cx="723900" cy="993042"/>
            </a:xfrm>
            <a:prstGeom prst="rect">
              <a:avLst/>
            </a:prstGeom>
          </p:spPr>
        </p:pic>
        <p:cxnSp>
          <p:nvCxnSpPr>
            <p:cNvPr id="158" name="直线连接符 63"/>
            <p:cNvCxnSpPr/>
            <p:nvPr/>
          </p:nvCxnSpPr>
          <p:spPr>
            <a:xfrm>
              <a:off x="4861547" y="825156"/>
              <a:ext cx="945899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59" name="直线连接符 64"/>
            <p:cNvCxnSpPr>
              <a:stCxn id="209" idx="0"/>
            </p:cNvCxnSpPr>
            <p:nvPr/>
          </p:nvCxnSpPr>
          <p:spPr>
            <a:xfrm flipH="1" flipV="1">
              <a:off x="4499597" y="1636075"/>
              <a:ext cx="1132829" cy="76403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60" name="直线连接符 65"/>
            <p:cNvCxnSpPr>
              <a:stCxn id="210" idx="0"/>
            </p:cNvCxnSpPr>
            <p:nvPr/>
          </p:nvCxnSpPr>
          <p:spPr>
            <a:xfrm flipH="1" flipV="1">
              <a:off x="4499597" y="1636075"/>
              <a:ext cx="2688725" cy="76403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61" name="文本框 160"/>
            <p:cNvSpPr txBox="1"/>
            <p:nvPr/>
          </p:nvSpPr>
          <p:spPr>
            <a:xfrm>
              <a:off x="4896224" y="1940664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4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026079" y="1709019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4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63" name="云形 162"/>
            <p:cNvSpPr/>
            <p:nvPr/>
          </p:nvSpPr>
          <p:spPr>
            <a:xfrm>
              <a:off x="7448056" y="712290"/>
              <a:ext cx="1791623" cy="609600"/>
            </a:xfrm>
            <a:prstGeom prst="cloud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7740157" y="853997"/>
              <a:ext cx="1439391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运维专线（可选）</a:t>
              </a:r>
            </a:p>
          </p:txBody>
        </p:sp>
        <p:cxnSp>
          <p:nvCxnSpPr>
            <p:cNvPr id="165" name="直线连接符 70"/>
            <p:cNvCxnSpPr>
              <a:stCxn id="209" idx="0"/>
            </p:cNvCxnSpPr>
            <p:nvPr/>
          </p:nvCxnSpPr>
          <p:spPr>
            <a:xfrm flipV="1">
              <a:off x="5632426" y="1321241"/>
              <a:ext cx="2711442" cy="1078864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66" name="直线连接符 71"/>
            <p:cNvCxnSpPr>
              <a:stCxn id="210" idx="0"/>
            </p:cNvCxnSpPr>
            <p:nvPr/>
          </p:nvCxnSpPr>
          <p:spPr>
            <a:xfrm flipV="1">
              <a:off x="7188322" y="1321241"/>
              <a:ext cx="1155546" cy="1078864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67" name="文本框 166"/>
            <p:cNvSpPr txBox="1"/>
            <p:nvPr/>
          </p:nvSpPr>
          <p:spPr>
            <a:xfrm>
              <a:off x="6358638" y="1764065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7542332" y="1764065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69" name="圆角矩形 168"/>
            <p:cNvSpPr/>
            <p:nvPr/>
          </p:nvSpPr>
          <p:spPr>
            <a:xfrm>
              <a:off x="9681357" y="1944731"/>
              <a:ext cx="630165" cy="475262"/>
            </a:xfrm>
            <a:prstGeom prst="roundRect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CSW</a:t>
              </a:r>
              <a:endPara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sp>
          <p:nvSpPr>
            <p:cNvPr id="170" name="圆角矩形 169"/>
            <p:cNvSpPr/>
            <p:nvPr/>
          </p:nvSpPr>
          <p:spPr>
            <a:xfrm>
              <a:off x="10637098" y="1944731"/>
              <a:ext cx="630165" cy="475262"/>
            </a:xfrm>
            <a:prstGeom prst="roundRect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CSW</a:t>
              </a:r>
              <a:endPara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cxnSp>
          <p:nvCxnSpPr>
            <p:cNvPr id="171" name="直线连接符 76"/>
            <p:cNvCxnSpPr/>
            <p:nvPr/>
          </p:nvCxnSpPr>
          <p:spPr>
            <a:xfrm>
              <a:off x="10311522" y="2139072"/>
              <a:ext cx="325576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72" name="直线连接符 77"/>
            <p:cNvCxnSpPr/>
            <p:nvPr/>
          </p:nvCxnSpPr>
          <p:spPr>
            <a:xfrm>
              <a:off x="10305159" y="2204892"/>
              <a:ext cx="325576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73" name="云形 172"/>
            <p:cNvSpPr/>
            <p:nvPr/>
          </p:nvSpPr>
          <p:spPr>
            <a:xfrm>
              <a:off x="9591407" y="588264"/>
              <a:ext cx="1791623" cy="609600"/>
            </a:xfrm>
            <a:prstGeom prst="cloud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sp>
          <p:nvSpPr>
            <p:cNvPr id="174" name="文本框 173"/>
            <p:cNvSpPr txBox="1"/>
            <p:nvPr/>
          </p:nvSpPr>
          <p:spPr>
            <a:xfrm>
              <a:off x="10013178" y="688855"/>
              <a:ext cx="1270824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VPC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专线接入（可选）</a:t>
              </a:r>
            </a:p>
          </p:txBody>
        </p:sp>
        <p:cxnSp>
          <p:nvCxnSpPr>
            <p:cNvPr id="175" name="直线连接符 80"/>
            <p:cNvCxnSpPr/>
            <p:nvPr/>
          </p:nvCxnSpPr>
          <p:spPr>
            <a:xfrm flipV="1">
              <a:off x="9996440" y="1197215"/>
              <a:ext cx="490779" cy="747516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76" name="直线连接符 81"/>
            <p:cNvCxnSpPr/>
            <p:nvPr/>
          </p:nvCxnSpPr>
          <p:spPr>
            <a:xfrm flipH="1" flipV="1">
              <a:off x="10487219" y="1197215"/>
              <a:ext cx="464962" cy="747516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77" name="直线连接符 82"/>
            <p:cNvCxnSpPr>
              <a:stCxn id="180" idx="0"/>
            </p:cNvCxnSpPr>
            <p:nvPr/>
          </p:nvCxnSpPr>
          <p:spPr>
            <a:xfrm flipH="1" flipV="1">
              <a:off x="9996439" y="2419994"/>
              <a:ext cx="16738" cy="2376072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78" name="直线连接符 83"/>
            <p:cNvCxnSpPr>
              <a:stCxn id="181" idx="0"/>
            </p:cNvCxnSpPr>
            <p:nvPr/>
          </p:nvCxnSpPr>
          <p:spPr>
            <a:xfrm flipH="1" flipV="1">
              <a:off x="10952180" y="2419994"/>
              <a:ext cx="16738" cy="2376072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79" name="文本框 178"/>
            <p:cNvSpPr txBox="1"/>
            <p:nvPr/>
          </p:nvSpPr>
          <p:spPr>
            <a:xfrm>
              <a:off x="10276233" y="4022901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80" name="圆角矩形 179"/>
            <p:cNvSpPr/>
            <p:nvPr/>
          </p:nvSpPr>
          <p:spPr>
            <a:xfrm>
              <a:off x="9698095" y="4796066"/>
              <a:ext cx="630165" cy="475262"/>
            </a:xfrm>
            <a:prstGeom prst="roundRect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LSW</a:t>
              </a:r>
              <a:endPara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sp>
          <p:nvSpPr>
            <p:cNvPr id="181" name="圆角矩形 180"/>
            <p:cNvSpPr/>
            <p:nvPr/>
          </p:nvSpPr>
          <p:spPr>
            <a:xfrm>
              <a:off x="10653836" y="4796066"/>
              <a:ext cx="630165" cy="475262"/>
            </a:xfrm>
            <a:prstGeom prst="roundRect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LSW</a:t>
              </a:r>
              <a:endPara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  <a:cs typeface="+mn-cs"/>
              </a:endParaRPr>
            </a:p>
          </p:txBody>
        </p:sp>
        <p:cxnSp>
          <p:nvCxnSpPr>
            <p:cNvPr id="182" name="直线连接符 87"/>
            <p:cNvCxnSpPr/>
            <p:nvPr/>
          </p:nvCxnSpPr>
          <p:spPr>
            <a:xfrm>
              <a:off x="10328260" y="4990407"/>
              <a:ext cx="325576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83" name="直线连接符 88"/>
            <p:cNvCxnSpPr/>
            <p:nvPr/>
          </p:nvCxnSpPr>
          <p:spPr>
            <a:xfrm>
              <a:off x="10321897" y="5056227"/>
              <a:ext cx="325576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84" name="文本框 183"/>
            <p:cNvSpPr txBox="1"/>
            <p:nvPr/>
          </p:nvSpPr>
          <p:spPr>
            <a:xfrm>
              <a:off x="10213328" y="4763923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4</a:t>
              </a: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pic>
          <p:nvPicPr>
            <p:cNvPr id="185" name="图片 184" descr="屏幕快照 2016-11-16 下午11.20.3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2700" y="5732337"/>
              <a:ext cx="623978" cy="391026"/>
            </a:xfrm>
            <a:prstGeom prst="rect">
              <a:avLst/>
            </a:prstGeom>
          </p:spPr>
        </p:pic>
        <p:pic>
          <p:nvPicPr>
            <p:cNvPr id="186" name="图片 185" descr="屏幕快照 2016-11-16 下午11.20.3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5273" y="5732337"/>
              <a:ext cx="623978" cy="391026"/>
            </a:xfrm>
            <a:prstGeom prst="rect">
              <a:avLst/>
            </a:prstGeom>
          </p:spPr>
        </p:pic>
        <p:sp>
          <p:nvSpPr>
            <p:cNvPr id="187" name="文本框 186"/>
            <p:cNvSpPr txBox="1"/>
            <p:nvPr/>
          </p:nvSpPr>
          <p:spPr>
            <a:xfrm>
              <a:off x="9269114" y="6086621"/>
              <a:ext cx="1411927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SLB/LVS/DNS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10803232" y="6073921"/>
              <a:ext cx="559973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XGW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cxnSp>
          <p:nvCxnSpPr>
            <p:cNvPr id="189" name="直线连接符 94"/>
            <p:cNvCxnSpPr/>
            <p:nvPr/>
          </p:nvCxnSpPr>
          <p:spPr>
            <a:xfrm flipH="1">
              <a:off x="9814689" y="5271328"/>
              <a:ext cx="198489" cy="461009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0" name="直线连接符 95"/>
            <p:cNvCxnSpPr/>
            <p:nvPr/>
          </p:nvCxnSpPr>
          <p:spPr>
            <a:xfrm flipH="1">
              <a:off x="9814689" y="5271328"/>
              <a:ext cx="1154230" cy="461009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1" name="直线连接符 96"/>
            <p:cNvCxnSpPr/>
            <p:nvPr/>
          </p:nvCxnSpPr>
          <p:spPr>
            <a:xfrm>
              <a:off x="10013178" y="5271328"/>
              <a:ext cx="1124084" cy="461009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2" name="直线连接符 97"/>
            <p:cNvCxnSpPr/>
            <p:nvPr/>
          </p:nvCxnSpPr>
          <p:spPr>
            <a:xfrm>
              <a:off x="10968919" y="5271328"/>
              <a:ext cx="168343" cy="461009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3" name="直线连接符 98"/>
            <p:cNvCxnSpPr>
              <a:stCxn id="212" idx="2"/>
            </p:cNvCxnSpPr>
            <p:nvPr/>
          </p:nvCxnSpPr>
          <p:spPr>
            <a:xfrm flipV="1">
              <a:off x="6503416" y="4796066"/>
              <a:ext cx="3509762" cy="269176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4" name="直线连接符 99"/>
            <p:cNvCxnSpPr>
              <a:stCxn id="213" idx="2"/>
            </p:cNvCxnSpPr>
            <p:nvPr/>
          </p:nvCxnSpPr>
          <p:spPr>
            <a:xfrm>
              <a:off x="7195177" y="3754446"/>
              <a:ext cx="3773742" cy="104162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5" name="直线连接符 100"/>
            <p:cNvCxnSpPr/>
            <p:nvPr/>
          </p:nvCxnSpPr>
          <p:spPr>
            <a:xfrm flipH="1" flipV="1">
              <a:off x="9996439" y="2419994"/>
              <a:ext cx="927082" cy="2354095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6" name="直线连接符 101"/>
            <p:cNvCxnSpPr>
              <a:stCxn id="180" idx="0"/>
            </p:cNvCxnSpPr>
            <p:nvPr/>
          </p:nvCxnSpPr>
          <p:spPr>
            <a:xfrm flipV="1">
              <a:off x="10013178" y="2419994"/>
              <a:ext cx="939003" cy="2376072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7" name="直线连接符 102"/>
            <p:cNvCxnSpPr>
              <a:stCxn id="213" idx="2"/>
            </p:cNvCxnSpPr>
            <p:nvPr/>
          </p:nvCxnSpPr>
          <p:spPr>
            <a:xfrm>
              <a:off x="7195177" y="3754447"/>
              <a:ext cx="2818001" cy="1041619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8" name="直线连接符 103"/>
            <p:cNvCxnSpPr>
              <a:stCxn id="212" idx="2"/>
            </p:cNvCxnSpPr>
            <p:nvPr/>
          </p:nvCxnSpPr>
          <p:spPr>
            <a:xfrm flipV="1">
              <a:off x="6503416" y="4796067"/>
              <a:ext cx="4465503" cy="269174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99" name="文本框 198"/>
            <p:cNvSpPr txBox="1"/>
            <p:nvPr/>
          </p:nvSpPr>
          <p:spPr>
            <a:xfrm>
              <a:off x="8964463" y="4139301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2*40G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9220546" y="4350601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2*40G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9248059" y="4485473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2*40G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8482939" y="4405565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2*40G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>
              <a:off x="9356190" y="3080602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0336444" y="2792511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0923521" y="3080602"/>
              <a:ext cx="850226" cy="236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1*10G</a:t>
              </a: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</p:grpSp>
      <p:sp>
        <p:nvSpPr>
          <p:cNvPr id="255" name="文本框 254"/>
          <p:cNvSpPr txBox="1"/>
          <p:nvPr/>
        </p:nvSpPr>
        <p:spPr>
          <a:xfrm>
            <a:off x="4613846" y="4475059"/>
            <a:ext cx="1843593" cy="421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lvl="0" indent="0" defTabSz="5842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rPr>
              <a:t>业务网</a:t>
            </a:r>
          </a:p>
        </p:txBody>
      </p:sp>
      <p:sp>
        <p:nvSpPr>
          <p:cNvPr id="256" name="标题 4"/>
          <p:cNvSpPr txBox="1">
            <a:spLocks/>
          </p:cNvSpPr>
          <p:nvPr/>
        </p:nvSpPr>
        <p:spPr>
          <a:xfrm>
            <a:off x="835033" y="535286"/>
            <a:ext cx="19750977" cy="89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164592" tIns="82296" rIns="164592" bIns="82296" rtlCol="0" anchor="ctr"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zh-CN" altLang="en-US" sz="6399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专有云网络规划</a:t>
            </a:r>
            <a:endParaRPr lang="zh-CN" altLang="en-US" sz="6399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7706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标题 1"/>
          <p:cNvSpPr>
            <a:spLocks noGrp="1"/>
          </p:cNvSpPr>
          <p:nvPr>
            <p:ph type="title" idx="4294967295"/>
          </p:nvPr>
        </p:nvSpPr>
        <p:spPr>
          <a:xfrm>
            <a:off x="1017450" y="360113"/>
            <a:ext cx="21944648" cy="1100431"/>
          </a:xfrm>
        </p:spPr>
        <p:txBody>
          <a:bodyPr>
            <a:normAutofit/>
          </a:bodyPr>
          <a:lstStyle/>
          <a:p>
            <a:pPr algn="l"/>
            <a:r>
              <a:rPr lang="zh-CN" altLang="en-US" sz="6399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高效的全链路专有</a:t>
            </a:r>
            <a:r>
              <a:rPr lang="zh-CN" altLang="en-US" sz="6399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云交付服务</a:t>
            </a:r>
            <a:endParaRPr lang="zh-CN" altLang="en-US" sz="6399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示 93"/>
          <p:cNvGraphicFramePr/>
          <p:nvPr>
            <p:extLst/>
          </p:nvPr>
        </p:nvGraphicFramePr>
        <p:xfrm>
          <a:off x="696963" y="4686319"/>
          <a:ext cx="24082531" cy="321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5" name="左大括号 94"/>
          <p:cNvSpPr/>
          <p:nvPr/>
        </p:nvSpPr>
        <p:spPr>
          <a:xfrm rot="5400000">
            <a:off x="13494608" y="-1970485"/>
            <a:ext cx="690077" cy="12544933"/>
          </a:xfrm>
          <a:prstGeom prst="leftBrace">
            <a:avLst>
              <a:gd name="adj1" fmla="val 8333"/>
              <a:gd name="adj2" fmla="val 49329"/>
            </a:avLst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5" tIns="45718" rIns="91435" bIns="45718" numCol="1" spcCol="38100" rtlCol="0" anchor="t">
            <a:noAutofit/>
          </a:bodyPr>
          <a:lstStyle/>
          <a:p>
            <a:pPr latinLnBrk="1" hangingPunct="0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3162701" y="3412608"/>
            <a:ext cx="2032489" cy="513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部署实施</a:t>
            </a:r>
          </a:p>
        </p:txBody>
      </p:sp>
      <p:sp>
        <p:nvSpPr>
          <p:cNvPr id="97" name="左大括号 96"/>
          <p:cNvSpPr/>
          <p:nvPr/>
        </p:nvSpPr>
        <p:spPr>
          <a:xfrm rot="5400000">
            <a:off x="4126662" y="2041979"/>
            <a:ext cx="690077" cy="4520015"/>
          </a:xfrm>
          <a:prstGeom prst="leftBrace">
            <a:avLst>
              <a:gd name="adj1" fmla="val 8333"/>
              <a:gd name="adj2" fmla="val 49329"/>
            </a:avLst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5" tIns="45718" rIns="91435" bIns="45718" numCol="1" spcCol="38100" rtlCol="0" anchor="t">
            <a:noAutofit/>
          </a:bodyPr>
          <a:lstStyle/>
          <a:p>
            <a:pPr latinLnBrk="1" hangingPunct="0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455452" y="3412608"/>
            <a:ext cx="2032489" cy="513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交付准备</a:t>
            </a:r>
          </a:p>
        </p:txBody>
      </p:sp>
      <p:sp>
        <p:nvSpPr>
          <p:cNvPr id="99" name="左大括号 98"/>
          <p:cNvSpPr/>
          <p:nvPr/>
        </p:nvSpPr>
        <p:spPr>
          <a:xfrm rot="5400000">
            <a:off x="21872510" y="2452571"/>
            <a:ext cx="690077" cy="3698829"/>
          </a:xfrm>
          <a:prstGeom prst="leftBrace">
            <a:avLst>
              <a:gd name="adj1" fmla="val 8333"/>
              <a:gd name="adj2" fmla="val 49329"/>
            </a:avLst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5" tIns="45718" rIns="91435" bIns="45718" numCol="1" spcCol="38100" rtlCol="0" anchor="t">
            <a:noAutofit/>
          </a:bodyPr>
          <a:lstStyle/>
          <a:p>
            <a:pPr latinLnBrk="1" hangingPunct="0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1206845" y="3423746"/>
            <a:ext cx="2021402" cy="513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建转运</a:t>
            </a:r>
          </a:p>
        </p:txBody>
      </p:sp>
      <p:sp>
        <p:nvSpPr>
          <p:cNvPr id="101" name="左中括号 100"/>
          <p:cNvSpPr/>
          <p:nvPr/>
        </p:nvSpPr>
        <p:spPr>
          <a:xfrm rot="16200000">
            <a:off x="16466797" y="4714313"/>
            <a:ext cx="365742" cy="11027736"/>
          </a:xfrm>
          <a:prstGeom prst="leftBracket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5" tIns="45718" rIns="91435" bIns="45718" numCol="1" spcCol="38100" rtlCol="0" anchor="t">
            <a:noAutofit/>
          </a:bodyPr>
          <a:lstStyle/>
          <a:p>
            <a:pPr latinLnBrk="1" hangingPunct="0"/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102" name="直接连接符 101"/>
          <p:cNvCxnSpPr>
            <a:endCxn id="101" idx="0"/>
          </p:cNvCxnSpPr>
          <p:nvPr/>
        </p:nvCxnSpPr>
        <p:spPr>
          <a:xfrm>
            <a:off x="10554622" y="8660305"/>
            <a:ext cx="581179" cy="1385004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H="1">
            <a:off x="22163537" y="8330451"/>
            <a:ext cx="134191" cy="18977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4" name="文本框 103"/>
          <p:cNvSpPr txBox="1"/>
          <p:nvPr/>
        </p:nvSpPr>
        <p:spPr>
          <a:xfrm>
            <a:off x="7605594" y="8036934"/>
            <a:ext cx="4202992" cy="100594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SLA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起点：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84179" latinLnBrk="1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IDC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布线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设备上架完成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20197916" y="7935414"/>
            <a:ext cx="4065432" cy="100594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SLA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终点：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84179" latinLnBrk="1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交付完成验收及建转运</a:t>
            </a:r>
          </a:p>
        </p:txBody>
      </p:sp>
      <p:cxnSp>
        <p:nvCxnSpPr>
          <p:cNvPr id="106" name="直接连接符 105"/>
          <p:cNvCxnSpPr/>
          <p:nvPr/>
        </p:nvCxnSpPr>
        <p:spPr>
          <a:xfrm>
            <a:off x="3055504" y="6081992"/>
            <a:ext cx="0" cy="2578316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7" name="文本框 106"/>
          <p:cNvSpPr txBox="1"/>
          <p:nvPr/>
        </p:nvSpPr>
        <p:spPr>
          <a:xfrm>
            <a:off x="1966423" y="8604919"/>
            <a:ext cx="3521519" cy="57510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defTabSz="584179" latinLnBrk="1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尽量提前勘察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1135799" y="11003979"/>
            <a:ext cx="10817848" cy="69826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>
            <a:lvl1pPr marL="0" marR="0" indent="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584179"/>
            <a:r>
              <a:rPr lang="zh-CN" altLang="en-US" sz="3600" b="1" dirty="0">
                <a:solidFill>
                  <a:schemeClr val="bg1"/>
                </a:solidFill>
              </a:rPr>
              <a:t>设备到机房完成上架开始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，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21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天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完成</a:t>
            </a:r>
            <a:r>
              <a:rPr lang="zh-CN" altLang="en-US" sz="3600" b="1" dirty="0">
                <a:solidFill>
                  <a:schemeClr val="bg1"/>
                </a:solidFill>
              </a:rPr>
              <a:t>专有云交付</a:t>
            </a:r>
          </a:p>
        </p:txBody>
      </p:sp>
      <p:sp>
        <p:nvSpPr>
          <p:cNvPr id="109" name="内容占位符 2"/>
          <p:cNvSpPr txBox="1">
            <a:spLocks/>
          </p:cNvSpPr>
          <p:nvPr/>
        </p:nvSpPr>
        <p:spPr>
          <a:xfrm>
            <a:off x="696964" y="2576591"/>
            <a:ext cx="21944489" cy="9050409"/>
          </a:xfrm>
          <a:prstGeom prst="rect">
            <a:avLst/>
          </a:prstGeom>
        </p:spPr>
        <p:txBody>
          <a:bodyPr/>
          <a:lstStyle>
            <a:lvl1pPr marL="23151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1pPr>
            <a:lvl2pPr marL="398198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2pPr>
            <a:lvl3pPr marL="564885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3pPr>
            <a:lvl4pPr marL="731573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4pPr>
            <a:lvl5pPr marL="89826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5pPr>
            <a:lvl6pPr marL="1064948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6pPr>
            <a:lvl7pPr marL="1231635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7pPr>
            <a:lvl8pPr marL="1398323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8pPr>
            <a:lvl9pPr marL="156501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>
              <a:buFont typeface="Wingdings" panose="05000000000000000000" pitchFamily="2" charset="2"/>
              <a:buChar char="l"/>
            </a:pPr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阿里云专业服务团队</a:t>
            </a:r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提供从</a:t>
            </a: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IDC</a:t>
            </a:r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、网络、</a:t>
            </a: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OS</a:t>
            </a:r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到平台的端到端的全链路交付服务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0" name="表格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97867"/>
              </p:ext>
            </p:extLst>
          </p:nvPr>
        </p:nvGraphicFramePr>
        <p:xfrm>
          <a:off x="1049569" y="9569389"/>
          <a:ext cx="5872119" cy="289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315"/>
                <a:gridCol w="1090804"/>
              </a:tblGrid>
              <a:tr h="579053">
                <a:tc>
                  <a:txBody>
                    <a:bodyPr/>
                    <a:lstStyle/>
                    <a:p>
                      <a:r>
                        <a:rPr lang="zh-CN" altLang="en-US" sz="3200" dirty="0" smtClean="0"/>
                        <a:t>人员岗位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zh-CN" altLang="en-US" sz="3200" dirty="0" smtClean="0"/>
                        <a:t>数量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</a:tr>
              <a:tr h="579053"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IDC</a:t>
                      </a:r>
                      <a:r>
                        <a:rPr lang="zh-CN" altLang="en-US" sz="3200" dirty="0" smtClean="0"/>
                        <a:t>勘察</a:t>
                      </a:r>
                      <a:r>
                        <a:rPr lang="en-US" altLang="zh-CN" sz="3200" dirty="0" smtClean="0"/>
                        <a:t>&amp;</a:t>
                      </a:r>
                      <a:r>
                        <a:rPr lang="zh-CN" altLang="en-US" sz="3200" dirty="0" smtClean="0"/>
                        <a:t>布线指导工程师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1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</a:tr>
              <a:tr h="579053">
                <a:tc>
                  <a:txBody>
                    <a:bodyPr/>
                    <a:lstStyle/>
                    <a:p>
                      <a:r>
                        <a:rPr lang="zh-CN" altLang="en-US" sz="3200" dirty="0" smtClean="0"/>
                        <a:t>网络交付工程师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1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</a:tr>
              <a:tr h="579053"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OS</a:t>
                      </a:r>
                      <a:r>
                        <a:rPr lang="zh-CN" altLang="en-US" sz="3200" dirty="0" smtClean="0"/>
                        <a:t>交付</a:t>
                      </a:r>
                      <a:r>
                        <a:rPr lang="en-US" altLang="zh-CN" sz="3200" dirty="0" smtClean="0"/>
                        <a:t>&amp;</a:t>
                      </a:r>
                      <a:r>
                        <a:rPr lang="zh-CN" altLang="en-US" sz="3200" dirty="0" smtClean="0"/>
                        <a:t>平台交付工程师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2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</a:tr>
              <a:tr h="579053">
                <a:tc>
                  <a:txBody>
                    <a:bodyPr/>
                    <a:lstStyle/>
                    <a:p>
                      <a:r>
                        <a:rPr lang="zh-CN" altLang="en-US" sz="3200" dirty="0" smtClean="0"/>
                        <a:t>项目经理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en-US" altLang="zh-CN" sz="3200" dirty="0" smtClean="0"/>
                        <a:t>1</a:t>
                      </a:r>
                      <a:endParaRPr lang="zh-CN" altLang="en-US" sz="3200" dirty="0"/>
                    </a:p>
                  </a:txBody>
                  <a:tcPr marL="91429" marR="91429" marT="45715" marB="457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277655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336435" y="3659167"/>
            <a:ext cx="5506308" cy="2448584"/>
            <a:chOff x="639902" y="2044461"/>
            <a:chExt cx="2753154" cy="122429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902" y="2044461"/>
              <a:ext cx="2753154" cy="96268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123617" y="3007143"/>
              <a:ext cx="17081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架构师进行设备规划</a:t>
              </a:r>
            </a:p>
          </p:txBody>
        </p:sp>
      </p:grpSp>
      <p:sp>
        <p:nvSpPr>
          <p:cNvPr id="7" name="右箭头 6"/>
          <p:cNvSpPr/>
          <p:nvPr/>
        </p:nvSpPr>
        <p:spPr>
          <a:xfrm>
            <a:off x="6354578" y="4780601"/>
            <a:ext cx="1173192" cy="27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grpSp>
        <p:nvGrpSpPr>
          <p:cNvPr id="10" name="组 9"/>
          <p:cNvGrpSpPr/>
          <p:nvPr/>
        </p:nvGrpSpPr>
        <p:grpSpPr>
          <a:xfrm>
            <a:off x="7367783" y="3409003"/>
            <a:ext cx="6288902" cy="2776392"/>
            <a:chOff x="4190081" y="1358663"/>
            <a:chExt cx="3144451" cy="1388196"/>
          </a:xfrm>
        </p:grpSpPr>
        <p:sp>
          <p:nvSpPr>
            <p:cNvPr id="8" name="文本框 7"/>
            <p:cNvSpPr txBox="1"/>
            <p:nvPr/>
          </p:nvSpPr>
          <p:spPr>
            <a:xfrm>
              <a:off x="4190081" y="2485249"/>
              <a:ext cx="31444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客户采购设备清单（交换机、服务器）</a:t>
              </a: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3392" y="1358663"/>
              <a:ext cx="2411076" cy="1126586"/>
            </a:xfrm>
            <a:prstGeom prst="rect">
              <a:avLst/>
            </a:prstGeom>
          </p:spPr>
        </p:pic>
      </p:grpSp>
      <p:sp>
        <p:nvSpPr>
          <p:cNvPr id="11" name="右箭头 10"/>
          <p:cNvSpPr/>
          <p:nvPr/>
        </p:nvSpPr>
        <p:spPr>
          <a:xfrm>
            <a:off x="13162420" y="4811633"/>
            <a:ext cx="1173192" cy="27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sp>
        <p:nvSpPr>
          <p:cNvPr id="12" name="文本框 11"/>
          <p:cNvSpPr txBox="1"/>
          <p:nvPr/>
        </p:nvSpPr>
        <p:spPr>
          <a:xfrm>
            <a:off x="6252982" y="427836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>
                <a:solidFill>
                  <a:srgbClr val="C00000"/>
                </a:solidFill>
              </a:rPr>
              <a:t>设备规划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5099" y="3718056"/>
            <a:ext cx="2053574" cy="189560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4463308" y="558453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交付</a:t>
            </a:r>
            <a:r>
              <a:rPr kumimoji="1" lang="zh-CN" altLang="en-US" sz="280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人员进行工堪</a:t>
            </a:r>
          </a:p>
        </p:txBody>
      </p:sp>
      <p:sp>
        <p:nvSpPr>
          <p:cNvPr id="19" name="右箭头 18"/>
          <p:cNvSpPr/>
          <p:nvPr/>
        </p:nvSpPr>
        <p:spPr>
          <a:xfrm>
            <a:off x="17294536" y="4783595"/>
            <a:ext cx="1173192" cy="27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974" y="8169753"/>
            <a:ext cx="7825912" cy="96673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3593" y="4077792"/>
            <a:ext cx="4197382" cy="146768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604695" y="566217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导入规划系统</a:t>
            </a:r>
          </a:p>
        </p:txBody>
      </p:sp>
      <p:sp>
        <p:nvSpPr>
          <p:cNvPr id="23" name="右箭头 22"/>
          <p:cNvSpPr/>
          <p:nvPr/>
        </p:nvSpPr>
        <p:spPr>
          <a:xfrm rot="5400000">
            <a:off x="20325672" y="6960401"/>
            <a:ext cx="1173192" cy="27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sp>
        <p:nvSpPr>
          <p:cNvPr id="24" name="文本框 23"/>
          <p:cNvSpPr txBox="1"/>
          <p:nvPr/>
        </p:nvSpPr>
        <p:spPr>
          <a:xfrm>
            <a:off x="16777803" y="9295509"/>
            <a:ext cx="41344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400"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</a:rPr>
              <a:t>云平台规划、机柜规划、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>
                <a:solidFill>
                  <a:schemeClr val="bg1"/>
                </a:solidFill>
              </a:rPr>
              <a:t>物理设备规划、网络规划</a:t>
            </a:r>
          </a:p>
        </p:txBody>
      </p:sp>
      <p:sp>
        <p:nvSpPr>
          <p:cNvPr id="25" name="右箭头 24"/>
          <p:cNvSpPr/>
          <p:nvPr/>
        </p:nvSpPr>
        <p:spPr>
          <a:xfrm rot="10800000">
            <a:off x="12816556" y="8512843"/>
            <a:ext cx="1173192" cy="27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sp>
        <p:nvSpPr>
          <p:cNvPr id="26" name="圆角矩形 25"/>
          <p:cNvSpPr/>
          <p:nvPr/>
        </p:nvSpPr>
        <p:spPr>
          <a:xfrm>
            <a:off x="10149370" y="8194603"/>
            <a:ext cx="2476572" cy="827824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800">
                <a:solidFill>
                  <a:srgbClr val="C00000"/>
                </a:solidFill>
              </a:rPr>
              <a:t>导出规划表</a:t>
            </a:r>
          </a:p>
        </p:txBody>
      </p:sp>
      <p:sp>
        <p:nvSpPr>
          <p:cNvPr id="27" name="右大括号 26"/>
          <p:cNvSpPr/>
          <p:nvPr/>
        </p:nvSpPr>
        <p:spPr>
          <a:xfrm>
            <a:off x="9127272" y="6679466"/>
            <a:ext cx="838200" cy="39427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0000"/>
          </a:p>
        </p:txBody>
      </p:sp>
      <p:sp>
        <p:nvSpPr>
          <p:cNvPr id="28" name="文本框 27"/>
          <p:cNvSpPr txBox="1"/>
          <p:nvPr/>
        </p:nvSpPr>
        <p:spPr>
          <a:xfrm>
            <a:off x="5350889" y="7085531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服务器、网络设备上架表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27247" y="7656327"/>
            <a:ext cx="1587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IP</a:t>
            </a:r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规划表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312181" y="822327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服务器装机表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85433" y="881500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网络配置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285433" y="933870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云平台配置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835033" y="535286"/>
            <a:ext cx="19750977" cy="89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164592" tIns="82296" rIns="164592" bIns="82296" rtlCol="0" anchor="ctr"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zh-CN" altLang="en-US" sz="6399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专有云部署前准备</a:t>
            </a:r>
            <a:endParaRPr lang="zh-CN" altLang="en-US" sz="6399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649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835033" y="535286"/>
            <a:ext cx="19750977" cy="89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164592" tIns="82296" rIns="164592" bIns="82296" rtlCol="0" anchor="ctr"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zh-CN" altLang="en-US" sz="6399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专有云部署</a:t>
            </a:r>
            <a:r>
              <a:rPr lang="zh-CN" altLang="en-US" sz="6399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809755" y="3250904"/>
            <a:ext cx="19681277" cy="8489853"/>
            <a:chOff x="1410103" y="1180540"/>
            <a:chExt cx="9492695" cy="4570640"/>
          </a:xfrm>
        </p:grpSpPr>
        <p:pic>
          <p:nvPicPr>
            <p:cNvPr id="90" name="图片 89" descr="驻场人员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434" y="1180540"/>
              <a:ext cx="650493" cy="709184"/>
            </a:xfrm>
            <a:prstGeom prst="rect">
              <a:avLst/>
            </a:prstGeom>
          </p:spPr>
        </p:pic>
        <p:sp>
          <p:nvSpPr>
            <p:cNvPr id="91" name="圆角矩形 90"/>
            <p:cNvSpPr/>
            <p:nvPr/>
          </p:nvSpPr>
          <p:spPr>
            <a:xfrm>
              <a:off x="1410103" y="3495831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u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盘装机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ops1</a:t>
              </a:r>
              <a:endPara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1410103" y="4315671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启动单机天基</a:t>
              </a:r>
              <a:endPara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4870719" y="1647099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初始化业务网</a:t>
              </a:r>
            </a:p>
          </p:txBody>
        </p:sp>
        <p:sp>
          <p:nvSpPr>
            <p:cNvPr id="94" name="圆角矩形 93"/>
            <p:cNvSpPr/>
            <p:nvPr/>
          </p:nvSpPr>
          <p:spPr>
            <a:xfrm>
              <a:off x="1410103" y="2670491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人工初始化</a:t>
              </a:r>
              <a:r>
                <a:rPr kumimoji="0" lang="en-US" altLang="zh-CN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oob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网</a:t>
              </a: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4870719" y="2480515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部署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ops-master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</a:t>
              </a:r>
            </a:p>
          </p:txBody>
        </p:sp>
        <p:sp>
          <p:nvSpPr>
            <p:cNvPr id="96" name="圆角矩形 95"/>
            <p:cNvSpPr/>
            <p:nvPr/>
          </p:nvSpPr>
          <p:spPr>
            <a:xfrm>
              <a:off x="4870719" y="3316175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装机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ops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2-n</a:t>
              </a:r>
              <a:endPara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圆角矩形 96"/>
            <p:cNvSpPr/>
            <p:nvPr/>
          </p:nvSpPr>
          <p:spPr>
            <a:xfrm>
              <a:off x="4870719" y="4097379"/>
              <a:ext cx="1815831" cy="62066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部署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ops-slave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及</a:t>
              </a:r>
              <a:endPara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标准天基</a:t>
              </a: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8388619" y="2452199"/>
              <a:ext cx="1815831" cy="62066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接管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ops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1-n</a:t>
              </a: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及上面的服务</a:t>
              </a: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8388619" y="3489043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部署云产品</a:t>
              </a: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8388619" y="4315671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查看部署进度</a:t>
              </a:r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8363219" y="1680575"/>
              <a:ext cx="18412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标准天基到终态</a:t>
              </a:r>
            </a:p>
          </p:txBody>
        </p:sp>
        <p:cxnSp>
          <p:nvCxnSpPr>
            <p:cNvPr id="102" name="直线箭头连接符 2"/>
            <p:cNvCxnSpPr>
              <a:endCxn id="94" idx="0"/>
            </p:cNvCxnSpPr>
            <p:nvPr/>
          </p:nvCxnSpPr>
          <p:spPr>
            <a:xfrm>
              <a:off x="2318019" y="2299423"/>
              <a:ext cx="0" cy="371068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3" name="直线箭头连接符 19"/>
            <p:cNvCxnSpPr>
              <a:stCxn id="94" idx="2"/>
            </p:cNvCxnSpPr>
            <p:nvPr/>
          </p:nvCxnSpPr>
          <p:spPr>
            <a:xfrm>
              <a:off x="2318019" y="3072859"/>
              <a:ext cx="0" cy="428850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4" name="直线箭头连接符 21"/>
            <p:cNvCxnSpPr/>
            <p:nvPr/>
          </p:nvCxnSpPr>
          <p:spPr>
            <a:xfrm>
              <a:off x="2318019" y="3912534"/>
              <a:ext cx="0" cy="428850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5" name="肘形连接符 104"/>
            <p:cNvCxnSpPr>
              <a:stCxn id="92" idx="2"/>
              <a:endCxn id="93" idx="1"/>
            </p:cNvCxnSpPr>
            <p:nvPr/>
          </p:nvCxnSpPr>
          <p:spPr>
            <a:xfrm rot="5400000" flipH="1" flipV="1">
              <a:off x="2159491" y="2006811"/>
              <a:ext cx="2869756" cy="2552700"/>
            </a:xfrm>
            <a:prstGeom prst="bentConnector4">
              <a:avLst>
                <a:gd name="adj1" fmla="val -7966"/>
                <a:gd name="adj2" fmla="val 54350"/>
              </a:avLst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6" name="直线箭头连接符 27"/>
            <p:cNvCxnSpPr>
              <a:stCxn id="93" idx="2"/>
            </p:cNvCxnSpPr>
            <p:nvPr/>
          </p:nvCxnSpPr>
          <p:spPr>
            <a:xfrm flipH="1">
              <a:off x="5772419" y="2049467"/>
              <a:ext cx="6216" cy="464381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7" name="直线箭头连接符 29"/>
            <p:cNvCxnSpPr/>
            <p:nvPr/>
          </p:nvCxnSpPr>
          <p:spPr>
            <a:xfrm flipH="1">
              <a:off x="5804304" y="2882883"/>
              <a:ext cx="6216" cy="420968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8" name="直线箭头连接符 31"/>
            <p:cNvCxnSpPr>
              <a:stCxn id="96" idx="2"/>
              <a:endCxn id="97" idx="0"/>
            </p:cNvCxnSpPr>
            <p:nvPr/>
          </p:nvCxnSpPr>
          <p:spPr>
            <a:xfrm>
              <a:off x="5778635" y="3718543"/>
              <a:ext cx="0" cy="378836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9" name="肘形连接符 108"/>
            <p:cNvCxnSpPr>
              <a:stCxn id="97" idx="2"/>
              <a:endCxn id="101" idx="1"/>
            </p:cNvCxnSpPr>
            <p:nvPr/>
          </p:nvCxnSpPr>
          <p:spPr>
            <a:xfrm rot="5400000" flipH="1" flipV="1">
              <a:off x="5652787" y="2007607"/>
              <a:ext cx="2836280" cy="2584584"/>
            </a:xfrm>
            <a:prstGeom prst="bentConnector4">
              <a:avLst>
                <a:gd name="adj1" fmla="val -8060"/>
                <a:gd name="adj2" fmla="val 67564"/>
              </a:avLst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10" name="直线箭头连接符 44"/>
            <p:cNvCxnSpPr>
              <a:stCxn id="101" idx="2"/>
              <a:endCxn id="98" idx="0"/>
            </p:cNvCxnSpPr>
            <p:nvPr/>
          </p:nvCxnSpPr>
          <p:spPr>
            <a:xfrm>
              <a:off x="9283835" y="2082943"/>
              <a:ext cx="12700" cy="369256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11" name="直线箭头连接符 55"/>
            <p:cNvCxnSpPr>
              <a:endCxn id="99" idx="0"/>
            </p:cNvCxnSpPr>
            <p:nvPr/>
          </p:nvCxnSpPr>
          <p:spPr>
            <a:xfrm>
              <a:off x="9283835" y="3072859"/>
              <a:ext cx="12700" cy="416184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12" name="直线箭头连接符 58"/>
            <p:cNvCxnSpPr/>
            <p:nvPr/>
          </p:nvCxnSpPr>
          <p:spPr>
            <a:xfrm>
              <a:off x="9296535" y="3898199"/>
              <a:ext cx="12700" cy="416184"/>
            </a:xfrm>
            <a:prstGeom prst="straightConnector1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13" name="矩形 112"/>
            <p:cNvSpPr/>
            <p:nvPr/>
          </p:nvSpPr>
          <p:spPr>
            <a:xfrm>
              <a:off x="4540251" y="1330165"/>
              <a:ext cx="2438400" cy="3928358"/>
            </a:xfrm>
            <a:prstGeom prst="rect">
              <a:avLst/>
            </a:prstGeom>
            <a:solidFill>
              <a:sysClr val="window" lastClr="FFFFFF">
                <a:lumMod val="95000"/>
                <a:alpha val="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064635" y="1330165"/>
              <a:ext cx="2438400" cy="3928358"/>
            </a:xfrm>
            <a:prstGeom prst="rect">
              <a:avLst/>
            </a:prstGeom>
            <a:solidFill>
              <a:sysClr val="window" lastClr="FFFFFF">
                <a:lumMod val="95000"/>
                <a:alpha val="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5035819" y="5435498"/>
              <a:ext cx="2298279" cy="314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138" indent="-84138" algn="l" defTabSz="914377" hangingPunct="1">
                <a:buFont typeface="Arial" panose="020B0604020202020204" pitchFamily="34" charset="0"/>
                <a:buChar char="•"/>
              </a:pPr>
              <a:r>
                <a:rPr lang="zh-CN" altLang="en-US" sz="3200" b="1" kern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200" kern="1200" dirty="0" smtClean="0">
                  <a:solidFill>
                    <a:schemeClr val="bg1"/>
                  </a:solidFill>
                  <a:latin typeface="DengXian" panose="02010600030101010101" pitchFamily="2" charset="-122"/>
                  <a:ea typeface="DengXian" panose="02010600030101010101" pitchFamily="2" charset="-122"/>
                </a:rPr>
                <a:t>单机天基工作</a:t>
              </a:r>
              <a:endParaRPr lang="en-US" altLang="zh-CN" sz="3200" kern="12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8604519" y="5436358"/>
              <a:ext cx="2298279" cy="314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138" indent="-84138" algn="l" defTabSz="914377" hangingPunct="1">
                <a:buFont typeface="Arial" panose="020B0604020202020204" pitchFamily="34" charset="0"/>
                <a:buChar char="•"/>
              </a:pPr>
              <a:r>
                <a:rPr lang="zh-CN" altLang="en-US" sz="3200" b="1" kern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200" kern="1200" dirty="0" smtClean="0">
                  <a:solidFill>
                    <a:schemeClr val="bg1"/>
                  </a:solidFill>
                  <a:latin typeface="DengXian" panose="02010600030101010101" pitchFamily="2" charset="-122"/>
                  <a:ea typeface="DengXian" panose="02010600030101010101" pitchFamily="2" charset="-122"/>
                </a:rPr>
                <a:t>标准天基工作</a:t>
              </a:r>
              <a:endParaRPr lang="en-US" altLang="zh-CN" sz="3200" kern="12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1437857" y="2007606"/>
              <a:ext cx="1815831" cy="40236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部署前准备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09371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4"/>
          <p:cNvSpPr txBox="1">
            <a:spLocks/>
          </p:cNvSpPr>
          <p:nvPr/>
        </p:nvSpPr>
        <p:spPr>
          <a:xfrm>
            <a:off x="968551" y="612969"/>
            <a:ext cx="19750977" cy="895246"/>
          </a:xfrm>
          <a:prstGeom prst="rect">
            <a:avLst/>
          </a:prstGeom>
        </p:spPr>
        <p:txBody>
          <a:bodyPr vert="horz" lIns="164592" tIns="82296" rIns="164592" bIns="82296" rtlCol="0" anchor="ctr">
            <a:noAutofit/>
          </a:bodyPr>
          <a:lstStyle>
            <a:lvl1pPr algn="ctr" defTabSz="1219261" rtl="0" eaLnBrk="1" latinLnBrk="0" hangingPunct="1">
              <a:spcBef>
                <a:spcPct val="0"/>
              </a:spcBef>
              <a:buNone/>
              <a:defRPr sz="11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6399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专有云运维中心分工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83289"/>
            <a:ext cx="21945600" cy="8191839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1599379" y="4201703"/>
            <a:ext cx="11345614" cy="4675767"/>
          </a:xfrm>
          <a:prstGeom prst="ellipse">
            <a:avLst/>
          </a:prstGeom>
          <a:solidFill>
            <a:schemeClr val="accent5">
              <a:alpha val="3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520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872885" y="8666897"/>
            <a:ext cx="11349643" cy="2533207"/>
          </a:xfrm>
          <a:prstGeom prst="ellipse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520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438658" y="4005073"/>
            <a:ext cx="9245969" cy="5815584"/>
          </a:xfrm>
          <a:prstGeom prst="ellipse">
            <a:avLst/>
          </a:prstGeom>
          <a:solidFill>
            <a:srgbClr val="7030A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52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03679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4506749" y="4438534"/>
            <a:ext cx="8054407" cy="8277326"/>
          </a:xfrm>
          <a:prstGeom prst="roundRect">
            <a:avLst>
              <a:gd name="adj" fmla="val 322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34061" y="4655099"/>
            <a:ext cx="7513687" cy="6630104"/>
          </a:xfrm>
          <a:prstGeom prst="roundRect">
            <a:avLst>
              <a:gd name="adj" fmla="val 390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99021" y="7293017"/>
            <a:ext cx="3195871" cy="310118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078952" y="7490263"/>
            <a:ext cx="2711618" cy="797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en-US" altLang="zh-CN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7*24</a:t>
            </a:r>
          </a:p>
          <a:p>
            <a:pPr defTabSz="1645961"/>
            <a:r>
              <a:rPr lang="zh-CN" altLang="en-US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驻场运维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5728" y="8461017"/>
            <a:ext cx="2711618" cy="797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en-US" altLang="zh-CN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</a:p>
          <a:p>
            <a:pPr defTabSz="1645961"/>
            <a:r>
              <a:rPr lang="zh-CN" altLang="en-US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驻场运维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095728" y="9503222"/>
            <a:ext cx="2711618" cy="797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88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上门运维</a:t>
            </a:r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129929" y="5322379"/>
            <a:ext cx="7093488" cy="6989765"/>
          </a:xfrm>
          <a:prstGeom prst="roundRect">
            <a:avLst>
              <a:gd name="adj" fmla="val 779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00161" y="8703220"/>
            <a:ext cx="6354885" cy="53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专有云专属售后电话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5363151" y="4616531"/>
            <a:ext cx="6733066" cy="53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阿里云技术服务</a:t>
            </a:r>
            <a:endParaRPr lang="en-US" altLang="zh-CN" sz="28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56908" y="4869047"/>
            <a:ext cx="3595037" cy="97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专有云</a:t>
            </a:r>
            <a:endParaRPr lang="en-US" altLang="zh-CN" sz="28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645961"/>
            <a:r>
              <a:rPr lang="zh-CN" altLang="en-US" sz="28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客户现场运维服务</a:t>
            </a:r>
          </a:p>
        </p:txBody>
      </p:sp>
      <p:cxnSp>
        <p:nvCxnSpPr>
          <p:cNvPr id="17" name="直接连接符 16"/>
          <p:cNvCxnSpPr>
            <a:stCxn id="10" idx="1"/>
            <a:endCxn id="19" idx="3"/>
          </p:cNvCxnSpPr>
          <p:nvPr/>
        </p:nvCxnSpPr>
        <p:spPr>
          <a:xfrm flipH="1">
            <a:off x="5223758" y="7889009"/>
            <a:ext cx="855194" cy="65766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1" idx="1"/>
            <a:endCxn id="19" idx="3"/>
          </p:cNvCxnSpPr>
          <p:nvPr/>
        </p:nvCxnSpPr>
        <p:spPr>
          <a:xfrm flipH="1" flipV="1">
            <a:off x="5223758" y="8546677"/>
            <a:ext cx="871970" cy="31308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062585" y="8057370"/>
            <a:ext cx="3161172" cy="97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阿里云或者</a:t>
            </a:r>
            <a:endParaRPr lang="en-US" altLang="zh-CN" sz="28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645961"/>
            <a:r>
              <a:rPr lang="zh-CN" altLang="en-US" sz="28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  <a:endParaRPr lang="zh-CN" altLang="en-US" sz="28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07433" y="9602933"/>
            <a:ext cx="3542794" cy="53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645961"/>
            <a:r>
              <a:rPr lang="zh-CN" altLang="en-US" sz="2880" dirty="0"/>
              <a:t>阿里云原厂</a:t>
            </a:r>
          </a:p>
        </p:txBody>
      </p:sp>
      <p:cxnSp>
        <p:nvCxnSpPr>
          <p:cNvPr id="26" name="直接连接符 25"/>
          <p:cNvCxnSpPr>
            <a:endCxn id="12" idx="1"/>
          </p:cNvCxnSpPr>
          <p:nvPr/>
        </p:nvCxnSpPr>
        <p:spPr>
          <a:xfrm>
            <a:off x="4933595" y="9901966"/>
            <a:ext cx="1162135" cy="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5343588" y="5699214"/>
            <a:ext cx="6666168" cy="10270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88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技术经理服务</a:t>
            </a:r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31689" y="9218391"/>
            <a:ext cx="6108818" cy="53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阿里云官网工单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16829087" y="8826854"/>
            <a:ext cx="5180671" cy="13856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5351085" y="8945782"/>
            <a:ext cx="1020550" cy="12016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168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服务经理</a:t>
            </a:r>
            <a:endParaRPr lang="en-US" altLang="zh-CN" sz="1683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5323427" y="10842599"/>
            <a:ext cx="1048210" cy="10031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168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技术支持</a:t>
            </a:r>
            <a:endParaRPr lang="en-US" altLang="zh-CN" sz="1683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6816677" y="10770941"/>
            <a:ext cx="5193079" cy="13856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190507" y="8720318"/>
            <a:ext cx="2395503" cy="57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1645961" latinLnBrk="1"/>
            <a:r>
              <a:rPr lang="en-US" altLang="zh-CN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Level 2</a:t>
            </a:r>
            <a:r>
              <a:rPr lang="zh-CN" altLang="en-US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endParaRPr lang="en-US" altLang="zh-CN" sz="28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8172128" y="10675898"/>
            <a:ext cx="2395503" cy="57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1645961" latinLnBrk="1"/>
            <a:r>
              <a:rPr lang="en-US" altLang="zh-CN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Level 3</a:t>
            </a:r>
            <a:r>
              <a:rPr lang="zh-CN" altLang="en-US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endParaRPr lang="en-US" altLang="zh-CN" sz="28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6982256" y="9219406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16015662" y="7151052"/>
            <a:ext cx="5823209" cy="13856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右箭头 36"/>
          <p:cNvSpPr/>
          <p:nvPr/>
        </p:nvSpPr>
        <p:spPr>
          <a:xfrm rot="5400000">
            <a:off x="20498896" y="10226894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右箭头 37"/>
          <p:cNvSpPr/>
          <p:nvPr/>
        </p:nvSpPr>
        <p:spPr>
          <a:xfrm rot="5400000">
            <a:off x="18038969" y="10238976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右箭头 38"/>
          <p:cNvSpPr/>
          <p:nvPr/>
        </p:nvSpPr>
        <p:spPr>
          <a:xfrm>
            <a:off x="16356398" y="9371210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右箭头 39"/>
          <p:cNvSpPr/>
          <p:nvPr/>
        </p:nvSpPr>
        <p:spPr>
          <a:xfrm>
            <a:off x="16371633" y="11107171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右箭头 40"/>
          <p:cNvSpPr/>
          <p:nvPr/>
        </p:nvSpPr>
        <p:spPr>
          <a:xfrm rot="3731647">
            <a:off x="16031608" y="10146727"/>
            <a:ext cx="1312164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右箭头 41"/>
          <p:cNvSpPr/>
          <p:nvPr/>
        </p:nvSpPr>
        <p:spPr>
          <a:xfrm rot="17671184">
            <a:off x="15946887" y="10238976"/>
            <a:ext cx="1312164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849042" y="7042378"/>
            <a:ext cx="2395503" cy="57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1645961" latinLnBrk="1"/>
            <a:r>
              <a:rPr lang="en-US" altLang="zh-CN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Level 1</a:t>
            </a:r>
            <a:r>
              <a:rPr lang="zh-CN" altLang="en-US" sz="28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endParaRPr lang="en-US" altLang="zh-CN" sz="28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右箭头 43"/>
          <p:cNvSpPr/>
          <p:nvPr/>
        </p:nvSpPr>
        <p:spPr>
          <a:xfrm rot="5400000">
            <a:off x="18447938" y="6698855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16259092" y="7421440"/>
            <a:ext cx="1649734" cy="7574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客服</a:t>
            </a:r>
            <a:endParaRPr lang="en-US" altLang="zh-CN" sz="264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645961"/>
            <a:r>
              <a:rPr lang="en-US" altLang="zh-CN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264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</a:p>
        </p:txBody>
      </p:sp>
      <p:sp>
        <p:nvSpPr>
          <p:cNvPr id="46" name="右箭头 45"/>
          <p:cNvSpPr/>
          <p:nvPr/>
        </p:nvSpPr>
        <p:spPr>
          <a:xfrm>
            <a:off x="18071396" y="7630492"/>
            <a:ext cx="1844523" cy="472721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9980929" y="7397842"/>
            <a:ext cx="1575303" cy="77645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88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售后</a:t>
            </a:r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右箭头 47"/>
          <p:cNvSpPr/>
          <p:nvPr/>
        </p:nvSpPr>
        <p:spPr>
          <a:xfrm rot="8894908">
            <a:off x="19026433" y="8211866"/>
            <a:ext cx="1183361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086629" y="5355276"/>
            <a:ext cx="4089082" cy="572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525800" latinLnBrk="1"/>
            <a:r>
              <a: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专属客户服务</a:t>
            </a:r>
          </a:p>
        </p:txBody>
      </p:sp>
      <p:sp>
        <p:nvSpPr>
          <p:cNvPr id="50" name="右箭头 49"/>
          <p:cNvSpPr/>
          <p:nvPr/>
        </p:nvSpPr>
        <p:spPr>
          <a:xfrm rot="5400000">
            <a:off x="20506619" y="8255366"/>
            <a:ext cx="534669" cy="491357"/>
          </a:xfrm>
          <a:prstGeom prst="rightArrow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endParaRPr lang="zh-CN" altLang="en-US" sz="28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18662840" y="9247238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20326635" y="9218391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中间件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16982256" y="11250985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18662840" y="11278819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20326635" y="11249969"/>
            <a:ext cx="1554197" cy="769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16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中间件</a:t>
            </a:r>
          </a:p>
        </p:txBody>
      </p:sp>
      <p:sp>
        <p:nvSpPr>
          <p:cNvPr id="56" name="左右箭头 55"/>
          <p:cNvSpPr/>
          <p:nvPr/>
        </p:nvSpPr>
        <p:spPr>
          <a:xfrm>
            <a:off x="8952790" y="7403910"/>
            <a:ext cx="6723288" cy="1138221"/>
          </a:xfrm>
          <a:prstGeom prst="left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217179" latinLnBrk="1"/>
            <a:endParaRPr lang="zh-CN" altLang="en-US" sz="288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7" name="左右箭头 56"/>
          <p:cNvSpPr/>
          <p:nvPr/>
        </p:nvSpPr>
        <p:spPr>
          <a:xfrm>
            <a:off x="9023806" y="5626190"/>
            <a:ext cx="6229843" cy="1138221"/>
          </a:xfrm>
          <a:prstGeom prst="left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64294" tIns="64294" rIns="64294" bIns="64294" numCol="1" spcCol="38100" rtlCol="0" anchor="ctr">
            <a:spAutoFit/>
          </a:bodyPr>
          <a:lstStyle/>
          <a:p>
            <a:pPr defTabSz="217179" latinLnBrk="1"/>
            <a:endParaRPr lang="zh-CN" altLang="en-US" sz="2880">
              <a:solidFill>
                <a:schemeClr val="bg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6041147" y="5829698"/>
            <a:ext cx="2711618" cy="797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1645961"/>
            <a:r>
              <a:rPr lang="zh-CN" altLang="en-US" sz="288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客户运维团队</a:t>
            </a:r>
            <a:endParaRPr lang="en-US" altLang="zh-CN" sz="28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标题 4"/>
          <p:cNvSpPr>
            <a:spLocks noGrp="1"/>
          </p:cNvSpPr>
          <p:nvPr>
            <p:ph type="title" idx="4294967295"/>
          </p:nvPr>
        </p:nvSpPr>
        <p:spPr>
          <a:xfrm>
            <a:off x="835033" y="535286"/>
            <a:ext cx="19750977" cy="895246"/>
          </a:xfrm>
        </p:spPr>
        <p:txBody>
          <a:bodyPr vert="horz" lIns="164592" tIns="82296" rIns="164592" bIns="82296" rtlCol="0" anchor="ctr">
            <a:noAutofit/>
          </a:bodyPr>
          <a:lstStyle/>
          <a:p>
            <a:pPr algn="l"/>
            <a:r>
              <a:rPr lang="zh-CN" altLang="en-US" sz="6399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专有云运维方案</a:t>
            </a:r>
          </a:p>
        </p:txBody>
      </p:sp>
      <p:sp>
        <p:nvSpPr>
          <p:cNvPr id="60" name="内容占位符 2"/>
          <p:cNvSpPr txBox="1">
            <a:spLocks/>
          </p:cNvSpPr>
          <p:nvPr/>
        </p:nvSpPr>
        <p:spPr>
          <a:xfrm>
            <a:off x="1813937" y="2535385"/>
            <a:ext cx="19751040" cy="8145782"/>
          </a:xfrm>
          <a:prstGeom prst="rect">
            <a:avLst/>
          </a:prstGeom>
        </p:spPr>
        <p:txBody>
          <a:bodyPr/>
          <a:lstStyle>
            <a:lvl1pPr marL="23151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1pPr>
            <a:lvl2pPr marL="398198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2pPr>
            <a:lvl3pPr marL="564885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3pPr>
            <a:lvl4pPr marL="731573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4pPr>
            <a:lvl5pPr marL="89826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5pPr>
            <a:lvl6pPr marL="1064948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6pPr>
            <a:lvl7pPr marL="1231635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7pPr>
            <a:lvl8pPr marL="1398323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8pPr>
            <a:lvl9pPr marL="1565010" indent="-231510" defTabSz="219075">
              <a:spcBef>
                <a:spcPts val="1575"/>
              </a:spcBef>
              <a:buSzPct val="75000"/>
              <a:buChar char="•"/>
              <a:defRPr sz="187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zh-CN" altLang="en-US" sz="432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阿里云提供订阅（版本升级）和技术支持服务（电话</a:t>
            </a:r>
            <a:r>
              <a:rPr lang="en-US" altLang="zh-CN" sz="432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432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工单）</a:t>
            </a:r>
            <a:endParaRPr lang="en-US" altLang="zh-CN" sz="432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432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阿里云提供驻场服务、技术经理服务、上门服务等增值服务</a:t>
            </a:r>
            <a:endParaRPr lang="en-US" altLang="zh-CN" sz="432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960515" y="9793569"/>
            <a:ext cx="6108818" cy="53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45961"/>
            <a:r>
              <a: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钉钉群</a:t>
            </a:r>
          </a:p>
        </p:txBody>
      </p:sp>
    </p:spTree>
    <p:extLst>
      <p:ext uri="{BB962C8B-B14F-4D97-AF65-F5344CB8AC3E}">
        <p14:creationId xmlns:p14="http://schemas.microsoft.com/office/powerpoint/2010/main" val="2111137211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4"/>
          <p:cNvSpPr>
            <a:spLocks noChangeArrowheads="1"/>
          </p:cNvSpPr>
          <p:nvPr/>
        </p:nvSpPr>
        <p:spPr bwMode="auto">
          <a:xfrm>
            <a:off x="989555" y="328689"/>
            <a:ext cx="1889821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hangingPunct="1"/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总结</a:t>
            </a:r>
            <a:endParaRPr lang="en-US" altLang="zh-CN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Roboto Th" pitchFamily="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020" y="3408445"/>
            <a:ext cx="22123275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企业数字化转型最佳伙伴</a:t>
            </a:r>
            <a:endParaRPr kumimoji="0" lang="en-US" altLang="zh-CN" sz="6000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  <a:p>
            <a:pPr marL="685800" indent="-685800" algn="l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目前唯一大规模商业化的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Cloud Native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架构的私有云平台</a:t>
            </a:r>
            <a:endParaRPr lang="en-US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marR="0" indent="-685800" algn="l" defTabSz="8255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zh-CN" altLang="en-US" sz="6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rPr>
              <a:t>开放，可控，可信</a:t>
            </a:r>
            <a:endParaRPr kumimoji="0" lang="en-US" altLang="zh-CN" sz="6000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68348059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22" y="0"/>
            <a:ext cx="24384001" cy="13728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4"/>
          <p:cNvSpPr>
            <a:spLocks noChangeArrowheads="1"/>
          </p:cNvSpPr>
          <p:nvPr/>
        </p:nvSpPr>
        <p:spPr bwMode="auto">
          <a:xfrm>
            <a:off x="989555" y="328689"/>
            <a:ext cx="1889821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hangingPunct="1"/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Roboto Th" pitchFamily="2" charset="0"/>
              </a:rPr>
              <a:t>全方位赋能体系</a:t>
            </a:r>
            <a:endParaRPr lang="en-US" altLang="zh-CN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Roboto Th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89555" y="1912449"/>
            <a:ext cx="21392680" cy="10755719"/>
            <a:chOff x="989555" y="1543270"/>
            <a:chExt cx="21392680" cy="10755719"/>
          </a:xfrm>
        </p:grpSpPr>
        <p:sp>
          <p:nvSpPr>
            <p:cNvPr id="35" name="矩形 34"/>
            <p:cNvSpPr/>
            <p:nvPr/>
          </p:nvSpPr>
          <p:spPr>
            <a:xfrm>
              <a:off x="989555" y="1912449"/>
              <a:ext cx="21392680" cy="103583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algn="ctr" defTabSz="1975302" hangingPunct="1">
                <a:lnSpc>
                  <a:spcPct val="150000"/>
                </a:lnSpc>
              </a:pPr>
              <a:endPara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9555" y="1543270"/>
              <a:ext cx="21392680" cy="10755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324560"/>
      </p:ext>
    </p:extLst>
  </p:cSld>
  <p:clrMapOvr>
    <a:masterClrMapping/>
  </p:clrMapOvr>
  <p:transition spd="slow" advTm="901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835033" y="535286"/>
            <a:ext cx="19750977" cy="89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164592" tIns="82296" rIns="164592" bIns="82296" rtlCol="0" anchor="ctr"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zh-CN" altLang="en-US" sz="6399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专有云部署示意图</a:t>
            </a:r>
            <a:endParaRPr lang="zh-CN" altLang="en-US" sz="6399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6" name="组 1"/>
          <p:cNvGrpSpPr/>
          <p:nvPr/>
        </p:nvGrpSpPr>
        <p:grpSpPr>
          <a:xfrm>
            <a:off x="4423634" y="2058723"/>
            <a:ext cx="14622370" cy="10042357"/>
            <a:chOff x="2202426" y="418385"/>
            <a:chExt cx="7748732" cy="5920867"/>
          </a:xfrm>
        </p:grpSpPr>
        <p:sp>
          <p:nvSpPr>
            <p:cNvPr id="637" name="圆角矩形 249"/>
            <p:cNvSpPr/>
            <p:nvPr/>
          </p:nvSpPr>
          <p:spPr>
            <a:xfrm>
              <a:off x="2237497" y="1540082"/>
              <a:ext cx="7480967" cy="1304461"/>
            </a:xfrm>
            <a:prstGeom prst="roundRect">
              <a:avLst>
                <a:gd name="adj" fmla="val 8051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sp>
          <p:nvSpPr>
            <p:cNvPr id="638" name="圆角矩形 249"/>
            <p:cNvSpPr/>
            <p:nvPr/>
          </p:nvSpPr>
          <p:spPr>
            <a:xfrm>
              <a:off x="2237497" y="3245275"/>
              <a:ext cx="7511544" cy="1220644"/>
            </a:xfrm>
            <a:prstGeom prst="roundRect">
              <a:avLst/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sp>
          <p:nvSpPr>
            <p:cNvPr id="639" name="圆角矩形 257"/>
            <p:cNvSpPr/>
            <p:nvPr/>
          </p:nvSpPr>
          <p:spPr>
            <a:xfrm>
              <a:off x="2421805" y="1672236"/>
              <a:ext cx="1754837" cy="379537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Microsoft YaHei"/>
                </a:rPr>
                <a:t>ECS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Microsoft YaHei"/>
                </a:rPr>
                <a:t>集群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sp>
          <p:nvSpPr>
            <p:cNvPr id="640" name="圆角矩形 258"/>
            <p:cNvSpPr/>
            <p:nvPr/>
          </p:nvSpPr>
          <p:spPr>
            <a:xfrm>
              <a:off x="4286771" y="1672236"/>
              <a:ext cx="1682232" cy="395905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Microsoft YaHei"/>
                </a:rPr>
                <a:t>RDS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Microsoft YaHei"/>
                </a:rPr>
                <a:t>集群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grpSp>
          <p:nvGrpSpPr>
            <p:cNvPr id="641" name="组合 81"/>
            <p:cNvGrpSpPr/>
            <p:nvPr/>
          </p:nvGrpSpPr>
          <p:grpSpPr>
            <a:xfrm>
              <a:off x="2495920" y="3770838"/>
              <a:ext cx="290841" cy="521387"/>
              <a:chOff x="1315895" y="4535602"/>
              <a:chExt cx="362076" cy="667994"/>
            </a:xfrm>
          </p:grpSpPr>
          <p:sp>
            <p:nvSpPr>
              <p:cNvPr id="917" name="立方体 916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918" name="直接连接符 83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9" name="直接连接符 85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0" name="直接连接符 86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1" name="直接连接符 87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2" name="直接连接符 88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2" name="组合 91"/>
            <p:cNvGrpSpPr/>
            <p:nvPr/>
          </p:nvGrpSpPr>
          <p:grpSpPr>
            <a:xfrm>
              <a:off x="3054575" y="3770838"/>
              <a:ext cx="290841" cy="521387"/>
              <a:chOff x="1315895" y="4535602"/>
              <a:chExt cx="362076" cy="667994"/>
            </a:xfrm>
          </p:grpSpPr>
          <p:sp>
            <p:nvSpPr>
              <p:cNvPr id="911" name="立方体 910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912" name="直接连接符 93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3" name="直接连接符 94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4" name="直接连接符 95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5" name="直接连接符 96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6" name="直接连接符 97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3" name="组合 98"/>
            <p:cNvGrpSpPr/>
            <p:nvPr/>
          </p:nvGrpSpPr>
          <p:grpSpPr>
            <a:xfrm>
              <a:off x="3613229" y="3770838"/>
              <a:ext cx="290841" cy="521387"/>
              <a:chOff x="1315895" y="4535602"/>
              <a:chExt cx="362076" cy="667994"/>
            </a:xfrm>
          </p:grpSpPr>
          <p:sp>
            <p:nvSpPr>
              <p:cNvPr id="905" name="立方体 904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906" name="直接连接符 102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7" name="直接连接符 103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8" name="直接连接符 104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9" name="直接连接符 105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0" name="直接连接符 106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4" name="组合 108"/>
            <p:cNvGrpSpPr/>
            <p:nvPr/>
          </p:nvGrpSpPr>
          <p:grpSpPr>
            <a:xfrm>
              <a:off x="4171884" y="3770838"/>
              <a:ext cx="290841" cy="521387"/>
              <a:chOff x="1315895" y="4535602"/>
              <a:chExt cx="362076" cy="667994"/>
            </a:xfrm>
          </p:grpSpPr>
          <p:sp>
            <p:nvSpPr>
              <p:cNvPr id="899" name="立方体 898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900" name="直接连接符 110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1" name="直接连接符 111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2" name="直接连接符 112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3" name="直接连接符 113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4" name="直接连接符 116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5" name="组合 117"/>
            <p:cNvGrpSpPr/>
            <p:nvPr/>
          </p:nvGrpSpPr>
          <p:grpSpPr>
            <a:xfrm>
              <a:off x="4730539" y="3770838"/>
              <a:ext cx="290841" cy="521387"/>
              <a:chOff x="1315895" y="4535602"/>
              <a:chExt cx="362076" cy="667994"/>
            </a:xfrm>
          </p:grpSpPr>
          <p:sp>
            <p:nvSpPr>
              <p:cNvPr id="893" name="立方体 892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94" name="直接连接符 121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5" name="直接连接符 122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6" name="直接连接符 123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7" name="直接连接符 124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8" name="直接连接符 128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6" name="组合 146"/>
            <p:cNvGrpSpPr/>
            <p:nvPr/>
          </p:nvGrpSpPr>
          <p:grpSpPr>
            <a:xfrm>
              <a:off x="5289193" y="3770838"/>
              <a:ext cx="290841" cy="521387"/>
              <a:chOff x="1315895" y="4535602"/>
              <a:chExt cx="362076" cy="667994"/>
            </a:xfrm>
          </p:grpSpPr>
          <p:sp>
            <p:nvSpPr>
              <p:cNvPr id="887" name="立方体 886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88" name="直接连接符 152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9" name="直接连接符 153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0" name="直接连接符 154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1" name="直接连接符 155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2" name="直接连接符 156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7" name="组合 157"/>
            <p:cNvGrpSpPr/>
            <p:nvPr/>
          </p:nvGrpSpPr>
          <p:grpSpPr>
            <a:xfrm>
              <a:off x="5847848" y="3770838"/>
              <a:ext cx="290841" cy="521387"/>
              <a:chOff x="1315895" y="4535602"/>
              <a:chExt cx="362076" cy="667994"/>
            </a:xfrm>
          </p:grpSpPr>
          <p:sp>
            <p:nvSpPr>
              <p:cNvPr id="881" name="立方体 880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82" name="直接连接符 159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3" name="直接连接符 160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4" name="直接连接符 161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5" name="直接连接符 162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6" name="直接连接符 165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8" name="组合 166"/>
            <p:cNvGrpSpPr/>
            <p:nvPr/>
          </p:nvGrpSpPr>
          <p:grpSpPr>
            <a:xfrm>
              <a:off x="6406502" y="3770838"/>
              <a:ext cx="290841" cy="521387"/>
              <a:chOff x="1315895" y="4535602"/>
              <a:chExt cx="362076" cy="667994"/>
            </a:xfrm>
          </p:grpSpPr>
          <p:sp>
            <p:nvSpPr>
              <p:cNvPr id="875" name="立方体 874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76" name="直接连接符 170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7" name="直接连接符 171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8" name="直接连接符 172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9" name="直接连接符 173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80" name="直接连接符 174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49" name="组合 175"/>
            <p:cNvGrpSpPr/>
            <p:nvPr/>
          </p:nvGrpSpPr>
          <p:grpSpPr>
            <a:xfrm>
              <a:off x="6965157" y="3770838"/>
              <a:ext cx="290841" cy="521387"/>
              <a:chOff x="1315895" y="4535602"/>
              <a:chExt cx="362076" cy="667994"/>
            </a:xfrm>
          </p:grpSpPr>
          <p:sp>
            <p:nvSpPr>
              <p:cNvPr id="869" name="立方体 868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70" name="直接连接符 177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1" name="直接连接符 178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2" name="直接连接符 179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3" name="直接连接符 180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74" name="直接连接符 181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50" name="组合 182"/>
            <p:cNvGrpSpPr/>
            <p:nvPr/>
          </p:nvGrpSpPr>
          <p:grpSpPr>
            <a:xfrm>
              <a:off x="7523811" y="3770838"/>
              <a:ext cx="290841" cy="521387"/>
              <a:chOff x="1315895" y="4535602"/>
              <a:chExt cx="362076" cy="667994"/>
            </a:xfrm>
          </p:grpSpPr>
          <p:sp>
            <p:nvSpPr>
              <p:cNvPr id="863" name="立方体 862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64" name="直接连接符 184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5" name="直接连接符 185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6" name="直接连接符 186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7" name="直接连接符 187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8" name="直接连接符 188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51" name="组合 189"/>
            <p:cNvGrpSpPr/>
            <p:nvPr/>
          </p:nvGrpSpPr>
          <p:grpSpPr>
            <a:xfrm>
              <a:off x="8082466" y="3770838"/>
              <a:ext cx="290841" cy="521387"/>
              <a:chOff x="1315895" y="4535602"/>
              <a:chExt cx="362076" cy="667994"/>
            </a:xfrm>
          </p:grpSpPr>
          <p:sp>
            <p:nvSpPr>
              <p:cNvPr id="857" name="立方体 856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58" name="直接连接符 191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9" name="直接连接符 192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0" name="直接连接符 193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1" name="直接连接符 194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62" name="直接连接符 195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52" name="组合 196"/>
            <p:cNvGrpSpPr/>
            <p:nvPr/>
          </p:nvGrpSpPr>
          <p:grpSpPr>
            <a:xfrm>
              <a:off x="9207875" y="3772178"/>
              <a:ext cx="290841" cy="521387"/>
              <a:chOff x="1315895" y="4535602"/>
              <a:chExt cx="362076" cy="667994"/>
            </a:xfrm>
          </p:grpSpPr>
          <p:sp>
            <p:nvSpPr>
              <p:cNvPr id="851" name="立方体 850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52" name="直接连接符 198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3" name="直接连接符 199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4" name="直接连接符 200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5" name="直接连接符 201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6" name="直接连接符 202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53" name="圆角矩形 249"/>
            <p:cNvSpPr/>
            <p:nvPr/>
          </p:nvSpPr>
          <p:spPr>
            <a:xfrm>
              <a:off x="2202426" y="4866649"/>
              <a:ext cx="7511544" cy="1389945"/>
            </a:xfrm>
            <a:prstGeom prst="round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grpSp>
          <p:nvGrpSpPr>
            <p:cNvPr id="654" name="组合 204"/>
            <p:cNvGrpSpPr/>
            <p:nvPr/>
          </p:nvGrpSpPr>
          <p:grpSpPr>
            <a:xfrm>
              <a:off x="2598346" y="5014223"/>
              <a:ext cx="290841" cy="485769"/>
              <a:chOff x="1315895" y="4535602"/>
              <a:chExt cx="362076" cy="667994"/>
            </a:xfrm>
          </p:grpSpPr>
          <p:sp>
            <p:nvSpPr>
              <p:cNvPr id="845" name="立方体 844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46" name="直接连接符 206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7" name="直接连接符 207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8" name="直接连接符 208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9" name="直接连接符 209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0" name="直接连接符 210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55" name="组合 211"/>
            <p:cNvGrpSpPr/>
            <p:nvPr/>
          </p:nvGrpSpPr>
          <p:grpSpPr>
            <a:xfrm>
              <a:off x="7377597" y="5022238"/>
              <a:ext cx="290841" cy="485769"/>
              <a:chOff x="1315895" y="4535602"/>
              <a:chExt cx="362076" cy="667994"/>
            </a:xfrm>
          </p:grpSpPr>
          <p:sp>
            <p:nvSpPr>
              <p:cNvPr id="839" name="立方体 838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840" name="直接连接符 213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1" name="直接连接符 214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2" name="直接连接符 215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3" name="直接连接符 216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4" name="直接连接符 217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56" name="圆角矩形 258"/>
            <p:cNvSpPr/>
            <p:nvPr/>
          </p:nvSpPr>
          <p:spPr>
            <a:xfrm>
              <a:off x="6049472" y="1674318"/>
              <a:ext cx="1873406" cy="377455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108855" tIns="54428" rIns="108855" bIns="54428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Microsoft YaHei"/>
                </a:rPr>
                <a:t>云产品服务集群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Microsoft YaHei"/>
              </a:endParaRPr>
            </a:p>
          </p:txBody>
        </p:sp>
        <p:sp>
          <p:nvSpPr>
            <p:cNvPr id="657" name="文本框 656"/>
            <p:cNvSpPr txBox="1"/>
            <p:nvPr/>
          </p:nvSpPr>
          <p:spPr>
            <a:xfrm>
              <a:off x="7995604" y="1777422"/>
              <a:ext cx="1479402" cy="1391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……</a:t>
              </a:r>
              <a:endPara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grpSp>
          <p:nvGrpSpPr>
            <p:cNvPr id="658" name="组合 220"/>
            <p:cNvGrpSpPr/>
            <p:nvPr/>
          </p:nvGrpSpPr>
          <p:grpSpPr>
            <a:xfrm>
              <a:off x="2481187" y="2172020"/>
              <a:ext cx="1561538" cy="485769"/>
              <a:chOff x="2951622" y="4154792"/>
              <a:chExt cx="3538025" cy="1194650"/>
            </a:xfrm>
          </p:grpSpPr>
          <p:grpSp>
            <p:nvGrpSpPr>
              <p:cNvPr id="817" name="组合 221"/>
              <p:cNvGrpSpPr/>
              <p:nvPr/>
            </p:nvGrpSpPr>
            <p:grpSpPr>
              <a:xfrm>
                <a:off x="295162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833" name="立方体 832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34" name="直接连接符 238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5" name="直接连接符 239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6" name="直接连接符 240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7" name="直接连接符 241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8" name="直接连接符 242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818" name="组合 222"/>
              <p:cNvGrpSpPr/>
              <p:nvPr/>
            </p:nvGrpSpPr>
            <p:grpSpPr>
              <a:xfrm>
                <a:off x="406893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827" name="立方体 826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28" name="直接连接符 232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9" name="直接连接符 233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0" name="直接连接符 234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1" name="直接连接符 235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2" name="直接连接符 236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819" name="组合 223"/>
              <p:cNvGrpSpPr/>
              <p:nvPr/>
            </p:nvGrpSpPr>
            <p:grpSpPr>
              <a:xfrm>
                <a:off x="5830679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821" name="立方体 820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22" name="直接连接符 226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3" name="直接连接符 227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4" name="直接连接符 228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5" name="直接连接符 229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6" name="直接连接符 230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820" name="矩形 819"/>
              <p:cNvSpPr/>
              <p:nvPr/>
            </p:nvSpPr>
            <p:spPr>
              <a:xfrm>
                <a:off x="4828608" y="4289076"/>
                <a:ext cx="350675" cy="401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127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</p:grpSp>
        <p:grpSp>
          <p:nvGrpSpPr>
            <p:cNvPr id="659" name="组合 243"/>
            <p:cNvGrpSpPr/>
            <p:nvPr/>
          </p:nvGrpSpPr>
          <p:grpSpPr>
            <a:xfrm>
              <a:off x="4238021" y="2196601"/>
              <a:ext cx="1561538" cy="485769"/>
              <a:chOff x="2951622" y="4154792"/>
              <a:chExt cx="3538025" cy="1194650"/>
            </a:xfrm>
          </p:grpSpPr>
          <p:grpSp>
            <p:nvGrpSpPr>
              <p:cNvPr id="795" name="组合 244"/>
              <p:cNvGrpSpPr/>
              <p:nvPr/>
            </p:nvGrpSpPr>
            <p:grpSpPr>
              <a:xfrm>
                <a:off x="295162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811" name="立方体 810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12" name="直接连接符 261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13" name="直接连接符 262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14" name="直接连接符 263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15" name="直接连接符 264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16" name="直接连接符 265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96" name="组合 245"/>
              <p:cNvGrpSpPr/>
              <p:nvPr/>
            </p:nvGrpSpPr>
            <p:grpSpPr>
              <a:xfrm>
                <a:off x="406893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805" name="立方体 804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06" name="直接连接符 255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7" name="直接连接符 256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8" name="直接连接符 257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9" name="直接连接符 258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10" name="直接连接符 259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97" name="组合 246"/>
              <p:cNvGrpSpPr/>
              <p:nvPr/>
            </p:nvGrpSpPr>
            <p:grpSpPr>
              <a:xfrm>
                <a:off x="5830679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99" name="立方体 798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800" name="直接连接符 249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1" name="直接连接符 250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2" name="直接连接符 251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3" name="直接连接符 252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4" name="直接连接符 253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98" name="矩形 797"/>
              <p:cNvSpPr/>
              <p:nvPr/>
            </p:nvSpPr>
            <p:spPr>
              <a:xfrm>
                <a:off x="4828608" y="4289076"/>
                <a:ext cx="350675" cy="401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127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</p:grpSp>
        <p:grpSp>
          <p:nvGrpSpPr>
            <p:cNvPr id="660" name="组合 266"/>
            <p:cNvGrpSpPr/>
            <p:nvPr/>
          </p:nvGrpSpPr>
          <p:grpSpPr>
            <a:xfrm>
              <a:off x="6052471" y="2196601"/>
              <a:ext cx="1561538" cy="485769"/>
              <a:chOff x="2951622" y="4154792"/>
              <a:chExt cx="3538025" cy="1194650"/>
            </a:xfrm>
          </p:grpSpPr>
          <p:grpSp>
            <p:nvGrpSpPr>
              <p:cNvPr id="773" name="组合 267"/>
              <p:cNvGrpSpPr/>
              <p:nvPr/>
            </p:nvGrpSpPr>
            <p:grpSpPr>
              <a:xfrm>
                <a:off x="295162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89" name="立方体 788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90" name="直接连接符 284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1" name="直接连接符 285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2" name="直接连接符 286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3" name="直接连接符 287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4" name="直接连接符 288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74" name="组合 268"/>
              <p:cNvGrpSpPr/>
              <p:nvPr/>
            </p:nvGrpSpPr>
            <p:grpSpPr>
              <a:xfrm>
                <a:off x="406893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83" name="立方体 782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84" name="直接连接符 278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5" name="直接连接符 279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6" name="直接连接符 280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7" name="直接连接符 281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8" name="直接连接符 282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75" name="组合 269"/>
              <p:cNvGrpSpPr/>
              <p:nvPr/>
            </p:nvGrpSpPr>
            <p:grpSpPr>
              <a:xfrm>
                <a:off x="5830679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77" name="立方体 776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78" name="直接连接符 272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9" name="直接连接符 273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0" name="直接连接符 274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1" name="直接连接符 275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2" name="直接连接符 276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76" name="矩形 775"/>
              <p:cNvSpPr/>
              <p:nvPr/>
            </p:nvSpPr>
            <p:spPr>
              <a:xfrm>
                <a:off x="4828608" y="4289076"/>
                <a:ext cx="350675" cy="401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127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</p:grpSp>
        <p:grpSp>
          <p:nvGrpSpPr>
            <p:cNvPr id="661" name="组合 289"/>
            <p:cNvGrpSpPr/>
            <p:nvPr/>
          </p:nvGrpSpPr>
          <p:grpSpPr>
            <a:xfrm>
              <a:off x="7934459" y="2194509"/>
              <a:ext cx="1561538" cy="485769"/>
              <a:chOff x="2951622" y="4154792"/>
              <a:chExt cx="3538025" cy="1194650"/>
            </a:xfrm>
          </p:grpSpPr>
          <p:grpSp>
            <p:nvGrpSpPr>
              <p:cNvPr id="751" name="组合 290"/>
              <p:cNvGrpSpPr/>
              <p:nvPr/>
            </p:nvGrpSpPr>
            <p:grpSpPr>
              <a:xfrm>
                <a:off x="295162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67" name="立方体 766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68" name="直接连接符 307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9" name="直接连接符 308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0" name="直接连接符 309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1" name="直接连接符 310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2" name="直接连接符 311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52" name="组合 291"/>
              <p:cNvGrpSpPr/>
              <p:nvPr/>
            </p:nvGrpSpPr>
            <p:grpSpPr>
              <a:xfrm>
                <a:off x="4068932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61" name="立方体 760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62" name="直接连接符 301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3" name="直接连接符 302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4" name="直接连接符 303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5" name="直接连接符 304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6" name="直接连接符 305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753" name="组合 292"/>
              <p:cNvGrpSpPr/>
              <p:nvPr/>
            </p:nvGrpSpPr>
            <p:grpSpPr>
              <a:xfrm>
                <a:off x="5830679" y="4154792"/>
                <a:ext cx="658968" cy="1194650"/>
                <a:chOff x="1315895" y="4535602"/>
                <a:chExt cx="362076" cy="667994"/>
              </a:xfrm>
            </p:grpSpPr>
            <p:sp>
              <p:nvSpPr>
                <p:cNvPr id="755" name="立方体 754"/>
                <p:cNvSpPr/>
                <p:nvPr/>
              </p:nvSpPr>
              <p:spPr>
                <a:xfrm>
                  <a:off x="1315895" y="4535602"/>
                  <a:ext cx="362076" cy="667994"/>
                </a:xfrm>
                <a:prstGeom prst="cube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2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  <a:cs typeface="+mn-cs"/>
                  </a:endParaRPr>
                </a:p>
              </p:txBody>
            </p:sp>
            <p:cxnSp>
              <p:nvCxnSpPr>
                <p:cNvPr id="756" name="直接连接符 295"/>
                <p:cNvCxnSpPr/>
                <p:nvPr/>
              </p:nvCxnSpPr>
              <p:spPr>
                <a:xfrm>
                  <a:off x="1315895" y="4690513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7" name="直接连接符 296"/>
                <p:cNvCxnSpPr/>
                <p:nvPr/>
              </p:nvCxnSpPr>
              <p:spPr>
                <a:xfrm>
                  <a:off x="1317463" y="478635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8" name="直接连接符 297"/>
                <p:cNvCxnSpPr/>
                <p:nvPr/>
              </p:nvCxnSpPr>
              <p:spPr>
                <a:xfrm>
                  <a:off x="1320250" y="4880621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9" name="直接连接符 298"/>
                <p:cNvCxnSpPr/>
                <p:nvPr/>
              </p:nvCxnSpPr>
              <p:spPr>
                <a:xfrm>
                  <a:off x="1321818" y="4976459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0" name="直接连接符 299"/>
                <p:cNvCxnSpPr/>
                <p:nvPr/>
              </p:nvCxnSpPr>
              <p:spPr>
                <a:xfrm>
                  <a:off x="1318682" y="5079477"/>
                  <a:ext cx="277235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54" name="矩形 753"/>
              <p:cNvSpPr/>
              <p:nvPr/>
            </p:nvSpPr>
            <p:spPr>
              <a:xfrm>
                <a:off x="4828608" y="4289076"/>
                <a:ext cx="350675" cy="401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127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DengXian"/>
                    <a:ea typeface="DengXian" panose="02010600030101010101" pitchFamily="2" charset="-122"/>
                  </a:rPr>
                  <a:t>…</a:t>
                </a:r>
                <a:endPara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endParaRPr>
              </a:p>
            </p:txBody>
          </p:sp>
        </p:grpSp>
        <p:sp>
          <p:nvSpPr>
            <p:cNvPr id="662" name="矩形 661"/>
            <p:cNvSpPr/>
            <p:nvPr/>
          </p:nvSpPr>
          <p:spPr>
            <a:xfrm>
              <a:off x="8607495" y="3793715"/>
              <a:ext cx="364504" cy="1633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…</a:t>
              </a:r>
              <a:endPara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663" name="文本框 662"/>
            <p:cNvSpPr txBox="1"/>
            <p:nvPr/>
          </p:nvSpPr>
          <p:spPr>
            <a:xfrm>
              <a:off x="2498159" y="3325170"/>
              <a:ext cx="6892171" cy="247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algn="l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云产品管控，底座中间件，底座基础组件等服务混部在管控宿主机上</a:t>
              </a:r>
              <a:endPara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grpSp>
          <p:nvGrpSpPr>
            <p:cNvPr id="664" name="组合 315"/>
            <p:cNvGrpSpPr/>
            <p:nvPr/>
          </p:nvGrpSpPr>
          <p:grpSpPr>
            <a:xfrm>
              <a:off x="4063822" y="5022238"/>
              <a:ext cx="290841" cy="485769"/>
              <a:chOff x="1315895" y="4535602"/>
              <a:chExt cx="362076" cy="667994"/>
            </a:xfrm>
          </p:grpSpPr>
          <p:sp>
            <p:nvSpPr>
              <p:cNvPr id="745" name="立方体 744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46" name="直接连接符 317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7" name="直接连接符 318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8" name="直接连接符 319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9" name="直接连接符 320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50" name="直接连接符 321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65" name="组合 322"/>
            <p:cNvGrpSpPr/>
            <p:nvPr/>
          </p:nvGrpSpPr>
          <p:grpSpPr>
            <a:xfrm>
              <a:off x="5086439" y="4994553"/>
              <a:ext cx="290841" cy="485769"/>
              <a:chOff x="1315895" y="4535602"/>
              <a:chExt cx="362076" cy="667994"/>
            </a:xfrm>
          </p:grpSpPr>
          <p:sp>
            <p:nvSpPr>
              <p:cNvPr id="739" name="立方体 738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40" name="直接连接符 324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1" name="直接连接符 325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2" name="直接连接符 326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3" name="直接连接符 327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44" name="直接连接符 328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66" name="组合 329"/>
            <p:cNvGrpSpPr/>
            <p:nvPr/>
          </p:nvGrpSpPr>
          <p:grpSpPr>
            <a:xfrm>
              <a:off x="4562644" y="5006646"/>
              <a:ext cx="290841" cy="485769"/>
              <a:chOff x="1315895" y="4535602"/>
              <a:chExt cx="362076" cy="667994"/>
            </a:xfrm>
          </p:grpSpPr>
          <p:sp>
            <p:nvSpPr>
              <p:cNvPr id="733" name="立方体 732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34" name="直接连接符 331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5" name="直接连接符 332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6" name="直接连接符 333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7" name="直接连接符 334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8" name="直接连接符 335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67" name="组合 336"/>
            <p:cNvGrpSpPr/>
            <p:nvPr/>
          </p:nvGrpSpPr>
          <p:grpSpPr>
            <a:xfrm>
              <a:off x="7834638" y="5014223"/>
              <a:ext cx="290841" cy="485769"/>
              <a:chOff x="1315895" y="4535602"/>
              <a:chExt cx="362076" cy="667994"/>
            </a:xfrm>
          </p:grpSpPr>
          <p:sp>
            <p:nvSpPr>
              <p:cNvPr id="727" name="立方体 726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28" name="直接连接符 338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9" name="直接连接符 339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0" name="直接连接符 340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1" name="直接连接符 341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32" name="直接连接符 342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68" name="文本框 667"/>
            <p:cNvSpPr txBox="1"/>
            <p:nvPr/>
          </p:nvSpPr>
          <p:spPr>
            <a:xfrm>
              <a:off x="2288998" y="5552641"/>
              <a:ext cx="764484" cy="320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ops1</a:t>
              </a:r>
              <a:endPara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669" name="文本框 668"/>
            <p:cNvSpPr txBox="1"/>
            <p:nvPr/>
          </p:nvSpPr>
          <p:spPr>
            <a:xfrm>
              <a:off x="7014474" y="5559682"/>
              <a:ext cx="1472061" cy="320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minirds</a:t>
              </a:r>
              <a:endPara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pic>
          <p:nvPicPr>
            <p:cNvPr id="670" name="图片 66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6684" y="905187"/>
              <a:ext cx="1196369" cy="242984"/>
            </a:xfrm>
            <a:prstGeom prst="rect">
              <a:avLst/>
            </a:prstGeom>
          </p:spPr>
        </p:pic>
        <p:pic>
          <p:nvPicPr>
            <p:cNvPr id="671" name="图片 67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0106" y="918955"/>
              <a:ext cx="1196369" cy="242984"/>
            </a:xfrm>
            <a:prstGeom prst="rect">
              <a:avLst/>
            </a:prstGeom>
          </p:spPr>
        </p:pic>
        <p:pic>
          <p:nvPicPr>
            <p:cNvPr id="672" name="图片 6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35049" y="918955"/>
              <a:ext cx="1196369" cy="242984"/>
            </a:xfrm>
            <a:prstGeom prst="rect">
              <a:avLst/>
            </a:prstGeom>
          </p:spPr>
        </p:pic>
        <p:pic>
          <p:nvPicPr>
            <p:cNvPr id="673" name="图片 6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8910" y="418385"/>
              <a:ext cx="1196369" cy="242984"/>
            </a:xfrm>
            <a:prstGeom prst="rect">
              <a:avLst/>
            </a:prstGeom>
          </p:spPr>
        </p:pic>
        <p:pic>
          <p:nvPicPr>
            <p:cNvPr id="674" name="图片 6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59629" y="433415"/>
              <a:ext cx="1196369" cy="242984"/>
            </a:xfrm>
            <a:prstGeom prst="rect">
              <a:avLst/>
            </a:prstGeom>
          </p:spPr>
        </p:pic>
        <p:cxnSp>
          <p:nvCxnSpPr>
            <p:cNvPr id="675" name="直接连接符 7"/>
            <p:cNvCxnSpPr>
              <a:stCxn id="673" idx="2"/>
              <a:endCxn id="670" idx="0"/>
            </p:cNvCxnSpPr>
            <p:nvPr/>
          </p:nvCxnSpPr>
          <p:spPr>
            <a:xfrm flipH="1">
              <a:off x="3924868" y="661369"/>
              <a:ext cx="772226" cy="24381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76" name="直接连接符 16"/>
            <p:cNvCxnSpPr>
              <a:stCxn id="673" idx="2"/>
              <a:endCxn id="671" idx="0"/>
            </p:cNvCxnSpPr>
            <p:nvPr/>
          </p:nvCxnSpPr>
          <p:spPr>
            <a:xfrm>
              <a:off x="4697094" y="661369"/>
              <a:ext cx="1051196" cy="2575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77" name="直接连接符 22"/>
            <p:cNvCxnSpPr>
              <a:stCxn id="673" idx="2"/>
              <a:endCxn id="672" idx="0"/>
            </p:cNvCxnSpPr>
            <p:nvPr/>
          </p:nvCxnSpPr>
          <p:spPr>
            <a:xfrm>
              <a:off x="4697094" y="661369"/>
              <a:ext cx="2836139" cy="2575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78" name="直接连接符 25"/>
            <p:cNvCxnSpPr>
              <a:stCxn id="670" idx="2"/>
            </p:cNvCxnSpPr>
            <p:nvPr/>
          </p:nvCxnSpPr>
          <p:spPr>
            <a:xfrm>
              <a:off x="3924868" y="1148170"/>
              <a:ext cx="0" cy="38581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79" name="直接连接符 28"/>
            <p:cNvCxnSpPr>
              <a:stCxn id="671" idx="2"/>
            </p:cNvCxnSpPr>
            <p:nvPr/>
          </p:nvCxnSpPr>
          <p:spPr>
            <a:xfrm>
              <a:off x="5748290" y="1161938"/>
              <a:ext cx="0" cy="3720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80" name="直接连接符 31"/>
            <p:cNvCxnSpPr>
              <a:stCxn id="672" idx="2"/>
            </p:cNvCxnSpPr>
            <p:nvPr/>
          </p:nvCxnSpPr>
          <p:spPr>
            <a:xfrm>
              <a:off x="7533233" y="1161938"/>
              <a:ext cx="0" cy="3720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sp>
          <p:nvSpPr>
            <p:cNvPr id="681" name="文本框 680"/>
            <p:cNvSpPr txBox="1"/>
            <p:nvPr/>
          </p:nvSpPr>
          <p:spPr>
            <a:xfrm>
              <a:off x="8005768" y="544216"/>
              <a:ext cx="1224657" cy="284290"/>
            </a:xfrm>
            <a:prstGeom prst="rect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交换机</a:t>
              </a:r>
            </a:p>
          </p:txBody>
        </p:sp>
        <p:cxnSp>
          <p:nvCxnSpPr>
            <p:cNvPr id="682" name="直接连接符 33"/>
            <p:cNvCxnSpPr>
              <a:stCxn id="674" idx="2"/>
              <a:endCxn id="670" idx="0"/>
            </p:cNvCxnSpPr>
            <p:nvPr/>
          </p:nvCxnSpPr>
          <p:spPr>
            <a:xfrm flipH="1">
              <a:off x="3924868" y="676398"/>
              <a:ext cx="2732946" cy="22878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83" name="直接连接符 39"/>
            <p:cNvCxnSpPr>
              <a:stCxn id="674" idx="2"/>
              <a:endCxn id="672" idx="0"/>
            </p:cNvCxnSpPr>
            <p:nvPr/>
          </p:nvCxnSpPr>
          <p:spPr>
            <a:xfrm>
              <a:off x="6657814" y="676398"/>
              <a:ext cx="875420" cy="24255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cxnSp>
          <p:nvCxnSpPr>
            <p:cNvPr id="684" name="直接连接符 42"/>
            <p:cNvCxnSpPr>
              <a:stCxn id="674" idx="2"/>
              <a:endCxn id="671" idx="0"/>
            </p:cNvCxnSpPr>
            <p:nvPr/>
          </p:nvCxnSpPr>
          <p:spPr>
            <a:xfrm flipH="1">
              <a:off x="5748290" y="676398"/>
              <a:ext cx="909524" cy="24255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</p:cxnSp>
        <p:sp>
          <p:nvSpPr>
            <p:cNvPr id="685" name="上箭头 684"/>
            <p:cNvSpPr/>
            <p:nvPr/>
          </p:nvSpPr>
          <p:spPr>
            <a:xfrm>
              <a:off x="2837165" y="4467368"/>
              <a:ext cx="3015441" cy="377771"/>
            </a:xfrm>
            <a:prstGeom prst="upArrow">
              <a:avLst/>
            </a:prstGeom>
            <a:solidFill>
              <a:srgbClr val="E7E6E6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部署，启动</a:t>
              </a:r>
            </a:p>
          </p:txBody>
        </p:sp>
        <p:sp>
          <p:nvSpPr>
            <p:cNvPr id="686" name="上箭头 685"/>
            <p:cNvSpPr/>
            <p:nvPr/>
          </p:nvSpPr>
          <p:spPr>
            <a:xfrm>
              <a:off x="2808361" y="2852860"/>
              <a:ext cx="3015441" cy="377771"/>
            </a:xfrm>
            <a:prstGeom prst="upArrow">
              <a:avLst/>
            </a:prstGeom>
            <a:solidFill>
              <a:srgbClr val="E7E6E6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部署，启动</a:t>
              </a:r>
            </a:p>
          </p:txBody>
        </p:sp>
        <p:cxnSp>
          <p:nvCxnSpPr>
            <p:cNvPr id="687" name="直接连接符 386"/>
            <p:cNvCxnSpPr/>
            <p:nvPr/>
          </p:nvCxnSpPr>
          <p:spPr>
            <a:xfrm>
              <a:off x="3470777" y="6339252"/>
              <a:ext cx="6480381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688" name="直接连接符 388"/>
            <p:cNvCxnSpPr/>
            <p:nvPr/>
          </p:nvCxnSpPr>
          <p:spPr>
            <a:xfrm>
              <a:off x="8252865" y="905187"/>
              <a:ext cx="1683173" cy="13768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ysDash"/>
              <a:miter lim="400000"/>
              <a:headEnd type="triangle" w="med" len="med"/>
              <a:tailEnd type="none" w="med" len="med"/>
            </a:ln>
            <a:effectLst/>
            <a:sp3d/>
          </p:spPr>
        </p:cxnSp>
        <p:cxnSp>
          <p:nvCxnSpPr>
            <p:cNvPr id="689" name="直接连接符 390"/>
            <p:cNvCxnSpPr/>
            <p:nvPr/>
          </p:nvCxnSpPr>
          <p:spPr>
            <a:xfrm>
              <a:off x="9921402" y="918955"/>
              <a:ext cx="29756" cy="5392364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ysDash"/>
              <a:miter lim="400000"/>
            </a:ln>
            <a:effectLst/>
            <a:sp3d/>
          </p:spPr>
        </p:cxnSp>
        <p:sp>
          <p:nvSpPr>
            <p:cNvPr id="690" name="文本框 689"/>
            <p:cNvSpPr txBox="1"/>
            <p:nvPr/>
          </p:nvSpPr>
          <p:spPr>
            <a:xfrm>
              <a:off x="3854140" y="5547557"/>
              <a:ext cx="2912394" cy="320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algn="l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ops2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     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3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      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4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       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ops</a:t>
              </a: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 </a:t>
              </a:r>
              <a:r>
                <a:rPr kumimoji="0" lang="en-US" altLang="zh-CN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n</a:t>
              </a:r>
              <a:endPara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grpSp>
          <p:nvGrpSpPr>
            <p:cNvPr id="691" name="组合 196"/>
            <p:cNvGrpSpPr/>
            <p:nvPr/>
          </p:nvGrpSpPr>
          <p:grpSpPr>
            <a:xfrm>
              <a:off x="5852606" y="5002359"/>
              <a:ext cx="290841" cy="521387"/>
              <a:chOff x="1315895" y="4535602"/>
              <a:chExt cx="362076" cy="667994"/>
            </a:xfrm>
          </p:grpSpPr>
          <p:sp>
            <p:nvSpPr>
              <p:cNvPr id="721" name="立方体 720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22" name="直接连接符 198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3" name="直接连接符 199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4" name="直接连接符 200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5" name="直接连接符 201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6" name="直接连接符 202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92" name="矩形 691"/>
            <p:cNvSpPr/>
            <p:nvPr/>
          </p:nvSpPr>
          <p:spPr>
            <a:xfrm>
              <a:off x="5445583" y="5008157"/>
              <a:ext cx="364504" cy="1633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…</a:t>
              </a:r>
              <a:endPara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sp>
          <p:nvSpPr>
            <p:cNvPr id="693" name="矩形 692"/>
            <p:cNvSpPr/>
            <p:nvPr/>
          </p:nvSpPr>
          <p:spPr>
            <a:xfrm>
              <a:off x="5477023" y="5553625"/>
              <a:ext cx="364504" cy="1633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…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  </a:t>
              </a:r>
            </a:p>
          </p:txBody>
        </p:sp>
        <p:cxnSp>
          <p:nvCxnSpPr>
            <p:cNvPr id="694" name="直接连接符 390"/>
            <p:cNvCxnSpPr/>
            <p:nvPr/>
          </p:nvCxnSpPr>
          <p:spPr>
            <a:xfrm>
              <a:off x="4176642" y="5784457"/>
              <a:ext cx="14173" cy="2302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695" name="直接连接符 386"/>
            <p:cNvCxnSpPr/>
            <p:nvPr/>
          </p:nvCxnSpPr>
          <p:spPr>
            <a:xfrm>
              <a:off x="2666034" y="6014689"/>
              <a:ext cx="2622158" cy="243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696" name="直接连接符 390"/>
            <p:cNvCxnSpPr/>
            <p:nvPr/>
          </p:nvCxnSpPr>
          <p:spPr>
            <a:xfrm>
              <a:off x="3481402" y="6017128"/>
              <a:ext cx="0" cy="27677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697" name="直接连接符 390"/>
            <p:cNvCxnSpPr/>
            <p:nvPr/>
          </p:nvCxnSpPr>
          <p:spPr>
            <a:xfrm>
              <a:off x="2680962" y="5785677"/>
              <a:ext cx="14173" cy="2302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sp>
          <p:nvSpPr>
            <p:cNvPr id="698" name="右箭头 697"/>
            <p:cNvSpPr/>
            <p:nvPr/>
          </p:nvSpPr>
          <p:spPr>
            <a:xfrm>
              <a:off x="3174710" y="5042353"/>
              <a:ext cx="609597" cy="437969"/>
            </a:xfrm>
            <a:prstGeom prst="rightArrow">
              <a:avLst/>
            </a:prstGeom>
            <a:solidFill>
              <a:srgbClr val="E7E6E6"/>
            </a:solidFill>
            <a:ln w="6350" cap="flat" cmpd="sng" algn="ctr">
              <a:solidFill>
                <a:srgbClr val="8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部署</a:t>
              </a:r>
            </a:p>
          </p:txBody>
        </p:sp>
        <p:sp>
          <p:nvSpPr>
            <p:cNvPr id="699" name="右箭头 698"/>
            <p:cNvSpPr/>
            <p:nvPr/>
          </p:nvSpPr>
          <p:spPr>
            <a:xfrm>
              <a:off x="6525837" y="5028455"/>
              <a:ext cx="609597" cy="437969"/>
            </a:xfrm>
            <a:prstGeom prst="rightArrow">
              <a:avLst/>
            </a:prstGeom>
            <a:solidFill>
              <a:srgbClr val="E7E6E6"/>
            </a:solidFill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rPr>
                <a:t>部署</a:t>
              </a:r>
            </a:p>
          </p:txBody>
        </p:sp>
        <p:grpSp>
          <p:nvGrpSpPr>
            <p:cNvPr id="700" name="组合 211"/>
            <p:cNvGrpSpPr/>
            <p:nvPr/>
          </p:nvGrpSpPr>
          <p:grpSpPr>
            <a:xfrm>
              <a:off x="8739366" y="5023848"/>
              <a:ext cx="290841" cy="485769"/>
              <a:chOff x="1315895" y="4535602"/>
              <a:chExt cx="362076" cy="667994"/>
            </a:xfrm>
          </p:grpSpPr>
          <p:sp>
            <p:nvSpPr>
              <p:cNvPr id="715" name="立方体 714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16" name="直接连接符 213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7" name="直接连接符 214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8" name="直接连接符 215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9" name="直接连接符 216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20" name="直接连接符 217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01" name="组合 336"/>
            <p:cNvGrpSpPr/>
            <p:nvPr/>
          </p:nvGrpSpPr>
          <p:grpSpPr>
            <a:xfrm>
              <a:off x="9196407" y="5015833"/>
              <a:ext cx="290841" cy="485769"/>
              <a:chOff x="1315895" y="4535602"/>
              <a:chExt cx="362076" cy="667994"/>
            </a:xfrm>
          </p:grpSpPr>
          <p:sp>
            <p:nvSpPr>
              <p:cNvPr id="709" name="立方体 708"/>
              <p:cNvSpPr/>
              <p:nvPr/>
            </p:nvSpPr>
            <p:spPr>
              <a:xfrm>
                <a:off x="1315895" y="4535602"/>
                <a:ext cx="362076" cy="667994"/>
              </a:xfrm>
              <a:prstGeom prst="cube">
                <a:avLst/>
              </a:prstGeom>
              <a:no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  <a:cs typeface="+mn-cs"/>
                </a:endParaRPr>
              </a:p>
            </p:txBody>
          </p:sp>
          <p:cxnSp>
            <p:nvCxnSpPr>
              <p:cNvPr id="710" name="直接连接符 338"/>
              <p:cNvCxnSpPr/>
              <p:nvPr/>
            </p:nvCxnSpPr>
            <p:spPr>
              <a:xfrm>
                <a:off x="1315895" y="4690513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1" name="直接连接符 339"/>
              <p:cNvCxnSpPr/>
              <p:nvPr/>
            </p:nvCxnSpPr>
            <p:spPr>
              <a:xfrm>
                <a:off x="1317463" y="478635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2" name="直接连接符 340"/>
              <p:cNvCxnSpPr/>
              <p:nvPr/>
            </p:nvCxnSpPr>
            <p:spPr>
              <a:xfrm>
                <a:off x="1320250" y="4880621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3" name="直接连接符 341"/>
              <p:cNvCxnSpPr/>
              <p:nvPr/>
            </p:nvCxnSpPr>
            <p:spPr>
              <a:xfrm>
                <a:off x="1321818" y="4976459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14" name="直接连接符 342"/>
              <p:cNvCxnSpPr/>
              <p:nvPr/>
            </p:nvCxnSpPr>
            <p:spPr>
              <a:xfrm>
                <a:off x="1318682" y="5079477"/>
                <a:ext cx="27723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702" name="文本框 701"/>
            <p:cNvSpPr txBox="1"/>
            <p:nvPr/>
          </p:nvSpPr>
          <p:spPr>
            <a:xfrm>
              <a:off x="8391363" y="5561292"/>
              <a:ext cx="1472061" cy="320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slb-lvs</a:t>
              </a:r>
              <a:endPara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engXian"/>
                <a:ea typeface="DengXian" panose="02010600030101010101" pitchFamily="2" charset="-122"/>
              </a:endParaRPr>
            </a:p>
          </p:txBody>
        </p:sp>
        <p:cxnSp>
          <p:nvCxnSpPr>
            <p:cNvPr id="703" name="直接连接符 390"/>
            <p:cNvCxnSpPr/>
            <p:nvPr/>
          </p:nvCxnSpPr>
          <p:spPr>
            <a:xfrm>
              <a:off x="5288192" y="5755225"/>
              <a:ext cx="14173" cy="2302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704" name="直接连接符 390"/>
            <p:cNvCxnSpPr/>
            <p:nvPr/>
          </p:nvCxnSpPr>
          <p:spPr>
            <a:xfrm>
              <a:off x="4729610" y="5786896"/>
              <a:ext cx="14173" cy="2302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cxnSp>
          <p:nvCxnSpPr>
            <p:cNvPr id="705" name="直接连接符 390"/>
            <p:cNvCxnSpPr/>
            <p:nvPr/>
          </p:nvCxnSpPr>
          <p:spPr>
            <a:xfrm>
              <a:off x="5003587" y="6011437"/>
              <a:ext cx="0" cy="27677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</p:cxnSp>
        <p:sp>
          <p:nvSpPr>
            <p:cNvPr id="706" name="文本框 705"/>
            <p:cNvSpPr txBox="1"/>
            <p:nvPr/>
          </p:nvSpPr>
          <p:spPr>
            <a:xfrm>
              <a:off x="2686748" y="6008597"/>
              <a:ext cx="1472061" cy="247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oob</a:t>
              </a: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网</a:t>
              </a:r>
            </a:p>
          </p:txBody>
        </p:sp>
        <p:sp>
          <p:nvSpPr>
            <p:cNvPr id="707" name="文本框 706"/>
            <p:cNvSpPr txBox="1"/>
            <p:nvPr/>
          </p:nvSpPr>
          <p:spPr>
            <a:xfrm>
              <a:off x="4275355" y="6009946"/>
              <a:ext cx="1472061" cy="247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交换机管理网</a:t>
              </a:r>
            </a:p>
          </p:txBody>
        </p:sp>
        <p:sp>
          <p:nvSpPr>
            <p:cNvPr id="708" name="文本框 707"/>
            <p:cNvSpPr txBox="1"/>
            <p:nvPr/>
          </p:nvSpPr>
          <p:spPr>
            <a:xfrm>
              <a:off x="5317700" y="5790370"/>
              <a:ext cx="1472061" cy="247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lvl="0" indent="0" defTabSz="4127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DengXian"/>
                  <a:ea typeface="DengXian" panose="02010600030101010101" pitchFamily="2" charset="-122"/>
                </a:rPr>
                <a:t>（横向扩展）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48601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algn="ctr" defTabSz="1975302" hangingPunct="1">
          <a:lnSpc>
            <a:spcPct val="150000"/>
          </a:lnSpc>
          <a:defRPr sz="4400" b="1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8565</TotalTime>
  <Words>1006</Words>
  <Application>Microsoft Office PowerPoint</Application>
  <PresentationFormat>自定义</PresentationFormat>
  <Paragraphs>313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 Unicode MS</vt:lpstr>
      <vt:lpstr>Helvetica Light</vt:lpstr>
      <vt:lpstr>Helvetica Neue</vt:lpstr>
      <vt:lpstr>Roboto Th</vt:lpstr>
      <vt:lpstr>等线</vt:lpstr>
      <vt:lpstr>等线</vt:lpstr>
      <vt:lpstr>宋体</vt:lpstr>
      <vt:lpstr>Microsoft YaHei</vt:lpstr>
      <vt:lpstr>Microsoft YaHei</vt:lpstr>
      <vt:lpstr>微软雅黑 Light</vt:lpstr>
      <vt:lpstr>Arial</vt:lpstr>
      <vt:lpstr>Wingdings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高效的全链路专有云交付服务</vt:lpstr>
      <vt:lpstr>PowerPoint 演示文稿</vt:lpstr>
      <vt:lpstr>PowerPoint 演示文稿</vt:lpstr>
      <vt:lpstr>PowerPoint 演示文稿</vt:lpstr>
      <vt:lpstr>专有云运维方案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靖冲</dc:creator>
  <cp:lastModifiedBy>耀真</cp:lastModifiedBy>
  <cp:revision>1259</cp:revision>
  <dcterms:modified xsi:type="dcterms:W3CDTF">2018-03-20T06:26:39Z</dcterms:modified>
</cp:coreProperties>
</file>