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109" r:id="rId1"/>
    <p:sldMasterId id="2147484146" r:id="rId2"/>
  </p:sldMasterIdLst>
  <p:notesMasterIdLst>
    <p:notesMasterId r:id="rId3"/>
  </p:notesMasterIdLst>
  <p:sldIdLst>
    <p:sldId id="475" r:id="rId4"/>
    <p:sldId id="480" r:id="rId5"/>
    <p:sldId id="484" r:id="rId6"/>
    <p:sldId id="487" r:id="rId7"/>
    <p:sldId id="493" r:id="rId9"/>
    <p:sldId id="496" r:id="rId10"/>
    <p:sldId id="499" r:id="rId11"/>
    <p:sldId id="502" r:id="rId12"/>
    <p:sldId id="508" r:id="rId14"/>
    <p:sldId id="511" r:id="rId15"/>
    <p:sldId id="514" r:id="rId16"/>
    <p:sldId id="517" r:id="rId17"/>
    <p:sldId id="520" r:id="rId18"/>
    <p:sldId id="526" r:id="rId20"/>
    <p:sldId id="529" r:id="rId21"/>
    <p:sldId id="532" r:id="rId22"/>
    <p:sldId id="535" r:id="rId23"/>
    <p:sldId id="538" r:id="rId24"/>
    <p:sldId id="544" r:id="rId26"/>
    <p:sldId id="547" r:id="rId27"/>
    <p:sldId id="550" r:id="rId28"/>
    <p:sldId id="553" r:id="rId29"/>
    <p:sldId id="556" r:id="rId30"/>
    <p:sldId id="562" r:id="rId32"/>
    <p:sldId id="565" r:id="rId33"/>
    <p:sldId id="568" r:id="rId34"/>
    <p:sldId id="571" r:id="rId35"/>
    <p:sldId id="574" r:id="rId36"/>
    <p:sldId id="580" r:id="rId38"/>
    <p:sldId id="583" r:id="rId39"/>
    <p:sldId id="586" r:id="rId40"/>
    <p:sldId id="589" r:id="rId41"/>
    <p:sldId id="592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10" r:id="rId1"/>
    <p:sldLayoutId id="2147484111" r:id="rId2"/>
    <p:sldLayoutId id="2147484112" r:id="rId3"/>
    <p:sldLayoutId id="2147484113" r:id="rId4"/>
    <p:sldLayoutId id="2147484114" r:id="rId5"/>
    <p:sldLayoutId id="2147484115" r:id="rId6"/>
    <p:sldLayoutId id="2147484116" r:id="rId7"/>
    <p:sldLayoutId id="2147484117" r:id="rId8"/>
    <p:sldLayoutId id="2147484118" r:id="rId9"/>
    <p:sldLayoutId id="2147484119" r:id="rId10"/>
    <p:sldLayoutId id="214748412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147" r:id="rId1"/>
    <p:sldLayoutId id="2147484148" r:id="rId2"/>
    <p:sldLayoutId id="2147484149" r:id="rId3"/>
    <p:sldLayoutId id="2147484150" r:id="rId4"/>
    <p:sldLayoutId id="2147484151" r:id="rId5"/>
    <p:sldLayoutId id="2147484152" r:id="rId6"/>
    <p:sldLayoutId id="2147484153" r:id="rId7"/>
    <p:sldLayoutId id="2147484154" r:id="rId8"/>
    <p:sldLayoutId id="2147484155" r:id="rId9"/>
    <p:sldLayoutId id="2147484156" r:id="rId10"/>
    <p:sldLayoutId id="214748415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tags" Target="../tags/tag138.xml"/><Relationship Id="rId14" Type="http://schemas.openxmlformats.org/officeDocument/2006/relationships/tags" Target="../tags/tag139.xml"/><Relationship Id="rId15" Type="http://schemas.openxmlformats.org/officeDocument/2006/relationships/tags" Target="../tags/tag140.xml"/><Relationship Id="rId16" Type="http://schemas.openxmlformats.org/officeDocument/2006/relationships/tags" Target="../tags/tag141.xml"/><Relationship Id="rId17" Type="http://schemas.openxmlformats.org/officeDocument/2006/relationships/tags" Target="../tags/tag142.xml"/><Relationship Id="rId18" Type="http://schemas.openxmlformats.org/officeDocument/2006/relationships/tags" Target="../tags/tag143.xml"/><Relationship Id="rId19" Type="http://schemas.openxmlformats.org/officeDocument/2006/relationships/tags" Target="../tags/tag144.xml"/><Relationship Id="rId20" Type="http://schemas.openxmlformats.org/officeDocument/2006/relationships/tags" Target="../tags/tag145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tags" Target="../tags/tag317.xml"/><Relationship Id="rId18" Type="http://schemas.openxmlformats.org/officeDocument/2006/relationships/tags" Target="../tags/tag318.xml"/><Relationship Id="rId19" Type="http://schemas.openxmlformats.org/officeDocument/2006/relationships/tags" Target="../tags/tag319.xml"/><Relationship Id="rId20" Type="http://schemas.openxmlformats.org/officeDocument/2006/relationships/tags" Target="../tags/tag320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tags" Target="../tags/tag360.xml"/><Relationship Id="rId14" Type="http://schemas.openxmlformats.org/officeDocument/2006/relationships/tags" Target="../tags/tag361.xml"/><Relationship Id="rId15" Type="http://schemas.openxmlformats.org/officeDocument/2006/relationships/tags" Target="../tags/tag362.xml"/><Relationship Id="rId16" Type="http://schemas.openxmlformats.org/officeDocument/2006/relationships/tags" Target="../tags/tag363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tags" Target="../tags/tag410.xml"/><Relationship Id="rId5" Type="http://schemas.openxmlformats.org/officeDocument/2006/relationships/tags" Target="../tags/tag411.xml"/><Relationship Id="rId6" Type="http://schemas.openxmlformats.org/officeDocument/2006/relationships/tags" Target="../tags/tag412.xml"/><Relationship Id="rId7" Type="http://schemas.openxmlformats.org/officeDocument/2006/relationships/tags" Target="../tags/tag413.xml"/><Relationship Id="rId8" Type="http://schemas.openxmlformats.org/officeDocument/2006/relationships/tags" Target="../tags/tag414.xml"/><Relationship Id="rId9" Type="http://schemas.openxmlformats.org/officeDocument/2006/relationships/tags" Target="../tags/tag415.xml"/><Relationship Id="rId10" Type="http://schemas.openxmlformats.org/officeDocument/2006/relationships/tags" Target="../tags/tag416.xml"/><Relationship Id="rId11" Type="http://schemas.openxmlformats.org/officeDocument/2006/relationships/tags" Target="../tags/tag417.xml"/><Relationship Id="rId12" Type="http://schemas.openxmlformats.org/officeDocument/2006/relationships/tags" Target="../tags/tag418.xml"/><Relationship Id="rId13" Type="http://schemas.openxmlformats.org/officeDocument/2006/relationships/tags" Target="../tags/tag419.xml"/><Relationship Id="rId14" Type="http://schemas.openxmlformats.org/officeDocument/2006/relationships/tags" Target="../tags/tag420.xml"/><Relationship Id="rId15" Type="http://schemas.openxmlformats.org/officeDocument/2006/relationships/tags" Target="../tags/tag421.xml"/><Relationship Id="rId16" Type="http://schemas.openxmlformats.org/officeDocument/2006/relationships/tags" Target="../tags/tag422.xml"/><Relationship Id="rId17" Type="http://schemas.openxmlformats.org/officeDocument/2006/relationships/tags" Target="../tags/tag423.xml"/><Relationship Id="rId18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24.xml"/><Relationship Id="rId2" Type="http://schemas.openxmlformats.org/officeDocument/2006/relationships/tags" Target="../tags/tag425.xml"/><Relationship Id="rId3" Type="http://schemas.openxmlformats.org/officeDocument/2006/relationships/tags" Target="../tags/tag42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建立创新的营销和销售策略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了解目标市场和客户需求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制定创新的营销策略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529336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29336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加强合作伙伴关系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165417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165417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创新的销售策略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3"/>
            </p:custDataLst>
          </p:nvPr>
        </p:nvSpPr>
        <p:spPr>
          <a:xfrm>
            <a:off x="893254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893254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不断改进和创新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89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了解目标市场和客户需求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确定目标市场</a:t>
            </a:r>
            <a:endParaRPr altLang="en-US" lang="zh-CN"/>
          </a:p>
        </p:txBody>
      </p:sp>
      <p:sp>
        <p:nvSpPr>
          <p:cNvPr id="104902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定义目标市场：明确目标客户群体，包括年龄、性别、地域、职业等特征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了解客户需求：深入了解客户的需求和痛点，为产品或服务定位提供依据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竞品分析：研究竞争对手的产品或服务，了解市场趋势和变化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制定营销策略：根据目标市场和客户需求，制定相应的营销策略和推广计划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了解客户需求和偏好</a:t>
            </a:r>
            <a:endParaRPr altLang="en-US" lang="zh-CN"/>
          </a:p>
        </p:txBody>
      </p:sp>
      <p:sp>
        <p:nvSpPr>
          <p:cNvPr id="10490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收集客户数据：通过市场调查、问卷调查等方式收集客户数据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定制化产品或服务：根据客户的需求和偏好，定制化产品或服务，满足客户的个性化需求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定期与客户沟通：定期与客户沟通，了解客户的反馈和意见，不断改进产品或服务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分析客户需求：对收集到的客户数据进行深入分析，了解客户的需求和偏好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分析市场趋势和竞争环境</a:t>
            </a:r>
            <a:endParaRPr altLang="en-US" lang="zh-CN"/>
          </a:p>
        </p:txBody>
      </p:sp>
      <p:sp>
        <p:nvSpPr>
          <p:cNvPr id="104915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了解市场趋势和未来发展方向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6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确定目标市场的细分和目标客户群体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分析竞争对手的产品、定价、促销和渠道策略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7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了解目标市场的规模、增长率和潜力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21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制定创新的营销策略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制定有针对性的产品定位策略</a:t>
            </a:r>
            <a:endParaRPr altLang="en-US" lang="zh-CN"/>
          </a:p>
        </p:txBody>
      </p:sp>
      <p:sp>
        <p:nvSpPr>
          <p:cNvPr id="104929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确定产品的独特卖点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了解目标客户的需求和偏好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制定与竞争对手不同的定位策略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通过市场调查和数据分析来验证策略的有效性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设计吸引人的品牌形象和标识</a:t>
            </a:r>
            <a:endParaRPr altLang="en-US" lang="zh-CN"/>
          </a:p>
        </p:txBody>
      </p:sp>
      <p:sp>
        <p:nvSpPr>
          <p:cNvPr id="104934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与目标受众产生共鸣：深入了解目标受众，设计符合其审美和价值观的品牌形象和标识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品牌形象：独特、鲜明、有吸引力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标识设计：简洁、易记、有辨识度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保持一致性：在各种营销活动中，保持品牌形象和标识的一致性，增强品牌认知度和信任度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制定有效的广告和推广策略</a:t>
            </a:r>
            <a:endParaRPr altLang="en-US" lang="zh-CN"/>
          </a:p>
        </p:txBody>
      </p:sp>
      <p:sp>
        <p:nvSpPr>
          <p:cNvPr id="104941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确定目标受众：了解目标客户的需求和兴趣，制定有针对性的广告策略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创意设计：通过有趣、引人入胜的广告创意，吸引目标客户的注意力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广告渠道选择：选择适合目标客户的广告渠道，如社交媒体、电视、广播等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测量和调整：通过数据分析和反馈，不断调整广告策略，提高广告效果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利用社交媒体和其他数字渠道进行营销</a:t>
            </a:r>
            <a:endParaRPr altLang="en-US" lang="zh-CN"/>
          </a:p>
        </p:txBody>
      </p:sp>
      <p:sp>
        <p:nvSpPr>
          <p:cNvPr id="104948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利用其他数字渠道进行营销：利用搜索引擎优化、电子邮件营销、内容营销等数字渠道，提高品牌曝光度和销售量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利用社交媒体进行营销：通过社交媒体平台发布有趣、吸引人的内容，吸引目标客户群体，提高品牌知名度和影响力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制定个性化营销策略：根据目标客户群体的特点和需求，制定个性化的营销策略，提高客户满意度和忠诚度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跨渠道整合营销策略：将各种数字渠道和传统渠道进行整合，实现跨渠道的营销策略，提高客户体验和销售效果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53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创新的销售策略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制定灵活多样的销售渠道策略</a:t>
            </a:r>
            <a:endParaRPr altLang="en-US" lang="zh-CN"/>
          </a:p>
        </p:txBody>
      </p:sp>
      <p:sp>
        <p:nvSpPr>
          <p:cNvPr id="104961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混合销售渠道：结合线上和线下销售渠道，实现优势互补，提高销售效率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定制化销售渠道：根据客户需求，提供定制化的产品和服务，满足个性化需求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线上销售渠道：利用电商平台、社交媒体等网络平台进行产品推广和销售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线下销售渠道：通过实体店、展会等传统渠道进行产品展示和销售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提供个性化的销售服务和解决方案</a:t>
            </a:r>
            <a:endParaRPr altLang="en-US" lang="zh-CN"/>
          </a:p>
        </p:txBody>
      </p:sp>
      <p:sp>
        <p:nvSpPr>
          <p:cNvPr id="10496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了解客户需求：通过深入了解客户的需求和偏好，提供个性化的销售方案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建立长期关系：通过提供个性化的销售服务和解决方案，与客户建立长期稳定的合作关系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持续改进：根据客户反馈和市场变化，不断改进和优化销售策略，提高客户满意度和忠诚度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提供定制化产品：根据客户需求，定制符合其需求的产品或服务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实施交叉销售和增值销售策略</a:t>
            </a:r>
            <a:endParaRPr altLang="en-US" lang="zh-CN"/>
          </a:p>
        </p:txBody>
      </p:sp>
      <p:sp>
        <p:nvSpPr>
          <p:cNvPr id="104975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交叉销售策略：利用现有客户群体，推荐销售相关产品或服务，以增加销售额和客户满意度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增值销售策略：通过提供附加值服务或产品，提高客户满意度和忠诚度，从而增加销售额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实施步骤：了解客户需求，提供个性化解决方案，加强客户关系管理，提高销售技巧和知识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注意事项：不要过度推销，要尊重客户意愿，关注产品质量和服务质量，以及遵守法律法规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利用大数据和人工智能技术提高销售效率</a:t>
            </a:r>
            <a:endParaRPr altLang="en-US" lang="zh-CN"/>
          </a:p>
        </p:txBody>
      </p:sp>
      <p:sp>
        <p:nvSpPr>
          <p:cNvPr id="104980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大数据技术可以帮助企业分析客户行为和喜好，为个性化营销提供支持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人工智能技术可以自动化销售流程，提高销售效率，降低成本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通过大数据和人工智能技术的结合，企业可以精准定位目标客户群体，制定更加有效的销售策略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利用大数据和人工智能技术可以提高销售预测的准确性，为企业的战略规划提供有力支持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4986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加强合作伙伴关系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与供应商建立紧密的合作关系</a:t>
            </a:r>
            <a:endParaRPr altLang="en-US" lang="zh-CN"/>
          </a:p>
        </p:txBody>
      </p:sp>
      <p:sp>
        <p:nvSpPr>
          <p:cNvPr id="104993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建立长期稳定的合作关系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共同制定和执行销售策略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共享资源和信息，提高效率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及时解决合作中的问题和纠纷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与经销商和其他销售渠道建立良好的合作关系</a:t>
            </a:r>
            <a:endParaRPr altLang="en-US" lang="zh-CN"/>
          </a:p>
        </p:txBody>
      </p:sp>
      <p:sp>
        <p:nvSpPr>
          <p:cNvPr id="105000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协同工作：与经销商和其他销售渠道协同工作，共同制定营销和销售策略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建立互信：与经销商和其他销售渠道建立良好的信任关系，确保合作顺畅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共享资源：与经销商和其他销售渠道共享资源，提高销售效率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及时沟通：与经销商和其他销售渠道保持及时沟通，解决合作中出现的问题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与行业协会和其他组织建立合作关系</a:t>
            </a:r>
            <a:endParaRPr altLang="en-US" lang="zh-CN"/>
          </a:p>
        </p:txBody>
      </p:sp>
      <p:sp>
        <p:nvSpPr>
          <p:cNvPr id="105007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共同推广产品和服务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8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共享资源和信息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8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合作开展市场调研和数据分析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9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联合举办活动和会议，提高品牌知名度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与竞争对手合作实现双赢</a:t>
            </a:r>
            <a:endParaRPr altLang="en-US" lang="zh-CN"/>
          </a:p>
        </p:txBody>
      </p:sp>
      <p:sp>
        <p:nvSpPr>
          <p:cNvPr id="10501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建立互信关系：与竞争对手建立良好的互信关系，为合作奠定基础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互补优势：通过合作，双方可以弥补各自在产品、技术、市场等方面的不足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实现双赢：通过合作，双方可以共同开拓市场，实现互利共赢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共享资源：双方共享各自的优势资源，提高市场竞争力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  <p:sp>
        <p:nvSpPr>
          <p:cNvPr id="105021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不断改进和创新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定期评估营销和销售策略的效果</a:t>
            </a:r>
            <a:endParaRPr altLang="en-US" lang="zh-CN"/>
          </a:p>
        </p:txBody>
      </p:sp>
      <p:sp>
        <p:nvSpPr>
          <p:cNvPr id="105029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评估方法：数据分析、市场调研、客户访谈等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0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改进措施：根据评估结果调整策略、优化产品、加强培训等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1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评估指标：销售额、市场份额、客户满意度等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1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评估周期：季度、半年或年度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根据市场变化及时调整策略</a:t>
            </a:r>
            <a:endParaRPr altLang="en-US" lang="zh-CN"/>
          </a:p>
        </p:txBody>
      </p:sp>
      <p:sp>
        <p:nvSpPr>
          <p:cNvPr id="10503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5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密切关注市场动态，了解客户需求和竞争对手情况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3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6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根据市场变化，灵活调整产品定价、促销策略和销售渠道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3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6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不断优化产品设计和功能，提高客户满意度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37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7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加强与客户的沟通和互动，及时了解反馈和需求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鼓励员工提出创新性的想法和建议</a:t>
            </a:r>
            <a:endParaRPr altLang="en-US" lang="zh-CN"/>
          </a:p>
        </p:txBody>
      </p:sp>
      <p:sp>
        <p:nvSpPr>
          <p:cNvPr id="105041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建立激励机制：设立奖励机制，激励员工提出创新性的想法和建议，并给予相应的奖励和认可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建立开放和包容的文化：鼓励员工敢于表达自己的想法和建议，不拘泥于传统思维和框架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提供培训和支持：提供必要的培训和支持，帮助员工提升创新能力和技能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促进团队合作：鼓励员工之间进行合作，共同探讨和解决问题，激发集体智慧和创造力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不断学习和借鉴行业最佳实践</a:t>
            </a:r>
            <a:endParaRPr altLang="en-US" lang="zh-CN"/>
          </a:p>
        </p:txBody>
      </p:sp>
      <p:sp>
        <p:nvSpPr>
          <p:cNvPr id="105049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了解行业趋势和竞争对手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学习并借鉴其他成功企业的营销和销售策略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参加行业会议和研讨会，了解最新技术和趋势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不断调整和优化自己的策略，以适应市场变化和客户需求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  <p:sp>
        <p:nvSpPr>
          <p:cNvPr id="105055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关注客户反馈和关系管理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建立有效的客户反馈机制</a:t>
            </a:r>
            <a:endParaRPr altLang="en-US" lang="zh-CN"/>
          </a:p>
        </p:txBody>
      </p:sp>
      <p:sp>
        <p:nvSpPr>
          <p:cNvPr id="10506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收集客户反馈：通过调查问卷、在线评价、社交媒体等渠道收集客户反馈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分析客户反馈：对收集到的客户反馈进行分析，找出问题和改进点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制定改进措施：根据分析结果，制定相应的改进措施，提高客户满意度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跟踪评估效果：对改进措施进行跟踪评估，确保改进效果符合预期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及时处理客户投诉和纠纷</a:t>
            </a:r>
            <a:endParaRPr altLang="en-US" lang="zh-CN"/>
          </a:p>
        </p:txBody>
      </p:sp>
      <p:sp>
        <p:nvSpPr>
          <p:cNvPr id="105069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9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0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定期对客户投诉进行总结和分析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0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不断提升客户服务质量和满意度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1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建立有效的客户反馈渠道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1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及时响应和处理客户投诉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定期与客户保持沟通和联系</a:t>
            </a:r>
            <a:endParaRPr altLang="en-US" lang="zh-CN"/>
          </a:p>
        </p:txBody>
      </p:sp>
      <p:sp>
        <p:nvSpPr>
          <p:cNvPr id="105075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定期收集客户反馈：通过调查问卷、电话访问等方式，定期收集客户的反馈意见，了解客户的需求和期望。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及时回应客户问题：对于客户提出的问题或疑虑，及时回应并解决，提高客户满意度。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建立客户关系管理系统：通过客户关系管理系统，记录客户信息、沟通记录、购买记录等，方便跟踪和管理客户。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定期与客户互动：通过社交媒体、邮件、电话等方式，定期与客户互动，增强客户忠诚度和品牌认知度。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3125"/>
          </a:bodyPr>
          <a:p>
            <a:r>
              <a:rPr altLang="en-US" lang="zh-CN"/>
              <a:t>利用客户关系管理（CRM）系统提高客户满意度和忠诚度</a:t>
            </a:r>
            <a:endParaRPr altLang="en-US" lang="zh-CN"/>
          </a:p>
        </p:txBody>
      </p:sp>
      <p:sp>
        <p:nvSpPr>
          <p:cNvPr id="1050802" name="Freeform 1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400" y="1539053"/>
            <a:ext cx="2149867" cy="137806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3 h 3426"/>
              <a:gd name="T4" fmla="*/ 5259 w 5260"/>
              <a:gd name="T5" fmla="*/ 0 h 3426"/>
              <a:gd name="T6" fmla="*/ 0 w 5260"/>
              <a:gd name="T7" fmla="*/ 2074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3"/>
                </a:lnTo>
                <a:lnTo>
                  <a:pt x="5259" y="0"/>
                </a:lnTo>
                <a:lnTo>
                  <a:pt x="0" y="2074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050804" name="Freeform 2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400" y="2362076"/>
            <a:ext cx="2149867" cy="1378063"/>
          </a:xfrm>
          <a:custGeom>
            <a:avLst/>
            <a:gdLst>
              <a:gd name="T0" fmla="*/ 0 w 5260"/>
              <a:gd name="T1" fmla="*/ 3424 h 3425"/>
              <a:gd name="T2" fmla="*/ 5259 w 5260"/>
              <a:gd name="T3" fmla="*/ 1352 h 3425"/>
              <a:gd name="T4" fmla="*/ 5259 w 5260"/>
              <a:gd name="T5" fmla="*/ 0 h 3425"/>
              <a:gd name="T6" fmla="*/ 0 w 5260"/>
              <a:gd name="T7" fmla="*/ 2074 h 3425"/>
              <a:gd name="T8" fmla="*/ 0 w 5260"/>
              <a:gd name="T9" fmla="*/ 3424 h 3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5">
                <a:moveTo>
                  <a:pt x="0" y="3424"/>
                </a:moveTo>
                <a:lnTo>
                  <a:pt x="5259" y="1352"/>
                </a:lnTo>
                <a:lnTo>
                  <a:pt x="5259" y="0"/>
                </a:lnTo>
                <a:lnTo>
                  <a:pt x="0" y="2074"/>
                </a:lnTo>
                <a:lnTo>
                  <a:pt x="0" y="3424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050806" name="Freeform 2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400" y="3185100"/>
            <a:ext cx="2149867" cy="137806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0808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400" y="4004313"/>
            <a:ext cx="2149867" cy="1381610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050810" name="Freeform 2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400" y="1524447"/>
            <a:ext cx="2149867" cy="55867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812" name="Freeform 2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400" y="2358266"/>
            <a:ext cx="2149867" cy="55867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5259 w 5260"/>
              <a:gd name="T9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814" name="Freeform 2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08400" y="3181289"/>
            <a:ext cx="2149867" cy="558676"/>
          </a:xfrm>
          <a:custGeom>
            <a:avLst/>
            <a:gdLst>
              <a:gd name="T0" fmla="*/ 5259 w 5260"/>
              <a:gd name="T1" fmla="*/ 1351 h 1352"/>
              <a:gd name="T2" fmla="*/ 0 w 5260"/>
              <a:gd name="T3" fmla="*/ 1351 h 1352"/>
              <a:gd name="T4" fmla="*/ 0 w 5260"/>
              <a:gd name="T5" fmla="*/ 0 h 1352"/>
              <a:gd name="T6" fmla="*/ 5259 w 5260"/>
              <a:gd name="T7" fmla="*/ 0 h 1352"/>
              <a:gd name="T8" fmla="*/ 5259 w 5260"/>
              <a:gd name="T9" fmla="*/ 1351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2">
                <a:moveTo>
                  <a:pt x="5259" y="1351"/>
                </a:moveTo>
                <a:lnTo>
                  <a:pt x="0" y="1351"/>
                </a:lnTo>
                <a:lnTo>
                  <a:pt x="0" y="0"/>
                </a:lnTo>
                <a:lnTo>
                  <a:pt x="5259" y="0"/>
                </a:lnTo>
                <a:lnTo>
                  <a:pt x="5259" y="1351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816" name="Freeform 2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08400" y="4006218"/>
            <a:ext cx="2149867" cy="556857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818" name="Freeform 22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08400" y="4827336"/>
            <a:ext cx="2149867" cy="1381610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050820" name="Freeform 27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08400" y="5650360"/>
            <a:ext cx="2149867" cy="55867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822" name="Freeform 26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400" y="4829241"/>
            <a:ext cx="2149867" cy="556857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824" name="正文"/>
          <p:cNvSpPr txBox="1"/>
          <p:nvPr>
            <p:custDataLst>
              <p:tags r:id="rId12"/>
            </p:custDataLst>
          </p:nvPr>
        </p:nvSpPr>
        <p:spPr>
          <a:xfrm>
            <a:off x="2836787" y="1501585"/>
            <a:ext cx="8741555" cy="59267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定义和概述：解释CRM系统的定义、功能和重要性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826" name="正文"/>
          <p:cNvSpPr txBox="1"/>
          <p:nvPr>
            <p:custDataLst>
              <p:tags r:id="rId13"/>
            </p:custDataLst>
          </p:nvPr>
        </p:nvSpPr>
        <p:spPr>
          <a:xfrm>
            <a:off x="2836787" y="2289681"/>
            <a:ext cx="8741555" cy="63349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关注客户反馈：如何收集、分析和利用客户反馈来改进产品和服务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828" name="正文"/>
          <p:cNvSpPr txBox="1"/>
          <p:nvPr>
            <p:custDataLst>
              <p:tags r:id="rId14"/>
            </p:custDataLst>
          </p:nvPr>
        </p:nvSpPr>
        <p:spPr>
          <a:xfrm>
            <a:off x="2836787" y="3118420"/>
            <a:ext cx="8741555" cy="63349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关系管理：如何通过建立和维护良好的客户关系来提高客户满意度和忠诚度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830" name="正文"/>
          <p:cNvSpPr txBox="1"/>
          <p:nvPr>
            <p:custDataLst>
              <p:tags r:id="rId15"/>
            </p:custDataLst>
          </p:nvPr>
        </p:nvSpPr>
        <p:spPr>
          <a:xfrm>
            <a:off x="2836787" y="3947158"/>
            <a:ext cx="8741555" cy="63349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利用CRM系统：介绍如何使用CRM系统来管理和优化客户关系，提高客户满意度和忠诚度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832" name="正文"/>
          <p:cNvSpPr txBox="1"/>
          <p:nvPr>
            <p:custDataLst>
              <p:tags r:id="rId16"/>
            </p:custDataLst>
          </p:nvPr>
        </p:nvSpPr>
        <p:spPr>
          <a:xfrm>
            <a:off x="2836787" y="4775897"/>
            <a:ext cx="8741555" cy="63349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实施步骤：详细介绍实施CRM系统的步骤和注意事项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834" name="正文"/>
          <p:cNvSpPr txBox="1"/>
          <p:nvPr>
            <p:custDataLst>
              <p:tags r:id="rId17"/>
            </p:custDataLst>
          </p:nvPr>
        </p:nvSpPr>
        <p:spPr>
          <a:xfrm>
            <a:off x="2836787" y="5604636"/>
            <a:ext cx="8741555" cy="63349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案例分析：分享一些成功的案例，说明如何利用CRM系统提高客户满意度和忠诚度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74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876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6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6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6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6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6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6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6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6_6*l_h_i*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6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9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2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9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0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3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7"/>
</p:tagLst>
</file>

<file path=ppt/tags/tag3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7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5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5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5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5*l_h_i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5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5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5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5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5*l_h_i*1_6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70_5*l_h_a*1_6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70_5*l_h_a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5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0_5*l_h_f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5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5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0_5*l_h_f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70_5*l_h_f*1_6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26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2023-12-19T13:26:11Z</dcterms:created>
  <dcterms:modified xsi:type="dcterms:W3CDTF">2023-12-19T13:26:11Z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da1ce67513e042b5ab071b3514f20a30_21</vt:lpwstr>
  </property>
</Properties>
</file>