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544" r:id="rId1"/>
    <p:sldMasterId id="2147495581" r:id="rId2"/>
  </p:sldMasterIdLst>
  <p:notesMasterIdLst>
    <p:notesMasterId r:id="rId3"/>
  </p:notesMasterIdLst>
  <p:sldIdLst>
    <p:sldId id="5873" r:id="rId4"/>
    <p:sldId id="5878" r:id="rId5"/>
    <p:sldId id="5882" r:id="rId6"/>
    <p:sldId id="5885" r:id="rId7"/>
    <p:sldId id="5888" r:id="rId8"/>
    <p:sldId id="5891" r:id="rId9"/>
    <p:sldId id="5894" r:id="rId10"/>
    <p:sldId id="5897" r:id="rId11"/>
    <p:sldId id="5900" r:id="rId12"/>
    <p:sldId id="5903" r:id="rId13"/>
    <p:sldId id="5906" r:id="rId14"/>
    <p:sldId id="5909" r:id="rId15"/>
    <p:sldId id="5912" r:id="rId16"/>
    <p:sldId id="5915" r:id="rId17"/>
    <p:sldId id="5918" r:id="rId18"/>
    <p:sldId id="5921" r:id="rId19"/>
    <p:sldId id="5924" r:id="rId20"/>
    <p:sldId id="5927" r:id="rId21"/>
    <p:sldId id="5930" r:id="rId22"/>
    <p:sldId id="5933" r:id="rId23"/>
    <p:sldId id="5936" r:id="rId24"/>
    <p:sldId id="5939" r:id="rId25"/>
    <p:sldId id="5942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pn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image" Target="../media/image4.png"/><Relationship Id="rId9" Type="http://schemas.openxmlformats.org/officeDocument/2006/relationships/tags" Target="../tags/tag22.xml"/><Relationship Id="rId10" Type="http://schemas.openxmlformats.org/officeDocument/2006/relationships/tags" Target="../tags/tag23.xml"/><Relationship Id="rId11" Type="http://schemas.openxmlformats.org/officeDocument/2006/relationships/tags" Target="../tags/tag24.xml"/><Relationship Id="rId12" Type="http://schemas.openxmlformats.org/officeDocument/2006/relationships/tags" Target="../tags/tag25.xml"/><Relationship Id="rId13" Type="http://schemas.openxmlformats.org/officeDocument/2006/relationships/tags" Target="../tags/tag26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image" Target="../media/image5.png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2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image" Target="../media/image2.png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pn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2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1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tags" Target="../tags/tag79.xml"/><Relationship Id="rId8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-1270"/>
            <a:ext cx="12192635" cy="685927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4" hasCustomPrompt="1"/>
            <p:custDataLst>
              <p:tags r:id="rId3"/>
            </p:custDataLst>
          </p:nvPr>
        </p:nvSpPr>
        <p:spPr>
          <a:xfrm>
            <a:off x="1090295" y="4211955"/>
            <a:ext cx="8445500" cy="60960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2000" i="0" kern="1200" kumimoji="0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lt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1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9318" y="2575243"/>
            <a:ext cx="0" cy="3109595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090295" y="1407795"/>
            <a:ext cx="8445500" cy="274193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000" i="0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0" name="文本占位符 6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148080" y="5031105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67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n-ea"/>
                <a:ea typeface="+mn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17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330" y="1393190"/>
            <a:ext cx="10968990" cy="485648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未标题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5482" b="6231"/>
          <a:stretch>
            <a:fillRect/>
          </a:stretch>
        </p:blipFill>
        <p:spPr>
          <a:xfrm>
            <a:off x="635" y="0"/>
            <a:ext cx="12191365" cy="6858000"/>
          </a:xfrm>
          <a:prstGeom prst="rect"/>
        </p:spPr>
      </p:pic>
      <p:sp>
        <p:nvSpPr>
          <p:cNvPr id="1048688" name="副标题"/>
          <p:cNvSpPr txBox="1">
            <a:spLocks noGrp="1"/>
          </p:cNvSpPr>
          <p:nvPr>
            <p:ph type="body" idx="7" hasCustomPrompt="1"/>
            <p:custDataLst>
              <p:tags r:id="rId3"/>
            </p:custDataLst>
          </p:nvPr>
        </p:nvSpPr>
        <p:spPr>
          <a:xfrm>
            <a:off x="4165600" y="1511300"/>
            <a:ext cx="3860800" cy="4603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n-lt"/>
                <a:ea typeface="宋体" pitchFamily="2" charset="-122"/>
                <a:cs typeface="+mn-lt"/>
                <a:sym typeface="思源宋体 CN Heavy" panose="02020900000000000000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6" hasCustomPrompt="1"/>
            <p:custDataLst>
              <p:tags r:id="rId4"/>
            </p:custDataLst>
          </p:nvPr>
        </p:nvSpPr>
        <p:spPr>
          <a:xfrm>
            <a:off x="3353435" y="221615"/>
            <a:ext cx="5485765" cy="1343660"/>
          </a:xfrm>
          <a:prstGeom prst="rect"/>
          <a:noFill/>
        </p:spPr>
        <p:txBody>
          <a:bodyPr anchor="b" anchorCtr="0" bIns="45720" lIns="91440" rIns="91440" rtlCol="0" tIns="45720" wrap="non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1" cap="none" dirty="0" sz="56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effectLst/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1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94550" y="1739900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10200000" scaled="1"/>
            </a:gra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3145737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2235" y="1740535"/>
            <a:ext cx="1149350" cy="0"/>
          </a:xfrm>
          <a:prstGeom prst="line"/>
          <a:noFill/>
          <a:ln w="12700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20940000" scaled="1"/>
            </a:gradFill>
            <a:prstDash val="solid"/>
            <a:miter lim="800000"/>
            <a:tailEnd type="oval"/>
          </a:ln>
          <a:effectLst/>
        </p:spPr>
      </p:cxnSp>
      <p:pic>
        <p:nvPicPr>
          <p:cNvPr id="2097161" name="图片 5" descr="00VCG41N1373297067 [转换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3955415" y="5412740"/>
            <a:ext cx="920750" cy="920750"/>
          </a:xfrm>
          <a:prstGeom prst="rect"/>
        </p:spPr>
      </p:pic>
      <p:pic>
        <p:nvPicPr>
          <p:cNvPr id="2097163" name="图片 6" descr="00VCG41N1373297067 [转换]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8">
            <a:alphaModFix amt="78000"/>
          </a:blip>
          <a:stretch>
            <a:fillRect/>
          </a:stretch>
        </p:blipFill>
        <p:spPr>
          <a:xfrm>
            <a:off x="5061585" y="5986780"/>
            <a:ext cx="649605" cy="649605"/>
          </a:xfrm>
          <a:prstGeom prst="rect"/>
        </p:spPr>
      </p:pic>
      <p:pic>
        <p:nvPicPr>
          <p:cNvPr id="2097165" name="图片 53" descr="00VCG41N1373297067 [转换]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8">
            <a:alphaModFix amt="80000"/>
          </a:blip>
          <a:stretch>
            <a:fillRect/>
          </a:stretch>
        </p:blipFill>
        <p:spPr>
          <a:xfrm>
            <a:off x="8540115" y="5334000"/>
            <a:ext cx="412750" cy="4127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4590" r="22213" b="3704"/>
          <a:stretch>
            <a:fillRect/>
          </a:stretch>
        </p:blipFill>
        <p:spPr>
          <a:xfrm flipH="1" flipV="1">
            <a:off x="0" y="0"/>
            <a:ext cx="12192635" cy="6858000"/>
          </a:xfrm>
          <a:prstGeom prst="rect"/>
        </p:spPr>
      </p:pic>
      <p:pic>
        <p:nvPicPr>
          <p:cNvPr id="2097169" name="图片 8" descr="0VCG41N1373297067 [转换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8620125" y="22225"/>
            <a:ext cx="3546475" cy="261239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153025" y="1303655"/>
            <a:ext cx="5520055" cy="1845945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8800" i="0" kern="1200" kumimoji="0" lang="en-US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5153025" y="3149600"/>
            <a:ext cx="5520055" cy="185991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0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0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39" name="直接连接符 173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393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173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3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45" name="直接连接符 173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133665"/>
            <a:ext cx="10969200" cy="3384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352425"/>
            <a:ext cx="10968990" cy="76644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800" i="0" kern="1200" kumimoji="0" lang="zh-CN" noProof="1" normalizeH="0" spc="300" strike="noStrike" u="none">
                <a:ln>
                  <a:noFill/>
                </a:ln>
                <a:gradFill>
                  <a:gsLst>
                    <a:gs pos="0">
                      <a:schemeClr val="lt1"/>
                    </a:gs>
                    <a:gs pos="100000">
                      <a:schemeClr val="accent1"/>
                    </a:gs>
                  </a:gsLst>
                  <a:lin ang="606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9" descr="VCG41N1373297067 [转换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t="13383" r="6951" b="609"/>
          <a:stretch>
            <a:fillRect/>
          </a:stretch>
        </p:blipFill>
        <p:spPr>
          <a:xfrm>
            <a:off x="0" y="8255"/>
            <a:ext cx="12192635" cy="6859270"/>
          </a:xfrm>
          <a:prstGeom prst="rect"/>
        </p:spPr>
      </p:pic>
      <p:cxnSp>
        <p:nvCxnSpPr>
          <p:cNvPr id="3145747" name="直接连接符 8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89318" y="3157538"/>
            <a:ext cx="0" cy="2527300"/>
          </a:xfrm>
          <a:prstGeom prst="line"/>
          <a:ln w="127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238250" y="2146935"/>
            <a:ext cx="7200265" cy="198247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5400" i="0" kern="1200" kumimoji="0" lang="zh-CN" noProof="1" normalizeH="0" spc="0" strike="noStrike" u="none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820000" scaled="0"/>
                </a:gra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文本占位符 6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238250" y="4401820"/>
            <a:ext cx="1777365" cy="44577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宋体" pitchFamily="2" charset="-122"/>
                <a:sym typeface="+mn-ea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1.xml"/><Relationship Id="rId13" Type="http://schemas.openxmlformats.org/officeDocument/2006/relationships/image" Target="../media/image2.png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20" Type="http://schemas.openxmlformats.org/officeDocument/2006/relationships/tags" Target="../tags/tag88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545" r:id="rId1"/>
    <p:sldLayoutId id="2147495546" r:id="rId2"/>
    <p:sldLayoutId id="2147495547" r:id="rId3"/>
    <p:sldLayoutId id="2147495548" r:id="rId4"/>
    <p:sldLayoutId id="2147495549" r:id="rId5"/>
    <p:sldLayoutId id="2147495550" r:id="rId6"/>
    <p:sldLayoutId id="2147495551" r:id="rId7"/>
    <p:sldLayoutId id="2147495552" r:id="rId8"/>
    <p:sldLayoutId id="2147495553" r:id="rId9"/>
    <p:sldLayoutId id="2147495554" r:id="rId10"/>
    <p:sldLayoutId id="21474955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未标题-1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t="21761"/>
          <a:stretch>
            <a:fillRect/>
          </a:stretch>
        </p:blipFill>
        <p:spPr>
          <a:xfrm>
            <a:off x="0" y="-635"/>
            <a:ext cx="12186285" cy="6858635"/>
          </a:xfrm>
          <a:prstGeom prst="rect"/>
        </p:spPr>
      </p:pic>
      <p:cxnSp>
        <p:nvCxnSpPr>
          <p:cNvPr id="3145729" name="直接连接符 173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0" y="410210"/>
            <a:ext cx="1357630" cy="0"/>
          </a:xfrm>
          <a:prstGeom prst="line"/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6"/>
            <a:ext cx="10515600" cy="558240"/>
          </a:xfrm>
          <a:prstGeom prst="rect"/>
          <a:noFill/>
        </p:spPr>
        <p:txBody>
          <a:bodyPr anchor="b" anchorCtr="0" bIns="45720" lIns="91440" rIns="91440" rtlCol="0" tIns="45720" vert="horz" wrap="square">
            <a:no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147482"/>
            <a:ext cx="10515600" cy="5029481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582" r:id="rId1"/>
    <p:sldLayoutId id="2147495583" r:id="rId2"/>
    <p:sldLayoutId id="2147495584" r:id="rId3"/>
    <p:sldLayoutId id="2147495585" r:id="rId4"/>
    <p:sldLayoutId id="2147495586" r:id="rId5"/>
    <p:sldLayoutId id="2147495587" r:id="rId6"/>
    <p:sldLayoutId id="2147495588" r:id="rId7"/>
    <p:sldLayoutId id="2147495589" r:id="rId8"/>
    <p:sldLayoutId id="2147495590" r:id="rId9"/>
    <p:sldLayoutId id="2147495591" r:id="rId10"/>
    <p:sldLayoutId id="214749559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2800" i="0" kern="1200" kumimoji="0" lang="zh-CN" normalizeH="0" spc="300" strike="noStrike" u="none" smtClean="0">
          <a:ln>
            <a:noFill/>
          </a:ln>
          <a:gradFill>
            <a:gsLst>
              <a:gs pos="0">
                <a:schemeClr val="lt1"/>
              </a:gs>
              <a:gs pos="100000">
                <a:schemeClr val="accent1"/>
              </a:gs>
            </a:gsLst>
            <a:lin ang="6060000" scaled="0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latin typeface="+mn-ea"/>
                <a:ea typeface="+mn-ea"/>
              </a:rPr>
              <a:t>XX,a click to unlimited possibilities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4865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音乐产业音乐创作与发行新模式探索方案</a:t>
            </a:r>
            <a:endParaRPr altLang="en-US" dirty="0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3"/>
          <p:cNvSpPr>
            <a:spLocks noGrp="1"/>
          </p:cNvSpPr>
          <p:nvPr>
            <p:ph type="body" idx="7"/>
            <p:custDataLst>
              <p:tags r:id="rId1"/>
            </p:custDataLst>
          </p:nvPr>
        </p:nvSpPr>
        <p:spPr/>
        <p:txBody>
          <a:bodyPr>
            <a:normAutofit fontScale="100000"/>
          </a:bodyPr>
          <a:p>
            <a:r>
              <a:rPr altLang="en-US" dirty="0" lang="zh-CN">
                <a:latin typeface="+mj-ea"/>
                <a:ea typeface="+mj-ea"/>
              </a:rPr>
              <a:t>CONTENTS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792" name="标题 4"/>
          <p:cNvSpPr>
            <a:spLocks noGrp="1"/>
          </p:cNvSpPr>
          <p:nvPr>
            <p:ph type="title" idx="6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94" name="序号"/>
          <p:cNvSpPr/>
          <p:nvPr>
            <p:custDataLst>
              <p:tags r:id="rId3"/>
            </p:custDataLst>
          </p:nvPr>
        </p:nvSpPr>
        <p:spPr bwMode="auto">
          <a:xfrm>
            <a:off x="1587500" y="2514600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01.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6" name="标题"/>
          <p:cNvSpPr/>
          <p:nvPr>
            <p:custDataLst>
              <p:tags r:id="rId4"/>
            </p:custDataLst>
          </p:nvPr>
        </p:nvSpPr>
        <p:spPr>
          <a:xfrm>
            <a:off x="2574290" y="2428875"/>
            <a:ext cx="3932555" cy="901700"/>
          </a:xfrm>
          <a:prstGeom prst="rect"/>
        </p:spPr>
        <p:txBody>
          <a:bodyPr anchor="ctr" anchorCtr="0" bIns="45720" lIns="91440" rIns="91440" rtlCol="0" tIns="45720" wrap="square"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音乐创作新模式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798" name="序号"/>
          <p:cNvSpPr/>
          <p:nvPr>
            <p:custDataLst>
              <p:tags r:id="rId5"/>
            </p:custDataLst>
          </p:nvPr>
        </p:nvSpPr>
        <p:spPr bwMode="auto">
          <a:xfrm>
            <a:off x="1587500" y="378142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03.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0" name="标题"/>
          <p:cNvSpPr/>
          <p:nvPr>
            <p:custDataLst>
              <p:tags r:id="rId6"/>
            </p:custDataLst>
          </p:nvPr>
        </p:nvSpPr>
        <p:spPr>
          <a:xfrm>
            <a:off x="2574290" y="3695700"/>
            <a:ext cx="3932555" cy="901700"/>
          </a:xfrm>
          <a:prstGeom prst="rect"/>
        </p:spPr>
        <p:txBody>
          <a:bodyPr anchor="ctr" anchorCtr="0" bIns="45720" lIns="91440" rIns="91440" rtlCol="0" tIns="45720" wrap="square">
            <a:scene3d>
              <a:camera prst="orthographicFront"/>
              <a:lightRig dir="t" rig="threePt"/>
            </a:scene3d>
            <a:sp3d contourW="12700"/>
          </a:bodyPr>
          <a:p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音乐产业新生态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2" name="序号"/>
          <p:cNvSpPr/>
          <p:nvPr>
            <p:custDataLst>
              <p:tags r:id="rId7"/>
            </p:custDataLst>
          </p:nvPr>
        </p:nvSpPr>
        <p:spPr bwMode="auto">
          <a:xfrm>
            <a:off x="6673850" y="2495550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02.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4" name="标题"/>
          <p:cNvSpPr/>
          <p:nvPr>
            <p:custDataLst>
              <p:tags r:id="rId8"/>
            </p:custDataLst>
          </p:nvPr>
        </p:nvSpPr>
        <p:spPr>
          <a:xfrm>
            <a:off x="7660640" y="2409825"/>
            <a:ext cx="3932555" cy="901700"/>
          </a:xfrm>
          <a:prstGeom prst="rect"/>
        </p:spPr>
        <p:txBody>
          <a:bodyPr anchor="ctr" anchorCtr="0" bIns="45720" lIns="91440" rIns="91440" rtlCol="0" tIns="45720" wrap="square"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音乐发行新模式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6" name="序号"/>
          <p:cNvSpPr/>
          <p:nvPr>
            <p:custDataLst>
              <p:tags r:id="rId9"/>
            </p:custDataLst>
          </p:nvPr>
        </p:nvSpPr>
        <p:spPr bwMode="auto">
          <a:xfrm>
            <a:off x="6673850" y="3762375"/>
            <a:ext cx="986790" cy="768350"/>
          </a:xfrm>
          <a:prstGeom prst="rect"/>
        </p:spPr>
        <p:txBody>
          <a:bodyPr anchor="ctr" anchorCtr="0" bIns="45720" lIns="91440" rIns="91440" rtlCol="0" tIns="45720" wrap="square">
            <a:normAutofit/>
            <a:scene3d>
              <a:camera prst="orthographicFront"/>
              <a:lightRig dir="t" rig="threePt"/>
            </a:scene3d>
            <a:sp3d contourW="12700"/>
          </a:bodyPr>
          <a:p>
            <a:pPr algn="r"/>
            <a:r>
              <a:rPr altLang="zh-CN" b="1" dirty="0" sz="36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04.</a:t>
            </a:r>
            <a:endParaRPr altLang="zh-CN" b="1" dirty="0" sz="36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48808" name="标题"/>
          <p:cNvSpPr/>
          <p:nvPr>
            <p:custDataLst>
              <p:tags r:id="rId10"/>
            </p:custDataLst>
          </p:nvPr>
        </p:nvSpPr>
        <p:spPr>
          <a:xfrm>
            <a:off x="7660640" y="3676650"/>
            <a:ext cx="3932555" cy="901700"/>
          </a:xfrm>
          <a:prstGeom prst="rect"/>
        </p:spPr>
        <p:txBody>
          <a:bodyPr anchor="ctr" anchorCtr="0" bIns="45720" lIns="91440" rIns="91440" rtlCol="0" tIns="45720" wrap="square">
            <a:scene3d>
              <a:camera prst="orthographicFront"/>
              <a:lightRig dir="t" rig="threePt"/>
            </a:scene3d>
            <a:sp3d contourW="12700"/>
          </a:bodyPr>
          <a:p>
            <a:pPr algn="l" lvl="0">
              <a:buClrTx/>
              <a:buSzTx/>
              <a:buFontTx/>
            </a:pPr>
            <a:r>
              <a:rPr altLang="zh-CN" b="1" dirty="0" sz="2800" lang="en-US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  <a:cs typeface="+mn-ea"/>
                <a:sym typeface="+mn-lt"/>
              </a:rPr>
              <a:t>新模式探索的挑战与机遇</a:t>
            </a:r>
            <a:endParaRPr altLang="zh-CN" b="1" dirty="0" sz="2800" lang="en-US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01.</a:t>
            </a:r>
            <a:endParaRPr altLang="en-US" dirty="0" lang="zh-CN"/>
          </a:p>
        </p:txBody>
      </p:sp>
      <p:sp>
        <p:nvSpPr>
          <p:cNvPr id="10488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音乐创作新模式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人工智能辅助创作</a:t>
            </a:r>
            <a:endParaRPr altLang="en-US" lang="zh-CN"/>
          </a:p>
        </p:txBody>
      </p:sp>
      <p:sp>
        <p:nvSpPr>
          <p:cNvPr id="10488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3306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271389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简介：人工智能技术为音乐创作提供了新的可能性，通过算法生成音乐旋律、和弦进行和节奏模式，为音乐创作带来创新。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矩形 42"/>
          <p:cNvSpPr/>
          <p:nvPr>
            <p:custDataLst>
              <p:tags r:id="rId3"/>
            </p:custDataLst>
          </p:nvPr>
        </p:nvSpPr>
        <p:spPr>
          <a:xfrm>
            <a:off x="1405611" y="2774427"/>
            <a:ext cx="1758249" cy="12451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72053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0971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优势：人工智能能够快速生成大量音乐素材，提高创作效率；同时能够根据用户需求进行个性化定制，满足不同风格和需求。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矩形 43"/>
          <p:cNvSpPr/>
          <p:nvPr>
            <p:custDataLst>
              <p:tags r:id="rId6"/>
            </p:custDataLst>
          </p:nvPr>
        </p:nvSpPr>
        <p:spPr>
          <a:xfrm>
            <a:off x="3944601" y="2774427"/>
            <a:ext cx="1758249" cy="12451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0382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8708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应用场景：音乐制作、电影配乐、游戏音效等，为音乐产业提供更多高质量的音乐作品。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矩形 44"/>
          <p:cNvSpPr/>
          <p:nvPr>
            <p:custDataLst>
              <p:tags r:id="rId9"/>
            </p:custDataLst>
          </p:nvPr>
        </p:nvSpPr>
        <p:spPr>
          <a:xfrm>
            <a:off x="6482269" y="2774427"/>
            <a:ext cx="1758249" cy="12451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48711" y="1393190"/>
            <a:ext cx="1303217" cy="130548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87037" y="3157920"/>
            <a:ext cx="2027042" cy="309165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未来展望：随着人工智能技术的不断发展，音乐创作将更加智能化、个性化，为音乐产业带来更多商业机会和艺术价值。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45"/>
          <p:cNvSpPr/>
          <p:nvPr>
            <p:custDataLst>
              <p:tags r:id="rId12"/>
            </p:custDataLst>
          </p:nvPr>
        </p:nvSpPr>
        <p:spPr>
          <a:xfrm>
            <a:off x="9021259" y="2774427"/>
            <a:ext cx="1758249" cy="12451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众创众筹模式</a:t>
            </a:r>
            <a:endParaRPr altLang="en-US" lang="zh-CN"/>
          </a:p>
        </p:txBody>
      </p:sp>
      <p:sp>
        <p:nvSpPr>
          <p:cNvPr id="1048938" name="矩形 3"/>
          <p:cNvSpPr/>
          <p:nvPr>
            <p:custDataLst>
              <p:tags r:id="rId1"/>
            </p:custDataLst>
          </p:nvPr>
        </p:nvSpPr>
        <p:spPr>
          <a:xfrm>
            <a:off x="1520115" y="1393190"/>
            <a:ext cx="9684515" cy="106478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矩形 13"/>
          <p:cNvSpPr/>
          <p:nvPr>
            <p:custDataLst>
              <p:tags r:id="rId2"/>
            </p:custDataLst>
          </p:nvPr>
        </p:nvSpPr>
        <p:spPr>
          <a:xfrm>
            <a:off x="981082" y="1393190"/>
            <a:ext cx="262641" cy="106478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文本框 4"/>
          <p:cNvSpPr txBox="1"/>
          <p:nvPr>
            <p:custDataLst>
              <p:tags r:id="rId3"/>
            </p:custDataLst>
          </p:nvPr>
        </p:nvSpPr>
        <p:spPr>
          <a:xfrm>
            <a:off x="1797406" y="1485188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简介：众创众筹模式是一种新型的音乐创作模式，通过众筹平台筹集资金和创意，实现音乐作品的创作和发行。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39"/>
          <p:cNvSpPr/>
          <p:nvPr>
            <p:custDataLst>
              <p:tags r:id="rId4"/>
            </p:custDataLst>
          </p:nvPr>
        </p:nvSpPr>
        <p:spPr>
          <a:xfrm>
            <a:off x="1520115" y="2657196"/>
            <a:ext cx="9684515" cy="106478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矩形 5"/>
          <p:cNvSpPr/>
          <p:nvPr>
            <p:custDataLst>
              <p:tags r:id="rId5"/>
            </p:custDataLst>
          </p:nvPr>
        </p:nvSpPr>
        <p:spPr>
          <a:xfrm>
            <a:off x="981082" y="2657196"/>
            <a:ext cx="262641" cy="106478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41"/>
          <p:cNvSpPr txBox="1"/>
          <p:nvPr>
            <p:custDataLst>
              <p:tags r:id="rId6"/>
            </p:custDataLst>
          </p:nvPr>
        </p:nvSpPr>
        <p:spPr>
          <a:xfrm>
            <a:off x="1797406" y="2749195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优势：降低创作门槛，激发创作者热情，扩大作品影响力，降低发行风险。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12"/>
          <p:cNvSpPr/>
          <p:nvPr>
            <p:custDataLst>
              <p:tags r:id="rId7"/>
            </p:custDataLst>
          </p:nvPr>
        </p:nvSpPr>
        <p:spPr>
          <a:xfrm>
            <a:off x="1520115" y="3921203"/>
            <a:ext cx="9684515" cy="106478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矩形 17"/>
          <p:cNvSpPr/>
          <p:nvPr>
            <p:custDataLst>
              <p:tags r:id="rId8"/>
            </p:custDataLst>
          </p:nvPr>
        </p:nvSpPr>
        <p:spPr>
          <a:xfrm>
            <a:off x="981082" y="3921203"/>
            <a:ext cx="262641" cy="106478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文本框 19"/>
          <p:cNvSpPr txBox="1"/>
          <p:nvPr>
            <p:custDataLst>
              <p:tags r:id="rId9"/>
            </p:custDataLst>
          </p:nvPr>
        </p:nvSpPr>
        <p:spPr>
          <a:xfrm>
            <a:off x="1797406" y="4013201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实施方式：建立众筹平台，创作者发布作品并设定众筹目标，支持者出资支持并获得相应回报。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矩形 49"/>
          <p:cNvSpPr/>
          <p:nvPr>
            <p:custDataLst>
              <p:tags r:id="rId10"/>
            </p:custDataLst>
          </p:nvPr>
        </p:nvSpPr>
        <p:spPr>
          <a:xfrm>
            <a:off x="1520115" y="5184561"/>
            <a:ext cx="9684515" cy="106478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矩形 26"/>
          <p:cNvSpPr/>
          <p:nvPr>
            <p:custDataLst>
              <p:tags r:id="rId11"/>
            </p:custDataLst>
          </p:nvPr>
        </p:nvSpPr>
        <p:spPr>
          <a:xfrm>
            <a:off x="981082" y="5184561"/>
            <a:ext cx="262641" cy="106478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文本框 27"/>
          <p:cNvSpPr txBox="1"/>
          <p:nvPr>
            <p:custDataLst>
              <p:tags r:id="rId12"/>
            </p:custDataLst>
          </p:nvPr>
        </p:nvSpPr>
        <p:spPr>
          <a:xfrm>
            <a:off x="1797406" y="5276560"/>
            <a:ext cx="9266376" cy="88084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案例：某音乐众筹平台成功筹集资金支持了多个音乐项目，实现了音乐作品的创作和发行。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音乐人与粉丝互动创作</a:t>
            </a:r>
            <a:endParaRPr altLang="en-US" lang="zh-CN"/>
          </a:p>
        </p:txBody>
      </p:sp>
      <p:sp>
        <p:nvSpPr>
          <p:cNvPr id="1048996" name="图形"/>
          <p:cNvSpPr/>
          <p:nvPr>
            <p:custDataLst>
              <p:tags r:id="rId1"/>
            </p:custDataLst>
          </p:nvPr>
        </p:nvSpPr>
        <p:spPr>
          <a:xfrm>
            <a:off x="608330" y="1513656"/>
            <a:ext cx="10943513" cy="101191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8998" name="任意多边形 18"/>
          <p:cNvSpPr/>
          <p:nvPr>
            <p:custDataLst>
              <p:tags r:id="rId2"/>
            </p:custDataLst>
          </p:nvPr>
        </p:nvSpPr>
        <p:spPr>
          <a:xfrm>
            <a:off x="10638844" y="1513656"/>
            <a:ext cx="938312" cy="979205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00" name="标题"/>
          <p:cNvSpPr txBox="1"/>
          <p:nvPr>
            <p:custDataLst>
              <p:tags r:id="rId3"/>
            </p:custDataLst>
          </p:nvPr>
        </p:nvSpPr>
        <p:spPr>
          <a:xfrm>
            <a:off x="638173" y="1584137"/>
            <a:ext cx="1023745" cy="86990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02" name="正文"/>
          <p:cNvSpPr txBox="1"/>
          <p:nvPr>
            <p:custDataLst>
              <p:tags r:id="rId4"/>
            </p:custDataLst>
          </p:nvPr>
        </p:nvSpPr>
        <p:spPr>
          <a:xfrm>
            <a:off x="1758248" y="1584137"/>
            <a:ext cx="9793297" cy="87065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定义：音乐人与粉丝互动创作是一种新型的音乐创作模式，通过互联网平台让音乐人与粉丝共同参与创作过程。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5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61734" y="1681921"/>
            <a:ext cx="0" cy="675108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004" name="图形"/>
          <p:cNvSpPr/>
          <p:nvPr>
            <p:custDataLst>
              <p:tags r:id="rId6"/>
            </p:custDataLst>
          </p:nvPr>
        </p:nvSpPr>
        <p:spPr>
          <a:xfrm>
            <a:off x="608330" y="2715006"/>
            <a:ext cx="10943513" cy="101191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06" name="任意多边形 22"/>
          <p:cNvSpPr/>
          <p:nvPr>
            <p:custDataLst>
              <p:tags r:id="rId7"/>
            </p:custDataLst>
          </p:nvPr>
        </p:nvSpPr>
        <p:spPr>
          <a:xfrm>
            <a:off x="10638844" y="2715006"/>
            <a:ext cx="938312" cy="979205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08" name="标题"/>
          <p:cNvSpPr txBox="1"/>
          <p:nvPr>
            <p:custDataLst>
              <p:tags r:id="rId8"/>
            </p:custDataLst>
          </p:nvPr>
        </p:nvSpPr>
        <p:spPr>
          <a:xfrm>
            <a:off x="638173" y="2785487"/>
            <a:ext cx="1023745" cy="86990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10" name="正文"/>
          <p:cNvSpPr txBox="1"/>
          <p:nvPr>
            <p:custDataLst>
              <p:tags r:id="rId9"/>
            </p:custDataLst>
          </p:nvPr>
        </p:nvSpPr>
        <p:spPr>
          <a:xfrm>
            <a:off x="1758248" y="2785487"/>
            <a:ext cx="9793297" cy="87065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优势：能够提高音乐作品的受众参与度和忠诚度，增加音乐作品的推广渠道和商业价值。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7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61734" y="2882637"/>
            <a:ext cx="0" cy="675108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012" name="图形"/>
          <p:cNvSpPr/>
          <p:nvPr>
            <p:custDataLst>
              <p:tags r:id="rId11"/>
            </p:custDataLst>
          </p:nvPr>
        </p:nvSpPr>
        <p:spPr>
          <a:xfrm>
            <a:off x="608330" y="3916357"/>
            <a:ext cx="10943513" cy="101191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14" name="任意多边形 22"/>
          <p:cNvSpPr/>
          <p:nvPr>
            <p:custDataLst>
              <p:tags r:id="rId12"/>
            </p:custDataLst>
          </p:nvPr>
        </p:nvSpPr>
        <p:spPr>
          <a:xfrm>
            <a:off x="10638844" y="3916357"/>
            <a:ext cx="938312" cy="979205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16" name="标题"/>
          <p:cNvSpPr txBox="1"/>
          <p:nvPr>
            <p:custDataLst>
              <p:tags r:id="rId13"/>
            </p:custDataLst>
          </p:nvPr>
        </p:nvSpPr>
        <p:spPr>
          <a:xfrm>
            <a:off x="638173" y="3986838"/>
            <a:ext cx="1023745" cy="86990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18" name="正文"/>
          <p:cNvSpPr txBox="1"/>
          <p:nvPr>
            <p:custDataLst>
              <p:tags r:id="rId14"/>
            </p:custDataLst>
          </p:nvPr>
        </p:nvSpPr>
        <p:spPr>
          <a:xfrm>
            <a:off x="1758248" y="3986838"/>
            <a:ext cx="9793297" cy="87065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实现方式：音乐人可以在互联网平台上发布创作任务，邀请粉丝参与歌词、曲调、编曲等方面的创作，并收集粉丝的意见和建议，最终完成作品。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79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61734" y="4083987"/>
            <a:ext cx="0" cy="675108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020" name="图形"/>
          <p:cNvSpPr/>
          <p:nvPr>
            <p:custDataLst>
              <p:tags r:id="rId16"/>
            </p:custDataLst>
          </p:nvPr>
        </p:nvSpPr>
        <p:spPr>
          <a:xfrm>
            <a:off x="608330" y="5117072"/>
            <a:ext cx="10943513" cy="101191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022" name="任意多边形 22"/>
          <p:cNvSpPr/>
          <p:nvPr>
            <p:custDataLst>
              <p:tags r:id="rId17"/>
            </p:custDataLst>
          </p:nvPr>
        </p:nvSpPr>
        <p:spPr>
          <a:xfrm>
            <a:off x="10638844" y="5117072"/>
            <a:ext cx="938312" cy="979205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024" name="标题"/>
          <p:cNvSpPr txBox="1"/>
          <p:nvPr>
            <p:custDataLst>
              <p:tags r:id="rId18"/>
            </p:custDataLst>
          </p:nvPr>
        </p:nvSpPr>
        <p:spPr>
          <a:xfrm>
            <a:off x="638173" y="5188188"/>
            <a:ext cx="1023745" cy="86990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26" name="正文"/>
          <p:cNvSpPr txBox="1"/>
          <p:nvPr>
            <p:custDataLst>
              <p:tags r:id="rId19"/>
            </p:custDataLst>
          </p:nvPr>
        </p:nvSpPr>
        <p:spPr>
          <a:xfrm>
            <a:off x="1758248" y="5188188"/>
            <a:ext cx="9793297" cy="87065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：一些知名的音乐人已经开始尝试这种创作模式，并取得了良好的效果和口碑。例如，周杰伦在创作新专辑时，就曾经在社交媒体上发布创作任务，邀请粉丝提供歌词和创意，最终将这些元素融入到他的作品中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81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61734" y="5285338"/>
            <a:ext cx="0" cy="675108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音乐版权保护与共享</a:t>
            </a:r>
            <a:endParaRPr altLang="en-US" lang="zh-CN"/>
          </a:p>
        </p:txBody>
      </p:sp>
      <p:sp>
        <p:nvSpPr>
          <p:cNvPr id="1049062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8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保护创作者权益：确保音乐作品得到合理回报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音乐创作新模式：版权保护与共享并行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共享资源：促进音乐作品的传播与推广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平衡利益：实现创作者、发行商和用户之间的共赢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02.</a:t>
            </a:r>
            <a:endParaRPr altLang="en-US" dirty="0" lang="zh-CN"/>
          </a:p>
        </p:txBody>
      </p:sp>
      <p:sp>
        <p:nvSpPr>
          <p:cNvPr id="10491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音乐发行新模式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数字音乐平台转型</a:t>
            </a:r>
            <a:endParaRPr altLang="en-US" lang="zh-CN"/>
          </a:p>
        </p:txBody>
      </p:sp>
      <p:sp>
        <p:nvSpPr>
          <p:cNvPr id="1049148" name="弧形 58"/>
          <p:cNvSpPr/>
          <p:nvPr>
            <p:custDataLst>
              <p:tags r:id="rId1"/>
            </p:custDataLst>
          </p:nvPr>
        </p:nvSpPr>
        <p:spPr>
          <a:xfrm>
            <a:off x="8107509" y="208652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弧形 57"/>
          <p:cNvSpPr/>
          <p:nvPr>
            <p:custDataLst>
              <p:tags r:id="rId2"/>
            </p:custDataLst>
          </p:nvPr>
        </p:nvSpPr>
        <p:spPr>
          <a:xfrm>
            <a:off x="608330" y="208652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椭圆 22"/>
          <p:cNvSpPr/>
          <p:nvPr>
            <p:custDataLst>
              <p:tags r:id="rId3"/>
            </p:custDataLst>
          </p:nvPr>
        </p:nvSpPr>
        <p:spPr>
          <a:xfrm>
            <a:off x="8448679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23"/>
          <p:cNvSpPr/>
          <p:nvPr>
            <p:custDataLst>
              <p:tags r:id="rId4"/>
            </p:custDataLst>
          </p:nvPr>
        </p:nvSpPr>
        <p:spPr>
          <a:xfrm>
            <a:off x="8834838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5"/>
            </p:custDataLst>
          </p:nvPr>
        </p:nvSpPr>
        <p:spPr>
          <a:xfrm>
            <a:off x="8901385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数字音乐平台与音乐创作者建立合作关系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8" name="椭圆 24"/>
          <p:cNvSpPr/>
          <p:nvPr>
            <p:custDataLst>
              <p:tags r:id="rId6"/>
            </p:custDataLst>
          </p:nvPr>
        </p:nvSpPr>
        <p:spPr>
          <a:xfrm>
            <a:off x="6016437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椭圆 25"/>
          <p:cNvSpPr/>
          <p:nvPr>
            <p:custDataLst>
              <p:tags r:id="rId7"/>
            </p:custDataLst>
          </p:nvPr>
        </p:nvSpPr>
        <p:spPr>
          <a:xfrm>
            <a:off x="6401659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8"/>
            </p:custDataLst>
          </p:nvPr>
        </p:nvSpPr>
        <p:spPr>
          <a:xfrm>
            <a:off x="6469143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数字音乐平台提供个性化推荐和社交功能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椭圆 7"/>
          <p:cNvSpPr/>
          <p:nvPr>
            <p:custDataLst>
              <p:tags r:id="rId9"/>
            </p:custDataLst>
          </p:nvPr>
        </p:nvSpPr>
        <p:spPr>
          <a:xfrm>
            <a:off x="3584195" y="236208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椭圆 9"/>
          <p:cNvSpPr/>
          <p:nvPr>
            <p:custDataLst>
              <p:tags r:id="rId10"/>
            </p:custDataLst>
          </p:nvPr>
        </p:nvSpPr>
        <p:spPr>
          <a:xfrm>
            <a:off x="3969417" y="242019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11"/>
            </p:custDataLst>
          </p:nvPr>
        </p:nvSpPr>
        <p:spPr>
          <a:xfrm>
            <a:off x="403690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数字音乐平台成为音乐发行的主要渠道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0" name="椭圆 5"/>
          <p:cNvSpPr/>
          <p:nvPr>
            <p:custDataLst>
              <p:tags r:id="rId12"/>
            </p:custDataLst>
          </p:nvPr>
        </p:nvSpPr>
        <p:spPr>
          <a:xfrm>
            <a:off x="875455" y="236208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椭圆 4"/>
          <p:cNvSpPr/>
          <p:nvPr>
            <p:custDataLst>
              <p:tags r:id="rId13"/>
            </p:custDataLst>
          </p:nvPr>
        </p:nvSpPr>
        <p:spPr>
          <a:xfrm>
            <a:off x="1260677" y="242019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14"/>
            </p:custDataLst>
          </p:nvPr>
        </p:nvSpPr>
        <p:spPr>
          <a:xfrm>
            <a:off x="1328161" y="320470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传统唱片发行模式向数字音乐平台转型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音乐实体产品创新</a:t>
            </a:r>
            <a:endParaRPr altLang="en-US" lang="zh-CN"/>
          </a:p>
        </p:txBody>
      </p:sp>
      <p:sp>
        <p:nvSpPr>
          <p:cNvPr id="1049210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创新实体专辑形式：结合AR技术，让专辑内容更加丰富和立体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实体音乐周边：开发与音乐相关的周边产品，如T恤、帽子、明信片等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音乐主题活动：举办音乐节、演唱会等活动，吸引粉丝参与和互动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音乐实体店：开设音乐主题实体店，提供音乐体验和售卖音乐相关产品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音乐现场演出新模式</a:t>
            </a:r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1"/>
            </p:custDataLst>
          </p:nvPr>
        </p:nvSpPr>
        <p:spPr>
          <a:xfrm>
            <a:off x="2346616" y="1393190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线上直播演出：利用互联网技术，将现场演出实时传输给观众，打破地域限制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2"/>
            </p:custDataLst>
          </p:nvPr>
        </p:nvSpPr>
        <p:spPr>
          <a:xfrm>
            <a:off x="2346616" y="2681852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虚拟现实演出：通过VR技术，为观众呈现沉浸式的演出体验，提高观赏感受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3"/>
            </p:custDataLst>
          </p:nvPr>
        </p:nvSpPr>
        <p:spPr>
          <a:xfrm>
            <a:off x="2346616" y="3970514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交互式演出：将演出与观众互动结合，例如通过手机互动、投票等方式，让观众参与到演出中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4"/>
            </p:custDataLst>
          </p:nvPr>
        </p:nvSpPr>
        <p:spPr>
          <a:xfrm>
            <a:off x="2346616" y="5259176"/>
            <a:ext cx="7492418" cy="9904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音乐节与主题活动：举办各类音乐节和主题活动，吸引观众到现场体验音乐氛围，促进音乐产业的发展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音乐教育与娱乐结合</a:t>
            </a:r>
            <a:endParaRPr altLang="en-US" lang="zh-CN"/>
          </a:p>
        </p:txBody>
      </p:sp>
      <p:sp>
        <p:nvSpPr>
          <p:cNvPr id="1049294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结合音乐教育和娱乐元素，提高音乐创作和发行的质量和影响力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培养音乐人才，促进音乐产业的发展和繁荣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创新音乐发行模式，拓展音乐产业的市场和商业价值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提升公众对音乐的认知和欣赏水平，促进文化交流和社会进步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03.</a:t>
            </a:r>
            <a:endParaRPr altLang="en-US" dirty="0" lang="zh-CN"/>
          </a:p>
        </p:txBody>
      </p:sp>
      <p:sp>
        <p:nvSpPr>
          <p:cNvPr id="104933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音乐产业新生态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跨界合作与产业链整合</a:t>
            </a:r>
            <a:endParaRPr altLang="en-US" lang="zh-CN"/>
          </a:p>
        </p:txBody>
      </p:sp>
      <p:sp>
        <p:nvSpPr>
          <p:cNvPr id="1049372" name="圆角矩形 26"/>
          <p:cNvSpPr/>
          <p:nvPr>
            <p:custDataLst>
              <p:tags r:id="rId1"/>
            </p:custDataLst>
          </p:nvPr>
        </p:nvSpPr>
        <p:spPr>
          <a:xfrm>
            <a:off x="608330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28"/>
          <p:cNvSpPr/>
          <p:nvPr>
            <p:custDataLst>
              <p:tags r:id="rId2"/>
            </p:custDataLst>
          </p:nvPr>
        </p:nvSpPr>
        <p:spPr>
          <a:xfrm>
            <a:off x="610871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4181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音乐产业与其他产业的融合，如影视、游戏、时尚等，实现资源共享和互利共赢。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29"/>
          <p:cNvSpPr/>
          <p:nvPr>
            <p:custDataLst>
              <p:tags r:id="rId4"/>
            </p:custDataLst>
          </p:nvPr>
        </p:nvSpPr>
        <p:spPr>
          <a:xfrm>
            <a:off x="3400437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32"/>
          <p:cNvSpPr/>
          <p:nvPr>
            <p:custDataLst>
              <p:tags r:id="rId5"/>
            </p:custDataLst>
          </p:nvPr>
        </p:nvSpPr>
        <p:spPr>
          <a:xfrm>
            <a:off x="3402977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产业链上下游企业之间的合作，如版权管理、发行推广、演出策划等，提高整个产业的效率和竞争力。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3"/>
          <p:cNvSpPr/>
          <p:nvPr>
            <p:custDataLst>
              <p:tags r:id="rId7"/>
            </p:custDataLst>
          </p:nvPr>
        </p:nvSpPr>
        <p:spPr>
          <a:xfrm>
            <a:off x="6192543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6" name="圆角矩形 4"/>
          <p:cNvSpPr/>
          <p:nvPr>
            <p:custDataLst>
              <p:tags r:id="rId8"/>
            </p:custDataLst>
          </p:nvPr>
        </p:nvSpPr>
        <p:spPr>
          <a:xfrm>
            <a:off x="6195084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跨界合作可以带来新的商业模式和盈利渠道，为音乐产业的发展注入新的活力。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8"/>
          <p:cNvSpPr/>
          <p:nvPr>
            <p:custDataLst>
              <p:tags r:id="rId10"/>
            </p:custDataLst>
          </p:nvPr>
        </p:nvSpPr>
        <p:spPr>
          <a:xfrm>
            <a:off x="8984650" y="182071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9"/>
          <p:cNvSpPr/>
          <p:nvPr>
            <p:custDataLst>
              <p:tags r:id="rId11"/>
            </p:custDataLst>
          </p:nvPr>
        </p:nvSpPr>
        <p:spPr>
          <a:xfrm>
            <a:off x="8987190" y="182071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4181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跨界合作需要打破行业壁垒，加强沟通与合作，共同推动音乐产业的创新和发展。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音乐与科技融合发展</a:t>
            </a:r>
            <a:endParaRPr altLang="en-US" lang="zh-CN"/>
          </a:p>
        </p:txBody>
      </p:sp>
      <p:sp>
        <p:nvSpPr>
          <p:cNvPr id="10494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2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音乐创作：利用AI技术辅助创作，提高创作效率与质量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8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音乐发行：数字音乐平台的发展，让音乐作品快速传播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4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音乐消费：虚拟现实、增强现实等技术提升音乐体验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46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0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版权保护：区块链技术保障音乐创作者权益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音乐产业政策支持与监管</a:t>
            </a:r>
            <a:endParaRPr altLang="en-US" lang="zh-CN"/>
          </a:p>
        </p:txBody>
      </p:sp>
      <p:sp>
        <p:nvSpPr>
          <p:cNvPr id="1049488" name="对角圆角矩形 15"/>
          <p:cNvSpPr/>
          <p:nvPr>
            <p:custDataLst>
              <p:tags r:id="rId1"/>
            </p:custDataLst>
          </p:nvPr>
        </p:nvSpPr>
        <p:spPr>
          <a:xfrm>
            <a:off x="1405512" y="415186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16"/>
          <p:cNvSpPr/>
          <p:nvPr>
            <p:custDataLst>
              <p:tags r:id="rId2"/>
            </p:custDataLst>
          </p:nvPr>
        </p:nvSpPr>
        <p:spPr>
          <a:xfrm>
            <a:off x="1405512" y="400837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17"/>
          <p:cNvSpPr/>
          <p:nvPr>
            <p:custDataLst>
              <p:tags r:id="rId3"/>
            </p:custDataLst>
          </p:nvPr>
        </p:nvSpPr>
        <p:spPr>
          <a:xfrm>
            <a:off x="1976205" y="4009028"/>
            <a:ext cx="85965" cy="14327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27"/>
          <p:cNvSpPr txBox="1"/>
          <p:nvPr>
            <p:custDataLst>
              <p:tags r:id="rId4"/>
            </p:custDataLst>
          </p:nvPr>
        </p:nvSpPr>
        <p:spPr>
          <a:xfrm>
            <a:off x="2013066" y="416305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政策与监管的关系：政策支持与监管措施相辅相成，共同促进音乐产业的健康发展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2"/>
          <p:cNvSpPr/>
          <p:nvPr>
            <p:custDataLst>
              <p:tags r:id="rId5"/>
            </p:custDataLst>
          </p:nvPr>
        </p:nvSpPr>
        <p:spPr>
          <a:xfrm>
            <a:off x="1405512" y="153734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53"/>
          <p:cNvSpPr/>
          <p:nvPr>
            <p:custDataLst>
              <p:tags r:id="rId6"/>
            </p:custDataLst>
          </p:nvPr>
        </p:nvSpPr>
        <p:spPr>
          <a:xfrm>
            <a:off x="1405512" y="139319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54"/>
          <p:cNvSpPr/>
          <p:nvPr>
            <p:custDataLst>
              <p:tags r:id="rId7"/>
            </p:custDataLst>
          </p:nvPr>
        </p:nvSpPr>
        <p:spPr>
          <a:xfrm>
            <a:off x="1976205" y="1393848"/>
            <a:ext cx="85965" cy="14327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56"/>
          <p:cNvSpPr txBox="1"/>
          <p:nvPr>
            <p:custDataLst>
              <p:tags r:id="rId8"/>
            </p:custDataLst>
          </p:nvPr>
        </p:nvSpPr>
        <p:spPr>
          <a:xfrm>
            <a:off x="2013066" y="154063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政策支持：政府出台相关政策，鼓励音乐产业发展，提高音乐创作与发行水平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5"/>
          <p:cNvSpPr/>
          <p:nvPr>
            <p:custDataLst>
              <p:tags r:id="rId9"/>
            </p:custDataLst>
          </p:nvPr>
        </p:nvSpPr>
        <p:spPr>
          <a:xfrm>
            <a:off x="1405512" y="2844605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6"/>
          <p:cNvSpPr/>
          <p:nvPr>
            <p:custDataLst>
              <p:tags r:id="rId10"/>
            </p:custDataLst>
          </p:nvPr>
        </p:nvSpPr>
        <p:spPr>
          <a:xfrm>
            <a:off x="1405512" y="2700451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7"/>
          <p:cNvSpPr/>
          <p:nvPr>
            <p:custDataLst>
              <p:tags r:id="rId11"/>
            </p:custDataLst>
          </p:nvPr>
        </p:nvSpPr>
        <p:spPr>
          <a:xfrm>
            <a:off x="1976205" y="2701767"/>
            <a:ext cx="85965" cy="14327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8"/>
          <p:cNvSpPr txBox="1"/>
          <p:nvPr>
            <p:custDataLst>
              <p:tags r:id="rId12"/>
            </p:custDataLst>
          </p:nvPr>
        </p:nvSpPr>
        <p:spPr>
          <a:xfrm>
            <a:off x="2013066" y="2855795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监管措施：加强对音乐产业的监管，保护音乐创作者的权益，防止侵权盗版行为的发生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9"/>
          <p:cNvSpPr/>
          <p:nvPr>
            <p:custDataLst>
              <p:tags r:id="rId13"/>
            </p:custDataLst>
          </p:nvPr>
        </p:nvSpPr>
        <p:spPr>
          <a:xfrm>
            <a:off x="1405512" y="5459784"/>
            <a:ext cx="9374778" cy="79015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10"/>
          <p:cNvSpPr/>
          <p:nvPr>
            <p:custDataLst>
              <p:tags r:id="rId14"/>
            </p:custDataLst>
          </p:nvPr>
        </p:nvSpPr>
        <p:spPr>
          <a:xfrm>
            <a:off x="1405512" y="5315630"/>
            <a:ext cx="570565" cy="54444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11"/>
          <p:cNvSpPr/>
          <p:nvPr>
            <p:custDataLst>
              <p:tags r:id="rId15"/>
            </p:custDataLst>
          </p:nvPr>
        </p:nvSpPr>
        <p:spPr>
          <a:xfrm>
            <a:off x="1976205" y="5316288"/>
            <a:ext cx="85965" cy="14327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12"/>
          <p:cNvSpPr txBox="1"/>
          <p:nvPr>
            <p:custDataLst>
              <p:tags r:id="rId16"/>
            </p:custDataLst>
          </p:nvPr>
        </p:nvSpPr>
        <p:spPr>
          <a:xfrm>
            <a:off x="2013066" y="5470316"/>
            <a:ext cx="8470383" cy="77654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未来展望：随着政策的不断完善和监管的加强，音乐产业将迎来更加美好的未来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国际化发展与交流</a:t>
            </a:r>
            <a:endParaRPr altLang="en-US" lang="zh-CN"/>
          </a:p>
        </p:txBody>
      </p:sp>
      <p:sp>
        <p:nvSpPr>
          <p:cNvPr id="10495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259996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矩形 65"/>
          <p:cNvSpPr/>
          <p:nvPr>
            <p:custDataLst>
              <p:tags r:id="rId2"/>
            </p:custDataLst>
          </p:nvPr>
        </p:nvSpPr>
        <p:spPr>
          <a:xfrm>
            <a:off x="1144658" y="1760585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66"/>
          <p:cNvSpPr txBox="1"/>
          <p:nvPr>
            <p:custDataLst>
              <p:tags r:id="rId3"/>
            </p:custDataLst>
          </p:nvPr>
        </p:nvSpPr>
        <p:spPr>
          <a:xfrm>
            <a:off x="1530196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音乐产业全球化趋势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677" y="1393190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69"/>
          <p:cNvSpPr/>
          <p:nvPr>
            <p:custDataLst>
              <p:tags r:id="rId5"/>
            </p:custDataLst>
          </p:nvPr>
        </p:nvSpPr>
        <p:spPr>
          <a:xfrm>
            <a:off x="6397692" y="1760585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70"/>
          <p:cNvSpPr txBox="1"/>
          <p:nvPr>
            <p:custDataLst>
              <p:tags r:id="rId6"/>
            </p:custDataLst>
          </p:nvPr>
        </p:nvSpPr>
        <p:spPr>
          <a:xfrm>
            <a:off x="6783877" y="1660151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国际音乐市场分析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259996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8" name="文本框 74"/>
          <p:cNvSpPr txBox="1"/>
          <p:nvPr>
            <p:custDataLst>
              <p:tags r:id="rId8"/>
            </p:custDataLst>
          </p:nvPr>
        </p:nvSpPr>
        <p:spPr>
          <a:xfrm>
            <a:off x="1530196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音乐产业国际合作与交流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70" name="矩形 73"/>
          <p:cNvSpPr/>
          <p:nvPr>
            <p:custDataLst>
              <p:tags r:id="rId9"/>
            </p:custDataLst>
          </p:nvPr>
        </p:nvSpPr>
        <p:spPr>
          <a:xfrm>
            <a:off x="1144658" y="4340124"/>
            <a:ext cx="220409" cy="22040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2641" y="3972729"/>
            <a:ext cx="4468832" cy="227712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4" name="矩形 84"/>
          <p:cNvSpPr/>
          <p:nvPr>
            <p:custDataLst>
              <p:tags r:id="rId11"/>
            </p:custDataLst>
          </p:nvPr>
        </p:nvSpPr>
        <p:spPr>
          <a:xfrm>
            <a:off x="6457304" y="4340124"/>
            <a:ext cx="220409" cy="220409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85"/>
          <p:cNvSpPr txBox="1"/>
          <p:nvPr>
            <p:custDataLst>
              <p:tags r:id="rId12"/>
            </p:custDataLst>
          </p:nvPr>
        </p:nvSpPr>
        <p:spPr>
          <a:xfrm>
            <a:off x="6842842" y="4239042"/>
            <a:ext cx="3928441" cy="1287753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音乐版权保护与国际合作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04.</a:t>
            </a:r>
            <a:endParaRPr altLang="en-US" dirty="0" lang="zh-CN"/>
          </a:p>
        </p:txBody>
      </p:sp>
      <p:sp>
        <p:nvSpPr>
          <p:cNvPr id="10496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新模式探索的挑战与机遇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版权保护与商业模式的平衡</a:t>
            </a:r>
            <a:endParaRPr altLang="en-US" lang="zh-CN"/>
          </a:p>
        </p:txBody>
      </p:sp>
      <p:sp>
        <p:nvSpPr>
          <p:cNvPr id="1049648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版权保护：保护音乐创作者的权益，防止侵权行为对音乐产业的伤害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商业模式：探索新的商业模式，提高音乐产业的盈利能力和市场竞争力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平衡点：在保护版权的同时，也需要考虑商业模式的可行性和盈利性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挑战与机遇：在版权保护和商业模式之间寻找平衡，既是一种挑战也是一种机遇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技术发展对音乐创作与发行的挑战</a:t>
            </a:r>
            <a:endParaRPr altLang="en-US" lang="zh-CN"/>
          </a:p>
        </p:txBody>
      </p:sp>
      <p:sp>
        <p:nvSpPr>
          <p:cNvPr id="1049690" name="五边形 30"/>
          <p:cNvSpPr/>
          <p:nvPr>
            <p:custDataLst>
              <p:tags r:id="rId1"/>
            </p:custDataLst>
          </p:nvPr>
        </p:nvSpPr>
        <p:spPr>
          <a:xfrm>
            <a:off x="608330" y="324464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6"/>
          <p:cNvSpPr/>
          <p:nvPr>
            <p:custDataLst>
              <p:tags r:id="rId2"/>
            </p:custDataLst>
          </p:nvPr>
        </p:nvSpPr>
        <p:spPr>
          <a:xfrm>
            <a:off x="3220372" y="324464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7"/>
          <p:cNvSpPr/>
          <p:nvPr>
            <p:custDataLst>
              <p:tags r:id="rId3"/>
            </p:custDataLst>
          </p:nvPr>
        </p:nvSpPr>
        <p:spPr>
          <a:xfrm>
            <a:off x="8444456" y="324464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8"/>
          <p:cNvSpPr/>
          <p:nvPr>
            <p:custDataLst>
              <p:tags r:id="rId4"/>
            </p:custDataLst>
          </p:nvPr>
        </p:nvSpPr>
        <p:spPr>
          <a:xfrm>
            <a:off x="5832414" y="324464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音乐版权保护的难度加大，盗版现象依然存在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数字音乐平台的崛起，对传统音乐产业造成冲击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9141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人工智能技术对音乐创作的影响，挑战传统创作观念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7845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互联网技术的发展，使得音乐发行更加便捷，但也带来了更多的竞争和挑战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数字音乐平台的竞争格局与市场变化</a:t>
            </a:r>
            <a:endParaRPr altLang="en-US" lang="zh-CN"/>
          </a:p>
        </p:txBody>
      </p:sp>
      <p:sp>
        <p:nvSpPr>
          <p:cNvPr id="1049740" name="矩形 31"/>
          <p:cNvSpPr/>
          <p:nvPr>
            <p:custDataLst>
              <p:tags r:id="rId1"/>
            </p:custDataLst>
          </p:nvPr>
        </p:nvSpPr>
        <p:spPr>
          <a:xfrm>
            <a:off x="2607382" y="1393190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竞争格局：各大数字音乐平台之间的市场份额争夺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"/>
          <p:cNvSpPr/>
          <p:nvPr>
            <p:custDataLst>
              <p:tags r:id="rId2"/>
            </p:custDataLst>
          </p:nvPr>
        </p:nvSpPr>
        <p:spPr>
          <a:xfrm>
            <a:off x="2607382" y="2653643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市场变化：随着科技的发展，数字音乐市场的规模不断扩大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5"/>
          <p:cNvSpPr/>
          <p:nvPr>
            <p:custDataLst>
              <p:tags r:id="rId3"/>
            </p:custDataLst>
          </p:nvPr>
        </p:nvSpPr>
        <p:spPr>
          <a:xfrm>
            <a:off x="2607382" y="3914095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机遇：新模式为音乐创作与发行带来了新的商业机会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7"/>
          <p:cNvSpPr/>
          <p:nvPr>
            <p:custDataLst>
              <p:tags r:id="rId4"/>
            </p:custDataLst>
          </p:nvPr>
        </p:nvSpPr>
        <p:spPr>
          <a:xfrm>
            <a:off x="2607382" y="5174548"/>
            <a:ext cx="6971911" cy="1075122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挑战：如何在竞争激烈的市场中脱颖而出，实现可持续发展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新模式探索的机遇与未来展望</a:t>
            </a:r>
            <a:endParaRPr altLang="en-US" lang="zh-CN"/>
          </a:p>
        </p:txBody>
      </p:sp>
      <p:sp>
        <p:nvSpPr>
          <p:cNvPr id="104978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5933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5120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8623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2495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3734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73194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3512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4630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6263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创新商业模式：探索新的盈利模式，满足消费者多样化需求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36382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跨界合作：与其他产业合作，创造更多商业机会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4065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数字化转型：利用数字技术提升音乐创作和发行效率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1567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全球化趋势：拓展国际市场，提升音乐产业影响力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感谢您的观看！</a:t>
            </a:r>
            <a:endParaRPr altLang="en-US" dirty="0" lang="zh-CN"/>
          </a:p>
        </p:txBody>
      </p:sp>
      <p:sp>
        <p:nvSpPr>
          <p:cNvPr id="104984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 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SUBTYPE" val="b"/>
  <p:tag name="KSO_WM_UNIT_PRESET_TEXT" val="汇报人：稻小壳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1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PRESET_TEXT" val="01.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！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UNIT_PRESET_TEXT" val="汇报人：稻小壳"/>
  <p:tag name="KSO_WM_UNIT_SUBTYPE" val="b"/>
  <p:tag name="KSO_WM_UNIT_NOCLEAR" val="0"/>
  <p:tag name="KSO_WM_UNIT_VALUE" val="8"/>
  <p:tag name="KSO_WM_UNIT_CONTENT_GROUP_TYPE" val="contentchip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LINE_FORE_SCHEMECOLOR_INDEX_1_BRIGHTNESS" val="0"/>
  <p:tag name="KSO_WM_UNIT_LINE_FORE_SCHEMECOLOR_INDEX_1" val="10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10"/>
  <p:tag name="KSO_WM_UNIT_LINE_FORE_SCHEMECOLOR_INDEX_2_POS" val="1"/>
  <p:tag name="KSO_WM_UNIT_LINE_FORE_SCHEMECOLOR_INDEX_2_TRANS" val="1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898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898"/>
</p:tagLst>
</file>

<file path=ppt/tags/tag8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8"/>
  <p:tag name="KSO_WM_SPECIAL_SOURCE" val="bdnull"/>
  <p:tag name="KSO_WM_TEMPLATE_THUMBS_INDEX" val="1、1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1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文档 标题内容"/>
</p:tagLst>
</file>

<file path=ppt/tags/tag91.xml><?xml version="1.0" encoding="utf-8"?>
<p:tagLst xmlns:p="http://schemas.openxmlformats.org/presentationml/2006/main">
  <p:tag name="KSO_WM_BEAUTIFY_FLAG" val="#wm#"/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8_1*f*1"/>
  <p:tag name="KSO_WM_TEMPLATE_CATEGORY" val="custom"/>
  <p:tag name="KSO_WM_TEMPLATE_INDEX" val="20230898"/>
  <p:tag name="KSO_WM_UNIT_LAYERLEVEL" val="1"/>
  <p:tag name="KSO_WM_TAG_VERSION" val="1.0"/>
  <p:tag name="KSO_WM_UNIT_PRESET_TEXT" val="汇报人：WPS"/>
</p:tagLst>
</file>

<file path=ppt/tags/tag92.xml><?xml version="1.0" encoding="utf-8"?>
<p:tagLst xmlns:p="http://schemas.openxmlformats.org/presentationml/2006/main">
  <p:tag name="KSO_WM_SLIDE_ID" val="custom2023089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8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50.35&quot;,&quot;top&quot;:&quot;110.8&quot;,&quot;width&quot;:&quot;712.3&quot;,&quot;height&quot;:&quot;362.9&quot;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8_4*b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4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898_4*l_h_i*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4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898_4*l_h_i*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4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898_4*l_h_i*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4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898_4*l_h_i*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8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8_4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255.8,&quot;width&quot;:794.90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SLIDE_ID" val="custom2023089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898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1.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6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2.04998779296875,&quot;width&quot;:865.75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2.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1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3.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0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8_9*e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04.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9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5.xml><?xml version="1.0" encoding="utf-8"?>
<p:tagLst xmlns:p="http://schemas.openxmlformats.org/presentationml/2006/main">
  <p:tag name="KSO_WM_SLIDE_ID" val="custom2023089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8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31.2&quot;,&quot;top&quot;:&quot;60.85&quot;,&quot;width&quot;:&quot;615.3&quot;,&quot;height&quot;:&quot;347.25&quot;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8_11*a*1"/>
  <p:tag name="KSO_WM_TEMPLATE_CATEGORY" val="custom"/>
  <p:tag name="KSO_WM_TEMPLATE_INDEX" val="20230898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！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8_11*f*1"/>
  <p:tag name="KSO_WM_TEMPLATE_CATEGORY" val="custom"/>
  <p:tag name="KSO_WM_TEMPLATE_INDEX" val="20230898"/>
  <p:tag name="KSO_WM_UNIT_LAYERLEVEL" val="1"/>
  <p:tag name="KSO_WM_TAG_VERSION" val="1.0"/>
  <p:tag name="KSO_WM_UNIT_SUBTYPE" val="b"/>
  <p:tag name="KSO_WM_UNIT_NOCLEAR" val="0"/>
  <p:tag name="KSO_WM_UNIT_VALUE" val="8"/>
  <p:tag name="KSO_WM_UNIT_TYPE" val="f"/>
  <p:tag name="KSO_WM_UNIT_INDEX" val="1"/>
  <p:tag name="KSO_WM_UNIT_PRESET_TEXT" val="汇报人：WPS"/>
</p:tagLst>
</file>

<file path=ppt/tags/tag276.xml><?xml version="1.0" encoding="utf-8"?>
<p:tagLst xmlns:p="http://schemas.openxmlformats.org/presentationml/2006/main">
  <p:tag name="KSO_WM_SLIDE_ID" val="custom20230898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898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50.35&quot;,&quot;top&quot;:&quot;110.8&quot;,&quot;width&quot;:&quot;712.3&quot;,&quot;height&quot;:&quot;362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2">
      <a:dk1>
        <a:srgbClr val="000000"/>
      </a:dk1>
      <a:lt1>
        <a:srgbClr val="FFFFFF"/>
      </a:lt1>
      <a:dk2>
        <a:srgbClr val="593613"/>
      </a:dk2>
      <a:lt2>
        <a:srgbClr val="EEE6DC"/>
      </a:lt2>
      <a:accent1>
        <a:srgbClr val="DA9652"/>
      </a:accent1>
      <a:accent2>
        <a:srgbClr val="BFA460"/>
      </a:accent2>
      <a:accent3>
        <a:srgbClr val="A4B16D"/>
      </a:accent3>
      <a:accent4>
        <a:srgbClr val="88BF7B"/>
      </a:accent4>
      <a:accent5>
        <a:srgbClr val="6DCC88"/>
      </a:accent5>
      <a:accent6>
        <a:srgbClr val="52DA96"/>
      </a:accent6>
      <a:hlink>
        <a:srgbClr val="4FB080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2024-01-05T23:57:09Z</dcterms:created>
  <dcterms:modified xsi:type="dcterms:W3CDTF">2024-01-05T23:57:09Z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8ab80fbc439d42d7b4b1ef794d03bd09_21</vt:lpwstr>
  </property>
</Properties>
</file>