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44" r:id="rId3"/>
  </p:sldMasterIdLst>
  <p:notesMasterIdLst>
    <p:notesMasterId r:id="rId11"/>
  </p:notesMasterIdLst>
  <p:sldIdLst>
    <p:sldId id="368" r:id="rId4"/>
    <p:sldId id="375" r:id="rId5"/>
    <p:sldId id="370" r:id="rId6"/>
    <p:sldId id="389" r:id="rId7"/>
    <p:sldId id="385" r:id="rId8"/>
    <p:sldId id="382" r:id="rId9"/>
    <p:sldId id="390" r:id="rId10"/>
    <p:sldId id="383" r:id="rId12"/>
    <p:sldId id="369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gun Vagun" initials="V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74D"/>
    <a:srgbClr val="F8804A"/>
    <a:srgbClr val="F5C062"/>
    <a:srgbClr val="4D9EBB"/>
    <a:srgbClr val="73B4F6"/>
    <a:srgbClr val="6AC5F9"/>
    <a:srgbClr val="72AFF2"/>
    <a:srgbClr val="2E5E7E"/>
    <a:srgbClr val="DDA96F"/>
    <a:srgbClr val="424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6" autoAdjust="0"/>
    <p:restoredTop sz="94876" autoAdjust="0"/>
  </p:normalViewPr>
  <p:slideViewPr>
    <p:cSldViewPr snapToGrid="0" showGuides="1">
      <p:cViewPr>
        <p:scale>
          <a:sx n="66" d="100"/>
          <a:sy n="66" d="100"/>
        </p:scale>
        <p:origin x="1686" y="906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26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C243-3E68-4BFF-A505-ADDF9D7195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7D84A-3049-44F6-8517-64F0971FDD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 第一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6" Type="http://schemas.openxmlformats.org/officeDocument/2006/relationships/theme" Target="../theme/theme1.xml"/><Relationship Id="rId95" Type="http://schemas.openxmlformats.org/officeDocument/2006/relationships/slideLayout" Target="../slideLayouts/slideLayout95.xml"/><Relationship Id="rId94" Type="http://schemas.openxmlformats.org/officeDocument/2006/relationships/slideLayout" Target="../slideLayouts/slideLayout94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.xml"/><Relationship Id="rId89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FDAE1-EB67-42CF-B593-56AA292DA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6056-67A1-460C-8D55-8E07980926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>
            <a:off x="-70392" y="66087"/>
            <a:ext cx="5622877" cy="549070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2981" y="2573672"/>
            <a:ext cx="7089876" cy="1106805"/>
          </a:xfrm>
          <a:prstGeom prst="rect">
            <a:avLst/>
          </a:prstGeom>
          <a:effectLst>
            <a:outerShdw blurRad="152400" sx="103000" sy="103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6600" b="1" dirty="0">
                <a:solidFill>
                  <a:srgbClr val="F8874D"/>
                </a:solidFill>
                <a:cs typeface="+mn-ea"/>
                <a:sym typeface="+mn-lt"/>
              </a:rPr>
              <a:t>L25</a:t>
            </a:r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滚轮罐耳</a:t>
            </a:r>
            <a:endParaRPr lang="zh-CN" altLang="en-US" sz="66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036878" y="3873227"/>
            <a:ext cx="2224585" cy="0"/>
          </a:xfrm>
          <a:prstGeom prst="line">
            <a:avLst/>
          </a:prstGeom>
          <a:ln w="19050">
            <a:solidFill>
              <a:srgbClr val="F88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132840" y="4921885"/>
            <a:ext cx="3147060" cy="398780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10800000" scaled="0"/>
          </a:gradFill>
        </p:spPr>
        <p:txBody>
          <a:bodyPr wrap="square" rtlCol="0">
            <a:spAutoFit/>
          </a:bodyPr>
          <a:lstStyle/>
          <a:p>
            <a:pPr algn="ctr" defTabSz="914400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kumimoji="1" lang="en-US" sz="2000" dirty="0">
                <a:solidFill>
                  <a:schemeClr val="bg1"/>
                </a:solidFill>
                <a:cs typeface="+mn-ea"/>
                <a:sym typeface="+mn-lt"/>
              </a:rPr>
              <a:t>kuangan002</a:t>
            </a:r>
            <a:endParaRPr kumimoji="1" 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814" y="1308833"/>
            <a:ext cx="4983135" cy="4983135"/>
          </a:xfrm>
          <a:prstGeom prst="rect">
            <a:avLst/>
          </a:prstGeom>
          <a:effectLst>
            <a:outerShdw blurRad="152400" dist="38100" dir="10800000" sx="101000" sy="101000" algn="r" rotWithShape="0">
              <a:prstClr val="black">
                <a:alpha val="15000"/>
              </a:prstClr>
            </a:outerShdw>
          </a:effectLst>
        </p:spPr>
      </p:pic>
      <p:sp>
        <p:nvSpPr>
          <p:cNvPr id="21" name="直角三角形 19"/>
          <p:cNvSpPr/>
          <p:nvPr/>
        </p:nvSpPr>
        <p:spPr>
          <a:xfrm rot="16200000" flipH="1">
            <a:off x="9922641" y="379228"/>
            <a:ext cx="1692353" cy="2018402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2981" y="1162751"/>
            <a:ext cx="170942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F8874D"/>
                </a:solidFill>
                <a:cs typeface="+mn-ea"/>
                <a:sym typeface="+mn-lt"/>
              </a:rPr>
              <a:t>2025</a:t>
            </a:r>
            <a:endParaRPr lang="zh-CN" altLang="en-US" sz="5400" b="1" dirty="0">
              <a:solidFill>
                <a:srgbClr val="F8874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bldLvl="0" animBg="1"/>
      <p:bldP spid="18" grpId="0" bldLvl="0" animBg="1"/>
      <p:bldP spid="21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>
            <a:off x="-70392" y="66087"/>
            <a:ext cx="5622877" cy="549070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直角三角形 19"/>
          <p:cNvSpPr/>
          <p:nvPr/>
        </p:nvSpPr>
        <p:spPr>
          <a:xfrm rot="16200000" flipH="1">
            <a:off x="9922641" y="379228"/>
            <a:ext cx="1692353" cy="2018402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20660" y="860425"/>
            <a:ext cx="25425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 descr="滚轮罐耳 (3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0" y="2487295"/>
            <a:ext cx="3041650" cy="3041650"/>
          </a:xfrm>
          <a:prstGeom prst="rect">
            <a:avLst/>
          </a:prstGeom>
        </p:spPr>
      </p:pic>
      <p:pic>
        <p:nvPicPr>
          <p:cNvPr id="3" name="图片 2" descr="滚轮罐耳 (3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730" y="2487295"/>
            <a:ext cx="3049270" cy="3049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>
            <a:off x="-70392" y="66087"/>
            <a:ext cx="5622877" cy="549070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84008" y="1034486"/>
            <a:ext cx="3514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7200">
                <a:solidFill>
                  <a:schemeClr val="bg1">
                    <a:lumMod val="85000"/>
                    <a:alpha val="55000"/>
                  </a:schemeClr>
                </a:solidFill>
                <a:latin typeface="汉仪旗黑X1-55W" panose="00020600040101010101" pitchFamily="18" charset="-122"/>
                <a:ea typeface="汉仪旗黑X1-55W" panose="00020600040101010101" pitchFamily="18" charset="-122"/>
              </a:defRPr>
            </a:lvl1pPr>
          </a:lstStyle>
          <a:p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/content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945" y="941983"/>
            <a:ext cx="5337977" cy="5337977"/>
          </a:xfrm>
          <a:prstGeom prst="rect">
            <a:avLst/>
          </a:prstGeom>
          <a:effectLst>
            <a:outerShdw blurRad="152400" dist="38100" dir="10800000" sx="101000" sy="101000" algn="r" rotWithShape="0">
              <a:prstClr val="black">
                <a:alpha val="15000"/>
              </a:prstClr>
            </a:outerShdw>
          </a:effectLst>
        </p:spPr>
      </p:pic>
      <p:sp>
        <p:nvSpPr>
          <p:cNvPr id="21" name="直角三角形 19"/>
          <p:cNvSpPr/>
          <p:nvPr/>
        </p:nvSpPr>
        <p:spPr>
          <a:xfrm rot="16200000" flipH="1">
            <a:off x="9922641" y="379228"/>
            <a:ext cx="1692353" cy="2018402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1483956" y="2424024"/>
            <a:ext cx="723298" cy="723298"/>
            <a:chOff x="4876800" y="1235905"/>
            <a:chExt cx="723298" cy="723298"/>
          </a:xfrm>
        </p:grpSpPr>
        <p:sp>
          <p:nvSpPr>
            <p:cNvPr id="12" name="椭圆 11"/>
            <p:cNvSpPr/>
            <p:nvPr>
              <p:custDataLst>
                <p:tags r:id="rId3"/>
              </p:custDataLst>
            </p:nvPr>
          </p:nvSpPr>
          <p:spPr>
            <a:xfrm>
              <a:off x="4876800" y="1235905"/>
              <a:ext cx="723298" cy="723298"/>
            </a:xfrm>
            <a:prstGeom prst="ellipse">
              <a:avLst/>
            </a:prstGeom>
            <a:gradFill>
              <a:gsLst>
                <a:gs pos="0">
                  <a:srgbClr val="F5C062"/>
                </a:gs>
                <a:gs pos="100000">
                  <a:srgbClr val="F8804A"/>
                </a:gs>
              </a:gsLst>
              <a:lin ang="5400000" scaled="1"/>
            </a:gradFill>
            <a:ln>
              <a:noFill/>
            </a:ln>
            <a:effectLst>
              <a:outerShdw blurRad="355600" dist="1016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5003449" y="1243611"/>
              <a:ext cx="47000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2656840" y="2437765"/>
            <a:ext cx="268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L25滚轮罐耳特点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818130" y="4930140"/>
            <a:ext cx="445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L25滚轮罐耳使用及注意事项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>
            <p:custDataLst>
              <p:tags r:id="rId7"/>
            </p:custDataLst>
          </p:nvPr>
        </p:nvGrpSpPr>
        <p:grpSpPr>
          <a:xfrm>
            <a:off x="1487645" y="3598625"/>
            <a:ext cx="723298" cy="723298"/>
            <a:chOff x="4876800" y="1235905"/>
            <a:chExt cx="723298" cy="723298"/>
          </a:xfrm>
        </p:grpSpPr>
        <p:sp>
          <p:nvSpPr>
            <p:cNvPr id="29" name="椭圆 28"/>
            <p:cNvSpPr/>
            <p:nvPr>
              <p:custDataLst>
                <p:tags r:id="rId8"/>
              </p:custDataLst>
            </p:nvPr>
          </p:nvSpPr>
          <p:spPr>
            <a:xfrm>
              <a:off x="4876800" y="1235905"/>
              <a:ext cx="723298" cy="723298"/>
            </a:xfrm>
            <a:prstGeom prst="ellipse">
              <a:avLst/>
            </a:prstGeom>
            <a:gradFill>
              <a:gsLst>
                <a:gs pos="0">
                  <a:srgbClr val="F5C062"/>
                </a:gs>
                <a:gs pos="100000">
                  <a:srgbClr val="F8804A"/>
                </a:gs>
              </a:gsLst>
              <a:lin ang="5400000" scaled="1"/>
            </a:gradFill>
            <a:ln>
              <a:noFill/>
            </a:ln>
            <a:effectLst>
              <a:outerShdw blurRad="355600" dist="1016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9"/>
              </p:custDataLst>
            </p:nvPr>
          </p:nvSpPr>
          <p:spPr>
            <a:xfrm>
              <a:off x="5003449" y="1243611"/>
              <a:ext cx="47000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>
            <p:custDataLst>
              <p:tags r:id="rId10"/>
            </p:custDataLst>
          </p:nvPr>
        </p:nvGrpSpPr>
        <p:grpSpPr>
          <a:xfrm>
            <a:off x="1470286" y="4854194"/>
            <a:ext cx="723298" cy="723298"/>
            <a:chOff x="4876800" y="1235905"/>
            <a:chExt cx="723298" cy="723298"/>
          </a:xfrm>
        </p:grpSpPr>
        <p:sp>
          <p:nvSpPr>
            <p:cNvPr id="32" name="椭圆 31"/>
            <p:cNvSpPr/>
            <p:nvPr>
              <p:custDataLst>
                <p:tags r:id="rId11"/>
              </p:custDataLst>
            </p:nvPr>
          </p:nvSpPr>
          <p:spPr>
            <a:xfrm>
              <a:off x="4876800" y="1235905"/>
              <a:ext cx="723298" cy="723298"/>
            </a:xfrm>
            <a:prstGeom prst="ellipse">
              <a:avLst/>
            </a:prstGeom>
            <a:gradFill>
              <a:gsLst>
                <a:gs pos="0">
                  <a:srgbClr val="F5C062"/>
                </a:gs>
                <a:gs pos="100000">
                  <a:srgbClr val="F8804A"/>
                </a:gs>
              </a:gsLst>
              <a:lin ang="5400000" scaled="1"/>
            </a:gradFill>
            <a:ln>
              <a:noFill/>
            </a:ln>
            <a:effectLst>
              <a:outerShdw blurRad="355600" dist="1016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>
              <p:custDataLst>
                <p:tags r:id="rId12"/>
              </p:custDataLst>
            </p:nvPr>
          </p:nvSpPr>
          <p:spPr>
            <a:xfrm>
              <a:off x="5003449" y="1243611"/>
              <a:ext cx="47000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2715895" y="3655695"/>
            <a:ext cx="3324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L25滚轮罐耳基本参数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 flipH="1" flipV="1">
            <a:off x="5832933" y="498931"/>
            <a:ext cx="5725936" cy="6992201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1570" y="900753"/>
            <a:ext cx="382138" cy="382138"/>
          </a:xfrm>
          <a:prstGeom prst="ellipse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7437" y="799434"/>
            <a:ext cx="5379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42061" y="1733989"/>
            <a:ext cx="2971124" cy="460375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实物图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直角三角形 19"/>
          <p:cNvSpPr/>
          <p:nvPr>
            <p:custDataLst>
              <p:tags r:id="rId1"/>
            </p:custDataLst>
          </p:nvPr>
        </p:nvSpPr>
        <p:spPr>
          <a:xfrm rot="5400000" flipH="1" flipV="1">
            <a:off x="1901190" y="2894330"/>
            <a:ext cx="2505710" cy="2515870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直角三角形 19"/>
          <p:cNvSpPr/>
          <p:nvPr>
            <p:custDataLst>
              <p:tags r:id="rId2"/>
            </p:custDataLst>
          </p:nvPr>
        </p:nvSpPr>
        <p:spPr>
          <a:xfrm rot="5400000" flipH="1" flipV="1">
            <a:off x="5041265" y="2974975"/>
            <a:ext cx="2410460" cy="245046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直角三角形 19"/>
          <p:cNvSpPr/>
          <p:nvPr>
            <p:custDataLst>
              <p:tags r:id="rId3"/>
            </p:custDataLst>
          </p:nvPr>
        </p:nvSpPr>
        <p:spPr>
          <a:xfrm rot="5400000" flipH="1" flipV="1">
            <a:off x="8059420" y="2945765"/>
            <a:ext cx="2409825" cy="250888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 descr="滚轮罐耳 (5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480" y="2538730"/>
            <a:ext cx="2103755" cy="2757170"/>
          </a:xfrm>
          <a:prstGeom prst="rect">
            <a:avLst/>
          </a:prstGeom>
        </p:spPr>
      </p:pic>
      <p:pic>
        <p:nvPicPr>
          <p:cNvPr id="5" name="图片 4" descr="滚轮罐耳 (4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025" y="2538730"/>
            <a:ext cx="2162810" cy="2757805"/>
          </a:xfrm>
          <a:prstGeom prst="rect">
            <a:avLst/>
          </a:prstGeom>
        </p:spPr>
      </p:pic>
      <p:pic>
        <p:nvPicPr>
          <p:cNvPr id="11" name="图片 10" descr="滚轮罐耳 (18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880" y="2576195"/>
            <a:ext cx="2190115" cy="2719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switch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 flipH="1" flipV="1">
            <a:off x="5832933" y="498931"/>
            <a:ext cx="5725936" cy="6992201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1570" y="900753"/>
            <a:ext cx="382138" cy="382138"/>
          </a:xfrm>
          <a:prstGeom prst="ellipse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7437" y="799434"/>
            <a:ext cx="5379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L25滚轮罐耳特点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50906" y="1891344"/>
            <a:ext cx="3276600" cy="3829050"/>
            <a:chOff x="1635029" y="1688144"/>
            <a:chExt cx="3276600" cy="3829050"/>
          </a:xfrm>
        </p:grpSpPr>
        <p:sp>
          <p:nvSpPr>
            <p:cNvPr id="7" name="矩形 6"/>
            <p:cNvSpPr/>
            <p:nvPr/>
          </p:nvSpPr>
          <p:spPr>
            <a:xfrm>
              <a:off x="1635029" y="1688144"/>
              <a:ext cx="3276600" cy="382905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FA9A2A"/>
                  </a:gs>
                  <a:gs pos="100000">
                    <a:srgbClr val="E17500"/>
                  </a:gs>
                </a:gsLst>
                <a:lin ang="5400000" scaled="1"/>
              </a:gradFill>
            </a:ln>
            <a:effectLst>
              <a:outerShdw blurRad="355600" dist="1016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004753" y="2026920"/>
              <a:ext cx="2520698" cy="155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罐道与罐耳由滑动摩擦变为滚动摩擦，因此减少了动力消耗，降低了噪音，罐道和罐耳的磨损也大大降低。从而，提高了罐道和罐耳的使用寿命。</a:t>
              </a:r>
              <a:endParaRPr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005529" y="4737076"/>
              <a:ext cx="1507824" cy="368465"/>
              <a:chOff x="733726" y="4616285"/>
              <a:chExt cx="1507824" cy="368465"/>
            </a:xfrm>
          </p:grpSpPr>
          <p:sp>
            <p:nvSpPr>
              <p:cNvPr id="10" name="圆角矩形 18"/>
              <p:cNvSpPr/>
              <p:nvPr/>
            </p:nvSpPr>
            <p:spPr>
              <a:xfrm>
                <a:off x="733726" y="4616285"/>
                <a:ext cx="1507824" cy="36846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55600" dist="101600" dir="2700000" sx="102000" sy="102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  <a:sym typeface="+mn-lt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888388" y="4641212"/>
                <a:ext cx="318610" cy="318610"/>
              </a:xfrm>
              <a:prstGeom prst="ellipse">
                <a:avLst/>
              </a:prstGeom>
              <a:gradFill flip="none" rotWithShape="1">
                <a:gsLst>
                  <a:gs pos="0">
                    <a:srgbClr val="FA9A2A"/>
                  </a:gs>
                  <a:gs pos="100000">
                    <a:srgbClr val="E17500"/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23898" y="4658655"/>
                <a:ext cx="983472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1200" dirty="0">
                    <a:gradFill>
                      <a:gsLst>
                        <a:gs pos="0">
                          <a:srgbClr val="FA9A2A"/>
                        </a:gs>
                        <a:gs pos="100000">
                          <a:srgbClr val="E17500"/>
                        </a:gs>
                      </a:gsLst>
                      <a:lin ang="0" scaled="1"/>
                    </a:gradFill>
                    <a:cs typeface="+mn-ea"/>
                    <a:sym typeface="+mn-lt"/>
                  </a:rPr>
                  <a:t>Let’s  Go</a:t>
                </a:r>
                <a:endParaRPr lang="zh-CN" altLang="en-US" sz="1200" dirty="0">
                  <a:gradFill>
                    <a:gsLst>
                      <a:gs pos="0">
                        <a:srgbClr val="FA9A2A"/>
                      </a:gs>
                      <a:gs pos="100000">
                        <a:srgbClr val="E17500"/>
                      </a:gs>
                    </a:gsLst>
                    <a:lin ang="0" scaled="1"/>
                  </a:gradFill>
                  <a:cs typeface="+mn-ea"/>
                  <a:sym typeface="+mn-lt"/>
                </a:endParaRPr>
              </a:p>
            </p:txBody>
          </p:sp>
          <p:sp>
            <p:nvSpPr>
              <p:cNvPr id="14" name="question_350135"/>
              <p:cNvSpPr>
                <a:spLocks noChangeAspect="1"/>
              </p:cNvSpPr>
              <p:nvPr/>
            </p:nvSpPr>
            <p:spPr bwMode="auto">
              <a:xfrm>
                <a:off x="1980686" y="4711078"/>
                <a:ext cx="162392" cy="174139"/>
              </a:xfrm>
              <a:custGeom>
                <a:avLst/>
                <a:gdLst>
                  <a:gd name="connsiteX0" fmla="*/ 227616 w 565201"/>
                  <a:gd name="connsiteY0" fmla="*/ 340831 h 606087"/>
                  <a:gd name="connsiteX1" fmla="*/ 252878 w 565201"/>
                  <a:gd name="connsiteY1" fmla="*/ 340831 h 606087"/>
                  <a:gd name="connsiteX2" fmla="*/ 252878 w 565201"/>
                  <a:gd name="connsiteY2" fmla="*/ 366093 h 606087"/>
                  <a:gd name="connsiteX3" fmla="*/ 227616 w 565201"/>
                  <a:gd name="connsiteY3" fmla="*/ 366093 h 606087"/>
                  <a:gd name="connsiteX4" fmla="*/ 225519 w 565201"/>
                  <a:gd name="connsiteY4" fmla="*/ 126290 h 606087"/>
                  <a:gd name="connsiteX5" fmla="*/ 288623 w 565201"/>
                  <a:gd name="connsiteY5" fmla="*/ 142058 h 606087"/>
                  <a:gd name="connsiteX6" fmla="*/ 316176 w 565201"/>
                  <a:gd name="connsiteY6" fmla="*/ 200229 h 606087"/>
                  <a:gd name="connsiteX7" fmla="*/ 283035 w 565201"/>
                  <a:gd name="connsiteY7" fmla="*/ 262726 h 606087"/>
                  <a:gd name="connsiteX8" fmla="*/ 253169 w 565201"/>
                  <a:gd name="connsiteY8" fmla="*/ 317051 h 606087"/>
                  <a:gd name="connsiteX9" fmla="*/ 227831 w 565201"/>
                  <a:gd name="connsiteY9" fmla="*/ 317051 h 606087"/>
                  <a:gd name="connsiteX10" fmla="*/ 268776 w 565201"/>
                  <a:gd name="connsiteY10" fmla="*/ 241862 h 606087"/>
                  <a:gd name="connsiteX11" fmla="*/ 290838 w 565201"/>
                  <a:gd name="connsiteY11" fmla="*/ 200229 h 606087"/>
                  <a:gd name="connsiteX12" fmla="*/ 272534 w 565201"/>
                  <a:gd name="connsiteY12" fmla="*/ 161481 h 606087"/>
                  <a:gd name="connsiteX13" fmla="*/ 230336 w 565201"/>
                  <a:gd name="connsiteY13" fmla="*/ 151000 h 606087"/>
                  <a:gd name="connsiteX14" fmla="*/ 191222 w 565201"/>
                  <a:gd name="connsiteY14" fmla="*/ 190037 h 606087"/>
                  <a:gd name="connsiteX15" fmla="*/ 166366 w 565201"/>
                  <a:gd name="connsiteY15" fmla="*/ 185230 h 606087"/>
                  <a:gd name="connsiteX16" fmla="*/ 225519 w 565201"/>
                  <a:gd name="connsiteY16" fmla="*/ 126290 h 606087"/>
                  <a:gd name="connsiteX17" fmla="*/ 240245 w 565201"/>
                  <a:gd name="connsiteY17" fmla="*/ 88384 h 606087"/>
                  <a:gd name="connsiteX18" fmla="*/ 131990 w 565201"/>
                  <a:gd name="connsiteY18" fmla="*/ 133874 h 606087"/>
                  <a:gd name="connsiteX19" fmla="*/ 88554 w 565201"/>
                  <a:gd name="connsiteY19" fmla="*/ 239857 h 606087"/>
                  <a:gd name="connsiteX20" fmla="*/ 131990 w 565201"/>
                  <a:gd name="connsiteY20" fmla="*/ 345937 h 606087"/>
                  <a:gd name="connsiteX21" fmla="*/ 240245 w 565201"/>
                  <a:gd name="connsiteY21" fmla="*/ 391427 h 606087"/>
                  <a:gd name="connsiteX22" fmla="*/ 348499 w 565201"/>
                  <a:gd name="connsiteY22" fmla="*/ 345937 h 606087"/>
                  <a:gd name="connsiteX23" fmla="*/ 392032 w 565201"/>
                  <a:gd name="connsiteY23" fmla="*/ 239857 h 606087"/>
                  <a:gd name="connsiteX24" fmla="*/ 348499 w 565201"/>
                  <a:gd name="connsiteY24" fmla="*/ 133874 h 606087"/>
                  <a:gd name="connsiteX25" fmla="*/ 240245 w 565201"/>
                  <a:gd name="connsiteY25" fmla="*/ 88384 h 606087"/>
                  <a:gd name="connsiteX26" fmla="*/ 243423 w 565201"/>
                  <a:gd name="connsiteY26" fmla="*/ 0 h 606087"/>
                  <a:gd name="connsiteX27" fmla="*/ 486418 w 565201"/>
                  <a:gd name="connsiteY27" fmla="*/ 236972 h 606087"/>
                  <a:gd name="connsiteX28" fmla="*/ 565201 w 565201"/>
                  <a:gd name="connsiteY28" fmla="*/ 378732 h 606087"/>
                  <a:gd name="connsiteX29" fmla="*/ 493160 w 565201"/>
                  <a:gd name="connsiteY29" fmla="*/ 378732 h 606087"/>
                  <a:gd name="connsiteX30" fmla="*/ 493160 w 565201"/>
                  <a:gd name="connsiteY30" fmla="*/ 492410 h 606087"/>
                  <a:gd name="connsiteX31" fmla="*/ 392032 w 565201"/>
                  <a:gd name="connsiteY31" fmla="*/ 492410 h 606087"/>
                  <a:gd name="connsiteX32" fmla="*/ 392032 w 565201"/>
                  <a:gd name="connsiteY32" fmla="*/ 606087 h 606087"/>
                  <a:gd name="connsiteX33" fmla="*/ 110416 w 565201"/>
                  <a:gd name="connsiteY33" fmla="*/ 606087 h 606087"/>
                  <a:gd name="connsiteX34" fmla="*/ 110416 w 565201"/>
                  <a:gd name="connsiteY34" fmla="*/ 593392 h 606087"/>
                  <a:gd name="connsiteX35" fmla="*/ 100689 w 565201"/>
                  <a:gd name="connsiteY35" fmla="*/ 510971 h 606087"/>
                  <a:gd name="connsiteX36" fmla="*/ 51185 w 565201"/>
                  <a:gd name="connsiteY36" fmla="*/ 406815 h 606087"/>
                  <a:gd name="connsiteX37" fmla="*/ 428 w 565201"/>
                  <a:gd name="connsiteY37" fmla="*/ 238992 h 606087"/>
                  <a:gd name="connsiteX38" fmla="*/ 243423 w 565201"/>
                  <a:gd name="connsiteY38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565201" h="606087">
                    <a:moveTo>
                      <a:pt x="227616" y="340831"/>
                    </a:moveTo>
                    <a:lnTo>
                      <a:pt x="252878" y="340831"/>
                    </a:lnTo>
                    <a:lnTo>
                      <a:pt x="252878" y="366093"/>
                    </a:lnTo>
                    <a:lnTo>
                      <a:pt x="227616" y="366093"/>
                    </a:lnTo>
                    <a:close/>
                    <a:moveTo>
                      <a:pt x="225519" y="126290"/>
                    </a:moveTo>
                    <a:cubicBezTo>
                      <a:pt x="248063" y="121867"/>
                      <a:pt x="271088" y="127636"/>
                      <a:pt x="288623" y="142058"/>
                    </a:cubicBezTo>
                    <a:cubicBezTo>
                      <a:pt x="306157" y="156385"/>
                      <a:pt x="316176" y="177634"/>
                      <a:pt x="316176" y="200229"/>
                    </a:cubicBezTo>
                    <a:cubicBezTo>
                      <a:pt x="316176" y="225324"/>
                      <a:pt x="303748" y="248592"/>
                      <a:pt x="283035" y="262726"/>
                    </a:cubicBezTo>
                    <a:cubicBezTo>
                      <a:pt x="264345" y="275418"/>
                      <a:pt x="253169" y="295706"/>
                      <a:pt x="253169" y="317051"/>
                    </a:cubicBezTo>
                    <a:lnTo>
                      <a:pt x="227831" y="317051"/>
                    </a:lnTo>
                    <a:cubicBezTo>
                      <a:pt x="227831" y="287341"/>
                      <a:pt x="243150" y="259265"/>
                      <a:pt x="268776" y="241862"/>
                    </a:cubicBezTo>
                    <a:cubicBezTo>
                      <a:pt x="282649" y="232439"/>
                      <a:pt x="290838" y="216959"/>
                      <a:pt x="290838" y="200229"/>
                    </a:cubicBezTo>
                    <a:cubicBezTo>
                      <a:pt x="290838" y="185230"/>
                      <a:pt x="284191" y="171096"/>
                      <a:pt x="272534" y="161481"/>
                    </a:cubicBezTo>
                    <a:cubicBezTo>
                      <a:pt x="260684" y="151770"/>
                      <a:pt x="245751" y="148020"/>
                      <a:pt x="230336" y="151000"/>
                    </a:cubicBezTo>
                    <a:cubicBezTo>
                      <a:pt x="210683" y="154846"/>
                      <a:pt x="194979" y="170519"/>
                      <a:pt x="191222" y="190037"/>
                    </a:cubicBezTo>
                    <a:lnTo>
                      <a:pt x="166366" y="185230"/>
                    </a:lnTo>
                    <a:cubicBezTo>
                      <a:pt x="172146" y="155712"/>
                      <a:pt x="195846" y="131963"/>
                      <a:pt x="225519" y="126290"/>
                    </a:cubicBezTo>
                    <a:close/>
                    <a:moveTo>
                      <a:pt x="240245" y="88384"/>
                    </a:moveTo>
                    <a:cubicBezTo>
                      <a:pt x="199120" y="88384"/>
                      <a:pt x="160691" y="104541"/>
                      <a:pt x="131990" y="133874"/>
                    </a:cubicBezTo>
                    <a:cubicBezTo>
                      <a:pt x="103964" y="162245"/>
                      <a:pt x="88554" y="199849"/>
                      <a:pt x="88554" y="239857"/>
                    </a:cubicBezTo>
                    <a:cubicBezTo>
                      <a:pt x="88554" y="279769"/>
                      <a:pt x="103964" y="317373"/>
                      <a:pt x="131990" y="345937"/>
                    </a:cubicBezTo>
                    <a:cubicBezTo>
                      <a:pt x="160691" y="375270"/>
                      <a:pt x="199120" y="391427"/>
                      <a:pt x="240245" y="391427"/>
                    </a:cubicBezTo>
                    <a:cubicBezTo>
                      <a:pt x="281370" y="391427"/>
                      <a:pt x="319798" y="375270"/>
                      <a:pt x="348499" y="345937"/>
                    </a:cubicBezTo>
                    <a:cubicBezTo>
                      <a:pt x="376526" y="317373"/>
                      <a:pt x="392032" y="279769"/>
                      <a:pt x="392032" y="239857"/>
                    </a:cubicBezTo>
                    <a:cubicBezTo>
                      <a:pt x="392032" y="199849"/>
                      <a:pt x="376526" y="162245"/>
                      <a:pt x="348499" y="133874"/>
                    </a:cubicBezTo>
                    <a:cubicBezTo>
                      <a:pt x="319798" y="104541"/>
                      <a:pt x="281370" y="88384"/>
                      <a:pt x="240245" y="88384"/>
                    </a:cubicBezTo>
                    <a:close/>
                    <a:moveTo>
                      <a:pt x="243423" y="0"/>
                    </a:moveTo>
                    <a:cubicBezTo>
                      <a:pt x="376333" y="0"/>
                      <a:pt x="484684" y="105887"/>
                      <a:pt x="486418" y="236972"/>
                    </a:cubicBezTo>
                    <a:lnTo>
                      <a:pt x="565201" y="378732"/>
                    </a:lnTo>
                    <a:lnTo>
                      <a:pt x="493160" y="378732"/>
                    </a:lnTo>
                    <a:lnTo>
                      <a:pt x="493160" y="492410"/>
                    </a:lnTo>
                    <a:lnTo>
                      <a:pt x="392032" y="492410"/>
                    </a:lnTo>
                    <a:lnTo>
                      <a:pt x="392032" y="606087"/>
                    </a:lnTo>
                    <a:lnTo>
                      <a:pt x="110416" y="606087"/>
                    </a:lnTo>
                    <a:lnTo>
                      <a:pt x="110416" y="593392"/>
                    </a:lnTo>
                    <a:cubicBezTo>
                      <a:pt x="110416" y="565502"/>
                      <a:pt x="107142" y="537707"/>
                      <a:pt x="100689" y="510971"/>
                    </a:cubicBezTo>
                    <a:cubicBezTo>
                      <a:pt x="92406" y="476541"/>
                      <a:pt x="76129" y="442399"/>
                      <a:pt x="51185" y="406815"/>
                    </a:cubicBezTo>
                    <a:cubicBezTo>
                      <a:pt x="-7084" y="324009"/>
                      <a:pt x="139" y="242454"/>
                      <a:pt x="428" y="238992"/>
                    </a:cubicBezTo>
                    <a:cubicBezTo>
                      <a:pt x="428" y="107715"/>
                      <a:pt x="109357" y="0"/>
                      <a:pt x="24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5499839" y="2379295"/>
            <a:ext cx="591901" cy="2821564"/>
            <a:chOff x="6479615" y="2631329"/>
            <a:chExt cx="479425" cy="2247006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1" name="Freeform 6"/>
            <p:cNvSpPr/>
            <p:nvPr>
              <p:custDataLst>
                <p:tags r:id="rId2"/>
              </p:custDataLst>
            </p:nvPr>
          </p:nvSpPr>
          <p:spPr bwMode="auto">
            <a:xfrm>
              <a:off x="6479615" y="2631329"/>
              <a:ext cx="479425" cy="2247006"/>
            </a:xfrm>
            <a:custGeom>
              <a:avLst/>
              <a:gdLst>
                <a:gd name="T0" fmla="*/ 1368 w 1368"/>
                <a:gd name="T1" fmla="*/ 3205 h 6410"/>
                <a:gd name="T2" fmla="*/ 829 w 1368"/>
                <a:gd name="T3" fmla="*/ 2536 h 6410"/>
                <a:gd name="T4" fmla="*/ 829 w 1368"/>
                <a:gd name="T5" fmla="*/ 1353 h 6410"/>
                <a:gd name="T6" fmla="*/ 1368 w 1368"/>
                <a:gd name="T7" fmla="*/ 684 h 6410"/>
                <a:gd name="T8" fmla="*/ 684 w 1368"/>
                <a:gd name="T9" fmla="*/ 0 h 6410"/>
                <a:gd name="T10" fmla="*/ 0 w 1368"/>
                <a:gd name="T11" fmla="*/ 684 h 6410"/>
                <a:gd name="T12" fmla="*/ 540 w 1368"/>
                <a:gd name="T13" fmla="*/ 1353 h 6410"/>
                <a:gd name="T14" fmla="*/ 540 w 1368"/>
                <a:gd name="T15" fmla="*/ 2536 h 6410"/>
                <a:gd name="T16" fmla="*/ 0 w 1368"/>
                <a:gd name="T17" fmla="*/ 3205 h 6410"/>
                <a:gd name="T18" fmla="*/ 540 w 1368"/>
                <a:gd name="T19" fmla="*/ 3874 h 6410"/>
                <a:gd name="T20" fmla="*/ 540 w 1368"/>
                <a:gd name="T21" fmla="*/ 5057 h 6410"/>
                <a:gd name="T22" fmla="*/ 0 w 1368"/>
                <a:gd name="T23" fmla="*/ 5726 h 6410"/>
                <a:gd name="T24" fmla="*/ 684 w 1368"/>
                <a:gd name="T25" fmla="*/ 6410 h 6410"/>
                <a:gd name="T26" fmla="*/ 1368 w 1368"/>
                <a:gd name="T27" fmla="*/ 5726 h 6410"/>
                <a:gd name="T28" fmla="*/ 829 w 1368"/>
                <a:gd name="T29" fmla="*/ 5057 h 6410"/>
                <a:gd name="T30" fmla="*/ 829 w 1368"/>
                <a:gd name="T31" fmla="*/ 3874 h 6410"/>
                <a:gd name="T32" fmla="*/ 1368 w 1368"/>
                <a:gd name="T33" fmla="*/ 3205 h 6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8" h="6410">
                  <a:moveTo>
                    <a:pt x="1368" y="3205"/>
                  </a:moveTo>
                  <a:cubicBezTo>
                    <a:pt x="1368" y="2877"/>
                    <a:pt x="1137" y="2603"/>
                    <a:pt x="829" y="2536"/>
                  </a:cubicBezTo>
                  <a:cubicBezTo>
                    <a:pt x="829" y="1353"/>
                    <a:pt x="829" y="1353"/>
                    <a:pt x="829" y="1353"/>
                  </a:cubicBezTo>
                  <a:cubicBezTo>
                    <a:pt x="1137" y="1286"/>
                    <a:pt x="1368" y="1012"/>
                    <a:pt x="1368" y="684"/>
                  </a:cubicBezTo>
                  <a:cubicBezTo>
                    <a:pt x="1368" y="306"/>
                    <a:pt x="1062" y="0"/>
                    <a:pt x="684" y="0"/>
                  </a:cubicBezTo>
                  <a:cubicBezTo>
                    <a:pt x="306" y="0"/>
                    <a:pt x="0" y="306"/>
                    <a:pt x="0" y="684"/>
                  </a:cubicBezTo>
                  <a:cubicBezTo>
                    <a:pt x="0" y="1012"/>
                    <a:pt x="231" y="1286"/>
                    <a:pt x="540" y="1353"/>
                  </a:cubicBezTo>
                  <a:cubicBezTo>
                    <a:pt x="540" y="2536"/>
                    <a:pt x="540" y="2536"/>
                    <a:pt x="540" y="2536"/>
                  </a:cubicBezTo>
                  <a:cubicBezTo>
                    <a:pt x="231" y="2603"/>
                    <a:pt x="0" y="2877"/>
                    <a:pt x="0" y="3205"/>
                  </a:cubicBezTo>
                  <a:cubicBezTo>
                    <a:pt x="0" y="3533"/>
                    <a:pt x="231" y="3807"/>
                    <a:pt x="540" y="3874"/>
                  </a:cubicBezTo>
                  <a:cubicBezTo>
                    <a:pt x="540" y="5057"/>
                    <a:pt x="540" y="5057"/>
                    <a:pt x="540" y="5057"/>
                  </a:cubicBezTo>
                  <a:cubicBezTo>
                    <a:pt x="231" y="5124"/>
                    <a:pt x="0" y="5398"/>
                    <a:pt x="0" y="5726"/>
                  </a:cubicBezTo>
                  <a:cubicBezTo>
                    <a:pt x="0" y="6104"/>
                    <a:pt x="306" y="6410"/>
                    <a:pt x="684" y="6410"/>
                  </a:cubicBezTo>
                  <a:cubicBezTo>
                    <a:pt x="1062" y="6410"/>
                    <a:pt x="1368" y="6104"/>
                    <a:pt x="1368" y="5726"/>
                  </a:cubicBezTo>
                  <a:cubicBezTo>
                    <a:pt x="1368" y="5398"/>
                    <a:pt x="1137" y="5124"/>
                    <a:pt x="829" y="5057"/>
                  </a:cubicBezTo>
                  <a:cubicBezTo>
                    <a:pt x="829" y="3874"/>
                    <a:pt x="829" y="3874"/>
                    <a:pt x="829" y="3874"/>
                  </a:cubicBezTo>
                  <a:cubicBezTo>
                    <a:pt x="1137" y="3807"/>
                    <a:pt x="1368" y="3533"/>
                    <a:pt x="1368" y="3205"/>
                  </a:cubicBezTo>
                  <a:close/>
                </a:path>
              </a:pathLst>
            </a:custGeom>
            <a:gradFill>
              <a:gsLst>
                <a:gs pos="0">
                  <a:srgbClr val="F5C062"/>
                </a:gs>
                <a:gs pos="100000">
                  <a:srgbClr val="F8804A"/>
                </a:gs>
              </a:gsLst>
              <a:lin ang="8100000" scaled="0"/>
            </a:gradFill>
            <a:ln w="6350">
              <a:noFill/>
            </a:ln>
          </p:spPr>
          <p:txBody>
            <a:bodyPr/>
            <a:lstStyle/>
            <a:p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544715" y="2694849"/>
              <a:ext cx="352425" cy="352534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Oval 8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544715" y="3577773"/>
              <a:ext cx="352425" cy="354122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Oval 9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544715" y="4462284"/>
              <a:ext cx="352425" cy="352534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extBox 89"/>
          <p:cNvSpPr txBox="1"/>
          <p:nvPr>
            <p:custDataLst>
              <p:tags r:id="rId6"/>
            </p:custDataLst>
          </p:nvPr>
        </p:nvSpPr>
        <p:spPr>
          <a:xfrm>
            <a:off x="6362445" y="2286660"/>
            <a:ext cx="4188044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以液压缓冲器取代传统的缓冲结构，承载能力大、运行平稳、可靠性高、寿命长、调整维修方便。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89"/>
          <p:cNvSpPr txBox="1"/>
          <p:nvPr>
            <p:custDataLst>
              <p:tags r:id="rId7"/>
            </p:custDataLst>
          </p:nvPr>
        </p:nvSpPr>
        <p:spPr>
          <a:xfrm>
            <a:off x="6362445" y="3359130"/>
            <a:ext cx="4188044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底座等零部件采用新型材料，山东矿安机电有限公司，整体结构强度更高，抗冲击性强。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89"/>
          <p:cNvSpPr txBox="1"/>
          <p:nvPr>
            <p:custDataLst>
              <p:tags r:id="rId8"/>
            </p:custDataLst>
          </p:nvPr>
        </p:nvSpPr>
        <p:spPr>
          <a:xfrm>
            <a:off x="6362445" y="4431621"/>
            <a:ext cx="4188044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缓冲器复位压力小，可有效地避免滚轮与罐道产生异常碰撞。通过杠杆传递到减震筒上，同时起到导向、缓冲与稳定作用。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/>
      <p:bldP spid="27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 flipH="1" flipV="1">
            <a:off x="5832933" y="498931"/>
            <a:ext cx="5725936" cy="6992201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1570" y="900753"/>
            <a:ext cx="382138" cy="382138"/>
          </a:xfrm>
          <a:prstGeom prst="ellipse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7437" y="799434"/>
            <a:ext cx="5379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L25滚轮罐耳基本参数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570" y="3977094"/>
            <a:ext cx="3428208" cy="2093538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cs typeface="+mn-ea"/>
              <a:sym typeface="+mn-lt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4381896" y="1691777"/>
            <a:ext cx="3428208" cy="2093538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8" name="Rectangle 20"/>
          <p:cNvSpPr/>
          <p:nvPr/>
        </p:nvSpPr>
        <p:spPr>
          <a:xfrm>
            <a:off x="7877961" y="3964066"/>
            <a:ext cx="3428208" cy="2093538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cs typeface="+mn-ea"/>
              <a:sym typeface="+mn-lt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830329" y="1709151"/>
            <a:ext cx="3548217" cy="216682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381000" dist="190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978605" y="4302489"/>
            <a:ext cx="3055064" cy="91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151867" bIns="3796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d-ID" altLang="zh-CN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id-ID" altLang="zh-CN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承受zui大水平力(kN)12</a:t>
            </a:r>
            <a:endParaRPr lang="zh-CN" altLang="en-US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17"/>
          <p:cNvSpPr/>
          <p:nvPr/>
        </p:nvSpPr>
        <p:spPr>
          <a:xfrm>
            <a:off x="4329744" y="3890779"/>
            <a:ext cx="3548217" cy="216682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381000" dist="190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4600448" y="2488977"/>
            <a:ext cx="3055064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151867" bIns="3796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型号L25</a:t>
            </a:r>
            <a:endParaRPr lang="zh-CN" altLang="en-US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7877961" y="1655133"/>
            <a:ext cx="3548217" cy="21668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381000" dist="190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5" name="TextBox 21"/>
          <p:cNvSpPr txBox="1">
            <a:spLocks noChangeArrowheads="1"/>
          </p:cNvSpPr>
          <p:nvPr/>
        </p:nvSpPr>
        <p:spPr bwMode="auto">
          <a:xfrm>
            <a:off x="8062860" y="4517426"/>
            <a:ext cx="3055064" cy="91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151867" bIns="3796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重量(kg)111</a:t>
            </a:r>
            <a:endParaRPr lang="zh-CN" altLang="en-US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缓冲行程 mm  13</a:t>
            </a:r>
            <a:endParaRPr lang="zh-CN" altLang="en-US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 flipH="1" flipV="1">
            <a:off x="5832933" y="498931"/>
            <a:ext cx="5725936" cy="6992201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1570" y="900753"/>
            <a:ext cx="382138" cy="382138"/>
          </a:xfrm>
          <a:prstGeom prst="ellipse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7437" y="799434"/>
            <a:ext cx="5379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1348011" y="1735695"/>
            <a:ext cx="3582955" cy="460375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2400" b="1">
                <a:solidFill>
                  <a:srgbClr val="61626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sym typeface="+mn-lt"/>
              </a:rPr>
              <a:t>实物图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sym typeface="+mn-lt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1"/>
            </p:custDataLst>
          </p:nvPr>
        </p:nvCxnSpPr>
        <p:spPr>
          <a:xfrm>
            <a:off x="1242060" y="2450465"/>
            <a:ext cx="64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2"/>
            </p:custDataLst>
          </p:nvPr>
        </p:nvCxnSpPr>
        <p:spPr>
          <a:xfrm>
            <a:off x="1242060" y="5836298"/>
            <a:ext cx="64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/>
          <a:stretch>
            <a:fillRect/>
          </a:stretch>
        </p:blipFill>
        <p:spPr>
          <a:xfrm>
            <a:off x="8197946" y="2590308"/>
            <a:ext cx="3157855" cy="3176512"/>
          </a:xfrm>
          <a:prstGeom prst="rect">
            <a:avLst/>
          </a:prstGeom>
        </p:spPr>
      </p:pic>
      <p:pic>
        <p:nvPicPr>
          <p:cNvPr id="3" name="图片 2" descr="滚轮罐耳 (3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575" y="2505710"/>
            <a:ext cx="6059170" cy="3265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switch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 flipH="1" flipV="1">
            <a:off x="5832933" y="498931"/>
            <a:ext cx="5725936" cy="6992201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1570" y="900753"/>
            <a:ext cx="382138" cy="382138"/>
          </a:xfrm>
          <a:prstGeom prst="ellipse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7437" y="799434"/>
            <a:ext cx="5379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L25滚轮罐耳使用及注意事项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11250" y="2920365"/>
            <a:ext cx="476059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rgbClr val="616262"/>
                </a:solidFill>
                <a:cs typeface="+mn-ea"/>
                <a:sym typeface="+mn-lt"/>
              </a:rPr>
              <a:t>根据滚轮磨损情况，应对滚轮进行调整，方法是松开螺杆锁紧螺母，肆零零捌捌陆零伍叁柒</a:t>
            </a:r>
            <a:r>
              <a:rPr lang="zh-CN" sz="1600" dirty="0">
                <a:solidFill>
                  <a:srgbClr val="616262"/>
                </a:solidFill>
                <a:cs typeface="+mn-ea"/>
                <a:sym typeface="+mn-lt"/>
              </a:rPr>
              <a:t>，</a:t>
            </a:r>
            <a:r>
              <a:rPr sz="1600" dirty="0">
                <a:solidFill>
                  <a:srgbClr val="616262"/>
                </a:solidFill>
                <a:cs typeface="+mn-ea"/>
                <a:sym typeface="+mn-lt"/>
              </a:rPr>
              <a:t>转动螺杆使滚轮靠向罐道，间隙0～2mm，调好后紧固锁紧螺母。</a:t>
            </a:r>
            <a:endParaRPr sz="1600" dirty="0">
              <a:solidFill>
                <a:srgbClr val="616262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55747" y="2739807"/>
            <a:ext cx="1036057" cy="68339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3580" y="2191908"/>
            <a:ext cx="108585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16262"/>
                </a:solidFill>
                <a:cs typeface="+mn-ea"/>
                <a:sym typeface="+mn-lt"/>
              </a:rPr>
              <a:t>1</a:t>
            </a:r>
            <a:r>
              <a:rPr lang="zh-CN" altLang="en-US" sz="2000" b="1" dirty="0">
                <a:solidFill>
                  <a:srgbClr val="616262"/>
                </a:solidFill>
                <a:cs typeface="+mn-ea"/>
                <a:sym typeface="+mn-lt"/>
              </a:rPr>
              <a:t>、使用</a:t>
            </a:r>
            <a:endParaRPr lang="zh-CN" altLang="en-US" sz="2000" b="1" dirty="0">
              <a:solidFill>
                <a:srgbClr val="616262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37020" y="2853690"/>
            <a:ext cx="441134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应定期对滚轮主轴顶丝、螺母、轴端螺母及其余紧固件是否紧固、滚轮是否松旷、滚轮运转和磨损情况及摆架是否变形等进行检查，如发现异常应查明原因，复原后才能使用。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如发现质量问题，不得自行拆卸，应与经销商协商修理或退还，也可直接与本公司联系。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27321" y="2169313"/>
            <a:ext cx="1593850" cy="570494"/>
            <a:chOff x="1603551" y="2205765"/>
            <a:chExt cx="1593850" cy="570494"/>
          </a:xfrm>
        </p:grpSpPr>
        <p:sp>
          <p:nvSpPr>
            <p:cNvPr id="11" name="矩形 10"/>
            <p:cNvSpPr/>
            <p:nvPr/>
          </p:nvSpPr>
          <p:spPr>
            <a:xfrm>
              <a:off x="1681362" y="2730445"/>
              <a:ext cx="1036057" cy="45814"/>
            </a:xfrm>
            <a:prstGeom prst="rect">
              <a:avLst/>
            </a:prstGeom>
            <a:gradFill>
              <a:gsLst>
                <a:gs pos="0">
                  <a:srgbClr val="F5C062"/>
                </a:gs>
                <a:gs pos="100000">
                  <a:srgbClr val="F8804A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603551" y="2205765"/>
              <a:ext cx="159385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、注意事项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9"/>
          <p:cNvSpPr/>
          <p:nvPr/>
        </p:nvSpPr>
        <p:spPr>
          <a:xfrm rot="5400000">
            <a:off x="-70392" y="66087"/>
            <a:ext cx="5622877" cy="5490705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981" y="566032"/>
            <a:ext cx="11364038" cy="5725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8641" y="1484637"/>
            <a:ext cx="6844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F8804A"/>
                </a:solidFill>
                <a:cs typeface="+mn-ea"/>
                <a:sym typeface="+mn-lt"/>
              </a:rPr>
              <a:t>感谢</a:t>
            </a: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领导百忙中聆听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88652" y="2551559"/>
            <a:ext cx="4285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7200">
                <a:solidFill>
                  <a:schemeClr val="bg1">
                    <a:lumMod val="85000"/>
                    <a:alpha val="55000"/>
                  </a:schemeClr>
                </a:solidFill>
                <a:latin typeface="汉仪旗黑X1-55W" panose="00020600040101010101" pitchFamily="18" charset="-122"/>
                <a:ea typeface="汉仪旗黑X1-55W" panose="00020600040101010101" pitchFamily="18" charset="-122"/>
              </a:defRPr>
            </a:lvl1pPr>
          </a:lstStyle>
          <a:p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THANKS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132763" y="3610972"/>
            <a:ext cx="2224585" cy="0"/>
          </a:xfrm>
          <a:prstGeom prst="line">
            <a:avLst/>
          </a:prstGeom>
          <a:ln w="19050">
            <a:solidFill>
              <a:srgbClr val="F887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82750" y="4921885"/>
            <a:ext cx="4413885" cy="398780"/>
          </a:xfrm>
          <a:prstGeom prst="rect">
            <a:avLst/>
          </a:pr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10800000" scaled="0"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 sz="2000">
                <a:solidFill>
                  <a:schemeClr val="bg1"/>
                </a:solidFill>
                <a:cs typeface="+mn-ea"/>
              </a:defRPr>
            </a:lvl1pPr>
          </a:lstStyle>
          <a:p>
            <a:r>
              <a:rPr lang="zh-CN" dirty="0">
                <a:sym typeface="+mn-lt"/>
              </a:rPr>
              <a:t>山东矿安机电有限公司</a:t>
            </a:r>
            <a:endParaRPr lang="zh-CN" dirty="0"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945" y="941983"/>
            <a:ext cx="5337977" cy="5337977"/>
          </a:xfrm>
          <a:prstGeom prst="rect">
            <a:avLst/>
          </a:prstGeom>
          <a:effectLst>
            <a:outerShdw blurRad="152400" dist="38100" dir="10800000" sx="101000" sy="101000" algn="r" rotWithShape="0">
              <a:prstClr val="black">
                <a:alpha val="15000"/>
              </a:prstClr>
            </a:outerShdw>
          </a:effectLst>
        </p:spPr>
      </p:pic>
      <p:sp>
        <p:nvSpPr>
          <p:cNvPr id="21" name="直角三角形 19"/>
          <p:cNvSpPr/>
          <p:nvPr/>
        </p:nvSpPr>
        <p:spPr>
          <a:xfrm rot="16200000" flipH="1">
            <a:off x="9922641" y="379228"/>
            <a:ext cx="1692353" cy="2018402"/>
          </a:xfrm>
          <a:custGeom>
            <a:avLst/>
            <a:gdLst>
              <a:gd name="connsiteX0" fmla="*/ 0 w 4658220"/>
              <a:gd name="connsiteY0" fmla="*/ 5555673 h 5555673"/>
              <a:gd name="connsiteX1" fmla="*/ 0 w 4658220"/>
              <a:gd name="connsiteY1" fmla="*/ 0 h 5555673"/>
              <a:gd name="connsiteX2" fmla="*/ 4658220 w 4658220"/>
              <a:gd name="connsiteY2" fmla="*/ 5555673 h 5555673"/>
              <a:gd name="connsiteX3" fmla="*/ 0 w 4658220"/>
              <a:gd name="connsiteY3" fmla="*/ 5555673 h 5555673"/>
              <a:gd name="connsiteX0-1" fmla="*/ 0 w 4658220"/>
              <a:gd name="connsiteY0-2" fmla="*/ 5555673 h 5555673"/>
              <a:gd name="connsiteX1-3" fmla="*/ 0 w 4658220"/>
              <a:gd name="connsiteY1-4" fmla="*/ 0 h 5555673"/>
              <a:gd name="connsiteX2-5" fmla="*/ 4658220 w 4658220"/>
              <a:gd name="connsiteY2-6" fmla="*/ 5555673 h 5555673"/>
              <a:gd name="connsiteX3-7" fmla="*/ 0 w 4658220"/>
              <a:gd name="connsiteY3-8" fmla="*/ 5555673 h 5555673"/>
              <a:gd name="connsiteX0-9" fmla="*/ 0 w 4658220"/>
              <a:gd name="connsiteY0-10" fmla="*/ 5555673 h 5555673"/>
              <a:gd name="connsiteX1-11" fmla="*/ 0 w 4658220"/>
              <a:gd name="connsiteY1-12" fmla="*/ 0 h 5555673"/>
              <a:gd name="connsiteX2-13" fmla="*/ 4658220 w 4658220"/>
              <a:gd name="connsiteY2-14" fmla="*/ 5555673 h 5555673"/>
              <a:gd name="connsiteX3-15" fmla="*/ 0 w 4658220"/>
              <a:gd name="connsiteY3-16" fmla="*/ 5555673 h 5555673"/>
              <a:gd name="connsiteX0-17" fmla="*/ 0 w 4658220"/>
              <a:gd name="connsiteY0-18" fmla="*/ 5555673 h 5555673"/>
              <a:gd name="connsiteX1-19" fmla="*/ 0 w 4658220"/>
              <a:gd name="connsiteY1-20" fmla="*/ 0 h 5555673"/>
              <a:gd name="connsiteX2-21" fmla="*/ 4658220 w 4658220"/>
              <a:gd name="connsiteY2-22" fmla="*/ 5555673 h 5555673"/>
              <a:gd name="connsiteX3-23" fmla="*/ 0 w 4658220"/>
              <a:gd name="connsiteY3-24" fmla="*/ 5555673 h 5555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58220" h="5555673">
                <a:moveTo>
                  <a:pt x="0" y="5555673"/>
                </a:moveTo>
                <a:lnTo>
                  <a:pt x="0" y="0"/>
                </a:lnTo>
                <a:cubicBezTo>
                  <a:pt x="1441903" y="4830625"/>
                  <a:pt x="3590391" y="1805712"/>
                  <a:pt x="4658220" y="5555673"/>
                </a:cubicBezTo>
                <a:lnTo>
                  <a:pt x="0" y="5555673"/>
                </a:lnTo>
                <a:close/>
              </a:path>
            </a:pathLst>
          </a:custGeom>
          <a:gradFill>
            <a:gsLst>
              <a:gs pos="0">
                <a:srgbClr val="F5C062"/>
              </a:gs>
              <a:gs pos="100000">
                <a:srgbClr val="F8804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000">
        <p:circle/>
      </p:transition>
    </mc:Choice>
    <mc:Fallback>
      <p:transition spd="slow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/>
      <p:bldP spid="14" grpId="0"/>
      <p:bldP spid="18" grpId="0" bldLvl="0" animBg="1"/>
      <p:bldP spid="21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2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3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4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5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6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7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8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9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10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11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12.xml><?xml version="1.0" encoding="utf-8"?>
<p:tagLst xmlns:p="http://schemas.openxmlformats.org/presentationml/2006/main">
  <p:tag name="KSO_WM_DIAGRAM_VIRTUALLY_FRAME" val="{&quot;height&quot;:262.681968503937,&quot;left&quot;:115.77055118110236,&quot;top&quot;:190.868031496063,&quot;width&quot;:456.62944881889763}"/>
</p:tagLst>
</file>

<file path=ppt/tags/tag13.xml><?xml version="1.0" encoding="utf-8"?>
<p:tagLst xmlns:p="http://schemas.openxmlformats.org/presentationml/2006/main">
  <p:tag name="KSO_WM_DIAGRAM_VIRTUALLY_FRAME" val="{&quot;height&quot;:248.57858267716534,&quot;left&quot;:149.28456692913383,&quot;top&quot;:199.88062992125984,&quot;width&quot;:678.9654330708661}"/>
</p:tagLst>
</file>

<file path=ppt/tags/tag14.xml><?xml version="1.0" encoding="utf-8"?>
<p:tagLst xmlns:p="http://schemas.openxmlformats.org/presentationml/2006/main">
  <p:tag name="KSO_WM_DIAGRAM_VIRTUALLY_FRAME" val="{&quot;height&quot;:248.57858267716534,&quot;left&quot;:149.28456692913383,&quot;top&quot;:199.88062992125984,&quot;width&quot;:678.9654330708661}"/>
</p:tagLst>
</file>

<file path=ppt/tags/tag15.xml><?xml version="1.0" encoding="utf-8"?>
<p:tagLst xmlns:p="http://schemas.openxmlformats.org/presentationml/2006/main">
  <p:tag name="KSO_WM_DIAGRAM_VIRTUALLY_FRAME" val="{&quot;height&quot;:248.57858267716534,&quot;left&quot;:149.28456692913383,&quot;top&quot;:199.88062992125984,&quot;width&quot;:678.9654330708661}"/>
</p:tagLst>
</file>

<file path=ppt/tags/tag16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17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18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19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20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21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22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23.xml><?xml version="1.0" encoding="utf-8"?>
<p:tagLst xmlns:p="http://schemas.openxmlformats.org/presentationml/2006/main">
  <p:tag name="KSO_WM_DIAGRAM_VIRTUALLY_FRAME" val="{&quot;height&quot;:263.3945669291338,&quot;left&quot;:433.0581889763779,&quot;top&quot;:180.05196850393705,&quot;width&quot;:397.6889763779528}"/>
</p:tagLst>
</file>

<file path=ppt/tags/tag24.xml><?xml version="1.0" encoding="utf-8"?>
<p:tagLst xmlns:p="http://schemas.openxmlformats.org/presentationml/2006/main">
  <p:tag name="KSO_WM_DIAGRAM_VIRTUALLY_FRAME" val="{&quot;height&quot;:255.58976377952757,&quot;left&quot;:97.8,&quot;top&quot;:203.9612598425197,&quot;width&quot;:508.5673228346457}"/>
</p:tagLst>
</file>

<file path=ppt/tags/tag25.xml><?xml version="1.0" encoding="utf-8"?>
<p:tagLst xmlns:p="http://schemas.openxmlformats.org/presentationml/2006/main">
  <p:tag name="KSO_WM_DIAGRAM_VIRTUALLY_FRAME" val="{&quot;height&quot;:255.58976377952757,&quot;left&quot;:97.8,&quot;top&quot;:203.9612598425197,&quot;width&quot;:508.5673228346457}"/>
</p:tagLst>
</file>

<file path=ppt/tags/tag26.xml><?xml version="1.0" encoding="utf-8"?>
<p:tagLst xmlns:p="http://schemas.openxmlformats.org/presentationml/2006/main"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0xvjzxyh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0xvjzxyh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WPS 演示</Application>
  <PresentationFormat>宽屏</PresentationFormat>
  <Paragraphs>77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汉仪旗黑X1-55W</vt:lpstr>
      <vt:lpstr>黑体</vt:lpstr>
      <vt:lpstr>Arial Unicode MS</vt:lpstr>
      <vt:lpstr>等线</vt:lpstr>
      <vt:lpstr>Arial</vt:lpstr>
      <vt:lpstr>Agency FB</vt:lpstr>
      <vt:lpstr>Calibri</vt:lpstr>
      <vt:lpstr>思源黑体 CN Bold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User</cp:lastModifiedBy>
  <cp:revision>314</cp:revision>
  <dcterms:created xsi:type="dcterms:W3CDTF">2019-06-11T09:29:00Z</dcterms:created>
  <dcterms:modified xsi:type="dcterms:W3CDTF">2024-11-06T06:55:52Z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55DC74586D894F239B38B36E8CDC030D_13</vt:lpwstr>
  </property>
  <property fmtid="{D5CDD505-2E9C-101B-9397-08002B2CF9AE}" pid="3" name="KSOProductBuildVer">
    <vt:lpwstr>2052-12.1.0.18608</vt:lpwstr>
  </property>
</Properties>
</file>