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10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71" r:id="rId4"/>
    <p:sldId id="261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7103745" cy="10234295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/>
              <a:t>5</a:t>
            </a:fld>
            <a:endParaRPr lang="en-US" altLang="zh-CN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0" y="0"/>
            <a:ext cx="41656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Text Placeholder 2"/>
          <p:cNvSpPr>
            <a:spLocks noGrp="1"/>
          </p:cNvSpPr>
          <p:nvPr>
            <p:ph type="subTitle" idx="1"/>
          </p:nvPr>
        </p:nvSpPr>
        <p:spPr>
          <a:xfrm>
            <a:off x="931333" y="3378200"/>
            <a:ext cx="5977467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>
              <a:buNone/>
              <a:defRPr sz="1800" kern="1200">
                <a:solidFill>
                  <a:srgbClr val="808080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808080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808080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808080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808080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8199" name="Title Placeholder 1"/>
          <p:cNvSpPr>
            <a:spLocks noGrp="1"/>
          </p:cNvSpPr>
          <p:nvPr>
            <p:ph type="ctrTitle"/>
          </p:nvPr>
        </p:nvSpPr>
        <p:spPr>
          <a:xfrm>
            <a:off x="965200" y="1901825"/>
            <a:ext cx="5926667" cy="14065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>
              <a:defRPr sz="3600" kern="1200"/>
            </a:lvl1pPr>
          </a:lstStyle>
          <a:p>
            <a:pPr lvl="0"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image" Target="../media/image1.jpeg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矩形 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569384" y="1449388"/>
            <a:ext cx="9834033" cy="477043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 idx="5"/>
          </p:nvPr>
        </p:nvSpPr>
        <p:spPr>
          <a:xfrm>
            <a:off x="582084" y="368300"/>
            <a:ext cx="9821333" cy="6969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en-US" altLang="x-none"/>
          </a:p>
        </p:txBody>
      </p:sp>
      <p:pic>
        <p:nvPicPr>
          <p:cNvPr id="1031" name="Picture 10"/>
          <p:cNvPicPr>
            <a:picLocks noChangeAspect="1"/>
          </p:cNvPicPr>
          <p:nvPr/>
        </p:nvPicPr>
        <p:blipFill>
          <a:blip r:embed="rId4"/>
          <a:srcRect r="46956"/>
          <a:stretch>
            <a:fillRect/>
          </a:stretch>
        </p:blipFill>
        <p:spPr>
          <a:xfrm>
            <a:off x="10574867" y="0"/>
            <a:ext cx="16171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/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57505" indent="-357505" algn="l" defTabSz="914400" rtl="0" eaLnBrk="1" latinLnBrk="0" hangingPunct="1">
        <a:lnSpc>
          <a:spcPct val="110000"/>
        </a:lnSpc>
        <a:spcBef>
          <a:spcPts val="1800"/>
        </a:spcBef>
        <a:buClr>
          <a:schemeClr val="accent2"/>
        </a:buClr>
        <a:buSzTx/>
        <a:buFont typeface="Webdings" panose="05030102010509060703" pitchFamily="18" charset="2"/>
        <a:buChar char="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357505" indent="-357505" algn="l" defTabSz="914400" rtl="0" eaLnBrk="1" latinLnBrk="0" hangingPunct="1">
        <a:lnSpc>
          <a:spcPct val="120000"/>
        </a:lnSpc>
        <a:spcBef>
          <a:spcPts val="500"/>
        </a:spcBef>
        <a:buFont typeface="Calibri"/>
        <a:buChar char=" 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eg" /><Relationship Id="rId3" Type="http://schemas.openxmlformats.org/officeDocument/2006/relationships/hyperlink" Target="&#31232;&#30416;&#37240;&#21644;&#31232;&#30827;&#37240;&#19982;&#25351;&#31034;&#21058;&#20316;&#29992;.mpg" TargetMode="Ex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&#31232;&#30416;&#37240;&#12289;&#31232;&#30827;&#37240;&#36319;&#29983;&#38152;&#38081;&#38025;&#30340;&#21453;&#24212;.MP4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4.png" /><Relationship Id="rId4" Type="http://schemas.openxmlformats.org/officeDocument/2006/relationships/vmlDrawing" Target="../drawings/vmlDrawing1.v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09" name="副标题 3"/>
          <p:cNvSpPr>
            <a:spLocks noGrp="1"/>
          </p:cNvSpPr>
          <p:nvPr>
            <p:ph type="subTitle" idx="1"/>
          </p:nvPr>
        </p:nvSpPr>
        <p:spPr>
          <a:xfrm>
            <a:off x="2279650" y="3213100"/>
            <a:ext cx="4483100" cy="457200"/>
          </a:xfrm>
        </p:spPr>
        <p:txBody>
          <a:bodyPr anchor="t"/>
          <a:lstStyle/>
          <a:p>
            <a:pPr defTabSz="914400">
              <a:buSzTx/>
            </a:pPr>
            <a:r>
              <a:rPr lang="zh-CN" altLang="en-US" sz="4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第二课时</a:t>
            </a:r>
            <a:endParaRPr lang="zh-CN" altLang="en-US" sz="40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10" name="标题 4"/>
          <p:cNvSpPr>
            <a:spLocks noGrp="1"/>
          </p:cNvSpPr>
          <p:nvPr>
            <p:ph type="ctrTitle"/>
          </p:nvPr>
        </p:nvSpPr>
        <p:spPr>
          <a:xfrm>
            <a:off x="2208213" y="1773238"/>
            <a:ext cx="4445000" cy="1406525"/>
          </a:xfrm>
        </p:spPr>
        <p:txBody>
          <a:bodyPr anchor="ctr"/>
          <a:lstStyle/>
          <a:p>
            <a:pPr defTabSz="914400">
              <a:buNone/>
            </a:pPr>
            <a:r>
              <a:rPr lang="en-US" altLang="zh-CN" kern="1200">
                <a:latin typeface="+mj-lt"/>
                <a:ea typeface="+mj-ea"/>
                <a:cs typeface="+mj-cs"/>
              </a:rPr>
              <a:t>10-1 </a:t>
            </a:r>
            <a:r>
              <a:rPr lang="zh-CN" altLang="en-US" kern="1200">
                <a:latin typeface="+mj-lt"/>
                <a:ea typeface="+mj-ea"/>
                <a:cs typeface="+mj-cs"/>
              </a:rPr>
              <a:t>常见的酸和碱</a:t>
            </a:r>
            <a:endParaRPr lang="zh-CN" altLang="en-US" kern="120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标题 1945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CN" altLang="en-US" sz="6000" b="1">
                <a:solidFill>
                  <a:srgbClr val="FF33CC"/>
                </a:solidFill>
                <a:ea typeface="华文中宋" panose="02010600040101010101" pitchFamily="2" charset="-122"/>
              </a:rPr>
              <a:t>教学目标</a:t>
            </a:r>
            <a:endParaRPr lang="zh-CN" altLang="en-US" sz="6000" b="1">
              <a:solidFill>
                <a:srgbClr val="FF33CC"/>
              </a:solidFill>
              <a:ea typeface="华文中宋" panose="02010600040101010101" pitchFamily="2" charset="-122"/>
            </a:endParaRPr>
          </a:p>
        </p:txBody>
      </p:sp>
      <p:sp>
        <p:nvSpPr>
          <p:cNvPr id="4098" name="内容占位符 19458"/>
          <p:cNvSpPr>
            <a:spLocks noGrp="1"/>
          </p:cNvSpPr>
          <p:nvPr>
            <p:ph idx="1"/>
          </p:nvPr>
        </p:nvSpPr>
        <p:spPr>
          <a:xfrm>
            <a:off x="582295" y="1946910"/>
            <a:ext cx="9268460" cy="4456430"/>
          </a:xfrm>
        </p:spPr>
        <p:txBody>
          <a:bodyPr anchor="t"/>
          <a:lstStyle/>
          <a:p>
            <a:pPr defTabSz="914400">
              <a:lnSpc>
                <a:spcPct val="90000"/>
              </a:lnSpc>
              <a:buClr>
                <a:schemeClr val="accent1"/>
              </a:buClr>
              <a:buSzPct val="80000"/>
              <a:buFont typeface="Webdings" panose="05030102010509060703" pitchFamily="18" charset="2"/>
              <a:buNone/>
            </a:pPr>
            <a:r>
              <a:rPr lang="en-US" altLang="zh-CN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1</a:t>
            </a:r>
            <a:r>
              <a:rPr lang="zh-CN" altLang="en-US" sz="4000" b="1" kern="1200" baseline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、掌握酸的一些相似的化学性质，并能书写化学方程式</a:t>
            </a:r>
            <a:endParaRPr lang="zh-CN" altLang="en-US" sz="4000" b="1" kern="1200" baseline="0" smtClean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7" name="内容占位符 2"/>
          <p:cNvSpPr>
            <a:spLocks noGrp="1"/>
          </p:cNvSpPr>
          <p:nvPr>
            <p:ph idx="1"/>
          </p:nvPr>
        </p:nvSpPr>
        <p:spPr/>
        <p:txBody>
          <a:bodyPr wrap="square" lIns="91440" tIns="45720" rIns="91440" bIns="45720" anchor="t"/>
          <a:lstStyle/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91866" y="314326"/>
            <a:ext cx="3844290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一、设疑自探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4339" name="文本框 4"/>
          <p:cNvSpPr txBox="1"/>
          <p:nvPr/>
        </p:nvSpPr>
        <p:spPr>
          <a:xfrm>
            <a:off x="5336540" y="1303020"/>
            <a:ext cx="5469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疑而探知则明，疑而不探则空</a:t>
            </a:r>
            <a:r>
              <a:rPr lang="en-US" altLang="zh-CN" sz="2800" b="1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”</a:t>
            </a:r>
            <a:endParaRPr lang="en-US" altLang="zh-CN" sz="2800" b="1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1229995" y="1983740"/>
            <a:ext cx="10353040" cy="43516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要求：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请同学们自主学习，快速的找出以下问题的答案？（</a:t>
            </a: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P54</a:t>
            </a: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endParaRPr kumimoji="0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问题：</a:t>
            </a: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概括酸的化学性质？</a:t>
            </a:r>
            <a:endParaRPr kumimoji="0" lang="zh-CN" altLang="en-US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4099" name="Text Box 3"/>
          <p:cNvSpPr txBox="1"/>
          <p:nvPr/>
        </p:nvSpPr>
        <p:spPr>
          <a:xfrm>
            <a:off x="1752600" y="304800"/>
            <a:ext cx="83058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隶书" panose="02010800040101010101" pitchFamily="2" charset="-122"/>
                <a:sym typeface="+mn-ea"/>
              </a:rPr>
              <a:t>⑴</a:t>
            </a:r>
            <a:r>
              <a:rPr lang="zh-CN" altLang="en-US" sz="40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酸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能使紫色石蕊溶液</a:t>
            </a:r>
            <a:r>
              <a:rPr lang="zh-CN" altLang="en-US" sz="40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变红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，使无色酚酞溶液</a:t>
            </a:r>
            <a:r>
              <a:rPr lang="zh-CN" altLang="en-US" sz="4000" b="1">
                <a:solidFill>
                  <a:srgbClr val="66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不变色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endParaRPr lang="zh-CN" altLang="en-US" sz="40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graphicFrame>
        <p:nvGraphicFramePr>
          <p:cNvPr id="4100" name="Group 4"/>
          <p:cNvGraphicFramePr>
            <a:graphicFrameLocks noGrp="1"/>
          </p:cNvGraphicFramePr>
          <p:nvPr/>
        </p:nvGraphicFramePr>
        <p:xfrm>
          <a:off x="2057400" y="4191000"/>
          <a:ext cx="8229600" cy="1800226"/>
        </p:xfrm>
        <a:graphic>
          <a:graphicData uri="http://schemas.openxmlformats.org/drawingml/2006/table">
            <a:tbl>
              <a:tblPr/>
              <a:tblGrid>
                <a:gridCol w="1752600"/>
                <a:gridCol w="3124200"/>
                <a:gridCol w="3352800"/>
              </a:tblGrid>
              <a:tr h="5794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加紫色石蕊溶液</a:t>
                      </a:r>
                      <a:endParaRPr kumimoji="0" 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FF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加无色酚酞溶液</a:t>
                      </a:r>
                      <a:endParaRPr kumimoji="0" 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FF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稀盐酸</a:t>
                      </a:r>
                      <a:endParaRPr kumimoji="0" 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稀硫酸</a:t>
                      </a:r>
                      <a:endParaRPr kumimoji="0" 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18" name="Text Box 22"/>
          <p:cNvSpPr txBox="1"/>
          <p:nvPr/>
        </p:nvSpPr>
        <p:spPr>
          <a:xfrm>
            <a:off x="4572000" y="4876800"/>
            <a:ext cx="995680" cy="1076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C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变红</a:t>
            </a:r>
            <a:endParaRPr lang="zh-CN" altLang="en-US" sz="3200">
              <a:solidFill>
                <a:srgbClr val="CC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  <a:p>
            <a:r>
              <a:rPr lang="zh-CN" altLang="en-US" sz="3200">
                <a:solidFill>
                  <a:srgbClr val="CC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变红</a:t>
            </a:r>
            <a:endParaRPr lang="zh-CN" altLang="en-US" sz="3200">
              <a:solidFill>
                <a:srgbClr val="CC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  <p:sp>
        <p:nvSpPr>
          <p:cNvPr id="4119" name="Text Box 23"/>
          <p:cNvSpPr txBox="1"/>
          <p:nvPr/>
        </p:nvSpPr>
        <p:spPr>
          <a:xfrm>
            <a:off x="7772400" y="4876800"/>
            <a:ext cx="16002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不变色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  <a:p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不变色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  <p:pic>
        <p:nvPicPr>
          <p:cNvPr id="309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1905000"/>
            <a:ext cx="2667000" cy="215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7" name="TextBox 7"/>
          <p:cNvSpPr txBox="1"/>
          <p:nvPr/>
        </p:nvSpPr>
        <p:spPr>
          <a:xfrm>
            <a:off x="1981200" y="2209800"/>
            <a:ext cx="51054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>
                <a:latin typeface="Arial" panose="020b0604020202020204" pitchFamily="34" charset="0"/>
              </a:rPr>
              <a:t>如图，在白色点滴板上进行</a:t>
            </a:r>
            <a:r>
              <a:rPr lang="zh-CN" altLang="en-US" sz="3600" b="1">
                <a:latin typeface="Arial" panose="020b0604020202020204" pitchFamily="34" charset="0"/>
                <a:hlinkClick r:id="rId3" action="ppaction://hlinkfile"/>
              </a:rPr>
              <a:t>实验</a:t>
            </a:r>
            <a:r>
              <a:rPr lang="zh-CN" altLang="en-US" sz="3600" b="1">
                <a:latin typeface="Arial" panose="020b0604020202020204" pitchFamily="34" charset="0"/>
              </a:rPr>
              <a:t>，并观察现象。</a:t>
            </a:r>
            <a:endParaRPr lang="zh-CN" altLang="en-US" sz="36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18" grpId="0"/>
      <p:bldP spid="41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Rectangle 2"/>
          <p:cNvSpPr/>
          <p:nvPr/>
        </p:nvSpPr>
        <p:spPr>
          <a:xfrm>
            <a:off x="1504950" y="2643188"/>
            <a:ext cx="309880" cy="3683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graphicFrame>
        <p:nvGraphicFramePr>
          <p:cNvPr id="5123" name="Group 3"/>
          <p:cNvGraphicFramePr>
            <a:graphicFrameLocks noGrp="1"/>
          </p:cNvGraphicFramePr>
          <p:nvPr/>
        </p:nvGraphicFramePr>
        <p:xfrm>
          <a:off x="1905000" y="3200400"/>
          <a:ext cx="8305800" cy="2562226"/>
        </p:xfrm>
        <a:graphic>
          <a:graphicData uri="http://schemas.openxmlformats.org/drawingml/2006/table">
            <a:tbl>
              <a:tblPr/>
              <a:tblGrid>
                <a:gridCol w="1066800"/>
                <a:gridCol w="3429000"/>
                <a:gridCol w="3810000"/>
              </a:tblGrid>
              <a:tr h="64023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与稀盐酸反应</a:t>
                      </a:r>
                      <a:endParaRPr kumimoji="0" lang="zh-CN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与稀硫酸反应</a:t>
                      </a:r>
                      <a:endParaRPr kumimoji="0" lang="zh-CN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4023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镁</a:t>
                      </a:r>
                      <a:endParaRPr kumimoji="0" lang="zh-CN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4150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锌</a:t>
                      </a:r>
                      <a:endParaRPr kumimoji="0" lang="zh-CN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4023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华文行楷" panose="02010800040101010101" pitchFamily="2" charset="-122"/>
                        </a:rPr>
                        <a:t>铁</a:t>
                      </a:r>
                      <a:endParaRPr kumimoji="0" lang="zh-CN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华文行楷" panose="0201080004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45" name="Text Box 25"/>
          <p:cNvSpPr txBox="1"/>
          <p:nvPr/>
        </p:nvSpPr>
        <p:spPr>
          <a:xfrm>
            <a:off x="3048000" y="3962400"/>
            <a:ext cx="3505200" cy="1641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Mg+2HCl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MgCl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en-US" altLang="zh-CN" sz="24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Zn +2HCl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ZnCl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 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en-US" altLang="zh-CN" sz="24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Fe +2HCl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FeCl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 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zh-CN" altLang="en-US" sz="24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5146" name="Text Box 26"/>
          <p:cNvSpPr txBox="1"/>
          <p:nvPr/>
        </p:nvSpPr>
        <p:spPr>
          <a:xfrm>
            <a:off x="6477000" y="3962400"/>
            <a:ext cx="4191000" cy="1641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Mg+ H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MgSO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4 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en-US" altLang="zh-CN" sz="24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Zn+ H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4 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ZnSO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  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en-US" altLang="zh-CN" sz="24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Fe+ H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FF00FF"/>
                </a:solidFill>
                <a:latin typeface="Arial" panose="020b0604020202020204" pitchFamily="34" charset="0"/>
              </a:rPr>
              <a:t>SO</a:t>
            </a:r>
            <a:r>
              <a:rPr lang="en-US" altLang="zh-CN" sz="2400" b="1" baseline="-25000">
                <a:solidFill>
                  <a:srgbClr val="FF00FF"/>
                </a:solidFill>
                <a:latin typeface="Arial" panose="020b0604020202020204" pitchFamily="34" charset="0"/>
              </a:rPr>
              <a:t>4 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= FeSO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  + H</a:t>
            </a:r>
            <a:r>
              <a:rPr lang="en-US" altLang="zh-CN" sz="2400" b="1" baseline="-25000">
                <a:solidFill>
                  <a:srgbClr val="0000CC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400" b="1">
                <a:solidFill>
                  <a:srgbClr val="0000CC"/>
                </a:solidFill>
                <a:latin typeface="Arial" panose="020b0604020202020204" pitchFamily="34" charset="0"/>
              </a:rPr>
              <a:t>↑</a:t>
            </a:r>
            <a:endParaRPr lang="zh-CN" altLang="en-US" sz="24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5147" name="Text Box 27"/>
          <p:cNvSpPr txBox="1"/>
          <p:nvPr/>
        </p:nvSpPr>
        <p:spPr>
          <a:xfrm>
            <a:off x="1828800" y="381000"/>
            <a:ext cx="883920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隶书" panose="02010800040101010101" pitchFamily="2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隶书" panose="02010800040101010101" pitchFamily="2" charset="-122"/>
              </a:rPr>
              <a:t>2</a:t>
            </a:r>
            <a:r>
              <a: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隶书" panose="02010800040101010101" pitchFamily="2" charset="-122"/>
              </a:rPr>
              <a:t>）</a:t>
            </a:r>
            <a:r>
              <a:rPr lang="zh-CN" altLang="en-US" sz="4000">
                <a:solidFill>
                  <a:srgbClr val="FF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酸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能跟</a:t>
            </a:r>
            <a:r>
              <a:rPr lang="zh-CN" altLang="en-US" sz="4000">
                <a:solidFill>
                  <a:srgbClr val="66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多种</a:t>
            </a:r>
            <a:r>
              <a:rPr lang="zh-CN" altLang="en-US" sz="4000">
                <a:solidFill>
                  <a:srgbClr val="FF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活泼金属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反应，生成</a:t>
            </a: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sz="40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400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氢气</a:t>
            </a:r>
            <a:r>
              <a:rPr lang="zh-CN" altLang="en-US" sz="40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endParaRPr lang="zh-CN" altLang="en-US" sz="40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91200" y="3962400"/>
            <a:ext cx="457200" cy="16002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9677400" y="4038600"/>
            <a:ext cx="533400" cy="16002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648200" y="3962400"/>
            <a:ext cx="914400" cy="16002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305800" y="3962400"/>
            <a:ext cx="1143000" cy="17526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00600" y="5867400"/>
            <a:ext cx="58991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58200" y="5791200"/>
            <a:ext cx="58991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endParaRPr lang="zh-CN" altLang="en-US" sz="3200"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38800" y="5867400"/>
            <a:ext cx="9994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66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氢气</a:t>
            </a:r>
            <a:endParaRPr lang="zh-CN" altLang="en-US" sz="3200" b="1">
              <a:solidFill>
                <a:srgbClr val="66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72600" y="5791200"/>
            <a:ext cx="99949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66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氢气</a:t>
            </a:r>
            <a:endParaRPr lang="zh-CN" altLang="en-US" sz="3200" b="1">
              <a:solidFill>
                <a:srgbClr val="66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5000" y="1703070"/>
            <a:ext cx="86868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9900FF"/>
                </a:solidFill>
                <a:latin typeface="Arial" panose="020b0604020202020204" pitchFamily="34" charset="0"/>
              </a:rPr>
              <a:t>          因硝酸、浓硫酸的</a:t>
            </a:r>
            <a:r>
              <a:rPr lang="zh-CN" altLang="en-US" sz="32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氧化性</a:t>
            </a:r>
            <a:r>
              <a:rPr lang="zh-CN" altLang="en-US" sz="3200" b="1">
                <a:solidFill>
                  <a:srgbClr val="9900FF"/>
                </a:solidFill>
                <a:latin typeface="Arial" panose="020b0604020202020204" pitchFamily="34" charset="0"/>
              </a:rPr>
              <a:t>很强，它们与金属反应</a:t>
            </a:r>
            <a:r>
              <a:rPr lang="zh-CN" altLang="en-US" sz="3200" b="1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不生成氢气</a:t>
            </a:r>
            <a:r>
              <a:rPr lang="zh-CN" altLang="en-US" sz="3200" b="1">
                <a:solidFill>
                  <a:srgbClr val="9900FF"/>
                </a:solidFill>
                <a:latin typeface="Arial" panose="020b0604020202020204" pitchFamily="34" charset="0"/>
              </a:rPr>
              <a:t>。</a:t>
            </a:r>
            <a:endParaRPr lang="zh-CN" altLang="en-US" sz="3200" b="1">
              <a:solidFill>
                <a:srgbClr val="9900FF"/>
              </a:solidFill>
              <a:latin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5000" y="1703070"/>
            <a:ext cx="140779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Arial" panose="020b0604020202020204" pitchFamily="34" charset="0"/>
              </a:rPr>
              <a:t>注意：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048000" y="3962400"/>
            <a:ext cx="577215" cy="16002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H="1">
            <a:off x="2621915" y="5562600"/>
            <a:ext cx="690880" cy="596900"/>
          </a:xfrm>
          <a:prstGeom prst="straightConnector1">
            <a:avLst/>
          </a:prstGeom>
          <a:ln w="539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87350" y="6266180"/>
            <a:ext cx="589915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66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在金属活动性顺序表中排在氢前</a:t>
            </a:r>
            <a:endParaRPr lang="zh-CN" altLang="en-US" sz="3200" b="1">
              <a:solidFill>
                <a:srgbClr val="66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dur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5" grpId="0"/>
      <p:bldP spid="5146" grpId="0"/>
      <p:bldP spid="5147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5123" name="TextBox 4"/>
          <p:cNvSpPr txBox="1"/>
          <p:nvPr/>
        </p:nvSpPr>
        <p:spPr>
          <a:xfrm>
            <a:off x="1676400" y="838200"/>
            <a:ext cx="8686800" cy="2584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5400" b="1">
                <a:latin typeface="Arial" panose="020b0604020202020204" pitchFamily="34" charset="0"/>
              </a:rPr>
              <a:t>【</a:t>
            </a:r>
            <a:r>
              <a:rPr lang="zh-CN" altLang="en-US" sz="5400" b="1">
                <a:latin typeface="Arial" panose="020b0604020202020204" pitchFamily="34" charset="0"/>
              </a:rPr>
              <a:t>讨论</a:t>
            </a:r>
            <a:r>
              <a:rPr lang="en-US" altLang="zh-CN" sz="5400" b="1">
                <a:latin typeface="Arial" panose="020b0604020202020204" pitchFamily="34" charset="0"/>
              </a:rPr>
              <a:t>】</a:t>
            </a:r>
            <a:r>
              <a:rPr lang="zh-CN" altLang="en-US" sz="5400" b="1">
                <a:solidFill>
                  <a:srgbClr val="0000CC"/>
                </a:solidFill>
                <a:latin typeface="Arial" panose="020b0604020202020204" pitchFamily="34" charset="0"/>
              </a:rPr>
              <a:t>为什么不可将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醋</a:t>
            </a:r>
            <a:r>
              <a:rPr lang="zh-CN" altLang="en-US" sz="5400" b="1">
                <a:solidFill>
                  <a:srgbClr val="0000CC"/>
                </a:solidFill>
                <a:latin typeface="Arial" panose="020b0604020202020204" pitchFamily="34" charset="0"/>
              </a:rPr>
              <a:t>放在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铁锅</a:t>
            </a:r>
            <a:r>
              <a:rPr lang="zh-CN" altLang="en-US" sz="5400" b="1">
                <a:solidFill>
                  <a:srgbClr val="0000CC"/>
                </a:solidFill>
                <a:latin typeface="Arial" panose="020b0604020202020204" pitchFamily="34" charset="0"/>
              </a:rPr>
              <a:t>中长时间烹调，不可用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铝制品</a:t>
            </a:r>
            <a:r>
              <a:rPr lang="zh-CN" altLang="en-US" sz="5400" b="1">
                <a:solidFill>
                  <a:srgbClr val="0000CC"/>
                </a:solidFill>
                <a:latin typeface="Arial" panose="020b0604020202020204" pitchFamily="34" charset="0"/>
              </a:rPr>
              <a:t>调拌要放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醋</a:t>
            </a:r>
            <a:r>
              <a:rPr lang="zh-CN" altLang="en-US" sz="5400" b="1">
                <a:solidFill>
                  <a:srgbClr val="0000CC"/>
                </a:solidFill>
                <a:latin typeface="Arial" panose="020b0604020202020204" pitchFamily="34" charset="0"/>
              </a:rPr>
              <a:t>的凉菜？</a:t>
            </a:r>
            <a:endParaRPr lang="zh-CN" altLang="en-US" sz="54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81200" y="3733800"/>
            <a:ext cx="8382000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341755"/>
            <a:r>
              <a:rPr lang="zh-CN" altLang="en-US" sz="5400" b="1">
                <a:latin typeface="Arial" panose="020b0604020202020204" pitchFamily="34" charset="0"/>
              </a:rPr>
              <a:t>因为食醋里含有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醋酸</a:t>
            </a:r>
            <a:r>
              <a:rPr lang="zh-CN" altLang="en-US" sz="5400" b="1">
                <a:latin typeface="Arial" panose="020b0604020202020204" pitchFamily="34" charset="0"/>
              </a:rPr>
              <a:t>，能与</a:t>
            </a:r>
            <a:r>
              <a:rPr lang="zh-CN" altLang="en-US" sz="54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铁、铝</a:t>
            </a:r>
            <a:r>
              <a:rPr lang="zh-CN" altLang="en-US" sz="5400" b="1">
                <a:latin typeface="Arial" panose="020b0604020202020204" pitchFamily="34" charset="0"/>
              </a:rPr>
              <a:t>发生化学反应。</a:t>
            </a:r>
            <a:endParaRPr lang="zh-CN" altLang="en-US" sz="54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3"/>
          <p:cNvSpPr>
            <a:spLocks noGrp="1"/>
          </p:cNvSpPr>
          <p:nvPr>
            <p:ph idx="1"/>
          </p:nvPr>
        </p:nvSpPr>
        <p:spPr>
          <a:xfrm>
            <a:off x="1828800" y="1447800"/>
            <a:ext cx="8382000" cy="3124200"/>
          </a:xfrm>
        </p:spPr>
        <p:txBody>
          <a:bodyPr vert="horz" wrap="square" lIns="91440" tIns="45720" rIns="91440" bIns="45720" anchor="t"/>
          <a:lstStyle/>
          <a:p>
            <a:pPr marL="0" indent="808355">
              <a:buNone/>
            </a:pPr>
            <a:r>
              <a:rPr lang="zh-CN" altLang="en-US" sz="2800" b="1">
                <a:solidFill>
                  <a:srgbClr val="0000CC"/>
                </a:solidFill>
              </a:rPr>
              <a:t>常温下，</a:t>
            </a:r>
            <a:r>
              <a:rPr lang="zh-CN" altLang="en-US" sz="28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浓硫酸</a:t>
            </a:r>
            <a:r>
              <a:rPr lang="zh-CN" altLang="en-US" sz="2800" b="1">
                <a:solidFill>
                  <a:srgbClr val="0000CC"/>
                </a:solidFill>
              </a:rPr>
              <a:t>使铁表面生成一层</a:t>
            </a:r>
            <a:r>
              <a:rPr lang="zh-CN" altLang="en-US" sz="28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致密的氧化膜</a:t>
            </a:r>
            <a:r>
              <a:rPr lang="zh-CN" altLang="en-US" sz="2800" b="1">
                <a:solidFill>
                  <a:srgbClr val="0000CC"/>
                </a:solidFill>
              </a:rPr>
              <a:t>，阻止铁与浓硫酸进一步反应</a:t>
            </a:r>
            <a:r>
              <a:rPr lang="en-US" altLang="zh-CN" sz="2800" b="1">
                <a:solidFill>
                  <a:srgbClr val="0000CC"/>
                </a:solidFill>
              </a:rPr>
              <a:t>,</a:t>
            </a:r>
            <a:r>
              <a:rPr lang="zh-CN" altLang="en-US" sz="2800" b="1">
                <a:solidFill>
                  <a:srgbClr val="0000CC"/>
                </a:solidFill>
              </a:rPr>
              <a:t>所以可以用铁罐车运输浓硫酸。某新上岗的工人违反操作规定，边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吸烟</a:t>
            </a:r>
            <a:r>
              <a:rPr lang="zh-CN" altLang="en-US" sz="2800" b="1">
                <a:solidFill>
                  <a:srgbClr val="0000CC"/>
                </a:solidFill>
              </a:rPr>
              <a:t>边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用水冲洗</a:t>
            </a:r>
            <a:r>
              <a:rPr lang="zh-CN" altLang="en-US" sz="2800" b="1">
                <a:solidFill>
                  <a:srgbClr val="0000CC"/>
                </a:solidFill>
              </a:rPr>
              <a:t>运输过浓硫酸的铁罐车，结果发生了爆炸事故。请以该厂技术员的身份分析一下发生爆炸的原因。</a:t>
            </a:r>
            <a:endParaRPr lang="zh-CN" altLang="en-US" sz="2800" b="1">
              <a:solidFill>
                <a:srgbClr val="0000CC"/>
              </a:solidFill>
            </a:endParaRPr>
          </a:p>
        </p:txBody>
      </p:sp>
      <p:sp>
        <p:nvSpPr>
          <p:cNvPr id="6147" name="TextBox 3"/>
          <p:cNvSpPr txBox="1"/>
          <p:nvPr/>
        </p:nvSpPr>
        <p:spPr>
          <a:xfrm>
            <a:off x="3200400" y="381000"/>
            <a:ext cx="4754880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>
                <a:solidFill>
                  <a:srgbClr val="9900F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为什么发生了</a:t>
            </a:r>
            <a:r>
              <a:rPr lang="zh-CN" altLang="en-US" sz="400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爆炸？</a:t>
            </a:r>
            <a:endParaRPr lang="zh-CN" altLang="en-US" sz="400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6148" name="Picture 3"/>
          <p:cNvPicPr>
            <a:picLocks noChangeAspect="1"/>
          </p:cNvPicPr>
          <p:nvPr/>
        </p:nvPicPr>
        <p:blipFill>
          <a:blip r:embed="rId2"/>
          <a:srcRect r="-1115" b="27573"/>
          <a:stretch>
            <a:fillRect/>
          </a:stretch>
        </p:blipFill>
        <p:spPr>
          <a:xfrm>
            <a:off x="8001000" y="228600"/>
            <a:ext cx="2001838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1905000" y="4800600"/>
            <a:ext cx="81534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80835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用水冲洗铁罐车时，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浓硫酸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被稀释成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稀硫酸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，稀硫酸与铁发生化学反应生成了氢气，氢气遇火发生爆炸。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1" name="文本框 48129"/>
          <p:cNvSpPr txBox="1"/>
          <p:nvPr/>
        </p:nvSpPr>
        <p:spPr>
          <a:xfrm>
            <a:off x="2050415" y="609600"/>
            <a:ext cx="77724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华文行楷" panose="02010800040101010101" pitchFamily="2" charset="-122"/>
                <a:sym typeface="+mn-ea"/>
                <a:hlinkClick r:id="rId2" action="ppaction://hlinkfile"/>
              </a:rPr>
              <a:t>【</a:t>
            </a:r>
            <a:r>
              <a:rPr lang="zh-CN" altLang="en-US" sz="2800">
                <a:latin typeface="Arial" panose="020b0604020202020204" pitchFamily="34" charset="0"/>
                <a:ea typeface="华文行楷" panose="02010800040101010101" pitchFamily="2" charset="-122"/>
                <a:sym typeface="+mn-ea"/>
                <a:hlinkClick r:id="rId2" action="ppaction://hlinkfile"/>
              </a:rPr>
              <a:t>实验</a:t>
            </a:r>
            <a:r>
              <a:rPr lang="en-US" altLang="zh-CN" sz="2800">
                <a:latin typeface="Arial" panose="020b0604020202020204" pitchFamily="34" charset="0"/>
                <a:ea typeface="华文行楷" panose="02010800040101010101" pitchFamily="2" charset="-122"/>
                <a:sym typeface="+mn-ea"/>
                <a:hlinkClick r:id="rId2" action="ppaction://hlinkfile"/>
              </a:rPr>
              <a:t>】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⑶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酸与金属氧化物反应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48131" name="文本框 48130"/>
          <p:cNvSpPr txBox="1"/>
          <p:nvPr/>
        </p:nvSpPr>
        <p:spPr>
          <a:xfrm>
            <a:off x="2063750" y="1828800"/>
            <a:ext cx="53467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+6HCl==2FeCl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+3H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O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2" name="文本框 48131"/>
          <p:cNvSpPr txBox="1"/>
          <p:nvPr/>
        </p:nvSpPr>
        <p:spPr>
          <a:xfrm>
            <a:off x="2063750" y="2492375"/>
            <a:ext cx="648017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Fe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+3H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SO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==Fe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(SO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)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+3H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O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3" name="文本框 48132"/>
          <p:cNvSpPr txBox="1"/>
          <p:nvPr/>
        </p:nvSpPr>
        <p:spPr>
          <a:xfrm>
            <a:off x="1738313" y="1295400"/>
            <a:ext cx="839628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现象：铁钉表面锈被除去，溶液由无色变为黄色。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48134" name="文本框 48133"/>
          <p:cNvSpPr txBox="1"/>
          <p:nvPr/>
        </p:nvSpPr>
        <p:spPr>
          <a:xfrm>
            <a:off x="1811338" y="3168650"/>
            <a:ext cx="839628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现象：又看到铁钉表面产生气泡。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48135" name="文本框 48134"/>
          <p:cNvSpPr txBox="1"/>
          <p:nvPr/>
        </p:nvSpPr>
        <p:spPr>
          <a:xfrm>
            <a:off x="2063750" y="3789363"/>
            <a:ext cx="43053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Fe+2HCl==FeCl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↑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6" name="文本框 48135"/>
          <p:cNvSpPr txBox="1"/>
          <p:nvPr/>
        </p:nvSpPr>
        <p:spPr>
          <a:xfrm>
            <a:off x="2063750" y="4581525"/>
            <a:ext cx="5329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Fe+H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SO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==FeSO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+H</a:t>
            </a:r>
            <a:r>
              <a:rPr lang="en-US" altLang="zh-CN" sz="3200" b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↑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813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4813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4813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481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4813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4813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  <p:bldP spid="48132" grpId="0"/>
      <p:bldP spid="48133" grpId="0"/>
      <p:bldP spid="48134" grpId="0"/>
      <p:bldP spid="48135" grpId="0"/>
      <p:bldP spid="481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8195" name="TextBox 4"/>
          <p:cNvSpPr txBox="1"/>
          <p:nvPr/>
        </p:nvSpPr>
        <p:spPr>
          <a:xfrm>
            <a:off x="1676400" y="533400"/>
            <a:ext cx="88392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rgbClr val="C00000"/>
                </a:solidFill>
                <a:latin typeface="Arial" panose="020b0604020202020204" pitchFamily="34" charset="0"/>
              </a:rPr>
              <a:t>【</a:t>
            </a:r>
            <a:r>
              <a:rPr lang="zh-CN" altLang="en-US" sz="4000" b="1">
                <a:solidFill>
                  <a:srgbClr val="C00000"/>
                </a:solidFill>
                <a:latin typeface="Arial" panose="020b0604020202020204" pitchFamily="34" charset="0"/>
              </a:rPr>
              <a:t>讨论</a:t>
            </a:r>
            <a:r>
              <a:rPr lang="en-US" altLang="zh-CN" sz="4000" b="1">
                <a:solidFill>
                  <a:srgbClr val="C000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4000" b="1">
                <a:solidFill>
                  <a:srgbClr val="0000CC"/>
                </a:solidFill>
                <a:latin typeface="Arial" panose="020b0604020202020204" pitchFamily="34" charset="0"/>
              </a:rPr>
              <a:t>利用上面的反应可以清除金属制品表面的锈，除锈时能否将金属制品</a:t>
            </a:r>
            <a:r>
              <a:rPr lang="zh-CN" altLang="en-US" sz="40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长时间</a:t>
            </a:r>
            <a:r>
              <a:rPr lang="zh-CN" altLang="en-US" sz="4000" b="1">
                <a:solidFill>
                  <a:srgbClr val="0000CC"/>
                </a:solidFill>
                <a:latin typeface="Arial" panose="020b0604020202020204" pitchFamily="34" charset="0"/>
              </a:rPr>
              <a:t>浸在酸中，为什么？</a:t>
            </a:r>
            <a:endParaRPr lang="zh-CN" altLang="en-US" sz="40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28800" y="3048000"/>
            <a:ext cx="8686800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081405"/>
            <a:r>
              <a:rPr lang="zh-CN" altLang="en-US" sz="4000" b="1">
                <a:latin typeface="Arial" panose="020b0604020202020204" pitchFamily="34" charset="0"/>
              </a:rPr>
              <a:t>不能，如果将金属制品</a:t>
            </a:r>
            <a:r>
              <a:rPr lang="zh-CN" altLang="en-US" sz="4000" b="1">
                <a:solidFill>
                  <a:srgbClr val="FF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长时间</a:t>
            </a:r>
            <a:r>
              <a:rPr lang="zh-CN" altLang="en-US" sz="4000" b="1">
                <a:latin typeface="Arial" panose="020b0604020202020204" pitchFamily="34" charset="0"/>
              </a:rPr>
              <a:t>浸在酸中，铁锈被除去后，</a:t>
            </a:r>
            <a:r>
              <a:rPr lang="zh-CN" altLang="en-US" sz="40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铁钉表面就会冒出气泡</a:t>
            </a:r>
            <a:r>
              <a:rPr lang="zh-CN" altLang="en-US" sz="4000" b="1">
                <a:latin typeface="Arial" panose="020b0604020202020204" pitchFamily="34" charset="0"/>
              </a:rPr>
              <a:t>，这是因为铁与酸发生反应。</a:t>
            </a:r>
            <a:endParaRPr lang="zh-CN" altLang="en-US" sz="40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文本框 49153"/>
          <p:cNvSpPr txBox="1"/>
          <p:nvPr/>
        </p:nvSpPr>
        <p:spPr>
          <a:xfrm>
            <a:off x="2095500" y="314325"/>
            <a:ext cx="7810500" cy="37534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巩固练习：</a:t>
            </a:r>
            <a:endParaRPr lang="zh-CN" altLang="en-US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</a:rPr>
              <a:t>．如图所示．密闭容器中盛有甲、乙两烧杯，乙烧杯中盛有紫色石蕊试液，当甲烧杯中盛有下列何种试剂时，过一会儿乙烧杯中石蕊试液由紫色变为红色                           (       ) </a:t>
            </a:r>
            <a:endParaRPr lang="zh-CN" altLang="en-US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  </a:t>
            </a:r>
            <a:r>
              <a:rPr lang="en-US" altLang="zh-CN" sz="2800" b="1">
                <a:latin typeface="Times New Roman" panose="02020603050405020304" pitchFamily="18" charset="0"/>
              </a:rPr>
              <a:t>A</a:t>
            </a:r>
            <a:r>
              <a:rPr lang="en-US" altLang="zh-CN" sz="2800" b="1">
                <a:latin typeface="宋体" panose="02010600030101010101" pitchFamily="2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</a:rPr>
              <a:t>浓硫酸</a:t>
            </a:r>
            <a:r>
              <a:rPr lang="zh-CN" altLang="en-US" sz="2800" b="1">
                <a:latin typeface="Times New Roman" panose="02020603050405020304" pitchFamily="18" charset="0"/>
              </a:rPr>
              <a:t>    </a:t>
            </a:r>
            <a:r>
              <a:rPr lang="en-US" altLang="zh-CN" sz="2800" b="1">
                <a:latin typeface="Times New Roman" panose="02020603050405020304" pitchFamily="18" charset="0"/>
              </a:rPr>
              <a:t>B</a:t>
            </a:r>
            <a:r>
              <a:rPr lang="en-US" altLang="zh-CN" sz="2800" b="1">
                <a:latin typeface="宋体" panose="02010600030101010101" pitchFamily="2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</a:rPr>
              <a:t>氢氧化钠溶液</a:t>
            </a:r>
            <a:r>
              <a:rPr lang="zh-CN" altLang="en-US" sz="2800" b="1">
                <a:latin typeface="Times New Roman" panose="02020603050405020304" pitchFamily="18" charset="0"/>
              </a:rPr>
              <a:t> </a:t>
            </a:r>
            <a:endParaRPr lang="zh-CN" altLang="en-US" sz="28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  C</a:t>
            </a:r>
            <a:r>
              <a:rPr lang="en-US" altLang="zh-CN" sz="2800" b="1">
                <a:latin typeface="宋体" panose="02010600030101010101" pitchFamily="2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</a:rPr>
              <a:t>浓盐酸</a:t>
            </a:r>
            <a:r>
              <a:rPr lang="zh-CN" altLang="en-US" sz="2800" b="1">
                <a:latin typeface="Times New Roman" panose="02020603050405020304" pitchFamily="18" charset="0"/>
              </a:rPr>
              <a:t>    </a:t>
            </a:r>
            <a:r>
              <a:rPr lang="en-US" altLang="zh-CN" sz="2800" b="1">
                <a:latin typeface="Times New Roman" panose="02020603050405020304" pitchFamily="18" charset="0"/>
              </a:rPr>
              <a:t>D</a:t>
            </a:r>
            <a:r>
              <a:rPr lang="en-US" altLang="zh-CN" sz="2800" b="1">
                <a:latin typeface="宋体" panose="02010600030101010101" pitchFamily="2" charset="-122"/>
              </a:rPr>
              <a:t>．</a:t>
            </a:r>
            <a:r>
              <a:rPr lang="zh-CN" altLang="en-US" sz="2800" b="1">
                <a:latin typeface="宋体" panose="02010600030101010101" pitchFamily="2" charset="-122"/>
              </a:rPr>
              <a:t>氨水</a:t>
            </a:r>
            <a:r>
              <a:rPr lang="zh-CN" altLang="en-US" sz="2800" b="1">
                <a:latin typeface="Times New Roman" panose="02020603050405020304" pitchFamily="18" charset="0"/>
              </a:rPr>
              <a:t> 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graphicFrame>
        <p:nvGraphicFramePr>
          <p:cNvPr id="26626" name="对象 49154"/>
          <p:cNvGraphicFramePr>
            <a:graphicFrameLocks noChangeAspect="1"/>
          </p:cNvGraphicFramePr>
          <p:nvPr/>
        </p:nvGraphicFramePr>
        <p:xfrm>
          <a:off x="7696200" y="2338388"/>
          <a:ext cx="2160588" cy="24384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742950" imgH="838200" progId="Paint.Picture">
                  <p:embed/>
                </p:oleObj>
              </mc:Choice>
              <mc:Fallback>
                <p:oleObj r:id="rId2" imgW="742950" imgH="83820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96200" y="2338388"/>
                        <a:ext cx="2160588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文本框 49155"/>
          <p:cNvSpPr txBox="1"/>
          <p:nvPr/>
        </p:nvSpPr>
        <p:spPr>
          <a:xfrm>
            <a:off x="2095500" y="4724400"/>
            <a:ext cx="7961313" cy="18148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</a:rPr>
              <a:t>．如上图所示．密闭容器中盛有甲、乙两烧杯，乙烧杯中盛有无色酚酞试液，当甲烧杯中盛有下列何种试剂时，过一会儿乙烧杯中酚酞试液由无色变为红色                           (       ) </a:t>
            </a:r>
            <a:endParaRPr lang="zh-CN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49157" name="文本框 49156"/>
          <p:cNvSpPr txBox="1"/>
          <p:nvPr/>
        </p:nvSpPr>
        <p:spPr>
          <a:xfrm>
            <a:off x="6496050" y="2257425"/>
            <a:ext cx="533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C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8" name="文本框 49157"/>
          <p:cNvSpPr txBox="1"/>
          <p:nvPr/>
        </p:nvSpPr>
        <p:spPr>
          <a:xfrm>
            <a:off x="6562725" y="6034088"/>
            <a:ext cx="5334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D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915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4915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  <p:bldP spid="491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649" name="文本框 50177"/>
          <p:cNvSpPr txBox="1"/>
          <p:nvPr/>
        </p:nvSpPr>
        <p:spPr>
          <a:xfrm>
            <a:off x="1847850" y="752475"/>
            <a:ext cx="8496300" cy="19996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巩固练习：</a:t>
            </a:r>
            <a:endParaRPr lang="zh-CN" altLang="en-US" sz="28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宋体" panose="02010600030101010101" pitchFamily="2" charset="-122"/>
              </a:rPr>
              <a:t>3</a:t>
            </a:r>
            <a:r>
              <a:rPr lang="zh-CN" altLang="en-US" sz="3200" b="1">
                <a:latin typeface="宋体" panose="02010600030101010101" pitchFamily="2" charset="-122"/>
              </a:rPr>
              <a:t>．下列物质可以利用金属和稀盐酸直接制取的是(       )</a:t>
            </a:r>
            <a:endParaRPr lang="zh-CN" altLang="en-US" sz="3200" b="1">
              <a:latin typeface="宋体" panose="02010600030101010101" pitchFamily="2" charset="-122"/>
            </a:endParaRPr>
          </a:p>
          <a:p>
            <a:r>
              <a:rPr lang="en-US" altLang="zh-CN" sz="3200" b="1">
                <a:latin typeface="宋体" panose="02010600030101010101" pitchFamily="2" charset="-122"/>
              </a:rPr>
              <a:t>A．MgCl</a:t>
            </a:r>
            <a:r>
              <a:rPr lang="en-US" altLang="zh-CN" sz="3200" b="1" baseline="-25000">
                <a:latin typeface="宋体" panose="02010600030101010101" pitchFamily="2" charset="-122"/>
              </a:rPr>
              <a:t>2</a:t>
            </a:r>
            <a:r>
              <a:rPr lang="en-US" altLang="zh-CN" sz="3200" b="1">
                <a:latin typeface="宋体" panose="02010600030101010101" pitchFamily="2" charset="-122"/>
              </a:rPr>
              <a:t>   B．FeCl</a:t>
            </a:r>
            <a:r>
              <a:rPr lang="en-US" altLang="zh-CN" sz="3200" b="1" baseline="-25000">
                <a:latin typeface="宋体" panose="02010600030101010101" pitchFamily="2" charset="-122"/>
              </a:rPr>
              <a:t>2</a:t>
            </a:r>
            <a:r>
              <a:rPr lang="en-US" altLang="zh-CN" sz="3200" b="1">
                <a:latin typeface="宋体" panose="02010600030101010101" pitchFamily="2" charset="-122"/>
              </a:rPr>
              <a:t>  C．CuCl</a:t>
            </a:r>
            <a:r>
              <a:rPr lang="en-US" altLang="zh-CN" sz="3200" b="1" baseline="-25000">
                <a:latin typeface="宋体" panose="02010600030101010101" pitchFamily="2" charset="-122"/>
              </a:rPr>
              <a:t>2</a:t>
            </a:r>
            <a:r>
              <a:rPr lang="en-US" altLang="zh-CN" sz="3200" b="1">
                <a:latin typeface="宋体" panose="02010600030101010101" pitchFamily="2" charset="-122"/>
              </a:rPr>
              <a:t>  D．FeCl</a:t>
            </a:r>
            <a:r>
              <a:rPr lang="en-US" altLang="zh-CN" sz="3200" b="1" baseline="-25000">
                <a:latin typeface="宋体" panose="02010600030101010101" pitchFamily="2" charset="-122"/>
              </a:rPr>
              <a:t>3</a:t>
            </a:r>
            <a:endParaRPr lang="en-US" altLang="zh-CN" sz="3200" b="1" baseline="-25000">
              <a:latin typeface="宋体" panose="02010600030101010101" pitchFamily="2" charset="-122"/>
            </a:endParaRPr>
          </a:p>
        </p:txBody>
      </p:sp>
      <p:sp>
        <p:nvSpPr>
          <p:cNvPr id="27650" name="文本框 50178"/>
          <p:cNvSpPr txBox="1"/>
          <p:nvPr/>
        </p:nvSpPr>
        <p:spPr>
          <a:xfrm>
            <a:off x="1847850" y="3457575"/>
            <a:ext cx="8351838" cy="206121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</a:rPr>
              <a:t>．下列物质长期露置在空气中，因发生化学变化而使溶液质量减少的是                    </a:t>
            </a:r>
            <a:r>
              <a:rPr lang="en-US" altLang="zh-CN" sz="3200" b="1">
                <a:latin typeface="Times New Roman" panose="02020603050405020304" pitchFamily="18" charset="0"/>
              </a:rPr>
              <a:t>(       )</a:t>
            </a:r>
            <a:endParaRPr lang="en-US" altLang="zh-CN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  A</a:t>
            </a:r>
            <a:r>
              <a:rPr lang="zh-CN" altLang="en-US" sz="3200" b="1">
                <a:latin typeface="Times New Roman" panose="02020603050405020304" pitchFamily="18" charset="0"/>
              </a:rPr>
              <a:t>．浓硫酸                     </a:t>
            </a:r>
            <a:r>
              <a:rPr lang="en-US" altLang="zh-CN" sz="3200" b="1">
                <a:latin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</a:rPr>
              <a:t>．稀硫酸    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  C</a:t>
            </a:r>
            <a:r>
              <a:rPr lang="zh-CN" altLang="en-US" sz="3200" b="1">
                <a:latin typeface="Times New Roman" panose="02020603050405020304" pitchFamily="18" charset="0"/>
              </a:rPr>
              <a:t>．浓盐酸                     </a:t>
            </a:r>
            <a:r>
              <a:rPr lang="en-US" altLang="zh-CN" sz="3200" b="1">
                <a:latin typeface="Times New Roman" panose="02020603050405020304" pitchFamily="18" charset="0"/>
              </a:rPr>
              <a:t>D</a:t>
            </a:r>
            <a:r>
              <a:rPr lang="zh-CN" altLang="en-US" sz="3200" b="1">
                <a:latin typeface="Times New Roman" panose="02020603050405020304" pitchFamily="18" charset="0"/>
              </a:rPr>
              <a:t>．石灰水</a:t>
            </a:r>
            <a:r>
              <a:rPr lang="zh-CN" altLang="en-US" sz="3200">
                <a:latin typeface="Times New Roman" panose="02020603050405020304" pitchFamily="18" charset="0"/>
              </a:rPr>
              <a:t> </a:t>
            </a:r>
            <a:endParaRPr lang="zh-CN" altLang="en-US" sz="3200">
              <a:latin typeface="Times New Roman" panose="02020603050405020304" pitchFamily="18" charset="0"/>
            </a:endParaRPr>
          </a:p>
        </p:txBody>
      </p:sp>
      <p:sp>
        <p:nvSpPr>
          <p:cNvPr id="50180" name="文本框 50179"/>
          <p:cNvSpPr txBox="1"/>
          <p:nvPr/>
        </p:nvSpPr>
        <p:spPr>
          <a:xfrm>
            <a:off x="3287713" y="1628775"/>
            <a:ext cx="10795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Times New Roman" panose="02020603050405020304" pitchFamily="18" charset="0"/>
              </a:rPr>
              <a:t>AB</a:t>
            </a:r>
            <a:endParaRPr lang="en-US" altLang="zh-CN" sz="36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81" name="文本框 50180"/>
          <p:cNvSpPr txBox="1"/>
          <p:nvPr/>
        </p:nvSpPr>
        <p:spPr>
          <a:xfrm>
            <a:off x="9120188" y="3905250"/>
            <a:ext cx="5334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3300"/>
                </a:solidFill>
                <a:latin typeface="Times New Roman" panose="02020603050405020304" pitchFamily="18" charset="0"/>
              </a:rPr>
              <a:t>D</a:t>
            </a:r>
            <a:endParaRPr lang="en-US" altLang="zh-CN" sz="36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5018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5018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  <p:bldP spid="501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8673" name="文本框 54273"/>
          <p:cNvSpPr txBox="1"/>
          <p:nvPr/>
        </p:nvSpPr>
        <p:spPr>
          <a:xfrm>
            <a:off x="1905000" y="457200"/>
            <a:ext cx="8512175" cy="59391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</a:rPr>
              <a:t>巩固练习：</a:t>
            </a:r>
            <a:endParaRPr lang="zh-CN" altLang="en-US" sz="28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</a:rPr>
              <a:t>初中化学教材中常用下列词语描述物质的性质：</a:t>
            </a:r>
            <a:r>
              <a:rPr lang="en-US" altLang="zh-CN" sz="3200" b="1">
                <a:latin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</a:rPr>
              <a:t>．氧化性  </a:t>
            </a:r>
            <a:r>
              <a:rPr lang="en-US" altLang="zh-CN" sz="3200" b="1">
                <a:latin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</a:rPr>
              <a:t>．还原性  </a:t>
            </a:r>
            <a:r>
              <a:rPr lang="en-US" altLang="zh-CN" sz="3200" b="1">
                <a:latin typeface="Times New Roman" panose="02020603050405020304" pitchFamily="18" charset="0"/>
              </a:rPr>
              <a:t>c</a:t>
            </a:r>
            <a:r>
              <a:rPr lang="zh-CN" altLang="en-US" sz="3200" b="1">
                <a:latin typeface="Times New Roman" panose="02020603050405020304" pitchFamily="18" charset="0"/>
              </a:rPr>
              <a:t>．可燃性  </a:t>
            </a:r>
            <a:r>
              <a:rPr lang="en-US" altLang="zh-CN" sz="3200" b="1">
                <a:latin typeface="Times New Roman" panose="02020603050405020304" pitchFamily="18" charset="0"/>
              </a:rPr>
              <a:t>d</a:t>
            </a:r>
            <a:r>
              <a:rPr lang="zh-CN" altLang="en-US" sz="3200" b="1">
                <a:latin typeface="Times New Roman" panose="02020603050405020304" pitchFamily="18" charset="0"/>
              </a:rPr>
              <a:t>．毒性  </a:t>
            </a:r>
            <a:r>
              <a:rPr lang="en-US" altLang="zh-CN" sz="3200" b="1">
                <a:latin typeface="Times New Roman" panose="02020603050405020304" pitchFamily="18" charset="0"/>
              </a:rPr>
              <a:t>e</a:t>
            </a:r>
            <a:r>
              <a:rPr lang="zh-CN" altLang="en-US" sz="3200" b="1">
                <a:latin typeface="Times New Roman" panose="02020603050405020304" pitchFamily="18" charset="0"/>
              </a:rPr>
              <a:t>．吸水性  </a:t>
            </a:r>
            <a:r>
              <a:rPr lang="en-US" altLang="zh-CN" sz="3200" b="1">
                <a:latin typeface="Times New Roman" panose="02020603050405020304" pitchFamily="18" charset="0"/>
              </a:rPr>
              <a:t>f</a:t>
            </a:r>
            <a:r>
              <a:rPr lang="zh-CN" altLang="en-US" sz="3200" b="1">
                <a:latin typeface="Times New Roman" panose="02020603050405020304" pitchFamily="18" charset="0"/>
              </a:rPr>
              <a:t>．溶解性  </a:t>
            </a:r>
            <a:r>
              <a:rPr lang="en-US" altLang="zh-CN" sz="3200" b="1">
                <a:latin typeface="Times New Roman" panose="02020603050405020304" pitchFamily="18" charset="0"/>
              </a:rPr>
              <a:t>g</a:t>
            </a:r>
            <a:r>
              <a:rPr lang="zh-CN" altLang="en-US" sz="3200" b="1">
                <a:latin typeface="Times New Roman" panose="02020603050405020304" pitchFamily="18" charset="0"/>
              </a:rPr>
              <a:t>．酸碱性  </a:t>
            </a:r>
            <a:r>
              <a:rPr lang="en-US" altLang="zh-CN" sz="3200" b="1">
                <a:latin typeface="Times New Roman" panose="02020603050405020304" pitchFamily="18" charset="0"/>
              </a:rPr>
              <a:t>h</a:t>
            </a:r>
            <a:r>
              <a:rPr lang="zh-CN" altLang="en-US" sz="3200" b="1">
                <a:latin typeface="Times New Roman" panose="02020603050405020304" pitchFamily="18" charset="0"/>
              </a:rPr>
              <a:t>．腐蚀性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zh-CN" altLang="en-US" sz="3200" b="1">
                <a:latin typeface="Times New Roman" panose="02020603050405020304" pitchFamily="18" charset="0"/>
              </a:rPr>
              <a:t>   请你选择合理的序号</a:t>
            </a:r>
            <a:r>
              <a:rPr lang="en-US" altLang="zh-CN" sz="3200" b="1">
                <a:latin typeface="Times New Roman" panose="02020603050405020304" pitchFamily="18" charset="0"/>
              </a:rPr>
              <a:t>(a--h)</a:t>
            </a:r>
            <a:r>
              <a:rPr lang="zh-CN" altLang="en-US" sz="3200" b="1">
                <a:latin typeface="Times New Roman" panose="02020603050405020304" pitchFamily="18" charset="0"/>
              </a:rPr>
              <a:t>填写下列空格：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⑴</a:t>
            </a:r>
            <a:r>
              <a:rPr lang="zh-CN" altLang="en-US" sz="3200" b="1">
                <a:latin typeface="Times New Roman" panose="02020603050405020304" pitchFamily="18" charset="0"/>
              </a:rPr>
              <a:t>浓硫酸可用作干燥剂，是因为它有＿＿＿；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⑵</a:t>
            </a:r>
            <a:r>
              <a:rPr lang="zh-CN" altLang="en-US" sz="3200" b="1">
                <a:latin typeface="Times New Roman" panose="02020603050405020304" pitchFamily="18" charset="0"/>
              </a:rPr>
              <a:t>氢气可用高能燃料，是因为它有＿＿＿＿； </a:t>
            </a:r>
            <a:r>
              <a:rPr lang="en-US" altLang="zh-CN" sz="3200" b="1">
                <a:latin typeface="Times New Roman" panose="02020603050405020304" pitchFamily="18" charset="0"/>
              </a:rPr>
              <a:t>⑶</a:t>
            </a:r>
            <a:r>
              <a:rPr lang="zh-CN" altLang="en-US" sz="3200" b="1">
                <a:latin typeface="Times New Roman" panose="02020603050405020304" pitchFamily="18" charset="0"/>
              </a:rPr>
              <a:t>氧气在燃烧反应中一般表现出＿＿＿＿＿；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⑷</a:t>
            </a:r>
            <a:r>
              <a:rPr lang="zh-CN" altLang="en-US" sz="3200" b="1">
                <a:latin typeface="Times New Roman" panose="02020603050405020304" pitchFamily="18" charset="0"/>
              </a:rPr>
              <a:t>用</a:t>
            </a:r>
            <a:r>
              <a:rPr lang="en-US" altLang="zh-CN" sz="3200" b="1">
                <a:latin typeface="Times New Roman" panose="02020603050405020304" pitchFamily="18" charset="0"/>
              </a:rPr>
              <a:t>CO</a:t>
            </a:r>
            <a:r>
              <a:rPr lang="zh-CN" altLang="en-US" sz="3200" b="1">
                <a:latin typeface="Times New Roman" panose="02020603050405020304" pitchFamily="18" charset="0"/>
              </a:rPr>
              <a:t>冶炼铁，是利用它的＿＿＿＿＿；</a:t>
            </a:r>
            <a:endParaRPr lang="zh-CN" altLang="en-US" sz="3200" b="1">
              <a:latin typeface="Times New Roman" panose="02020603050405020304" pitchFamily="18" charset="0"/>
            </a:endParaRPr>
          </a:p>
          <a:p>
            <a:r>
              <a:rPr lang="en-US" altLang="zh-CN" sz="3200" b="1">
                <a:latin typeface="Times New Roman" panose="02020603050405020304" pitchFamily="18" charset="0"/>
              </a:rPr>
              <a:t>⑸</a:t>
            </a:r>
            <a:r>
              <a:rPr lang="zh-CN" altLang="en-US" sz="3200" b="1">
                <a:latin typeface="Times New Roman" panose="02020603050405020304" pitchFamily="18" charset="0"/>
              </a:rPr>
              <a:t>石蕊和酚酞可用来检验溶液的＿＿＿＿＿；</a:t>
            </a:r>
            <a:r>
              <a:rPr lang="en-US" altLang="zh-CN" sz="3200" b="1">
                <a:latin typeface="Times New Roman" panose="02020603050405020304" pitchFamily="18" charset="0"/>
              </a:rPr>
              <a:t>    ⑹H</a:t>
            </a:r>
            <a:r>
              <a:rPr lang="en-US" altLang="zh-CN" sz="3200" b="1" baseline="-25000">
                <a:latin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</a:rPr>
              <a:t>SO</a:t>
            </a:r>
            <a:r>
              <a:rPr lang="en-US" altLang="zh-CN" sz="3200" b="1" baseline="-25000">
                <a:latin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</a:rPr>
              <a:t>和</a:t>
            </a:r>
            <a:r>
              <a:rPr lang="en-US" altLang="zh-CN" sz="3200" b="1" err="1">
                <a:latin typeface="Times New Roman" panose="02020603050405020304" pitchFamily="18" charset="0"/>
              </a:rPr>
              <a:t>HCl</a:t>
            </a:r>
            <a:r>
              <a:rPr lang="zh-CN" altLang="en-US" sz="3200" b="1">
                <a:latin typeface="Times New Roman" panose="02020603050405020304" pitchFamily="18" charset="0"/>
              </a:rPr>
              <a:t>等对人的皮肤有＿＿＿＿。 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54275" name="文本框 54274"/>
          <p:cNvSpPr txBox="1"/>
          <p:nvPr/>
        </p:nvSpPr>
        <p:spPr>
          <a:xfrm>
            <a:off x="8472488" y="3213100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e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6" name="文本框 54275"/>
          <p:cNvSpPr txBox="1"/>
          <p:nvPr/>
        </p:nvSpPr>
        <p:spPr>
          <a:xfrm>
            <a:off x="8832850" y="3644900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c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7" name="文本框 54276"/>
          <p:cNvSpPr txBox="1"/>
          <p:nvPr/>
        </p:nvSpPr>
        <p:spPr>
          <a:xfrm>
            <a:off x="8040688" y="4076700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8" name="文本框 54277"/>
          <p:cNvSpPr txBox="1"/>
          <p:nvPr/>
        </p:nvSpPr>
        <p:spPr>
          <a:xfrm>
            <a:off x="7896225" y="4724400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9" name="文本框 54278"/>
          <p:cNvSpPr txBox="1"/>
          <p:nvPr/>
        </p:nvSpPr>
        <p:spPr>
          <a:xfrm>
            <a:off x="8040688" y="5084763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g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80" name="文本框 54279"/>
          <p:cNvSpPr txBox="1"/>
          <p:nvPr/>
        </p:nvSpPr>
        <p:spPr>
          <a:xfrm>
            <a:off x="7967663" y="5661025"/>
            <a:ext cx="1079500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00"/>
                </a:solidFill>
                <a:latin typeface="Times New Roman" panose="02020603050405020304" pitchFamily="18" charset="0"/>
              </a:rPr>
              <a:t>h</a:t>
            </a:r>
            <a:endParaRPr lang="en-US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542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5427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5427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5427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5427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5428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6" grpId="0"/>
      <p:bldP spid="54277" grpId="0"/>
      <p:bldP spid="54278" grpId="0"/>
      <p:bldP spid="54279" grpId="0"/>
      <p:bldP spid="542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90" name="Text Box 42"/>
          <p:cNvSpPr txBox="1"/>
          <p:nvPr/>
        </p:nvSpPr>
        <p:spPr>
          <a:xfrm>
            <a:off x="6454775" y="333375"/>
            <a:ext cx="33131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291" name="Text Box 3"/>
          <p:cNvSpPr txBox="1"/>
          <p:nvPr/>
        </p:nvSpPr>
        <p:spPr>
          <a:xfrm>
            <a:off x="2590800" y="371475"/>
            <a:ext cx="5213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酸</a:t>
            </a:r>
            <a:r>
              <a:rPr lang="zh-CN" altLang="en-US" sz="3600">
                <a:solidFill>
                  <a:srgbClr val="CC0000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t>有一些相似的化学性质</a:t>
            </a:r>
            <a:endParaRPr lang="zh-CN" altLang="en-US" sz="3600">
              <a:solidFill>
                <a:srgbClr val="CC0000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1790700" y="1341755"/>
            <a:ext cx="8610600" cy="38461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       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1.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酸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能使</a:t>
            </a:r>
            <a:r>
              <a:rPr lang="zh-CN" altLang="en-US" sz="3600" b="1">
                <a:solidFill>
                  <a:srgbClr val="66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紫色石蕊溶液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变红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，使无色酚酞溶液不变色。</a:t>
            </a:r>
            <a:endParaRPr lang="zh-CN" altLang="en-US" sz="36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  <a:p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       2.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酸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能跟</a:t>
            </a:r>
            <a:r>
              <a:rPr lang="zh-CN" altLang="en-US" sz="3600" b="1">
                <a:solidFill>
                  <a:srgbClr val="99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多种活泼金属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反应，生成</a:t>
            </a:r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3600" b="1">
                <a:solidFill>
                  <a:srgbClr val="99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氢气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r>
              <a:rPr lang="zh-CN" altLang="en-US" sz="2800" b="1">
                <a:solidFill>
                  <a:srgbClr val="9900FF"/>
                </a:solidFill>
                <a:latin typeface="宋体" panose="02010600030101010101" pitchFamily="2" charset="-122"/>
              </a:rPr>
              <a:t>    </a:t>
            </a:r>
            <a:endParaRPr lang="zh-CN" altLang="en-US" sz="3600" b="1">
              <a:solidFill>
                <a:srgbClr val="9900FF"/>
              </a:solidFill>
              <a:latin typeface="宋体" panose="02010600030101010101" pitchFamily="2" charset="-122"/>
            </a:endParaRPr>
          </a:p>
          <a:p>
            <a:r>
              <a:rPr lang="en-US" altLang="x-none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       </a:t>
            </a:r>
            <a:r>
              <a:rPr lang="en-US" altLang="zh-CN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3.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酸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可以与</a:t>
            </a:r>
            <a:r>
              <a:rPr lang="zh-CN" altLang="en-US" sz="3600" b="1">
                <a:solidFill>
                  <a:srgbClr val="C00000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某些金属氧化物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反应生成</a:t>
            </a:r>
            <a:r>
              <a:rPr lang="zh-CN" altLang="en-US" sz="3600" b="1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盐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和</a:t>
            </a:r>
            <a:r>
              <a:rPr lang="zh-CN" altLang="en-US" sz="3600" b="1">
                <a:solidFill>
                  <a:srgbClr val="9900F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水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华文隶书" panose="02010800040101010101" pitchFamily="2" charset="-122"/>
              </a:rPr>
              <a:t>。</a:t>
            </a:r>
            <a:endParaRPr lang="zh-CN" altLang="en-US" sz="36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  <a:p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华文隶书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0255" y="5225415"/>
            <a:ext cx="107549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FF0000"/>
                </a:solidFill>
              </a:rPr>
              <a:t>因为它们在水溶液中解离出来的阳离子全部是氢离子。</a:t>
            </a:r>
            <a:endParaRPr lang="zh-CN" altLang="en-US" sz="3600" b="1">
              <a:solidFill>
                <a:srgbClr val="FF0000"/>
              </a:solidFill>
            </a:endParaRPr>
          </a:p>
          <a:p>
            <a:pPr algn="ctr"/>
            <a:r>
              <a:rPr lang="zh-CN" altLang="en-US" sz="3600" b="1">
                <a:solidFill>
                  <a:srgbClr val="FF0000"/>
                </a:solidFill>
              </a:rPr>
              <a:t>酸的通性实质上是氢离子的性质。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dur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10.14"/>
  <p:tag name="AS_TITLE" val="Aspose.Slides for .NET 4.0 Client Profile"/>
  <p:tag name="AS_VERSION" val="22.10"/>
  <p:tag name="COMMONDATA" val="eyJoZGlkIjoiNjJjMTcyNzgwYzUwMGI2ODcxNjNkNDNkNTZiMzJhZDQifQ=="/>
  <p:tag name="KSO_WPP_MARK_KEY" val="69faf32b-aac8-4248-9ee6-72fab7061953"/>
</p:tagLst>
</file>

<file path=ppt/theme/theme1.xml><?xml version="1.0" encoding="utf-8"?>
<a:theme xmlns:r="http://schemas.openxmlformats.org/officeDocument/2006/relationships" xmlns:a="http://schemas.openxmlformats.org/drawingml/2006/main" name="1">
  <a:themeElements>
    <a:clrScheme name="KSO_GREY4">
      <a:dk1>
        <a:srgbClr val="3D3F41"/>
      </a:dk1>
      <a:lt1>
        <a:srgbClr val="FFFFFF"/>
      </a:lt1>
      <a:dk2>
        <a:srgbClr val="454749"/>
      </a:dk2>
      <a:lt2>
        <a:srgbClr val="EAF5FC"/>
      </a:lt2>
      <a:accent1>
        <a:srgbClr val="64606D"/>
      </a:accent1>
      <a:accent2>
        <a:srgbClr val="B99179"/>
      </a:accent2>
      <a:accent3>
        <a:srgbClr val="9994A6"/>
      </a:accent3>
      <a:accent4>
        <a:srgbClr val="CDB7CD"/>
      </a:accent4>
      <a:accent5>
        <a:srgbClr val="B9D9E7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3">
      <a:majorFont>
        <a:latin typeface="Castellar"/>
        <a:ea typeface="微软雅黑"/>
        <a:cs typeface="Arial"/>
      </a:majorFont>
      <a:minorFont>
        <a:latin typeface="Calibri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81</Paragraphs>
  <Slides>13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29">
      <vt:lpstr>Arial</vt:lpstr>
      <vt:lpstr>Castellar</vt:lpstr>
      <vt:lpstr>微软雅黑</vt:lpstr>
      <vt:lpstr>Calibri</vt:lpstr>
      <vt:lpstr>幼圆</vt:lpstr>
      <vt:lpstr>Times New Roman</vt:lpstr>
      <vt:lpstr>宋体</vt:lpstr>
      <vt:lpstr>Webdings</vt:lpstr>
      <vt:lpstr>Calibri Light</vt:lpstr>
      <vt:lpstr>华文中宋</vt:lpstr>
      <vt:lpstr>华文行楷</vt:lpstr>
      <vt:lpstr>黑体</vt:lpstr>
      <vt:lpstr>Wingdings</vt:lpstr>
      <vt:lpstr>华文隶书</vt:lpstr>
      <vt:lpstr>华文琥珀</vt:lpstr>
      <vt:lpstr>1</vt:lpstr>
      <vt:lpstr>10-1 常见的酸和碱</vt:lpstr>
      <vt:lpstr>教学目标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2023-05-06T08:42:42.296</cp:lastPrinted>
  <dcterms:created xsi:type="dcterms:W3CDTF">2023-05-06T08:42:42Z</dcterms:created>
  <dcterms:modified xsi:type="dcterms:W3CDTF">2023-05-06T00:42:42Z</dcterms:modified>
</cp:coreProperties>
</file>