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316" r:id="rId1"/>
    <p:sldMasterId id="2147496353" r:id="rId2"/>
  </p:sldMasterIdLst>
  <p:notesMasterIdLst>
    <p:notesMasterId r:id="rId3"/>
  </p:notesMasterIdLst>
  <p:sldIdLst>
    <p:sldId id="6207" r:id="rId4"/>
    <p:sldId id="6211" r:id="rId5"/>
    <p:sldId id="6214" r:id="rId6"/>
    <p:sldId id="6217" r:id="rId7"/>
    <p:sldId id="6223" r:id="rId9"/>
    <p:sldId id="6226" r:id="rId10"/>
    <p:sldId id="6229" r:id="rId11"/>
    <p:sldId id="6232" r:id="rId12"/>
    <p:sldId id="6238" r:id="rId14"/>
    <p:sldId id="6241" r:id="rId15"/>
    <p:sldId id="6244" r:id="rId16"/>
    <p:sldId id="6247" r:id="rId17"/>
    <p:sldId id="6253" r:id="rId19"/>
    <p:sldId id="6256" r:id="rId20"/>
    <p:sldId id="6259" r:id="rId21"/>
    <p:sldId id="6262" r:id="rId22"/>
    <p:sldId id="6268" r:id="rId24"/>
    <p:sldId id="6271" r:id="rId25"/>
    <p:sldId id="6274" r:id="rId26"/>
    <p:sldId id="6277" r:id="rId27"/>
    <p:sldId id="6280" r:id="rId28"/>
    <p:sldId id="6286" r:id="rId30"/>
    <p:sldId id="6289" r:id="rId31"/>
    <p:sldId id="629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17" r:id="rId1"/>
    <p:sldLayoutId id="2147496318" r:id="rId2"/>
    <p:sldLayoutId id="2147496319" r:id="rId3"/>
    <p:sldLayoutId id="2147496320" r:id="rId4"/>
    <p:sldLayoutId id="2147496321" r:id="rId5"/>
    <p:sldLayoutId id="2147496322" r:id="rId6"/>
    <p:sldLayoutId id="2147496323" r:id="rId7"/>
    <p:sldLayoutId id="2147496324" r:id="rId8"/>
    <p:sldLayoutId id="2147496325" r:id="rId9"/>
    <p:sldLayoutId id="2147496326" r:id="rId10"/>
    <p:sldLayoutId id="21474963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54" r:id="rId1"/>
    <p:sldLayoutId id="2147496355" r:id="rId2"/>
    <p:sldLayoutId id="2147496356" r:id="rId3"/>
    <p:sldLayoutId id="2147496357" r:id="rId4"/>
    <p:sldLayoutId id="2147496358" r:id="rId5"/>
    <p:sldLayoutId id="2147496359" r:id="rId6"/>
    <p:sldLayoutId id="2147496360" r:id="rId7"/>
    <p:sldLayoutId id="2147496361" r:id="rId8"/>
    <p:sldLayoutId id="2147496362" r:id="rId9"/>
    <p:sldLayoutId id="2147496363" r:id="rId10"/>
    <p:sldLayoutId id="21474963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tags" Target="../tags/tag232.xml"/><Relationship Id="rId22" Type="http://schemas.openxmlformats.org/officeDocument/2006/relationships/tags" Target="../tags/tag233.xml"/><Relationship Id="rId23" Type="http://schemas.openxmlformats.org/officeDocument/2006/relationships/tags" Target="../tags/tag234.xml"/><Relationship Id="rId24" Type="http://schemas.openxmlformats.org/officeDocument/2006/relationships/tags" Target="../tags/tag235.xml"/><Relationship Id="rId25" Type="http://schemas.openxmlformats.org/officeDocument/2006/relationships/tags" Target="../tags/tag236.xml"/><Relationship Id="rId26" Type="http://schemas.openxmlformats.org/officeDocument/2006/relationships/tags" Target="../tags/tag237.xml"/><Relationship Id="rId27" Type="http://schemas.openxmlformats.org/officeDocument/2006/relationships/tags" Target="../tags/tag238.xml"/><Relationship Id="rId28" Type="http://schemas.openxmlformats.org/officeDocument/2006/relationships/tags" Target="../tags/tag239.xml"/><Relationship Id="rId29" Type="http://schemas.openxmlformats.org/officeDocument/2006/relationships/tags" Target="../tags/tag240.xml"/><Relationship Id="rId30" Type="http://schemas.openxmlformats.org/officeDocument/2006/relationships/tags" Target="../tags/tag241.xml"/><Relationship Id="rId31" Type="http://schemas.openxmlformats.org/officeDocument/2006/relationships/tags" Target="../tags/tag242.xml"/><Relationship Id="rId32" Type="http://schemas.openxmlformats.org/officeDocument/2006/relationships/tags" Target="../tags/tag243.xml"/><Relationship Id="rId33" Type="http://schemas.openxmlformats.org/officeDocument/2006/relationships/tags" Target="../tags/tag244.xml"/><Relationship Id="rId34" Type="http://schemas.openxmlformats.org/officeDocument/2006/relationships/tags" Target="../tags/tag245.xml"/><Relationship Id="rId35" Type="http://schemas.openxmlformats.org/officeDocument/2006/relationships/tags" Target="../tags/tag246.xml"/><Relationship Id="rId36" Type="http://schemas.openxmlformats.org/officeDocument/2006/relationships/tags" Target="../tags/tag247.xml"/><Relationship Id="rId37" Type="http://schemas.openxmlformats.org/officeDocument/2006/relationships/tags" Target="../tags/tag248.xml"/><Relationship Id="rId38" Type="http://schemas.openxmlformats.org/officeDocument/2006/relationships/tags" Target="../tags/tag249.xml"/><Relationship Id="rId39" Type="http://schemas.openxmlformats.org/officeDocument/2006/relationships/tags" Target="../tags/tag250.xml"/><Relationship Id="rId40" Type="http://schemas.openxmlformats.org/officeDocument/2006/relationships/tags" Target="../tags/tag251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2024年市场推广行业工作总结和展望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市场推广行业现状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2024年市场推广工作总结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市场推广行业发展趋势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未来市场推广工作展望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市场推广行业现状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增长趋势：近年来市场推广行业年复合增长率超过XX%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市场规模：2024年市场推广行业规模达到XX亿元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行业结构：市场推广行业主要由广告、公关、数字营销等子行业构成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地域分布：市场推广行业主要分布在经济发达地区，如北上广深等城市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主要参与者及竞争格局</a:t>
            </a:r>
            <a:endParaRPr altLang="en-US" lang="zh-CN"/>
          </a:p>
        </p:txBody>
      </p:sp>
      <p:sp>
        <p:nvSpPr>
          <p:cNvPr id="10489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主要参与者：广告主、广告公司、媒体机构等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竞争格局：市场集中度较高，头部企业占据较大市场份额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行业发展趋势：数字化、智能化、个性化等趋势加速发展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未来展望：市场规模将持续扩大，行业将更加多元化和开放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行业面临的机会与挑战</a:t>
            </a:r>
            <a:endParaRPr altLang="en-US" lang="zh-CN"/>
          </a:p>
        </p:txBody>
      </p:sp>
      <p:cxnSp>
        <p:nvCxnSpPr>
          <p:cNvPr id="3145741" name="直接连接符 5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973760" y="3814573"/>
            <a:ext cx="10380040" cy="0"/>
          </a:xfrm>
          <a:prstGeom prst="line"/>
          <a:ln w="12700">
            <a:solidFill>
              <a:schemeClr val="accent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96" name="标题"/>
          <p:cNvSpPr txBox="1"/>
          <p:nvPr>
            <p:custDataLst>
              <p:tags r:id="rId2"/>
            </p:custDataLst>
          </p:nvPr>
        </p:nvSpPr>
        <p:spPr>
          <a:xfrm>
            <a:off x="1618640" y="2180104"/>
            <a:ext cx="9447579" cy="45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/>
            <a:r>
              <a:rPr altLang="en-US" b="1" dirty="0" sz="1400" lang="zh-CN" spc="30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机会：随着互联网的发展，市场推广行业将迎来更多的创新和变革，同时，随着消费者需求的不断变化，市场推广行业也将不断拓展新的业务领域。</a:t>
            </a:r>
            <a:endParaRPr altLang="en-US" b="1" dirty="0" sz="1400" lang="zh-CN" spc="30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998" name="正文"/>
          <p:cNvSpPr txBox="1"/>
          <p:nvPr>
            <p:custDataLst>
              <p:tags r:id="rId3"/>
            </p:custDataLst>
          </p:nvPr>
        </p:nvSpPr>
        <p:spPr>
          <a:xfrm>
            <a:off x="839168" y="2778505"/>
            <a:ext cx="10227050" cy="6913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000" name="文本框 53"/>
          <p:cNvSpPr txBox="1"/>
          <p:nvPr>
            <p:custDataLst>
              <p:tags r:id="rId4"/>
            </p:custDataLst>
          </p:nvPr>
        </p:nvSpPr>
        <p:spPr>
          <a:xfrm>
            <a:off x="838200" y="2276933"/>
            <a:ext cx="780440" cy="451222"/>
          </a:xfrm>
          <a:prstGeom prst="rect"/>
          <a:noFill/>
          <a:ln>
            <a:noFill/>
          </a:ln>
        </p:spPr>
        <p:txBody>
          <a:bodyPr anchor="b" anchorCtr="0" rtlCol="0" wrap="square">
            <a:normAutofit/>
          </a:bodyPr>
          <a:p>
            <a:pPr algn="ctr"/>
            <a:r>
              <a:rPr altLang="zh-CN" b="1" lang="en-US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 altLang="zh-CN" b="1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02" name="标题"/>
          <p:cNvSpPr txBox="1"/>
          <p:nvPr>
            <p:custDataLst>
              <p:tags r:id="rId5"/>
            </p:custDataLst>
          </p:nvPr>
        </p:nvSpPr>
        <p:spPr>
          <a:xfrm>
            <a:off x="1619608" y="4091503"/>
            <a:ext cx="9447579" cy="452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 algn="just"/>
            <a:r>
              <a:rPr altLang="en-US" b="1" dirty="0" lang="zh-CN" spc="300">
                <a:solidFill>
                  <a:schemeClr val="accent2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挑战：市场竞争激烈，广告主对市场推广的要求越来越高，同时，随着监管政策的加强，市场推广行业也将面临更多的挑战和风险。  以上内容仅供参考，具体内容可以根据您的需求进行调整优化。</a:t>
            </a:r>
            <a:endParaRPr altLang="en-US" b="1" dirty="0" lang="zh-CN" spc="300">
              <a:solidFill>
                <a:schemeClr val="accent2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9004" name="正文"/>
          <p:cNvSpPr txBox="1"/>
          <p:nvPr>
            <p:custDataLst>
              <p:tags r:id="rId6"/>
            </p:custDataLst>
          </p:nvPr>
        </p:nvSpPr>
        <p:spPr>
          <a:xfrm>
            <a:off x="840137" y="4670539"/>
            <a:ext cx="10227050" cy="6913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以上内容仅供参考，具体内容可以根据您的需求进行调整优化。</a:t>
            </a:r>
            <a:endParaRPr altLang="en-US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49006" name="文本框 41"/>
          <p:cNvSpPr txBox="1"/>
          <p:nvPr>
            <p:custDataLst>
              <p:tags r:id="rId7"/>
            </p:custDataLst>
          </p:nvPr>
        </p:nvSpPr>
        <p:spPr>
          <a:xfrm>
            <a:off x="839168" y="4168966"/>
            <a:ext cx="780440" cy="451222"/>
          </a:xfrm>
          <a:prstGeom prst="rect"/>
          <a:noFill/>
          <a:ln>
            <a:noFill/>
          </a:ln>
        </p:spPr>
        <p:txBody>
          <a:bodyPr anchor="b" anchorCtr="0" rtlCol="0" wrap="square">
            <a:normAutofit/>
          </a:bodyPr>
          <a:p>
            <a:pPr algn="ctr"/>
            <a:r>
              <a:rPr altLang="zh-CN" b="1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altLang="zh-CN" b="1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2024年市场推广工作总结</a:t>
            </a:r>
            <a:endParaRPr altLang="en-US" lang="zh-CN"/>
          </a:p>
        </p:txBody>
      </p:sp>
      <p:sp>
        <p:nvSpPr>
          <p:cNvPr id="10490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工作成果及亮点</a:t>
            </a:r>
            <a:endParaRPr altLang="en-US" lang="zh-CN"/>
          </a:p>
        </p:txBody>
      </p:sp>
      <p:sp>
        <p:nvSpPr>
          <p:cNvPr id="10490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提升客户满意度，增强客户忠诚度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创新营销策略，吸引更多潜在客户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有效降低营销成本，提高投入产出比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成功推广新产品，提高品牌知名度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成功案例及经验教训</a:t>
            </a:r>
            <a:endParaRPr altLang="en-US" lang="zh-CN"/>
          </a:p>
        </p:txBody>
      </p:sp>
      <p:sp>
        <p:nvSpPr>
          <p:cNvPr id="10491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成功案例1：某品牌通过社交媒体推广，实现销售额增长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成功案例2：某公司通过线下活动吸引目标客户，提高品牌知名度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经验教训1：注重数据分析，精准定位目标客户群体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经验教训2：多元化推广渠道，提高品牌曝光度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存在的问题及原因分析</a:t>
            </a:r>
            <a:endParaRPr altLang="en-US" lang="zh-CN"/>
          </a:p>
        </p:txBody>
      </p:sp>
      <p:sp>
        <p:nvSpPr>
          <p:cNvPr id="10491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推广效果不佳：缺乏有效的推广策略和手段，导致目标受众覆盖不足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营销策略不当：未能准确把握目标受众的需求和喜好，导致营销内容与受众需求不匹配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团队协作不畅：团队成员之间沟通不畅，导致工作进度缓慢和效率低下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数据分析能力不足：缺乏有效的数据分析和挖掘能力，无法为决策提供有力支持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市场推广行业发展趋势</a:t>
            </a:r>
            <a:endParaRPr altLang="en-US" lang="zh-CN"/>
          </a:p>
        </p:txBody>
      </p:sp>
      <p:sp>
        <p:nvSpPr>
          <p:cNvPr id="104925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技术创新推动行业变革</a:t>
            </a:r>
            <a:endParaRPr altLang="en-US" lang="zh-CN"/>
          </a:p>
        </p:txBody>
      </p:sp>
      <p:sp>
        <p:nvSpPr>
          <p:cNvPr id="1049308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10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12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14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16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18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0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2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4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数字化转型：随着互联网技术的发展，市场推广行业正经历着数字化转型，数字化营销手段成为主流。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26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人工智能应用：人工智能技术在市场推广中的应用日益广泛，如智能推荐、智能客服等，提高了推广效率和用户体验。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28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社交媒体崛起：社交媒体成为市场推广的重要渠道，企业通过社交媒体与消费者互动，提高品牌知名度和用户黏性。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30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数据驱动营销：大数据技术为市场推广提供了更精准的数据支持，企业可以通过数据分析和挖掘，制定更有效的营销策略。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客户需求变化引领市场方向</a:t>
            </a:r>
            <a:endParaRPr altLang="en-US" lang="zh-CN"/>
          </a:p>
        </p:txBody>
      </p:sp>
      <p:sp>
        <p:nvSpPr>
          <p:cNvPr id="1049366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368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客户需求升级：随着消费者对产品和服务的要求不断提高，市场推广行业需要关注客户需求的升级，提供更高品质的产品和服务。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372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客户需求多样化：随着消费者需求的不断变化，市场推广行业需要关注客户需求的多样化和个性化，以满足不同客户的需求。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376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客户需求创新：随着科技的不断进步和市场环境的变化，市场推广行业需要关注客户需求的创新，提供更加智能化、便捷化的产品和服务。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380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客户需求个性化：随着消费者对个性化的追求，市场推广行业需要关注客户需求的个性化，提供更加符合消费者个性和需求的产品和服务。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跨界合作拓展业务领域</a:t>
            </a:r>
            <a:endParaRPr altLang="en-US" lang="zh-CN"/>
          </a:p>
        </p:txBody>
      </p:sp>
      <p:sp>
        <p:nvSpPr>
          <p:cNvPr id="10494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跨界合作成为市场推广行业的新趋势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跨界合作能够带来更多的创新和突破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跨界合作能够促进不同行业之间的交流与合作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跨界合作能够为市场推广行业带来更多的机会和挑战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未来市场推广工作展望</a:t>
            </a:r>
            <a:endParaRPr altLang="en-US" lang="zh-CN"/>
          </a:p>
        </p:txBody>
      </p:sp>
      <p:sp>
        <p:nvSpPr>
          <p:cNvPr id="10494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制定科学合理的工作计划</a:t>
            </a:r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明确目标：根据市场趋势和公司战略，制定具体的推广目标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市场调研：深入了解行业动态、竞争对手和客户需求，为计划制定提供有力支持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策略制定：根据调研结果，制定有针对性的推广策略，包括产品定位、渠道选择、营销手段等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团队协作：加强内部沟通，确保各部门之间的协同工作，提高执行效率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监控与调整：对推广计划进行实时监控，根据市场反馈及时调整策略，确保目标的顺利实现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加强团队建设和人才培养</a:t>
            </a:r>
            <a:endParaRPr altLang="en-US" lang="zh-CN"/>
          </a:p>
        </p:txBody>
      </p:sp>
      <p:sp>
        <p:nvSpPr>
          <p:cNvPr id="10495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培养专业人才：加强与高校、培训机构等的合作，引进和培养更多具有创新精神和实践能力的人才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建立高效团队：通过培训、激励等方式提高团队成员的素质和能力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提升团队凝聚力：通过团队活动、文化交流等方式增强团队成员之间的沟通和协作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推动团队创新：鼓励团队成员提出新的想法和建议，推动团队在市场推广方面的创新和发展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创新营销策略，提升品牌影响力</a:t>
            </a:r>
            <a:endParaRPr altLang="en-US" lang="zh-CN"/>
          </a:p>
        </p:txBody>
      </p:sp>
      <p:sp>
        <p:nvSpPr>
          <p:cNvPr id="104962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社交媒体营销：利用社交媒体平台进行品牌推广和产品营销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3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3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4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4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5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65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5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6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6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6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内容营销：通过创作高质量、有价值的内容吸引潜在客户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7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短视频营销：利用短视频平台进行产品展示和品牌宣传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8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直播营销：通过直播形式与潜在客户互动，提升品牌知名度和影响力  提升品牌影响力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8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提升品牌影响力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8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品牌定位：明确品牌在市场中的定位，提升品牌认知度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8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8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品牌形象：塑造独特的品牌形象，增强品牌吸引力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9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品牌传播：通过多种渠道进行品牌传播，扩大品牌影响力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9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品牌口碑：通过优质的产品和服务赢得客户口碑，提升品牌美誉度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9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关注政策法规变化，合规经营</a:t>
            </a:r>
            <a:endParaRPr altLang="en-US" lang="zh-CN"/>
          </a:p>
        </p:txBody>
      </p:sp>
      <p:sp>
        <p:nvSpPr>
          <p:cNvPr id="10497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应对挑战：积极应对政策法规变化带来的挑战，调整公司业务策略，保持竞争优势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关注政策法规变化：密切关注市场推广行业的政策法规变化，确保公司业务合规经营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合规经营：遵守相关法律法规和行业规范，确保公司业务合法合规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持续发展：关注政策法规变化，为公司未来发展提供有力支持，实现可持续发展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498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对市场推广行业的总结</a:t>
            </a:r>
            <a:endParaRPr altLang="en-US" lang="zh-CN"/>
          </a:p>
        </p:txBody>
      </p:sp>
      <p:sp>
        <p:nvSpPr>
          <p:cNvPr id="10498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营销手段多样化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客户需求日益个性化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行业规模不断扩大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数字化转型成为趋势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499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深入了解市场需求，不断调整和优化产品策略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加强品牌建设，提高品牌知名度和美誉度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拓展销售渠道，扩大市场份额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加强人才培养和团队建设，提高企业核心竞争力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9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97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101_1*l_h_i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80000007152557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1_1*l_h_a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1_1*l_h_f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101_1*l_h_i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PRESET_TEXT" val="01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1_1*l_h_a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1_1*l_h_f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101_1*l_h_i*1_2_2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PRESET_TEXT" val="02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2023-12-17T23:15:04Z</dcterms:created>
  <dcterms:modified xsi:type="dcterms:W3CDTF">2023-12-17T23:15:04Z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05aec384478f4c16b420578b8f731986_21</vt:lpwstr>
  </property>
</Properties>
</file>