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tiff" ContentType="image/tif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1"/>
  </p:handoutMasterIdLst>
  <p:sldIdLst>
    <p:sldId id="256" r:id="rId3"/>
    <p:sldId id="265" r:id="rId4"/>
    <p:sldId id="670" r:id="rId6"/>
    <p:sldId id="671" r:id="rId7"/>
    <p:sldId id="686" r:id="rId8"/>
    <p:sldId id="687" r:id="rId9"/>
    <p:sldId id="688" r:id="rId10"/>
    <p:sldId id="267" r:id="rId11"/>
    <p:sldId id="695" r:id="rId12"/>
    <p:sldId id="520" r:id="rId13"/>
    <p:sldId id="690" r:id="rId14"/>
    <p:sldId id="712" r:id="rId15"/>
    <p:sldId id="696" r:id="rId16"/>
    <p:sldId id="691" r:id="rId17"/>
    <p:sldId id="593" r:id="rId18"/>
    <p:sldId id="713" r:id="rId19"/>
    <p:sldId id="714" r:id="rId20"/>
    <p:sldId id="692" r:id="rId21"/>
    <p:sldId id="693" r:id="rId22"/>
    <p:sldId id="694" r:id="rId23"/>
    <p:sldId id="543" r:id="rId24"/>
    <p:sldId id="597" r:id="rId25"/>
    <p:sldId id="544" r:id="rId26"/>
    <p:sldId id="545" r:id="rId27"/>
    <p:sldId id="546" r:id="rId28"/>
    <p:sldId id="548" r:id="rId29"/>
    <p:sldId id="549" r:id="rId30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78" userDrawn="1">
          <p15:clr>
            <a:srgbClr val="A4A3A4"/>
          </p15:clr>
        </p15:guide>
        <p15:guide id="3" orient="horz" pos="1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7C80"/>
    <a:srgbClr val="0000FF"/>
    <a:srgbClr val="FFFF66"/>
    <a:srgbClr val="F0F4FA"/>
    <a:srgbClr val="AAD7DF"/>
    <a:srgbClr val="FF00FF"/>
    <a:srgbClr val="03D3D3"/>
    <a:srgbClr val="E1C4EA"/>
    <a:srgbClr val="DDF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3157" autoAdjust="0"/>
  </p:normalViewPr>
  <p:slideViewPr>
    <p:cSldViewPr snapToGrid="0" showGuides="1">
      <p:cViewPr varScale="1">
        <p:scale>
          <a:sx n="119" d="100"/>
          <a:sy n="119" d="100"/>
        </p:scale>
        <p:origin x="-834" y="-102"/>
      </p:cViewPr>
      <p:guideLst>
        <p:guide pos="378"/>
        <p:guide orient="horz" pos="15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-10074"/>
    </p:cViewPr>
  </p:sorterViewPr>
  <p:notesViewPr>
    <p:cSldViewPr snapToGrid="0">
      <p:cViewPr varScale="1">
        <p:scale>
          <a:sx n="68" d="100"/>
          <a:sy n="68" d="100"/>
        </p:scale>
        <p:origin x="-2856" y="-90"/>
      </p:cViewPr>
      <p:guideLst>
        <p:guide orient="horz" pos="277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5" Type="http://schemas.openxmlformats.org/officeDocument/2006/relationships/tags" Target="tags/tag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706C5-A5C8-4542-BA29-6DF326C24B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94075-34EC-484F-ADBF-CDD3808CE0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D35DB-4860-4850-8037-2947B44987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charset="-122"/>
              </a:rPr>
              <a:t>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63400" y="84142"/>
            <a:ext cx="3600452" cy="3371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北师版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数学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五年级</a:t>
            </a:r>
            <a:r>
              <a:rPr lang="en-US" altLang="zh-CN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1600" b="1" spc="3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上册</a:t>
            </a:r>
            <a:endParaRPr lang="zh-CN" altLang="en-US" sz="1600" b="1" spc="3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 userDrawn="1"/>
        </p:nvSpPr>
        <p:spPr>
          <a:xfrm>
            <a:off x="109220" y="400050"/>
            <a:ext cx="3230245" cy="76200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898525" y="738505"/>
            <a:ext cx="7378700" cy="3671570"/>
          </a:xfrm>
          <a:prstGeom prst="rect">
            <a:avLst/>
          </a:prstGeom>
        </p:spPr>
      </p:pic>
      <p:pic>
        <p:nvPicPr>
          <p:cNvPr id="10" name="图片 9" descr="立体尺子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160000">
            <a:off x="182880" y="414655"/>
            <a:ext cx="1219835" cy="1219835"/>
          </a:xfrm>
          <a:prstGeom prst="rect">
            <a:avLst/>
          </a:prstGeom>
        </p:spPr>
      </p:pic>
      <p:pic>
        <p:nvPicPr>
          <p:cNvPr id="11" name="图片 10" descr="小草"/>
          <p:cNvPicPr>
            <a:picLocks noChangeAspect="1"/>
          </p:cNvPicPr>
          <p:nvPr userDrawn="1"/>
        </p:nvPicPr>
        <p:blipFill>
          <a:blip r:embed="rId4"/>
          <a:srcRect l="3210" t="41481" b="40247"/>
          <a:stretch>
            <a:fillRect/>
          </a:stretch>
        </p:blipFill>
        <p:spPr>
          <a:xfrm>
            <a:off x="-21665" y="4201945"/>
            <a:ext cx="5334000" cy="996950"/>
          </a:xfrm>
          <a:prstGeom prst="rect">
            <a:avLst/>
          </a:prstGeom>
        </p:spPr>
      </p:pic>
      <p:pic>
        <p:nvPicPr>
          <p:cNvPr id="12" name="图片 11" descr="花花"/>
          <p:cNvPicPr>
            <a:picLocks noChangeAspect="1"/>
          </p:cNvPicPr>
          <p:nvPr userDrawn="1"/>
        </p:nvPicPr>
        <p:blipFill>
          <a:blip r:embed="rId5"/>
          <a:srcRect l="2934" t="18441" r="5448" b="31014"/>
          <a:stretch>
            <a:fillRect/>
          </a:stretch>
        </p:blipFill>
        <p:spPr>
          <a:xfrm>
            <a:off x="7580705" y="4284645"/>
            <a:ext cx="1572260" cy="8674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复习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复习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6" name="图片 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7" name="文本框 7"/>
          <p:cNvSpPr txBox="1"/>
          <p:nvPr userDrawn="1"/>
        </p:nvSpPr>
        <p:spPr>
          <a:xfrm>
            <a:off x="505587" y="162501"/>
            <a:ext cx="1705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究新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2" name="图片 11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3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外讲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cxnSp>
        <p:nvCxnSpPr>
          <p:cNvPr id="133" name="直接连接符 132"/>
          <p:cNvCxnSpPr/>
          <p:nvPr userDrawn="1"/>
        </p:nvCxnSpPr>
        <p:spPr>
          <a:xfrm flipV="1">
            <a:off x="94992" y="76122"/>
            <a:ext cx="1021060" cy="6102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 userDrawn="1"/>
        </p:nvCxnSpPr>
        <p:spPr>
          <a:xfrm flipH="1" flipV="1">
            <a:off x="88256" y="70021"/>
            <a:ext cx="6737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 userDrawn="1"/>
        </p:nvCxnSpPr>
        <p:spPr>
          <a:xfrm flipV="1">
            <a:off x="9018982" y="4016016"/>
            <a:ext cx="7200" cy="10224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 userDrawn="1"/>
        </p:nvCxnSpPr>
        <p:spPr>
          <a:xfrm>
            <a:off x="7996582" y="5037135"/>
            <a:ext cx="1022400" cy="72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 userDrawn="1"/>
        </p:nvCxnSpPr>
        <p:spPr>
          <a:xfrm rot="16200000" flipH="1" flipV="1">
            <a:off x="8748982" y="4713432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 userDrawn="1"/>
        </p:nvCxnSpPr>
        <p:spPr>
          <a:xfrm rot="5400000" flipH="1">
            <a:off x="361624" y="-121783"/>
            <a:ext cx="0" cy="540000"/>
          </a:xfrm>
          <a:prstGeom prst="line">
            <a:avLst/>
          </a:prstGeom>
          <a:ln w="1079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变式训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绿色框00"/>
          <p:cNvPicPr>
            <a:picLocks noChangeAspect="1"/>
          </p:cNvPicPr>
          <p:nvPr userDrawn="1"/>
        </p:nvPicPr>
        <p:blipFill>
          <a:blip r:embed="rId2"/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240276" y="257625"/>
            <a:ext cx="10736" cy="4646069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919882" y="654424"/>
            <a:ext cx="0" cy="4312023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文字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sp>
        <p:nvSpPr>
          <p:cNvPr id="17" name="文本框 28"/>
          <p:cNvSpPr txBox="1"/>
          <p:nvPr userDrawn="1"/>
        </p:nvSpPr>
        <p:spPr>
          <a:xfrm>
            <a:off x="3840819" y="-18385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变式</a:t>
            </a:r>
            <a:r>
              <a:rPr lang="zh-CN" altLang="en-US" sz="26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训练</a:t>
            </a:r>
            <a:endParaRPr lang="zh-CN" altLang="en-US" sz="2600" b="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 flipH="1" flipV="1">
            <a:off x="5414684" y="241601"/>
            <a:ext cx="2160492" cy="8964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250565"/>
            <a:ext cx="352509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思维训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 userDrawn="1"/>
        </p:nvCxnSpPr>
        <p:spPr>
          <a:xfrm>
            <a:off x="251012" y="268495"/>
            <a:ext cx="0" cy="4635199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8919882" y="600635"/>
            <a:ext cx="0" cy="4365812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251012" y="4966447"/>
            <a:ext cx="866887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24" name="图片 23" descr="绿色框00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1589" t="40000" r="12691" b="23210"/>
          <a:stretch>
            <a:fillRect/>
          </a:stretch>
        </p:blipFill>
        <p:spPr>
          <a:xfrm>
            <a:off x="3756211" y="-12599"/>
            <a:ext cx="1658471" cy="540448"/>
          </a:xfrm>
          <a:prstGeom prst="rect">
            <a:avLst/>
          </a:prstGeom>
        </p:spPr>
      </p:pic>
      <p:sp>
        <p:nvSpPr>
          <p:cNvPr id="25" name="文本框 28"/>
          <p:cNvSpPr txBox="1"/>
          <p:nvPr userDrawn="1"/>
        </p:nvSpPr>
        <p:spPr>
          <a:xfrm>
            <a:off x="3831854" y="-9420"/>
            <a:ext cx="1582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思维训练</a:t>
            </a:r>
            <a:endParaRPr lang="zh-CN" altLang="en-US" sz="2600" b="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6" name="直接连接符 25"/>
          <p:cNvCxnSpPr/>
          <p:nvPr userDrawn="1"/>
        </p:nvCxnSpPr>
        <p:spPr>
          <a:xfrm flipH="1">
            <a:off x="5414683" y="250565"/>
            <a:ext cx="2133599" cy="8965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>
            <a:off x="251012" y="268495"/>
            <a:ext cx="3525090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练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7" y="153536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7" name="图片 6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496622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跨学科学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3041992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505586" y="162501"/>
            <a:ext cx="2238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跨学科学习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文字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01" y="4464508"/>
            <a:ext cx="961472" cy="678991"/>
          </a:xfrm>
          <a:prstGeom prst="rect">
            <a:avLst/>
          </a:prstGeom>
        </p:spPr>
      </p:pic>
      <p:pic>
        <p:nvPicPr>
          <p:cNvPr id="16" name="图片 15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32903" y="170329"/>
            <a:ext cx="2711087" cy="552301"/>
          </a:xfrm>
          <a:prstGeom prst="rect">
            <a:avLst/>
          </a:prstGeom>
        </p:spPr>
      </p:pic>
      <p:sp>
        <p:nvSpPr>
          <p:cNvPr id="17" name="文本框 7"/>
          <p:cNvSpPr txBox="1"/>
          <p:nvPr userDrawn="1"/>
        </p:nvSpPr>
        <p:spPr>
          <a:xfrm>
            <a:off x="505587" y="162501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0198" y="297889"/>
            <a:ext cx="310515" cy="32448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7776607" y="1151453"/>
            <a:ext cx="1301878" cy="3705744"/>
            <a:chOff x="12279" y="2094"/>
            <a:chExt cx="1976" cy="564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18138" t="76319" r="38665" b="1629"/>
            <a:stretch>
              <a:fillRect/>
            </a:stretch>
          </p:blipFill>
          <p:spPr>
            <a:xfrm rot="180000">
              <a:off x="12323" y="2094"/>
              <a:ext cx="1747" cy="11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r="53353" b="48041"/>
            <a:stretch>
              <a:fillRect/>
            </a:stretch>
          </p:blipFill>
          <p:spPr>
            <a:xfrm rot="180000">
              <a:off x="12368" y="4934"/>
              <a:ext cx="1887" cy="280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00" b="99375" l="2917" r="100000">
                          <a14:foregroundMark x1="30972" y1="12083" x2="10694" y2="43854"/>
                          <a14:foregroundMark x1="76667" y1="12188" x2="85694" y2="21667"/>
                          <a14:foregroundMark x1="91528" y1="7083" x2="93472" y2="11979"/>
                          <a14:foregroundMark x1="32639" y1="81667" x2="26528" y2="82604"/>
                          <a14:foregroundMark x1="53750" y1="93021" x2="54583" y2="94688"/>
                          <a14:foregroundMark x1="97222" y1="74688" x2="92917" y2="80208"/>
                          <a14:foregroundMark x1="98056" y1="73438" x2="91528" y2="77708"/>
                          <a14:backgroundMark x1="60833" y1="42083" x2="60417" y2="84375"/>
                          <a14:backgroundMark x1="51528" y1="87708" x2="94722" y2="56042"/>
                          <a14:backgroundMark x1="87500" y1="74167" x2="64444" y2="83958"/>
                        </a14:backgroundRemoval>
                      </a14:imgEffect>
                    </a14:imgLayer>
                  </a14:imgProps>
                </a:ext>
              </a:extLst>
            </a:blip>
            <a:srcRect l="55962" r="-760" b="75616"/>
            <a:stretch>
              <a:fillRect/>
            </a:stretch>
          </p:blipFill>
          <p:spPr>
            <a:xfrm rot="180000">
              <a:off x="12279" y="3525"/>
              <a:ext cx="1812" cy="131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板书设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21331" r="6846" b="29800"/>
          <a:stretch>
            <a:fillRect/>
          </a:stretch>
        </p:blipFill>
        <p:spPr>
          <a:xfrm>
            <a:off x="-635" y="-190500"/>
            <a:ext cx="9149080" cy="5411980"/>
          </a:xfrm>
          <a:prstGeom prst="rect">
            <a:avLst/>
          </a:prstGeom>
        </p:spPr>
      </p:pic>
      <p:pic>
        <p:nvPicPr>
          <p:cNvPr id="10" name="图片 9" descr="/Users/timebook007/Desktop/绿色框.png绿色框"/>
          <p:cNvPicPr>
            <a:picLocks noChangeAspect="1"/>
          </p:cNvPicPr>
          <p:nvPr userDrawn="1"/>
        </p:nvPicPr>
        <p:blipFill>
          <a:blip r:embed="rId3"/>
          <a:srcRect l="16744" t="65554" r="31761" b="20455"/>
          <a:stretch>
            <a:fillRect/>
          </a:stretch>
        </p:blipFill>
        <p:spPr>
          <a:xfrm>
            <a:off x="154823" y="170329"/>
            <a:ext cx="2711087" cy="552301"/>
          </a:xfrm>
          <a:prstGeom prst="rect">
            <a:avLst/>
          </a:prstGeom>
        </p:spPr>
      </p:pic>
      <p:sp>
        <p:nvSpPr>
          <p:cNvPr id="11" name="文本框 7"/>
          <p:cNvSpPr txBox="1"/>
          <p:nvPr userDrawn="1"/>
        </p:nvSpPr>
        <p:spPr>
          <a:xfrm>
            <a:off x="627507" y="148888"/>
            <a:ext cx="170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板书设计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2118" y="297889"/>
            <a:ext cx="310515" cy="324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结束页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17930"/>
            <a:ext cx="9135541" cy="5140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618">
            <a:off x="7567239" y="494503"/>
            <a:ext cx="722742" cy="943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29">
            <a:off x="7223546" y="1124885"/>
            <a:ext cx="456460" cy="59580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tif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0.tiff"/><Relationship Id="rId4" Type="http://schemas.microsoft.com/office/2007/relationships/hdphoto" Target="../media/image19.wdp"/><Relationship Id="rId3" Type="http://schemas.openxmlformats.org/officeDocument/2006/relationships/image" Target="../media/image18.pn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2.tiff"/><Relationship Id="rId3" Type="http://schemas.openxmlformats.org/officeDocument/2006/relationships/image" Target="../media/image21.pn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microsoft.com/office/2007/relationships/hdphoto" Target="../media/image17.wdp"/><Relationship Id="rId2" Type="http://schemas.openxmlformats.org/officeDocument/2006/relationships/image" Target="../media/image16.png"/><Relationship Id="rId1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1.png"/><Relationship Id="rId3" Type="http://schemas.openxmlformats.org/officeDocument/2006/relationships/tags" Target="../tags/tag1.xml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24.tiff"/><Relationship Id="rId5" Type="http://schemas.openxmlformats.org/officeDocument/2006/relationships/image" Target="../media/image23.png"/><Relationship Id="rId4" Type="http://schemas.microsoft.com/office/2007/relationships/hdphoto" Target="../media/image19.wdp"/><Relationship Id="rId3" Type="http://schemas.openxmlformats.org/officeDocument/2006/relationships/image" Target="../media/image18.pn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tiff"/><Relationship Id="rId3" Type="http://schemas.openxmlformats.org/officeDocument/2006/relationships/image" Target="../media/image24.tiff"/><Relationship Id="rId2" Type="http://schemas.openxmlformats.org/officeDocument/2006/relationships/image" Target="../media/image26.tiff"/><Relationship Id="rId1" Type="http://schemas.openxmlformats.org/officeDocument/2006/relationships/image" Target="../media/image2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3.jpeg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.png"/><Relationship Id="rId2" Type="http://schemas.openxmlformats.org/officeDocument/2006/relationships/image" Target="../media/image33.jpe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35.png"/><Relationship Id="rId1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14712" y="3124387"/>
            <a:ext cx="7362191" cy="810895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no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40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课时       精打细算</a:t>
            </a:r>
            <a:endParaRPr lang="zh-CN" altLang="en-US" sz="40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1065" y="1652905"/>
            <a:ext cx="7362190" cy="9925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第一单元  小数除法</a:t>
            </a:r>
            <a:endParaRPr lang="zh-CN" altLang="en-US" sz="60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5215" y="3015633"/>
            <a:ext cx="1080000" cy="202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04245" y="920928"/>
            <a:ext cx="8315641" cy="3107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下面各数中的哪些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去掉，数的大小不变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7.10  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15.20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 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0.070 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1.01   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2.00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下面哪些数的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末尾 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可以添“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”，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数的大小不变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3.0  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0.57  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  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8.01   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Line 3"/>
          <p:cNvSpPr>
            <a:spLocks noChangeShapeType="1"/>
          </p:cNvSpPr>
          <p:nvPr/>
        </p:nvSpPr>
        <p:spPr bwMode="auto">
          <a:xfrm>
            <a:off x="804392" y="1636534"/>
            <a:ext cx="36004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5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Line 3"/>
          <p:cNvSpPr>
            <a:spLocks noChangeShapeType="1"/>
          </p:cNvSpPr>
          <p:nvPr/>
        </p:nvSpPr>
        <p:spPr bwMode="auto">
          <a:xfrm>
            <a:off x="3065560" y="1636534"/>
            <a:ext cx="36004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5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>
            <a:off x="971600" y="2054612"/>
            <a:ext cx="28803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5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Line 3"/>
          <p:cNvSpPr>
            <a:spLocks noChangeShapeType="1"/>
          </p:cNvSpPr>
          <p:nvPr/>
        </p:nvSpPr>
        <p:spPr bwMode="auto">
          <a:xfrm>
            <a:off x="4345786" y="2055174"/>
            <a:ext cx="609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5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45769" y="306641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86888" y="307028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981860" y="349256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679437" y="3904891"/>
            <a:ext cx="4104000" cy="1116000"/>
            <a:chOff x="993681" y="2455690"/>
            <a:chExt cx="4104000" cy="1116000"/>
          </a:xfrm>
        </p:grpSpPr>
        <p:sp>
          <p:nvSpPr>
            <p:cNvPr id="30" name="矩形 4"/>
            <p:cNvSpPr>
              <a:spLocks noChangeArrowheads="1"/>
            </p:cNvSpPr>
            <p:nvPr/>
          </p:nvSpPr>
          <p:spPr bwMode="auto">
            <a:xfrm>
              <a:off x="1336535" y="2606779"/>
              <a:ext cx="3672000" cy="82800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小数的末尾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去掉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或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添上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，小数大小不变。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云形标注 31"/>
            <p:cNvSpPr/>
            <p:nvPr/>
          </p:nvSpPr>
          <p:spPr>
            <a:xfrm rot="120000">
              <a:off x="993681" y="2455690"/>
              <a:ext cx="4104000" cy="1116000"/>
            </a:xfrm>
            <a:prstGeom prst="cloudCallout">
              <a:avLst>
                <a:gd name="adj1" fmla="val 47831"/>
                <a:gd name="adj2" fmla="val -63020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bldLvl="0" animBg="1"/>
      <p:bldP spid="23" grpId="1" bldLvl="0" animBg="1"/>
      <p:bldP spid="24" grpId="1" bldLvl="0" animBg="1"/>
      <p:bldP spid="25" grpId="1" bldLvl="0" animBg="1"/>
      <p:bldP spid="2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D:/工作/做课件/人物参考七彩课堂教学课件/半身女孩1.tif半身女孩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10260" b="10260"/>
          <a:stretch>
            <a:fillRect/>
          </a:stretch>
        </p:blipFill>
        <p:spPr bwMode="auto">
          <a:xfrm flipH="1">
            <a:off x="499661" y="3198617"/>
            <a:ext cx="1214395" cy="121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99661" y="771549"/>
            <a:ext cx="8012291" cy="95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昨天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，淘气用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元买了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副羽毛球拍；小红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126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元买了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副羽毛球拍，谁买的便宜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640770" y="1837722"/>
            <a:ext cx="61722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淘气：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115÷5=23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小红：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126÷6=21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2339752" y="3081793"/>
            <a:ext cx="61722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因为：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所以：小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的更便宜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！</a:t>
            </a:r>
            <a:endParaRPr lang="zh-CN" alt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/>
      <p:bldP spid="20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 flipH="1">
            <a:off x="842441" y="2819400"/>
            <a:ext cx="7825363" cy="565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甲商店牛奶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每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袋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多少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？说一说你是怎么算的。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9" y="902690"/>
            <a:ext cx="369871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926" y="828603"/>
            <a:ext cx="3970879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4"/>
          <p:cNvSpPr>
            <a:spLocks noChangeArrowheads="1"/>
          </p:cNvSpPr>
          <p:nvPr/>
        </p:nvSpPr>
        <p:spPr bwMode="auto">
          <a:xfrm flipH="1">
            <a:off x="2099353" y="4236668"/>
            <a:ext cx="5076000" cy="576000"/>
          </a:xfrm>
          <a:prstGeom prst="wedgeRoundRectCallout">
            <a:avLst>
              <a:gd name="adj1" fmla="val -53819"/>
              <a:gd name="adj2" fmla="val 3015"/>
              <a:gd name="adj3" fmla="val 16667"/>
            </a:avLst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可以把</a:t>
            </a:r>
            <a:r>
              <a:rPr lang="en-US" altLang="zh-CN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11.5</a:t>
            </a:r>
            <a:r>
              <a:rPr lang="zh-CN" altLang="en-US" b="1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元的单位转换成角！</a:t>
            </a:r>
            <a:endParaRPr lang="zh-CN" altLang="en-US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 descr="D:/工作/做课件/人物参考七彩课堂教学课件/半身男孩2.tif半身男孩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666" b="666"/>
          <a:stretch>
            <a:fillRect/>
          </a:stretch>
        </p:blipFill>
        <p:spPr>
          <a:xfrm>
            <a:off x="7442418" y="3793178"/>
            <a:ext cx="1116000" cy="135032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1506867" y="3505107"/>
            <a:ext cx="26899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11.5÷5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54605" y="293016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4" grpId="0" bldLvl="0" animBg="1"/>
      <p:bldP spid="6" grpId="0" autoUpdateAnimBg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61" y="132862"/>
            <a:ext cx="2428882" cy="11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046686" y="475274"/>
            <a:ext cx="3531862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甲商店牛奶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每袋多少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48966" y="1262803"/>
            <a:ext cx="26899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11.5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元＝</a:t>
            </a: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</a:t>
            </a:r>
            <a:endParaRPr lang="zh-CN" altLang="en-US" sz="28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ine 4"/>
          <p:cNvSpPr/>
          <p:nvPr/>
        </p:nvSpPr>
        <p:spPr>
          <a:xfrm>
            <a:off x="1876861" y="3035418"/>
            <a:ext cx="143084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6" name="Line 5"/>
          <p:cNvSpPr/>
          <p:nvPr/>
        </p:nvSpPr>
        <p:spPr>
          <a:xfrm>
            <a:off x="1876860" y="3949818"/>
            <a:ext cx="131632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grpSp>
        <p:nvGrpSpPr>
          <p:cNvPr id="7" name="组合 6"/>
          <p:cNvGrpSpPr/>
          <p:nvPr/>
        </p:nvGrpSpPr>
        <p:grpSpPr>
          <a:xfrm>
            <a:off x="1427599" y="2169336"/>
            <a:ext cx="1887220" cy="524510"/>
            <a:chOff x="4070" y="3485"/>
            <a:chExt cx="2972" cy="826"/>
          </a:xfrm>
        </p:grpSpPr>
        <p:sp>
          <p:nvSpPr>
            <p:cNvPr id="8" name="Text Box 6"/>
            <p:cNvSpPr txBox="1"/>
            <p:nvPr/>
          </p:nvSpPr>
          <p:spPr>
            <a:xfrm>
              <a:off x="4972" y="3525"/>
              <a:ext cx="2070" cy="78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1 1 5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7"/>
            <p:cNvSpPr txBox="1"/>
            <p:nvPr/>
          </p:nvSpPr>
          <p:spPr>
            <a:xfrm>
              <a:off x="4070" y="3485"/>
              <a:ext cx="810" cy="7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 Box 8"/>
          <p:cNvSpPr txBox="1"/>
          <p:nvPr/>
        </p:nvSpPr>
        <p:spPr>
          <a:xfrm>
            <a:off x="2267386" y="1717872"/>
            <a:ext cx="342900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9"/>
          <p:cNvSpPr txBox="1"/>
          <p:nvPr/>
        </p:nvSpPr>
        <p:spPr>
          <a:xfrm>
            <a:off x="1991161" y="2578218"/>
            <a:ext cx="800100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0"/>
          <p:cNvSpPr txBox="1"/>
          <p:nvPr/>
        </p:nvSpPr>
        <p:spPr>
          <a:xfrm>
            <a:off x="2333655" y="3116937"/>
            <a:ext cx="74295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1"/>
          <p:cNvSpPr txBox="1"/>
          <p:nvPr/>
        </p:nvSpPr>
        <p:spPr>
          <a:xfrm>
            <a:off x="2564752" y="1717872"/>
            <a:ext cx="5715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12"/>
          <p:cNvSpPr txBox="1"/>
          <p:nvPr/>
        </p:nvSpPr>
        <p:spPr>
          <a:xfrm>
            <a:off x="2343180" y="3454518"/>
            <a:ext cx="742950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1 5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13"/>
          <p:cNvSpPr txBox="1"/>
          <p:nvPr/>
        </p:nvSpPr>
        <p:spPr>
          <a:xfrm>
            <a:off x="2614085" y="3910490"/>
            <a:ext cx="506695" cy="50013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19"/>
          <p:cNvSpPr txBox="1"/>
          <p:nvPr/>
        </p:nvSpPr>
        <p:spPr>
          <a:xfrm>
            <a:off x="2604227" y="3115910"/>
            <a:ext cx="318036" cy="500137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70881" y="4269274"/>
            <a:ext cx="1943100" cy="514350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/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648624" y="1264299"/>
            <a:ext cx="4238201" cy="3429000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/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÷5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÷5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元＋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11.5÷5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750" y="2051365"/>
            <a:ext cx="1727200" cy="56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组合 3"/>
          <p:cNvGrpSpPr/>
          <p:nvPr/>
        </p:nvGrpSpPr>
        <p:grpSpPr>
          <a:xfrm>
            <a:off x="519211" y="1710545"/>
            <a:ext cx="3744000" cy="1748869"/>
            <a:chOff x="519211" y="1691495"/>
            <a:chExt cx="3744000" cy="1748869"/>
          </a:xfrm>
        </p:grpSpPr>
        <p:sp>
          <p:nvSpPr>
            <p:cNvPr id="20" name="矩形 4"/>
            <p:cNvSpPr>
              <a:spLocks noChangeArrowheads="1"/>
            </p:cNvSpPr>
            <p:nvPr/>
          </p:nvSpPr>
          <p:spPr bwMode="auto">
            <a:xfrm flipH="1">
              <a:off x="519211" y="2864364"/>
              <a:ext cx="3744000" cy="576000"/>
            </a:xfrm>
            <a:prstGeom prst="wedgeRoundRectCallout">
              <a:avLst>
                <a:gd name="adj1" fmla="val -3304"/>
                <a:gd name="adj2" fmla="val -92897"/>
                <a:gd name="adj3" fmla="val 16667"/>
              </a:avLst>
            </a:prstGeom>
            <a:noFill/>
            <a:ln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60000"/>
                      <a:lumOff val="40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我把</a:t>
              </a:r>
              <a:r>
                <a:rPr lang="en-US" altLang="zh-CN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11.5</a:t>
              </a:r>
              <a:r>
                <a:rPr lang="zh-CN" altLang="en-US" b="1" dirty="0" smtClean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元拆开来算！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599" y="1691495"/>
              <a:ext cx="1188000" cy="113884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23" name="矩形 22"/>
          <p:cNvSpPr/>
          <p:nvPr/>
        </p:nvSpPr>
        <p:spPr>
          <a:xfrm>
            <a:off x="4263210" y="4528523"/>
            <a:ext cx="4423589" cy="514350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/>
          <a:lstStyle/>
          <a:p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答：甲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商店牛奶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每袋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26" y="1871163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文本框 1"/>
          <p:cNvSpPr txBox="1">
            <a:spLocks noChangeArrowheads="1"/>
          </p:cNvSpPr>
          <p:nvPr/>
        </p:nvSpPr>
        <p:spPr bwMode="auto">
          <a:xfrm>
            <a:off x="941207" y="849803"/>
            <a:ext cx="26899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11.5÷5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24"/>
          <p:cNvSpPr txBox="1">
            <a:spLocks noChangeArrowheads="1"/>
          </p:cNvSpPr>
          <p:nvPr/>
        </p:nvSpPr>
        <p:spPr bwMode="auto">
          <a:xfrm>
            <a:off x="1361076" y="2061663"/>
            <a:ext cx="1284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11.5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25"/>
          <p:cNvSpPr txBox="1">
            <a:spLocks noChangeArrowheads="1"/>
          </p:cNvSpPr>
          <p:nvPr/>
        </p:nvSpPr>
        <p:spPr bwMode="auto">
          <a:xfrm>
            <a:off x="886414" y="2060076"/>
            <a:ext cx="5699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26"/>
          <p:cNvSpPr txBox="1">
            <a:spLocks noChangeArrowheads="1"/>
          </p:cNvSpPr>
          <p:nvPr/>
        </p:nvSpPr>
        <p:spPr bwMode="auto">
          <a:xfrm>
            <a:off x="1525720" y="1642948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27"/>
          <p:cNvSpPr txBox="1">
            <a:spLocks noChangeArrowheads="1"/>
          </p:cNvSpPr>
          <p:nvPr/>
        </p:nvSpPr>
        <p:spPr bwMode="auto">
          <a:xfrm>
            <a:off x="1364251" y="2433138"/>
            <a:ext cx="739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接连接符 3"/>
          <p:cNvCxnSpPr>
            <a:cxnSpLocks noChangeShapeType="1"/>
          </p:cNvCxnSpPr>
          <p:nvPr/>
        </p:nvCxnSpPr>
        <p:spPr bwMode="auto">
          <a:xfrm>
            <a:off x="1266796" y="2874463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文本框 30"/>
          <p:cNvSpPr txBox="1">
            <a:spLocks noChangeArrowheads="1"/>
          </p:cNvSpPr>
          <p:nvPr/>
        </p:nvSpPr>
        <p:spPr bwMode="auto">
          <a:xfrm>
            <a:off x="1552546" y="2828426"/>
            <a:ext cx="571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31"/>
          <p:cNvSpPr txBox="1">
            <a:spLocks noChangeArrowheads="1"/>
          </p:cNvSpPr>
          <p:nvPr/>
        </p:nvSpPr>
        <p:spPr bwMode="auto">
          <a:xfrm>
            <a:off x="1818931" y="2819146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32"/>
          <p:cNvSpPr txBox="1">
            <a:spLocks noChangeArrowheads="1"/>
          </p:cNvSpPr>
          <p:nvPr/>
        </p:nvSpPr>
        <p:spPr bwMode="auto">
          <a:xfrm>
            <a:off x="1831642" y="1648270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33"/>
          <p:cNvSpPr txBox="1">
            <a:spLocks noChangeArrowheads="1"/>
          </p:cNvSpPr>
          <p:nvPr/>
        </p:nvSpPr>
        <p:spPr bwMode="auto">
          <a:xfrm>
            <a:off x="1543089" y="3208835"/>
            <a:ext cx="10064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1 5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接连接符 34"/>
          <p:cNvCxnSpPr>
            <a:cxnSpLocks noChangeShapeType="1"/>
          </p:cNvCxnSpPr>
          <p:nvPr/>
        </p:nvCxnSpPr>
        <p:spPr bwMode="auto">
          <a:xfrm>
            <a:off x="1293783" y="3665038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椭圆 5"/>
          <p:cNvSpPr>
            <a:spLocks noChangeArrowheads="1"/>
          </p:cNvSpPr>
          <p:nvPr/>
        </p:nvSpPr>
        <p:spPr bwMode="auto">
          <a:xfrm>
            <a:off x="1831024" y="3134813"/>
            <a:ext cx="53975" cy="53975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38"/>
          <p:cNvSpPr txBox="1">
            <a:spLocks noChangeArrowheads="1"/>
          </p:cNvSpPr>
          <p:nvPr/>
        </p:nvSpPr>
        <p:spPr bwMode="auto">
          <a:xfrm>
            <a:off x="1525720" y="1400560"/>
            <a:ext cx="571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元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59" name="文本框 39"/>
          <p:cNvSpPr txBox="1">
            <a:spLocks noChangeArrowheads="1"/>
          </p:cNvSpPr>
          <p:nvPr/>
        </p:nvSpPr>
        <p:spPr bwMode="auto">
          <a:xfrm>
            <a:off x="1901492" y="1400560"/>
            <a:ext cx="571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角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60" name="文本框 41"/>
          <p:cNvSpPr txBox="1">
            <a:spLocks noChangeArrowheads="1"/>
          </p:cNvSpPr>
          <p:nvPr/>
        </p:nvSpPr>
        <p:spPr bwMode="auto">
          <a:xfrm>
            <a:off x="2523763" y="817650"/>
            <a:ext cx="20748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45"/>
          <p:cNvSpPr txBox="1">
            <a:spLocks noChangeArrowheads="1"/>
          </p:cNvSpPr>
          <p:nvPr/>
        </p:nvSpPr>
        <p:spPr bwMode="auto">
          <a:xfrm>
            <a:off x="584789" y="4130582"/>
            <a:ext cx="48349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答：甲商店牛奶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每袋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6"/>
          <p:cNvSpPr txBox="1">
            <a:spLocks noChangeArrowheads="1"/>
          </p:cNvSpPr>
          <p:nvPr/>
        </p:nvSpPr>
        <p:spPr bwMode="auto">
          <a:xfrm>
            <a:off x="1842853" y="3653146"/>
            <a:ext cx="426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圆角矩形标注 33"/>
          <p:cNvSpPr/>
          <p:nvPr/>
        </p:nvSpPr>
        <p:spPr>
          <a:xfrm>
            <a:off x="2604135" y="2852238"/>
            <a:ext cx="2956911" cy="620899"/>
          </a:xfrm>
          <a:prstGeom prst="wedgeRoundRectCallout">
            <a:avLst>
              <a:gd name="adj1" fmla="val -65740"/>
              <a:gd name="adj2" fmla="val -8299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标注 34"/>
          <p:cNvSpPr/>
          <p:nvPr/>
        </p:nvSpPr>
        <p:spPr>
          <a:xfrm>
            <a:off x="2619856" y="1732192"/>
            <a:ext cx="2797175" cy="850171"/>
          </a:xfrm>
          <a:prstGeom prst="wedgeRoundRectCallout">
            <a:avLst>
              <a:gd name="adj1" fmla="val -61135"/>
              <a:gd name="adj2" fmla="val -22825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份，每份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矩形 66"/>
          <p:cNvSpPr/>
          <p:nvPr/>
        </p:nvSpPr>
        <p:spPr>
          <a:xfrm flipH="1">
            <a:off x="708025" y="262255"/>
            <a:ext cx="5819775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用竖式计算，说一说每一步的意思。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19985" y="34444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202320" y="1018401"/>
            <a:ext cx="3698710" cy="2916692"/>
            <a:chOff x="5202320" y="1018401"/>
            <a:chExt cx="3698710" cy="2916692"/>
          </a:xfrm>
        </p:grpSpPr>
        <p:pic>
          <p:nvPicPr>
            <p:cNvPr id="26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2320" y="1018401"/>
              <a:ext cx="369871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6321546" y="3030230"/>
              <a:ext cx="1860307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甲商店牛奶</a:t>
              </a:r>
              <a:r>
                <a:rPr lang="zh-CN" altLang="en-US" sz="24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每袋多少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元？</a:t>
              </a:r>
              <a:endPara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444E-6 L 0.00035 -0.228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1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utoUpdateAnimBg="0"/>
      <p:bldP spid="47" grpId="0" autoUpdateAnimBg="0"/>
      <p:bldP spid="48" grpId="0" autoUpdateAnimBg="0"/>
      <p:bldP spid="49" grpId="0" autoUpdateAnimBg="0"/>
      <p:bldP spid="50" grpId="0" autoUpdateAnimBg="0"/>
      <p:bldP spid="52" grpId="0" autoUpdateAnimBg="0"/>
      <p:bldP spid="53" grpId="0" autoUpdateAnimBg="0"/>
      <p:bldP spid="54" grpId="0" autoUpdateAnimBg="0"/>
      <p:bldP spid="55" grpId="0" autoUpdateAnimBg="0"/>
      <p:bldP spid="57" grpId="0" bldLvl="0" animBg="1" autoUpdateAnimBg="0"/>
      <p:bldP spid="57" grpId="1" bldLvl="0" animBg="1" autoUpdateAnimBg="0"/>
      <p:bldP spid="58" grpId="0" autoUpdateAnimBg="0"/>
      <p:bldP spid="59" grpId="0" autoUpdateAnimBg="0"/>
      <p:bldP spid="60" grpId="0" autoUpdateAnimBg="0"/>
      <p:bldP spid="64" grpId="0" autoUpdateAnimBg="0"/>
      <p:bldP spid="32" grpId="0" autoUpdateAnimBg="0"/>
      <p:bldP spid="34" grpId="0" bldLvl="0" animBg="1"/>
      <p:bldP spid="35" grpId="0" bldLvl="0" animBg="1"/>
      <p:bldP spid="67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606" y="139847"/>
            <a:ext cx="2428882" cy="11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080341" y="506377"/>
            <a:ext cx="3531862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甲商店牛奶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每袋多少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 flipH="1">
            <a:off x="708025" y="1281430"/>
            <a:ext cx="5819775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用竖式计算，说一说每一步的意思。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椭圆 1"/>
          <p:cNvSpPr/>
          <p:nvPr>
            <p:custDataLst>
              <p:tags r:id="rId3"/>
            </p:custDataLst>
          </p:nvPr>
        </p:nvSpPr>
        <p:spPr>
          <a:xfrm>
            <a:off x="419985" y="139219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3" name="图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7718" y="2995630"/>
            <a:ext cx="1652325" cy="56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4"/>
          <p:cNvSpPr/>
          <p:nvPr/>
        </p:nvSpPr>
        <p:spPr>
          <a:xfrm>
            <a:off x="3351350" y="3983356"/>
            <a:ext cx="135255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5" name="Line 5"/>
          <p:cNvSpPr/>
          <p:nvPr/>
        </p:nvSpPr>
        <p:spPr>
          <a:xfrm>
            <a:off x="3351350" y="4682028"/>
            <a:ext cx="135255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6" name="Text Box 8"/>
          <p:cNvSpPr txBox="1"/>
          <p:nvPr/>
        </p:nvSpPr>
        <p:spPr>
          <a:xfrm>
            <a:off x="3733911" y="2774797"/>
            <a:ext cx="3429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9"/>
          <p:cNvSpPr txBox="1"/>
          <p:nvPr/>
        </p:nvSpPr>
        <p:spPr>
          <a:xfrm>
            <a:off x="3475323" y="3558861"/>
            <a:ext cx="800100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0"/>
          <p:cNvSpPr txBox="1"/>
          <p:nvPr/>
        </p:nvSpPr>
        <p:spPr>
          <a:xfrm>
            <a:off x="3774260" y="3894655"/>
            <a:ext cx="74295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1"/>
          <p:cNvSpPr txBox="1"/>
          <p:nvPr/>
        </p:nvSpPr>
        <p:spPr>
          <a:xfrm>
            <a:off x="4123058" y="2783456"/>
            <a:ext cx="5715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2"/>
          <p:cNvSpPr txBox="1"/>
          <p:nvPr/>
        </p:nvSpPr>
        <p:spPr>
          <a:xfrm>
            <a:off x="3779726" y="4259455"/>
            <a:ext cx="935273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1  5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3"/>
          <p:cNvSpPr txBox="1"/>
          <p:nvPr/>
        </p:nvSpPr>
        <p:spPr>
          <a:xfrm>
            <a:off x="4138143" y="4609642"/>
            <a:ext cx="371475" cy="50013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4"/>
          <p:cNvSpPr txBox="1"/>
          <p:nvPr/>
        </p:nvSpPr>
        <p:spPr>
          <a:xfrm>
            <a:off x="2617925" y="1751080"/>
            <a:ext cx="22860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11.5÷5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5"/>
          <p:cNvSpPr txBox="1"/>
          <p:nvPr/>
        </p:nvSpPr>
        <p:spPr>
          <a:xfrm>
            <a:off x="4211960" y="1751080"/>
            <a:ext cx="188595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2.3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995976" y="3112645"/>
            <a:ext cx="1795859" cy="1269769"/>
            <a:chOff x="10203" y="4228"/>
            <a:chExt cx="3083" cy="2289"/>
          </a:xfrm>
        </p:grpSpPr>
        <p:sp>
          <p:nvSpPr>
            <p:cNvPr id="15" name="Text Box 6"/>
            <p:cNvSpPr txBox="1"/>
            <p:nvPr/>
          </p:nvSpPr>
          <p:spPr>
            <a:xfrm>
              <a:off x="11026" y="4279"/>
              <a:ext cx="2260" cy="9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1 1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 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7"/>
            <p:cNvSpPr txBox="1"/>
            <p:nvPr/>
          </p:nvSpPr>
          <p:spPr>
            <a:xfrm>
              <a:off x="10203" y="4228"/>
              <a:ext cx="810" cy="90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16"/>
            <p:cNvSpPr txBox="1"/>
            <p:nvPr/>
          </p:nvSpPr>
          <p:spPr>
            <a:xfrm>
              <a:off x="10300" y="5615"/>
              <a:ext cx="450" cy="90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4131158" y="3889940"/>
            <a:ext cx="318036" cy="500137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AutoShape 18"/>
          <p:cNvSpPr/>
          <p:nvPr/>
        </p:nvSpPr>
        <p:spPr>
          <a:xfrm>
            <a:off x="5227955" y="4013835"/>
            <a:ext cx="2030095" cy="685800"/>
          </a:xfrm>
          <a:prstGeom prst="wedgeRoundRectCallout">
            <a:avLst>
              <a:gd name="adj1" fmla="val -75492"/>
              <a:gd name="adj2" fmla="val -23990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这是15个0.1。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AutoShape 19"/>
          <p:cNvSpPr/>
          <p:nvPr/>
        </p:nvSpPr>
        <p:spPr>
          <a:xfrm>
            <a:off x="4953275" y="2500291"/>
            <a:ext cx="3463556" cy="1424739"/>
          </a:xfrm>
          <a:prstGeom prst="wedgeRoundRectCallout">
            <a:avLst>
              <a:gd name="adj1" fmla="val -60521"/>
              <a:gd name="adj2" fmla="val -17215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这个3是0.3，是3个0.1，别忘了在3的前面点上小数点。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Text Box 20"/>
          <p:cNvSpPr txBox="1"/>
          <p:nvPr/>
        </p:nvSpPr>
        <p:spPr>
          <a:xfrm>
            <a:off x="3714680" y="2335212"/>
            <a:ext cx="257175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个位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4103753" y="2088991"/>
            <a:ext cx="342900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十分位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Text Box 22"/>
          <p:cNvSpPr txBox="1"/>
          <p:nvPr/>
        </p:nvSpPr>
        <p:spPr>
          <a:xfrm>
            <a:off x="3442172" y="2335212"/>
            <a:ext cx="297180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十位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77139" y="2921465"/>
            <a:ext cx="152391" cy="8001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68580" tIns="34290" rIns="68580" bIns="34290" anchor="ctr"/>
          <a:lstStyle/>
          <a:p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98146" y="2737812"/>
            <a:ext cx="299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8" grpId="0" bldLvl="0"/>
      <p:bldP spid="19" grpId="0" bldLvl="0" animBg="1"/>
      <p:bldP spid="20" grpId="0" bldLvl="0" animBg="1"/>
      <p:bldP spid="21" grpId="0"/>
      <p:bldP spid="22" grpId="0"/>
      <p:bldP spid="24" grpId="0"/>
      <p:bldP spid="25" grpId="0" bldLvl="0" animBg="1"/>
      <p:bldP spid="25" grpId="1" bldLvl="0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612" y="217059"/>
            <a:ext cx="2788477" cy="135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450" y="337051"/>
            <a:ext cx="2641861" cy="119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11560" y="1778250"/>
            <a:ext cx="6681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乙商店牛奶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每袋多少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元？哪家商店的牛奶便宜？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5" name="图片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836" y="2929277"/>
            <a:ext cx="1258888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1774848" y="2353395"/>
            <a:ext cx="1871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12.6÷6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24"/>
          <p:cNvSpPr txBox="1">
            <a:spLocks noChangeArrowheads="1"/>
          </p:cNvSpPr>
          <p:nvPr/>
        </p:nvSpPr>
        <p:spPr bwMode="auto">
          <a:xfrm>
            <a:off x="2420530" y="3118847"/>
            <a:ext cx="128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12.6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/>
        </p:nvSpPr>
        <p:spPr bwMode="auto">
          <a:xfrm>
            <a:off x="1887924" y="3116602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26"/>
          <p:cNvSpPr txBox="1">
            <a:spLocks noChangeArrowheads="1"/>
          </p:cNvSpPr>
          <p:nvPr/>
        </p:nvSpPr>
        <p:spPr bwMode="auto">
          <a:xfrm>
            <a:off x="2611824" y="2699089"/>
            <a:ext cx="569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7"/>
          <p:cNvSpPr txBox="1">
            <a:spLocks noChangeArrowheads="1"/>
          </p:cNvSpPr>
          <p:nvPr/>
        </p:nvSpPr>
        <p:spPr bwMode="auto">
          <a:xfrm>
            <a:off x="2443549" y="3488635"/>
            <a:ext cx="738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连接符 3"/>
          <p:cNvCxnSpPr>
            <a:cxnSpLocks noChangeShapeType="1"/>
          </p:cNvCxnSpPr>
          <p:nvPr/>
        </p:nvCxnSpPr>
        <p:spPr bwMode="auto">
          <a:xfrm>
            <a:off x="2338774" y="3930989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文本框 31"/>
          <p:cNvSpPr txBox="1">
            <a:spLocks noChangeArrowheads="1"/>
          </p:cNvSpPr>
          <p:nvPr/>
        </p:nvSpPr>
        <p:spPr bwMode="auto">
          <a:xfrm>
            <a:off x="2880349" y="3889714"/>
            <a:ext cx="569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32"/>
          <p:cNvSpPr txBox="1">
            <a:spLocks noChangeArrowheads="1"/>
          </p:cNvSpPr>
          <p:nvPr/>
        </p:nvSpPr>
        <p:spPr bwMode="auto">
          <a:xfrm>
            <a:off x="2895150" y="2699088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2880349" y="4214817"/>
            <a:ext cx="771881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接连接符 34"/>
          <p:cNvCxnSpPr>
            <a:cxnSpLocks noChangeShapeType="1"/>
          </p:cNvCxnSpPr>
          <p:nvPr/>
        </p:nvCxnSpPr>
        <p:spPr bwMode="auto">
          <a:xfrm>
            <a:off x="2437744" y="4642958"/>
            <a:ext cx="1057275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文本框 36"/>
          <p:cNvSpPr txBox="1">
            <a:spLocks noChangeArrowheads="1"/>
          </p:cNvSpPr>
          <p:nvPr/>
        </p:nvSpPr>
        <p:spPr bwMode="auto">
          <a:xfrm>
            <a:off x="2880349" y="4538332"/>
            <a:ext cx="569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椭圆 5"/>
          <p:cNvSpPr>
            <a:spLocks noChangeArrowheads="1"/>
          </p:cNvSpPr>
          <p:nvPr/>
        </p:nvSpPr>
        <p:spPr bwMode="auto">
          <a:xfrm>
            <a:off x="2890498" y="4241879"/>
            <a:ext cx="53975" cy="53975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41"/>
          <p:cNvSpPr txBox="1">
            <a:spLocks noChangeArrowheads="1"/>
          </p:cNvSpPr>
          <p:nvPr/>
        </p:nvSpPr>
        <p:spPr bwMode="auto">
          <a:xfrm>
            <a:off x="3250813" y="2340917"/>
            <a:ext cx="2074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31887" y="3660898"/>
            <a:ext cx="1512713" cy="441996"/>
          </a:xfrm>
          <a:prstGeom prst="wedgeRoundRectCallout">
            <a:avLst>
              <a:gd name="adj1" fmla="val -69718"/>
              <a:gd name="adj2" fmla="val 5011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这是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0.1</a:t>
            </a:r>
            <a:endParaRPr lang="en-US" altLang="zh-CN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2045" y="1853205"/>
            <a:ext cx="288000" cy="288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Text Box 9"/>
          <p:cNvSpPr txBox="1"/>
          <p:nvPr/>
        </p:nvSpPr>
        <p:spPr>
          <a:xfrm>
            <a:off x="5347170" y="3631827"/>
            <a:ext cx="2343150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元＞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47"/>
          <p:cNvSpPr txBox="1">
            <a:spLocks noChangeArrowheads="1"/>
          </p:cNvSpPr>
          <p:nvPr/>
        </p:nvSpPr>
        <p:spPr bwMode="auto">
          <a:xfrm>
            <a:off x="4506500" y="4144930"/>
            <a:ext cx="4288790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答：乙商店牛奶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每袋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元，乙商店的牛奶便宜。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矩形 4"/>
          <p:cNvSpPr>
            <a:spLocks noChangeArrowheads="1"/>
          </p:cNvSpPr>
          <p:nvPr/>
        </p:nvSpPr>
        <p:spPr bwMode="auto">
          <a:xfrm>
            <a:off x="4917790" y="2697764"/>
            <a:ext cx="3564000" cy="837676"/>
          </a:xfrm>
          <a:prstGeom prst="wedgeRoundRectCallout">
            <a:avLst>
              <a:gd name="adj1" fmla="val 35379"/>
              <a:gd name="adj2" fmla="val -8006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buNone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注意哟，商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的小数点与被除数的小数点要对齐。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D:/工作/做课件/人物参考七彩课堂教学课件/半身男孩8.tif半身男孩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-4187" b="3826"/>
          <a:stretch>
            <a:fillRect/>
          </a:stretch>
        </p:blipFill>
        <p:spPr>
          <a:xfrm>
            <a:off x="8136000" y="1401092"/>
            <a:ext cx="1008000" cy="121468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0.15154 L -1.11111E-6 3.5802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7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"/>
                            </p:stCondLst>
                            <p:childTnLst>
                              <p:par>
                                <p:cTn id="63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7284E-6 L 4.16667E-6 -0.2296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utoUpdateAnimBg="0"/>
      <p:bldP spid="17" grpId="0" autoUpdateAnimBg="0"/>
      <p:bldP spid="18" grpId="0" autoUpdateAnimBg="0"/>
      <p:bldP spid="19" grpId="0" autoUpdateAnimBg="0"/>
      <p:bldP spid="25" grpId="0" autoUpdateAnimBg="0"/>
      <p:bldP spid="27" grpId="0" autoUpdateAnimBg="0"/>
      <p:bldP spid="28" grpId="0" autoUpdateAnimBg="0"/>
      <p:bldP spid="29" grpId="0" autoUpdateAnimBg="0"/>
      <p:bldP spid="31" grpId="0" autoUpdateAnimBg="0"/>
      <p:bldP spid="32" grpId="0" bldLvl="0" animBg="1" autoUpdateAnimBg="0"/>
      <p:bldP spid="32" grpId="1" bldLvl="0" animBg="1" autoUpdateAnimBg="0"/>
      <p:bldP spid="32" grpId="2" bldLvl="0" animBg="1"/>
      <p:bldP spid="33" grpId="0" autoUpdateAnimBg="0"/>
      <p:bldP spid="2" grpId="0" bldLvl="0" animBg="1"/>
      <p:bldP spid="5" grpId="0" animBg="1"/>
      <p:bldP spid="41" grpId="0"/>
      <p:bldP spid="35" grpId="0"/>
      <p:bldP spid="4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318700" y="1229625"/>
            <a:ext cx="1584000" cy="320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4" name="AutoShape 27"/>
          <p:cNvSpPr>
            <a:spLocks noChangeArrowheads="1"/>
          </p:cNvSpPr>
          <p:nvPr/>
        </p:nvSpPr>
        <p:spPr bwMode="auto">
          <a:xfrm>
            <a:off x="1920171" y="491720"/>
            <a:ext cx="6552000" cy="576000"/>
          </a:xfrm>
          <a:prstGeom prst="wedgeRoundRectCallout">
            <a:avLst>
              <a:gd name="adj1" fmla="val 38307"/>
              <a:gd name="adj2" fmla="val 11099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计算除数是整数的除法，要注意什么呢？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216" name="AutoShape 27"/>
          <p:cNvSpPr>
            <a:spLocks noChangeArrowheads="1"/>
          </p:cNvSpPr>
          <p:nvPr/>
        </p:nvSpPr>
        <p:spPr bwMode="auto">
          <a:xfrm>
            <a:off x="1546859" y="1501206"/>
            <a:ext cx="3492000" cy="540000"/>
          </a:xfrm>
          <a:prstGeom prst="wedgeRoundRectCallout">
            <a:avLst>
              <a:gd name="adj1" fmla="val -56546"/>
              <a:gd name="adj2" fmla="val 40926"/>
              <a:gd name="adj3" fmla="val 16667"/>
            </a:avLst>
          </a:prstGeom>
          <a:ln>
            <a:solidFill>
              <a:srgbClr val="FF7C8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按整数除法的方法去除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897" y="1401670"/>
            <a:ext cx="900000" cy="12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9231" y="2665679"/>
            <a:ext cx="1080000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0" name="AutoShape 27"/>
          <p:cNvSpPr>
            <a:spLocks noChangeArrowheads="1"/>
          </p:cNvSpPr>
          <p:nvPr/>
        </p:nvSpPr>
        <p:spPr bwMode="auto">
          <a:xfrm>
            <a:off x="1297935" y="2601909"/>
            <a:ext cx="5364000" cy="576000"/>
          </a:xfrm>
          <a:prstGeom prst="wedgeRoundRectCallout">
            <a:avLst>
              <a:gd name="adj1" fmla="val 39939"/>
              <a:gd name="adj2" fmla="val 7519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商的小数点要和被除数的小数点对齐。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22" name="Picture 3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35" y="3160391"/>
            <a:ext cx="1188000" cy="128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3" name="AutoShape 27"/>
          <p:cNvSpPr>
            <a:spLocks noChangeArrowheads="1"/>
          </p:cNvSpPr>
          <p:nvPr/>
        </p:nvSpPr>
        <p:spPr bwMode="auto">
          <a:xfrm>
            <a:off x="1546859" y="3912235"/>
            <a:ext cx="5184000" cy="900000"/>
          </a:xfrm>
          <a:prstGeom prst="wedgeRoundRectCallout">
            <a:avLst>
              <a:gd name="adj1" fmla="val -55175"/>
              <a:gd name="adj2" fmla="val -38319"/>
              <a:gd name="adj3" fmla="val 16667"/>
            </a:avLst>
          </a:prstGeom>
          <a:ln>
            <a:solidFill>
              <a:srgbClr val="FF99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整数部分不够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除，商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，点上小数点。如果有余数，要添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再除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5725" y="83872"/>
            <a:ext cx="2157663" cy="1081315"/>
            <a:chOff x="4426126" y="2874988"/>
            <a:chExt cx="2157663" cy="1081315"/>
          </a:xfrm>
        </p:grpSpPr>
        <p:pic>
          <p:nvPicPr>
            <p:cNvPr id="11" name="Picture 7" descr="C:\Users\Administrator\Documents\Tencent Files\1228598429\FileRecv\3-3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6126" y="2874988"/>
              <a:ext cx="1080172" cy="1081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326783" y="3354470"/>
              <a:ext cx="12570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effectLst>
                    <a:glow rad="1397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说一说</a:t>
              </a:r>
              <a:endParaRPr lang="zh-CN" altLang="en-US" sz="2000" b="1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6" grpId="0" bldLvl="0" animBg="1"/>
      <p:bldP spid="822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6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pic>
        <p:nvPicPr>
          <p:cNvPr id="16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49" y="855277"/>
            <a:ext cx="7958175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278185" y="655633"/>
            <a:ext cx="617538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9750" y="2655277"/>
            <a:ext cx="844052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）星星文具店的钢笔每支多少元？阳光文具店的钢笔每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支</a:t>
            </a:r>
            <a:b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多少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元？说一说，你是怎么算的。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）用竖式算一算，结合情境说一说竖式中每一步的意思。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）说一说，哪个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文具店的钢笔便宜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？每支钢笔便宜多少元？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83" y="744999"/>
            <a:ext cx="668561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812" y="3411899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827584" y="2925689"/>
            <a:ext cx="26899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13.6÷2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24"/>
          <p:cNvSpPr txBox="1">
            <a:spLocks noChangeArrowheads="1"/>
          </p:cNvSpPr>
          <p:nvPr/>
        </p:nvSpPr>
        <p:spPr bwMode="auto">
          <a:xfrm>
            <a:off x="1902562" y="3602399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.6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1427900" y="3600812"/>
            <a:ext cx="56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2075637" y="3279047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7"/>
          <p:cNvSpPr txBox="1">
            <a:spLocks noChangeArrowheads="1"/>
          </p:cNvSpPr>
          <p:nvPr/>
        </p:nvSpPr>
        <p:spPr bwMode="auto">
          <a:xfrm>
            <a:off x="1907362" y="3887450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3"/>
          <p:cNvCxnSpPr>
            <a:cxnSpLocks noChangeShapeType="1"/>
          </p:cNvCxnSpPr>
          <p:nvPr/>
        </p:nvCxnSpPr>
        <p:spPr bwMode="auto">
          <a:xfrm>
            <a:off x="1870846" y="4309021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文本框 30"/>
          <p:cNvSpPr txBox="1">
            <a:spLocks noChangeArrowheads="1"/>
          </p:cNvSpPr>
          <p:nvPr/>
        </p:nvSpPr>
        <p:spPr bwMode="auto">
          <a:xfrm>
            <a:off x="2075637" y="4216615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31"/>
          <p:cNvSpPr txBox="1">
            <a:spLocks noChangeArrowheads="1"/>
          </p:cNvSpPr>
          <p:nvPr/>
        </p:nvSpPr>
        <p:spPr bwMode="auto">
          <a:xfrm>
            <a:off x="2337984" y="4212770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32"/>
          <p:cNvSpPr txBox="1">
            <a:spLocks noChangeArrowheads="1"/>
          </p:cNvSpPr>
          <p:nvPr/>
        </p:nvSpPr>
        <p:spPr bwMode="auto">
          <a:xfrm>
            <a:off x="2354365" y="3275202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2075637" y="4444143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34"/>
          <p:cNvCxnSpPr>
            <a:cxnSpLocks noChangeShapeType="1"/>
          </p:cNvCxnSpPr>
          <p:nvPr/>
        </p:nvCxnSpPr>
        <p:spPr bwMode="auto">
          <a:xfrm>
            <a:off x="1900528" y="4885085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椭圆 5"/>
          <p:cNvSpPr>
            <a:spLocks noChangeArrowheads="1"/>
          </p:cNvSpPr>
          <p:nvPr/>
        </p:nvSpPr>
        <p:spPr bwMode="auto">
          <a:xfrm>
            <a:off x="2338331" y="4468865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41"/>
          <p:cNvSpPr txBox="1">
            <a:spLocks noChangeArrowheads="1"/>
          </p:cNvSpPr>
          <p:nvPr/>
        </p:nvSpPr>
        <p:spPr bwMode="auto">
          <a:xfrm>
            <a:off x="2277249" y="2937590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6"/>
          <p:cNvSpPr txBox="1">
            <a:spLocks noChangeArrowheads="1"/>
          </p:cNvSpPr>
          <p:nvPr/>
        </p:nvSpPr>
        <p:spPr bwMode="auto">
          <a:xfrm>
            <a:off x="2329658" y="4738753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6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113" y="3317121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4180827" y="2933601"/>
            <a:ext cx="268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19.5÷3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24"/>
          <p:cNvSpPr txBox="1">
            <a:spLocks noChangeArrowheads="1"/>
          </p:cNvSpPr>
          <p:nvPr/>
        </p:nvSpPr>
        <p:spPr bwMode="auto">
          <a:xfrm>
            <a:off x="4642863" y="3507621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.5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25"/>
          <p:cNvSpPr txBox="1">
            <a:spLocks noChangeArrowheads="1"/>
          </p:cNvSpPr>
          <p:nvPr/>
        </p:nvSpPr>
        <p:spPr bwMode="auto">
          <a:xfrm>
            <a:off x="4168201" y="3506034"/>
            <a:ext cx="56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26"/>
          <p:cNvSpPr txBox="1">
            <a:spLocks noChangeArrowheads="1"/>
          </p:cNvSpPr>
          <p:nvPr/>
        </p:nvSpPr>
        <p:spPr bwMode="auto">
          <a:xfrm>
            <a:off x="4815938" y="3184269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27"/>
          <p:cNvSpPr txBox="1">
            <a:spLocks noChangeArrowheads="1"/>
          </p:cNvSpPr>
          <p:nvPr/>
        </p:nvSpPr>
        <p:spPr bwMode="auto">
          <a:xfrm>
            <a:off x="4647663" y="3792672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2" name="直接连接符 3"/>
          <p:cNvCxnSpPr>
            <a:cxnSpLocks noChangeShapeType="1"/>
          </p:cNvCxnSpPr>
          <p:nvPr/>
        </p:nvCxnSpPr>
        <p:spPr bwMode="auto">
          <a:xfrm>
            <a:off x="4611147" y="4214243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4815938" y="4121837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31"/>
          <p:cNvSpPr txBox="1">
            <a:spLocks noChangeArrowheads="1"/>
          </p:cNvSpPr>
          <p:nvPr/>
        </p:nvSpPr>
        <p:spPr bwMode="auto">
          <a:xfrm>
            <a:off x="5069894" y="4117992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32"/>
          <p:cNvSpPr txBox="1">
            <a:spLocks noChangeArrowheads="1"/>
          </p:cNvSpPr>
          <p:nvPr/>
        </p:nvSpPr>
        <p:spPr bwMode="auto">
          <a:xfrm>
            <a:off x="5073711" y="3180424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33"/>
          <p:cNvSpPr txBox="1">
            <a:spLocks noChangeArrowheads="1"/>
          </p:cNvSpPr>
          <p:nvPr/>
        </p:nvSpPr>
        <p:spPr bwMode="auto">
          <a:xfrm>
            <a:off x="4815938" y="4349365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7" name="直接连接符 34"/>
          <p:cNvCxnSpPr>
            <a:cxnSpLocks noChangeShapeType="1"/>
          </p:cNvCxnSpPr>
          <p:nvPr/>
        </p:nvCxnSpPr>
        <p:spPr bwMode="auto">
          <a:xfrm>
            <a:off x="4640829" y="4790307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椭圆 5"/>
          <p:cNvSpPr>
            <a:spLocks noChangeArrowheads="1"/>
          </p:cNvSpPr>
          <p:nvPr/>
        </p:nvSpPr>
        <p:spPr bwMode="auto">
          <a:xfrm>
            <a:off x="5071647" y="4374087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36"/>
          <p:cNvSpPr txBox="1">
            <a:spLocks noChangeArrowheads="1"/>
          </p:cNvSpPr>
          <p:nvPr/>
        </p:nvSpPr>
        <p:spPr bwMode="auto">
          <a:xfrm>
            <a:off x="5083864" y="4760087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41"/>
          <p:cNvSpPr txBox="1">
            <a:spLocks noChangeArrowheads="1"/>
          </p:cNvSpPr>
          <p:nvPr/>
        </p:nvSpPr>
        <p:spPr bwMode="auto">
          <a:xfrm>
            <a:off x="5593481" y="2926079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7979" y="2145168"/>
            <a:ext cx="772641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）星星文具店的钢笔每支多少元？阳光文具店的</a:t>
            </a:r>
            <a:r>
              <a:rPr lang="zh-CN" alt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钢笔</a:t>
            </a:r>
            <a:endParaRPr lang="en-US" altLang="zh-CN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支多少元？说一说，你是怎么算的。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51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3" name="图片 5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sp>
        <p:nvSpPr>
          <p:cNvPr id="54" name="文本框 41"/>
          <p:cNvSpPr txBox="1">
            <a:spLocks noChangeArrowheads="1"/>
          </p:cNvSpPr>
          <p:nvPr/>
        </p:nvSpPr>
        <p:spPr bwMode="auto">
          <a:xfrm>
            <a:off x="5793386" y="3422690"/>
            <a:ext cx="332158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答：星星文具店的钢笔每支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元，阳光文具店的钢笔每支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493 L 0.00226 -0.1811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494 L 0.00226 -0.18118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  <p:bldP spid="18" grpId="0" autoUpdateAnimBg="0"/>
      <p:bldP spid="23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1" grpId="0" bldLvl="0" animBg="1" autoUpdateAnimBg="0"/>
      <p:bldP spid="31" grpId="1" bldLvl="0" animBg="1" autoUpdateAnimBg="0"/>
      <p:bldP spid="34" grpId="0" autoUpdateAnimBg="0"/>
      <p:bldP spid="35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8" grpId="0" bldLvl="0" animBg="1" autoUpdateAnimBg="0"/>
      <p:bldP spid="48" grpId="1" bldLvl="0" animBg="1" autoUpdateAnimBg="0"/>
      <p:bldP spid="49" grpId="0" autoUpdateAnimBg="0"/>
      <p:bldP spid="52" grpId="0" autoUpdateAnimBg="0"/>
      <p:bldP spid="5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7978" y="2304822"/>
            <a:ext cx="827345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）用竖式算一算，结合情境说一说竖式中每一步的意思。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51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3" name="图片 5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pic>
        <p:nvPicPr>
          <p:cNvPr id="1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32" y="3209419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24"/>
          <p:cNvSpPr txBox="1">
            <a:spLocks noChangeArrowheads="1"/>
          </p:cNvSpPr>
          <p:nvPr/>
        </p:nvSpPr>
        <p:spPr bwMode="auto">
          <a:xfrm>
            <a:off x="3929482" y="3399919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.6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3454820" y="3398332"/>
            <a:ext cx="56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4102557" y="3076567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7"/>
          <p:cNvSpPr txBox="1">
            <a:spLocks noChangeArrowheads="1"/>
          </p:cNvSpPr>
          <p:nvPr/>
        </p:nvSpPr>
        <p:spPr bwMode="auto">
          <a:xfrm>
            <a:off x="3934282" y="3684970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3"/>
          <p:cNvCxnSpPr>
            <a:cxnSpLocks noChangeShapeType="1"/>
          </p:cNvCxnSpPr>
          <p:nvPr/>
        </p:nvCxnSpPr>
        <p:spPr bwMode="auto">
          <a:xfrm>
            <a:off x="3897766" y="4106541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文本框 30"/>
          <p:cNvSpPr txBox="1">
            <a:spLocks noChangeArrowheads="1"/>
          </p:cNvSpPr>
          <p:nvPr/>
        </p:nvSpPr>
        <p:spPr bwMode="auto">
          <a:xfrm>
            <a:off x="4102557" y="4014135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31"/>
          <p:cNvSpPr txBox="1">
            <a:spLocks noChangeArrowheads="1"/>
          </p:cNvSpPr>
          <p:nvPr/>
        </p:nvSpPr>
        <p:spPr bwMode="auto">
          <a:xfrm>
            <a:off x="4364904" y="4010290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32"/>
          <p:cNvSpPr txBox="1">
            <a:spLocks noChangeArrowheads="1"/>
          </p:cNvSpPr>
          <p:nvPr/>
        </p:nvSpPr>
        <p:spPr bwMode="auto">
          <a:xfrm>
            <a:off x="4381285" y="3072722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4102557" y="4241663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34"/>
          <p:cNvCxnSpPr>
            <a:cxnSpLocks noChangeShapeType="1"/>
          </p:cNvCxnSpPr>
          <p:nvPr/>
        </p:nvCxnSpPr>
        <p:spPr bwMode="auto">
          <a:xfrm>
            <a:off x="3927448" y="4682605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椭圆 5"/>
          <p:cNvSpPr>
            <a:spLocks noChangeArrowheads="1"/>
          </p:cNvSpPr>
          <p:nvPr/>
        </p:nvSpPr>
        <p:spPr bwMode="auto">
          <a:xfrm>
            <a:off x="4365251" y="4266385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6"/>
          <p:cNvSpPr txBox="1">
            <a:spLocks noChangeArrowheads="1"/>
          </p:cNvSpPr>
          <p:nvPr/>
        </p:nvSpPr>
        <p:spPr bwMode="auto">
          <a:xfrm>
            <a:off x="4356578" y="4594329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AutoShape 18"/>
          <p:cNvSpPr/>
          <p:nvPr/>
        </p:nvSpPr>
        <p:spPr>
          <a:xfrm>
            <a:off x="5309869" y="4130851"/>
            <a:ext cx="3456000" cy="432000"/>
          </a:xfrm>
          <a:prstGeom prst="wedgeRoundRectCallout">
            <a:avLst>
              <a:gd name="adj1" fmla="val -66730"/>
              <a:gd name="adj2" fmla="val -19656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这是1.6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AutoShape 19"/>
          <p:cNvSpPr/>
          <p:nvPr/>
        </p:nvSpPr>
        <p:spPr>
          <a:xfrm>
            <a:off x="5213985" y="2897677"/>
            <a:ext cx="3492000" cy="828000"/>
          </a:xfrm>
          <a:prstGeom prst="wedgeRoundRectCallout">
            <a:avLst>
              <a:gd name="adj1" fmla="val -62158"/>
              <a:gd name="adj2" fmla="val -1110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份，一份是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0.8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AutoShape 19"/>
          <p:cNvSpPr/>
          <p:nvPr/>
        </p:nvSpPr>
        <p:spPr>
          <a:xfrm flipH="1">
            <a:off x="205105" y="3013444"/>
            <a:ext cx="3060000" cy="792000"/>
          </a:xfrm>
          <a:prstGeom prst="wedgeRoundRectCallout">
            <a:avLst>
              <a:gd name="adj1" fmla="val -77717"/>
              <a:gd name="adj2" fmla="val -13392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份，一份是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元，还余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83" y="744999"/>
            <a:ext cx="668561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493 L 0.00226 -0.1811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8" grpId="0" autoUpdateAnimBg="0"/>
      <p:bldP spid="23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1" grpId="0" bldLvl="0" animBg="1" autoUpdateAnimBg="0"/>
      <p:bldP spid="31" grpId="1" bldLvl="0" animBg="1" autoUpdateAnimBg="0"/>
      <p:bldP spid="35" grpId="0" autoUpdateAnimBg="0"/>
      <p:bldP spid="19" grpId="0" bldLvl="0" animBg="1"/>
      <p:bldP spid="20" grpId="0" bldLvl="0" animBg="1"/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51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3" name="图片 5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pic>
        <p:nvPicPr>
          <p:cNvPr id="36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244" y="3231752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本框 24"/>
          <p:cNvSpPr txBox="1">
            <a:spLocks noChangeArrowheads="1"/>
          </p:cNvSpPr>
          <p:nvPr/>
        </p:nvSpPr>
        <p:spPr bwMode="auto">
          <a:xfrm>
            <a:off x="3774994" y="3422252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.5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25"/>
          <p:cNvSpPr txBox="1">
            <a:spLocks noChangeArrowheads="1"/>
          </p:cNvSpPr>
          <p:nvPr/>
        </p:nvSpPr>
        <p:spPr bwMode="auto">
          <a:xfrm>
            <a:off x="3300332" y="3420665"/>
            <a:ext cx="569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26"/>
          <p:cNvSpPr txBox="1">
            <a:spLocks noChangeArrowheads="1"/>
          </p:cNvSpPr>
          <p:nvPr/>
        </p:nvSpPr>
        <p:spPr bwMode="auto">
          <a:xfrm>
            <a:off x="3948069" y="3098900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27"/>
          <p:cNvSpPr txBox="1">
            <a:spLocks noChangeArrowheads="1"/>
          </p:cNvSpPr>
          <p:nvPr/>
        </p:nvSpPr>
        <p:spPr bwMode="auto">
          <a:xfrm>
            <a:off x="3779794" y="3707303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2" name="直接连接符 3"/>
          <p:cNvCxnSpPr>
            <a:cxnSpLocks noChangeShapeType="1"/>
          </p:cNvCxnSpPr>
          <p:nvPr/>
        </p:nvCxnSpPr>
        <p:spPr bwMode="auto">
          <a:xfrm>
            <a:off x="3743278" y="4128874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3948069" y="4036468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31"/>
          <p:cNvSpPr txBox="1">
            <a:spLocks noChangeArrowheads="1"/>
          </p:cNvSpPr>
          <p:nvPr/>
        </p:nvSpPr>
        <p:spPr bwMode="auto">
          <a:xfrm>
            <a:off x="4202025" y="4032623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32"/>
          <p:cNvSpPr txBox="1">
            <a:spLocks noChangeArrowheads="1"/>
          </p:cNvSpPr>
          <p:nvPr/>
        </p:nvSpPr>
        <p:spPr bwMode="auto">
          <a:xfrm>
            <a:off x="4205842" y="3095055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33"/>
          <p:cNvSpPr txBox="1">
            <a:spLocks noChangeArrowheads="1"/>
          </p:cNvSpPr>
          <p:nvPr/>
        </p:nvSpPr>
        <p:spPr bwMode="auto">
          <a:xfrm>
            <a:off x="3948069" y="4263996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7" name="直接连接符 34"/>
          <p:cNvCxnSpPr>
            <a:cxnSpLocks noChangeShapeType="1"/>
          </p:cNvCxnSpPr>
          <p:nvPr/>
        </p:nvCxnSpPr>
        <p:spPr bwMode="auto">
          <a:xfrm>
            <a:off x="3772960" y="4704938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椭圆 5"/>
          <p:cNvSpPr>
            <a:spLocks noChangeArrowheads="1"/>
          </p:cNvSpPr>
          <p:nvPr/>
        </p:nvSpPr>
        <p:spPr bwMode="auto">
          <a:xfrm>
            <a:off x="4203778" y="4288718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36"/>
          <p:cNvSpPr txBox="1">
            <a:spLocks noChangeArrowheads="1"/>
          </p:cNvSpPr>
          <p:nvPr/>
        </p:nvSpPr>
        <p:spPr bwMode="auto">
          <a:xfrm>
            <a:off x="4215995" y="4674718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AutoShape 18"/>
          <p:cNvSpPr/>
          <p:nvPr/>
        </p:nvSpPr>
        <p:spPr>
          <a:xfrm>
            <a:off x="5466345" y="4076165"/>
            <a:ext cx="3474448" cy="494538"/>
          </a:xfrm>
          <a:prstGeom prst="wedgeRoundRectCallout">
            <a:avLst>
              <a:gd name="adj1" fmla="val -77188"/>
              <a:gd name="adj2" fmla="val -14656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这是1.5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AutoShape 19"/>
          <p:cNvSpPr/>
          <p:nvPr/>
        </p:nvSpPr>
        <p:spPr>
          <a:xfrm>
            <a:off x="5181776" y="3014788"/>
            <a:ext cx="3528000" cy="756000"/>
          </a:xfrm>
          <a:prstGeom prst="wedgeRoundRectCallout">
            <a:avLst>
              <a:gd name="adj1" fmla="val -65651"/>
              <a:gd name="adj2" fmla="val -8396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份，一份是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角，也就是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0.5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AutoShape 19"/>
          <p:cNvSpPr/>
          <p:nvPr/>
        </p:nvSpPr>
        <p:spPr>
          <a:xfrm flipH="1">
            <a:off x="292276" y="3053020"/>
            <a:ext cx="3060000" cy="828000"/>
          </a:xfrm>
          <a:prstGeom prst="wedgeRoundRectCallout">
            <a:avLst>
              <a:gd name="adj1" fmla="val -71180"/>
              <a:gd name="adj2" fmla="val -14542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份，一份是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元，还余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7978" y="2304822"/>
            <a:ext cx="827345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）用竖式算一算，结合情境说一说竖式中每一步的意思。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83" y="744999"/>
            <a:ext cx="668561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494 L 0.00226 -0.1811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utoUpdateAnimBg="0"/>
      <p:bldP spid="39" grpId="0" autoUpdateAnimBg="0"/>
      <p:bldP spid="40" grpId="0" autoUpdateAnimBg="0"/>
      <p:bldP spid="41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8" grpId="0" bldLvl="0" animBg="1" autoUpdateAnimBg="0"/>
      <p:bldP spid="48" grpId="1" bldLvl="0" animBg="1" autoUpdateAnimBg="0"/>
      <p:bldP spid="49" grpId="0" autoUpdateAnimBg="0"/>
      <p:bldP spid="3" grpId="0" bldLvl="0" animBg="1"/>
      <p:bldP spid="20" grpId="0" bldLvl="0" animBg="1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1207758" y="2849552"/>
            <a:ext cx="268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13.6÷2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41"/>
          <p:cNvSpPr txBox="1">
            <a:spLocks noChangeArrowheads="1"/>
          </p:cNvSpPr>
          <p:nvPr/>
        </p:nvSpPr>
        <p:spPr bwMode="auto">
          <a:xfrm>
            <a:off x="2543489" y="2851928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4199432" y="2838950"/>
            <a:ext cx="268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19.5÷3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41"/>
          <p:cNvSpPr txBox="1">
            <a:spLocks noChangeArrowheads="1"/>
          </p:cNvSpPr>
          <p:nvPr/>
        </p:nvSpPr>
        <p:spPr bwMode="auto">
          <a:xfrm>
            <a:off x="2229238" y="3301912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lang="en-US" sz="2400" b="1" kern="0" noProof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41"/>
          <p:cNvSpPr txBox="1">
            <a:spLocks noChangeArrowheads="1"/>
          </p:cNvSpPr>
          <p:nvPr/>
        </p:nvSpPr>
        <p:spPr bwMode="auto">
          <a:xfrm>
            <a:off x="5534863" y="2834975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41"/>
          <p:cNvSpPr txBox="1">
            <a:spLocks noChangeArrowheads="1"/>
          </p:cNvSpPr>
          <p:nvPr/>
        </p:nvSpPr>
        <p:spPr bwMode="auto">
          <a:xfrm>
            <a:off x="1093894" y="3842180"/>
            <a:ext cx="74840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答：星星</a:t>
            </a:r>
            <a:r>
              <a:rPr lang="zh-CN" alt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文具店的钢笔每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元，阳光</a:t>
            </a:r>
            <a:r>
              <a:rPr lang="zh-CN" alt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文具店的钢笔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每支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元；</a:t>
            </a:r>
            <a:r>
              <a:rPr lang="zh-CN" alt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阳光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文具店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卖得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便宜，便宜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0.3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400" b="1" kern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41"/>
          <p:cNvSpPr txBox="1">
            <a:spLocks noChangeArrowheads="1"/>
          </p:cNvSpPr>
          <p:nvPr/>
        </p:nvSpPr>
        <p:spPr bwMode="auto">
          <a:xfrm>
            <a:off x="4215333" y="3321628"/>
            <a:ext cx="2906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</a:t>
            </a:r>
            <a:r>
              <a:rPr lang="en-US" altLang="zh-CN" sz="2400" b="1" kern="0" noProof="0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6.5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=0.3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10" name="文本框 5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1" name="图片 10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208540" y="2246766"/>
            <a:ext cx="860618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）说一说，哪个</a:t>
            </a:r>
            <a:r>
              <a:rPr lang="zh-CN" alt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文具店的钢笔便宜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？每支钢笔便宜多少元？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83" y="744999"/>
            <a:ext cx="668561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34" grpId="0" autoUpdateAnimBg="0"/>
      <p:bldP spid="37" grpId="0" autoUpdateAnimBg="0"/>
      <p:bldP spid="51" grpId="0" autoUpdateAnimBg="0"/>
      <p:bldP spid="52" grpId="0" autoUpdateAnimBg="0"/>
      <p:bldP spid="53" grpId="0" autoUpdateAnimBg="0"/>
      <p:bldP spid="5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677862" y="699542"/>
            <a:ext cx="7788275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看一看，说一说竖式中每一步的意思。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6990"/>
            <a:ext cx="3216719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7" y="1400844"/>
            <a:ext cx="4398193" cy="283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5" name="文本框 4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sp>
        <p:nvSpPr>
          <p:cNvPr id="3" name="椭圆形标注 2"/>
          <p:cNvSpPr/>
          <p:nvPr/>
        </p:nvSpPr>
        <p:spPr>
          <a:xfrm>
            <a:off x="1245886" y="1758507"/>
            <a:ext cx="2585879" cy="1219200"/>
          </a:xfrm>
          <a:prstGeom prst="wedgeEllipseCallout">
            <a:avLst>
              <a:gd name="adj1" fmla="val -47214"/>
              <a:gd name="adj2" fmla="val 4464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这箱矿泉水一共</a:t>
            </a:r>
            <a:r>
              <a:rPr lang="en-US" altLang="zh-CN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28.8</a:t>
            </a:r>
            <a:r>
              <a:rPr lang="zh-CN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元，每瓶多少元？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536" y="2050233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文本框 24"/>
          <p:cNvSpPr txBox="1">
            <a:spLocks noChangeArrowheads="1"/>
          </p:cNvSpPr>
          <p:nvPr/>
        </p:nvSpPr>
        <p:spPr bwMode="auto">
          <a:xfrm>
            <a:off x="3930286" y="2240733"/>
            <a:ext cx="128428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28.8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25"/>
          <p:cNvSpPr txBox="1">
            <a:spLocks noChangeArrowheads="1"/>
          </p:cNvSpPr>
          <p:nvPr/>
        </p:nvSpPr>
        <p:spPr bwMode="auto">
          <a:xfrm>
            <a:off x="3356564" y="2208666"/>
            <a:ext cx="5699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26"/>
          <p:cNvSpPr txBox="1">
            <a:spLocks noChangeArrowheads="1"/>
          </p:cNvSpPr>
          <p:nvPr/>
        </p:nvSpPr>
        <p:spPr bwMode="auto">
          <a:xfrm>
            <a:off x="4094930" y="1822018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27"/>
          <p:cNvSpPr txBox="1">
            <a:spLocks noChangeArrowheads="1"/>
          </p:cNvSpPr>
          <p:nvPr/>
        </p:nvSpPr>
        <p:spPr bwMode="auto">
          <a:xfrm>
            <a:off x="3933461" y="2612208"/>
            <a:ext cx="7397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接连接符 3"/>
          <p:cNvCxnSpPr>
            <a:cxnSpLocks noChangeShapeType="1"/>
          </p:cNvCxnSpPr>
          <p:nvPr/>
        </p:nvCxnSpPr>
        <p:spPr bwMode="auto">
          <a:xfrm>
            <a:off x="3836006" y="3053533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文本框 30"/>
          <p:cNvSpPr txBox="1">
            <a:spLocks noChangeArrowheads="1"/>
          </p:cNvSpPr>
          <p:nvPr/>
        </p:nvSpPr>
        <p:spPr bwMode="auto">
          <a:xfrm>
            <a:off x="4121756" y="300749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31"/>
          <p:cNvSpPr txBox="1">
            <a:spLocks noChangeArrowheads="1"/>
          </p:cNvSpPr>
          <p:nvPr/>
        </p:nvSpPr>
        <p:spPr bwMode="auto">
          <a:xfrm>
            <a:off x="4388141" y="299821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32"/>
          <p:cNvSpPr txBox="1">
            <a:spLocks noChangeArrowheads="1"/>
          </p:cNvSpPr>
          <p:nvPr/>
        </p:nvSpPr>
        <p:spPr bwMode="auto">
          <a:xfrm>
            <a:off x="4400852" y="182734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33"/>
          <p:cNvSpPr txBox="1">
            <a:spLocks noChangeArrowheads="1"/>
          </p:cNvSpPr>
          <p:nvPr/>
        </p:nvSpPr>
        <p:spPr bwMode="auto">
          <a:xfrm>
            <a:off x="4112299" y="3387905"/>
            <a:ext cx="10064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4 8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接连接符 34"/>
          <p:cNvCxnSpPr>
            <a:cxnSpLocks noChangeShapeType="1"/>
          </p:cNvCxnSpPr>
          <p:nvPr/>
        </p:nvCxnSpPr>
        <p:spPr bwMode="auto">
          <a:xfrm>
            <a:off x="3862993" y="3844108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椭圆 5"/>
          <p:cNvSpPr>
            <a:spLocks noChangeArrowheads="1"/>
          </p:cNvSpPr>
          <p:nvPr/>
        </p:nvSpPr>
        <p:spPr bwMode="auto">
          <a:xfrm>
            <a:off x="4400234" y="3313883"/>
            <a:ext cx="53975" cy="53975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38"/>
          <p:cNvSpPr txBox="1">
            <a:spLocks noChangeArrowheads="1"/>
          </p:cNvSpPr>
          <p:nvPr/>
        </p:nvSpPr>
        <p:spPr bwMode="auto">
          <a:xfrm>
            <a:off x="4094930" y="1579630"/>
            <a:ext cx="571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文本框 39"/>
          <p:cNvSpPr txBox="1">
            <a:spLocks noChangeArrowheads="1"/>
          </p:cNvSpPr>
          <p:nvPr/>
        </p:nvSpPr>
        <p:spPr bwMode="auto">
          <a:xfrm>
            <a:off x="4470702" y="1579630"/>
            <a:ext cx="571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6"/>
          <p:cNvSpPr txBox="1">
            <a:spLocks noChangeArrowheads="1"/>
          </p:cNvSpPr>
          <p:nvPr/>
        </p:nvSpPr>
        <p:spPr bwMode="auto">
          <a:xfrm>
            <a:off x="4412063" y="3832216"/>
            <a:ext cx="426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圆角矩形标注 33"/>
          <p:cNvSpPr/>
          <p:nvPr/>
        </p:nvSpPr>
        <p:spPr>
          <a:xfrm>
            <a:off x="5173345" y="3031308"/>
            <a:ext cx="2956911" cy="620899"/>
          </a:xfrm>
          <a:prstGeom prst="wedgeRoundRectCallout">
            <a:avLst>
              <a:gd name="adj1" fmla="val -65740"/>
              <a:gd name="adj2" fmla="val -8299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标注 34"/>
          <p:cNvSpPr/>
          <p:nvPr/>
        </p:nvSpPr>
        <p:spPr>
          <a:xfrm>
            <a:off x="5293994" y="1759365"/>
            <a:ext cx="3312000" cy="792000"/>
          </a:xfrm>
          <a:prstGeom prst="wedgeRoundRectCallout">
            <a:avLst>
              <a:gd name="adj1" fmla="val -66496"/>
              <a:gd name="adj2" fmla="val -3966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份，每份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角，也就是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AutoShape 19"/>
          <p:cNvSpPr/>
          <p:nvPr/>
        </p:nvSpPr>
        <p:spPr>
          <a:xfrm flipH="1">
            <a:off x="228600" y="1811020"/>
            <a:ext cx="3060000" cy="828000"/>
          </a:xfrm>
          <a:prstGeom prst="wedgeRoundRectCallout">
            <a:avLst>
              <a:gd name="adj1" fmla="val -77717"/>
              <a:gd name="adj2" fmla="val -13392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份，一份是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元，还余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677862" y="699542"/>
            <a:ext cx="7788275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看一看，说一说竖式中每一步的意思。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22" name="文本框 4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3" name="图片 2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444E-6 L 0.00035 -0.228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1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utoUpdateAnimBg="0"/>
      <p:bldP spid="48" grpId="0" autoUpdateAnimBg="0"/>
      <p:bldP spid="49" grpId="0" autoUpdateAnimBg="0"/>
      <p:bldP spid="50" grpId="0" autoUpdateAnimBg="0"/>
      <p:bldP spid="52" grpId="0" autoUpdateAnimBg="0"/>
      <p:bldP spid="53" grpId="0" autoUpdateAnimBg="0"/>
      <p:bldP spid="54" grpId="0" autoUpdateAnimBg="0"/>
      <p:bldP spid="55" grpId="0" autoUpdateAnimBg="0"/>
      <p:bldP spid="57" grpId="0" bldLvl="0" animBg="1" autoUpdateAnimBg="0"/>
      <p:bldP spid="57" grpId="1" bldLvl="0" animBg="1" autoUpdateAnimBg="0"/>
      <p:bldP spid="58" grpId="0" autoUpdateAnimBg="0"/>
      <p:bldP spid="59" grpId="0" autoUpdateAnimBg="0"/>
      <p:bldP spid="32" grpId="0" autoUpdateAnimBg="0"/>
      <p:bldP spid="34" grpId="0" bldLvl="0" animBg="1"/>
      <p:bldP spid="35" grpId="0" bldLvl="0" animBg="1"/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536" y="2431233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文本框 24"/>
          <p:cNvSpPr txBox="1">
            <a:spLocks noChangeArrowheads="1"/>
          </p:cNvSpPr>
          <p:nvPr/>
        </p:nvSpPr>
        <p:spPr bwMode="auto">
          <a:xfrm>
            <a:off x="3930286" y="2621733"/>
            <a:ext cx="128428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28.8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25"/>
          <p:cNvSpPr txBox="1">
            <a:spLocks noChangeArrowheads="1"/>
          </p:cNvSpPr>
          <p:nvPr/>
        </p:nvSpPr>
        <p:spPr bwMode="auto">
          <a:xfrm>
            <a:off x="3356564" y="2589666"/>
            <a:ext cx="5699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26"/>
          <p:cNvSpPr txBox="1">
            <a:spLocks noChangeArrowheads="1"/>
          </p:cNvSpPr>
          <p:nvPr/>
        </p:nvSpPr>
        <p:spPr bwMode="auto">
          <a:xfrm>
            <a:off x="4110170" y="2203018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27"/>
          <p:cNvSpPr txBox="1">
            <a:spLocks noChangeArrowheads="1"/>
          </p:cNvSpPr>
          <p:nvPr/>
        </p:nvSpPr>
        <p:spPr bwMode="auto">
          <a:xfrm>
            <a:off x="3933461" y="2993208"/>
            <a:ext cx="7397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kumimoji="0" lang="en-US" alt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接连接符 3"/>
          <p:cNvCxnSpPr>
            <a:cxnSpLocks noChangeShapeType="1"/>
          </p:cNvCxnSpPr>
          <p:nvPr/>
        </p:nvCxnSpPr>
        <p:spPr bwMode="auto">
          <a:xfrm>
            <a:off x="3836006" y="3434533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文本框 30"/>
          <p:cNvSpPr txBox="1">
            <a:spLocks noChangeArrowheads="1"/>
          </p:cNvSpPr>
          <p:nvPr/>
        </p:nvSpPr>
        <p:spPr bwMode="auto">
          <a:xfrm>
            <a:off x="4121756" y="338849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31"/>
          <p:cNvSpPr txBox="1">
            <a:spLocks noChangeArrowheads="1"/>
          </p:cNvSpPr>
          <p:nvPr/>
        </p:nvSpPr>
        <p:spPr bwMode="auto">
          <a:xfrm>
            <a:off x="4388141" y="3379216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32"/>
          <p:cNvSpPr txBox="1">
            <a:spLocks noChangeArrowheads="1"/>
          </p:cNvSpPr>
          <p:nvPr/>
        </p:nvSpPr>
        <p:spPr bwMode="auto">
          <a:xfrm>
            <a:off x="4400852" y="2208340"/>
            <a:ext cx="571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33"/>
          <p:cNvSpPr txBox="1">
            <a:spLocks noChangeArrowheads="1"/>
          </p:cNvSpPr>
          <p:nvPr/>
        </p:nvSpPr>
        <p:spPr bwMode="auto">
          <a:xfrm>
            <a:off x="4112299" y="3768905"/>
            <a:ext cx="10064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4 8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接连接符 34"/>
          <p:cNvCxnSpPr>
            <a:cxnSpLocks noChangeShapeType="1"/>
          </p:cNvCxnSpPr>
          <p:nvPr/>
        </p:nvCxnSpPr>
        <p:spPr bwMode="auto">
          <a:xfrm>
            <a:off x="3862993" y="4225108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椭圆 5"/>
          <p:cNvSpPr>
            <a:spLocks noChangeArrowheads="1"/>
          </p:cNvSpPr>
          <p:nvPr/>
        </p:nvSpPr>
        <p:spPr bwMode="auto">
          <a:xfrm>
            <a:off x="4400234" y="3694883"/>
            <a:ext cx="53975" cy="53975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6"/>
          <p:cNvSpPr txBox="1">
            <a:spLocks noChangeArrowheads="1"/>
          </p:cNvSpPr>
          <p:nvPr/>
        </p:nvSpPr>
        <p:spPr bwMode="auto">
          <a:xfrm>
            <a:off x="4412063" y="4213216"/>
            <a:ext cx="426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圆角矩形标注 33"/>
          <p:cNvSpPr/>
          <p:nvPr/>
        </p:nvSpPr>
        <p:spPr>
          <a:xfrm>
            <a:off x="5087620" y="3460115"/>
            <a:ext cx="1980000" cy="432000"/>
          </a:xfrm>
          <a:prstGeom prst="wedgeRoundRectCallout">
            <a:avLst>
              <a:gd name="adj1" fmla="val -65740"/>
              <a:gd name="adj2" fmla="val -8299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标注 34"/>
          <p:cNvSpPr/>
          <p:nvPr/>
        </p:nvSpPr>
        <p:spPr>
          <a:xfrm>
            <a:off x="5189219" y="2094230"/>
            <a:ext cx="3240000" cy="828000"/>
          </a:xfrm>
          <a:prstGeom prst="wedgeRoundRectCallout">
            <a:avLst>
              <a:gd name="adj1" fmla="val -65972"/>
              <a:gd name="adj2" fmla="val -881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这是2个0.1，别忘了在2的前面点上小数点。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AutoShape 19"/>
          <p:cNvSpPr/>
          <p:nvPr/>
        </p:nvSpPr>
        <p:spPr>
          <a:xfrm flipH="1">
            <a:off x="742950" y="2172970"/>
            <a:ext cx="2559050" cy="828000"/>
          </a:xfrm>
          <a:prstGeom prst="wedgeRoundRectCallout">
            <a:avLst>
              <a:gd name="adj1" fmla="val -82556"/>
              <a:gd name="adj2" fmla="val -9941"/>
              <a:gd name="adj3" fmla="val 16667"/>
            </a:avLst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平均分成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份，每份是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，还余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" name="Text Box 20"/>
          <p:cNvSpPr txBox="1"/>
          <p:nvPr/>
        </p:nvSpPr>
        <p:spPr>
          <a:xfrm>
            <a:off x="4150290" y="1642427"/>
            <a:ext cx="257175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个位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4417443" y="1396206"/>
            <a:ext cx="342900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十分位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 Box 22"/>
          <p:cNvSpPr txBox="1"/>
          <p:nvPr/>
        </p:nvSpPr>
        <p:spPr>
          <a:xfrm>
            <a:off x="3908262" y="1642427"/>
            <a:ext cx="297180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十位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677862" y="699542"/>
            <a:ext cx="7788275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看一看，说一说竖式中每一步的意思。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26" name="文本框 4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" name="图片 26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444E-6 L 0.00035 -0.228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1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utoUpdateAnimBg="0"/>
      <p:bldP spid="48" grpId="0" autoUpdateAnimBg="0"/>
      <p:bldP spid="49" grpId="0" autoUpdateAnimBg="0"/>
      <p:bldP spid="50" grpId="0" autoUpdateAnimBg="0"/>
      <p:bldP spid="52" grpId="0" autoUpdateAnimBg="0"/>
      <p:bldP spid="53" grpId="0" autoUpdateAnimBg="0"/>
      <p:bldP spid="54" grpId="0" autoUpdateAnimBg="0"/>
      <p:bldP spid="55" grpId="0" autoUpdateAnimBg="0"/>
      <p:bldP spid="57" grpId="0" bldLvl="0" animBg="1" autoUpdateAnimBg="0"/>
      <p:bldP spid="57" grpId="1" bldLvl="0" animBg="1" autoUpdateAnimBg="0"/>
      <p:bldP spid="32" grpId="0" autoUpdateAnimBg="0"/>
      <p:bldP spid="34" grpId="0" bldLvl="0" animBg="1"/>
      <p:bldP spid="35" grpId="0" bldLvl="0" animBg="1"/>
      <p:bldP spid="4" grpId="0" bldLvl="0" animBg="1"/>
      <p:bldP spid="21" grpId="0"/>
      <p:bldP spid="22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99236" y="1896745"/>
            <a:ext cx="1727200" cy="56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34410" y="1982274"/>
            <a:ext cx="1727200" cy="56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502400" y="1991680"/>
            <a:ext cx="1727200" cy="56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60960" y="579059"/>
            <a:ext cx="8686800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用竖式算一算，并说一说竖式中每一步的意思。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06328" y="1113919"/>
            <a:ext cx="1806575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20.4÷4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2749550" y="1111874"/>
            <a:ext cx="2349500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96.6÷42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5999102" y="1136835"/>
            <a:ext cx="1867535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55.8÷31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792480" y="300966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92480" y="392406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29406" y="2070771"/>
            <a:ext cx="16332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2 0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67632" y="2073496"/>
            <a:ext cx="327025" cy="52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179161" y="1672591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44880" y="2552464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2 0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84756" y="1672591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657196" y="3469146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694439" y="3967644"/>
            <a:ext cx="22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1664738" y="304916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744298" y="1253124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3680460" y="306681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3680460" y="398121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832860" y="2152413"/>
            <a:ext cx="17526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9 6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071396" y="2071212"/>
            <a:ext cx="68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4084955" y="1720851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832860" y="2609614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8 4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856673" y="3076338"/>
            <a:ext cx="99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1 2  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4563228" y="1713001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856673" y="3470437"/>
            <a:ext cx="15875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1 2  6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4532462" y="4003182"/>
            <a:ext cx="428625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4354394" y="1730070"/>
            <a:ext cx="38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4515947" y="307303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4642177" y="1250044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2.3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Line 4"/>
          <p:cNvSpPr>
            <a:spLocks noChangeShapeType="1"/>
          </p:cNvSpPr>
          <p:nvPr/>
        </p:nvSpPr>
        <p:spPr bwMode="auto">
          <a:xfrm>
            <a:off x="6621780" y="304395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>
            <a:off x="6621780" y="3958352"/>
            <a:ext cx="1447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6758940" y="2182893"/>
            <a:ext cx="175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5 5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6052820" y="2129553"/>
            <a:ext cx="68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7020586" y="1706881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774180" y="2586754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6812280" y="3043952"/>
            <a:ext cx="99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2 4  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7317362" y="1720851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6812280" y="3459260"/>
            <a:ext cx="1587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2 4 8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7364943" y="4018662"/>
            <a:ext cx="428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7203529" y="1750846"/>
            <a:ext cx="38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7343347" y="304916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7609840" y="1258649"/>
            <a:ext cx="10871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453017" y="1630045"/>
            <a:ext cx="38163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48" name="文本框 47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9" name="图片 48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6" grpId="0" autoUpdateAnimBg="0"/>
      <p:bldP spid="17" grpId="0" bldLvl="0" animBg="1"/>
      <p:bldP spid="18" grpId="0" bldLvl="0" animBg="1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/>
      <p:bldP spid="28" grpId="0" bldLvl="0" autoUpdateAnimBg="0"/>
      <p:bldP spid="29" grpId="0" autoUpdateAnimBg="0"/>
      <p:bldP spid="30" grpId="0" bldLvl="0" animBg="1"/>
      <p:bldP spid="31" grpId="0" bldLvl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/>
      <p:bldP spid="41" grpId="0" bldLvl="0" autoUpdateAnimBg="0"/>
      <p:bldP spid="42" grpId="0" autoUpdateAnimBg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574601" y="507222"/>
            <a:ext cx="2152403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做跳绳。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755576" y="3050652"/>
            <a:ext cx="568863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）袋鼠做的跳绳平均每根长多少米？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）小兔做的跳绳平均每根长多少米？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48" name="文本框 47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9" name="图片 48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74601" y="1367568"/>
            <a:ext cx="7920000" cy="1470816"/>
            <a:chOff x="574601" y="1367568"/>
            <a:chExt cx="7920000" cy="1470816"/>
          </a:xfrm>
        </p:grpSpPr>
        <p:pic>
          <p:nvPicPr>
            <p:cNvPr id="13" name="图片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601" y="1367568"/>
              <a:ext cx="7920000" cy="1470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形标注 7"/>
            <p:cNvSpPr/>
            <p:nvPr/>
          </p:nvSpPr>
          <p:spPr>
            <a:xfrm>
              <a:off x="1768752" y="1411111"/>
              <a:ext cx="1700161" cy="898290"/>
            </a:xfrm>
            <a:prstGeom prst="wedgeEllipseCallout">
              <a:avLst>
                <a:gd name="adj1" fmla="val -60020"/>
                <a:gd name="adj2" fmla="val 2633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我们做了</a:t>
              </a:r>
              <a:r>
                <a:rPr lang="en-US" altLang="zh-CN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根跳绳。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椭圆形标注 8"/>
            <p:cNvSpPr/>
            <p:nvPr/>
          </p:nvSpPr>
          <p:spPr>
            <a:xfrm>
              <a:off x="5871958" y="1425625"/>
              <a:ext cx="1700161" cy="898290"/>
            </a:xfrm>
            <a:prstGeom prst="wedgeEllipseCallout">
              <a:avLst>
                <a:gd name="adj1" fmla="val 54376"/>
                <a:gd name="adj2" fmla="val 1879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我们做了</a:t>
              </a:r>
              <a:r>
                <a:rPr lang="en-US" altLang="zh-CN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根跳绳。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96341" y="2425513"/>
              <a:ext cx="8273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82.5m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13057" y="2418259"/>
              <a:ext cx="8273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82.5m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414" y="2634187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1115186" y="2065442"/>
            <a:ext cx="26899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82.5÷15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24"/>
          <p:cNvSpPr txBox="1">
            <a:spLocks noChangeArrowheads="1"/>
          </p:cNvSpPr>
          <p:nvPr/>
        </p:nvSpPr>
        <p:spPr bwMode="auto">
          <a:xfrm>
            <a:off x="2190164" y="2824687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8 2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1528790" y="2808580"/>
            <a:ext cx="7286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2405395" y="2501335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7"/>
          <p:cNvSpPr txBox="1">
            <a:spLocks noChangeArrowheads="1"/>
          </p:cNvSpPr>
          <p:nvPr/>
        </p:nvSpPr>
        <p:spPr bwMode="auto">
          <a:xfrm>
            <a:off x="2194964" y="3109738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7 5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4" name="直接连接符 3"/>
          <p:cNvCxnSpPr>
            <a:cxnSpLocks noChangeShapeType="1"/>
          </p:cNvCxnSpPr>
          <p:nvPr/>
        </p:nvCxnSpPr>
        <p:spPr bwMode="auto">
          <a:xfrm>
            <a:off x="2158448" y="3531309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文本框 30"/>
          <p:cNvSpPr txBox="1">
            <a:spLocks noChangeArrowheads="1"/>
          </p:cNvSpPr>
          <p:nvPr/>
        </p:nvSpPr>
        <p:spPr bwMode="auto">
          <a:xfrm>
            <a:off x="2416825" y="3438903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31"/>
          <p:cNvSpPr txBox="1">
            <a:spLocks noChangeArrowheads="1"/>
          </p:cNvSpPr>
          <p:nvPr/>
        </p:nvSpPr>
        <p:spPr bwMode="auto">
          <a:xfrm>
            <a:off x="2688697" y="3428073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32"/>
          <p:cNvSpPr txBox="1">
            <a:spLocks noChangeArrowheads="1"/>
          </p:cNvSpPr>
          <p:nvPr/>
        </p:nvSpPr>
        <p:spPr bwMode="auto">
          <a:xfrm>
            <a:off x="2718279" y="2497490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33"/>
          <p:cNvSpPr txBox="1">
            <a:spLocks noChangeArrowheads="1"/>
          </p:cNvSpPr>
          <p:nvPr/>
        </p:nvSpPr>
        <p:spPr bwMode="auto">
          <a:xfrm>
            <a:off x="2438415" y="3659102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9" name="直接连接符 34"/>
          <p:cNvCxnSpPr>
            <a:cxnSpLocks noChangeShapeType="1"/>
          </p:cNvCxnSpPr>
          <p:nvPr/>
        </p:nvCxnSpPr>
        <p:spPr bwMode="auto">
          <a:xfrm>
            <a:off x="2188130" y="4107373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椭圆 5"/>
          <p:cNvSpPr>
            <a:spLocks noChangeArrowheads="1"/>
          </p:cNvSpPr>
          <p:nvPr/>
        </p:nvSpPr>
        <p:spPr bwMode="auto">
          <a:xfrm>
            <a:off x="2716984" y="3691153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41"/>
          <p:cNvSpPr txBox="1">
            <a:spLocks noChangeArrowheads="1"/>
          </p:cNvSpPr>
          <p:nvPr/>
        </p:nvSpPr>
        <p:spPr bwMode="auto">
          <a:xfrm>
            <a:off x="2610046" y="2073567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5.5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（米）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6"/>
          <p:cNvSpPr txBox="1">
            <a:spLocks noChangeArrowheads="1"/>
          </p:cNvSpPr>
          <p:nvPr/>
        </p:nvSpPr>
        <p:spPr bwMode="auto">
          <a:xfrm>
            <a:off x="2694341" y="4077153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1"/>
          <p:cNvSpPr txBox="1">
            <a:spLocks noChangeArrowheads="1"/>
          </p:cNvSpPr>
          <p:nvPr/>
        </p:nvSpPr>
        <p:spPr bwMode="auto">
          <a:xfrm>
            <a:off x="4610191" y="2065442"/>
            <a:ext cx="268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82.5÷25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1"/>
          <p:cNvSpPr txBox="1">
            <a:spLocks noChangeArrowheads="1"/>
          </p:cNvSpPr>
          <p:nvPr/>
        </p:nvSpPr>
        <p:spPr bwMode="auto">
          <a:xfrm>
            <a:off x="6097297" y="2089609"/>
            <a:ext cx="2074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3.3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（米）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8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88" y="2646654"/>
            <a:ext cx="12588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本框 24"/>
          <p:cNvSpPr txBox="1">
            <a:spLocks noChangeArrowheads="1"/>
          </p:cNvSpPr>
          <p:nvPr/>
        </p:nvSpPr>
        <p:spPr bwMode="auto">
          <a:xfrm>
            <a:off x="4762538" y="2837154"/>
            <a:ext cx="1284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8 2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25"/>
          <p:cNvSpPr txBox="1">
            <a:spLocks noChangeArrowheads="1"/>
          </p:cNvSpPr>
          <p:nvPr/>
        </p:nvSpPr>
        <p:spPr bwMode="auto">
          <a:xfrm>
            <a:off x="4064075" y="2821047"/>
            <a:ext cx="7657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26"/>
          <p:cNvSpPr txBox="1">
            <a:spLocks noChangeArrowheads="1"/>
          </p:cNvSpPr>
          <p:nvPr/>
        </p:nvSpPr>
        <p:spPr bwMode="auto">
          <a:xfrm>
            <a:off x="4985618" y="2513802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27"/>
          <p:cNvSpPr txBox="1">
            <a:spLocks noChangeArrowheads="1"/>
          </p:cNvSpPr>
          <p:nvPr/>
        </p:nvSpPr>
        <p:spPr bwMode="auto">
          <a:xfrm>
            <a:off x="4767338" y="3122205"/>
            <a:ext cx="739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7 5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3" name="直接连接符 3"/>
          <p:cNvCxnSpPr>
            <a:cxnSpLocks noChangeShapeType="1"/>
          </p:cNvCxnSpPr>
          <p:nvPr/>
        </p:nvCxnSpPr>
        <p:spPr bwMode="auto">
          <a:xfrm>
            <a:off x="4730822" y="3543776"/>
            <a:ext cx="1058862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文本框 30"/>
          <p:cNvSpPr txBox="1">
            <a:spLocks noChangeArrowheads="1"/>
          </p:cNvSpPr>
          <p:nvPr/>
        </p:nvSpPr>
        <p:spPr bwMode="auto">
          <a:xfrm>
            <a:off x="4988793" y="3451370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31"/>
          <p:cNvSpPr txBox="1">
            <a:spLocks noChangeArrowheads="1"/>
          </p:cNvSpPr>
          <p:nvPr/>
        </p:nvSpPr>
        <p:spPr bwMode="auto">
          <a:xfrm>
            <a:off x="5247965" y="3447525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32"/>
          <p:cNvSpPr txBox="1">
            <a:spLocks noChangeArrowheads="1"/>
          </p:cNvSpPr>
          <p:nvPr/>
        </p:nvSpPr>
        <p:spPr bwMode="auto">
          <a:xfrm>
            <a:off x="5250376" y="2509957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文本框 33"/>
          <p:cNvSpPr txBox="1">
            <a:spLocks noChangeArrowheads="1"/>
          </p:cNvSpPr>
          <p:nvPr/>
        </p:nvSpPr>
        <p:spPr bwMode="auto">
          <a:xfrm>
            <a:off x="4995778" y="3678898"/>
            <a:ext cx="100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8" name="直接连接符 34"/>
          <p:cNvCxnSpPr>
            <a:cxnSpLocks noChangeShapeType="1"/>
          </p:cNvCxnSpPr>
          <p:nvPr/>
        </p:nvCxnSpPr>
        <p:spPr bwMode="auto">
          <a:xfrm>
            <a:off x="4760504" y="4119840"/>
            <a:ext cx="1058863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椭圆 5"/>
          <p:cNvSpPr>
            <a:spLocks noChangeArrowheads="1"/>
          </p:cNvSpPr>
          <p:nvPr/>
        </p:nvSpPr>
        <p:spPr bwMode="auto">
          <a:xfrm>
            <a:off x="5262282" y="3703620"/>
            <a:ext cx="36000" cy="36000"/>
          </a:xfrm>
          <a:prstGeom prst="ellipse">
            <a:avLst/>
          </a:prstGeom>
          <a:solidFill>
            <a:srgbClr val="FF0000"/>
          </a:solidFill>
          <a:ln w="25400" cmpd="sng">
            <a:solidFill>
              <a:srgbClr val="FF0000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36"/>
          <p:cNvSpPr txBox="1">
            <a:spLocks noChangeArrowheads="1"/>
          </p:cNvSpPr>
          <p:nvPr/>
        </p:nvSpPr>
        <p:spPr bwMode="auto">
          <a:xfrm>
            <a:off x="5254950" y="4089620"/>
            <a:ext cx="426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2001" y="4400662"/>
            <a:ext cx="82215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答：袋鼠做的跳绳平均每</a:t>
            </a: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根长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5.5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，小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兔做的跳绳</a:t>
            </a:r>
            <a:r>
              <a:rPr lang="zh-CN" alt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每根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3.3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zh-CN" alt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4601" y="554784"/>
            <a:ext cx="7920000" cy="1470816"/>
            <a:chOff x="574601" y="1367568"/>
            <a:chExt cx="7920000" cy="1470816"/>
          </a:xfrm>
        </p:grpSpPr>
        <p:pic>
          <p:nvPicPr>
            <p:cNvPr id="36" name="图片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601" y="1367568"/>
              <a:ext cx="7920000" cy="1470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椭圆形标注 36"/>
            <p:cNvSpPr/>
            <p:nvPr/>
          </p:nvSpPr>
          <p:spPr>
            <a:xfrm>
              <a:off x="1768752" y="1411111"/>
              <a:ext cx="1700161" cy="898290"/>
            </a:xfrm>
            <a:prstGeom prst="wedgeEllipseCallout">
              <a:avLst>
                <a:gd name="adj1" fmla="val -60020"/>
                <a:gd name="adj2" fmla="val 2633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我们做了</a:t>
              </a:r>
              <a:r>
                <a:rPr lang="en-US" altLang="zh-CN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根跳绳。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椭圆形标注 37"/>
            <p:cNvSpPr/>
            <p:nvPr/>
          </p:nvSpPr>
          <p:spPr>
            <a:xfrm>
              <a:off x="5871958" y="1425625"/>
              <a:ext cx="1700161" cy="898290"/>
            </a:xfrm>
            <a:prstGeom prst="wedgeEllipseCallout">
              <a:avLst>
                <a:gd name="adj1" fmla="val 54376"/>
                <a:gd name="adj2" fmla="val 1879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我们做了</a:t>
              </a:r>
              <a:r>
                <a:rPr lang="en-US" altLang="zh-CN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根跳绳。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96341" y="2425513"/>
              <a:ext cx="8273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82.5m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913057" y="2418259"/>
              <a:ext cx="8273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82.5m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476875" y="4669790"/>
            <a:ext cx="3424555" cy="429260"/>
            <a:chOff x="5304502" y="544377"/>
            <a:chExt cx="2777490" cy="429260"/>
          </a:xfrm>
        </p:grpSpPr>
        <p:sp>
          <p:nvSpPr>
            <p:cNvPr id="42" name="文本框 47"/>
            <p:cNvSpPr txBox="1"/>
            <p:nvPr/>
          </p:nvSpPr>
          <p:spPr>
            <a:xfrm>
              <a:off x="5690582" y="666932"/>
              <a:ext cx="239141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选自教材第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页练一练第</a:t>
              </a:r>
              <a:r>
                <a:rPr lang="en-US" altLang="zh-CN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400" spc="300" dirty="0">
                  <a:ln w="0"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endParaRPr lang="zh-CN" altLang="en-US" sz="1400" spc="300" dirty="0">
                <a:ln w="0"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3" name="图片 42" descr="/Users/timebook007/Desktop/预览图_千图网_编号34849461.png预览图_千图网_编号3484946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084060" flipH="1">
              <a:off x="5304502" y="544377"/>
              <a:ext cx="412750" cy="4127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493 L 0.00226 -0.1811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9 0.00493 L 0.00225 -0.18118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6" grpId="0" autoUpdateAnimBg="0"/>
      <p:bldP spid="17" grpId="0" autoUpdateAnimBg="0"/>
      <p:bldP spid="18" grpId="0" autoUpdateAnimBg="0"/>
      <p:bldP spid="23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30" grpId="0" bldLvl="0" animBg="1" autoUpdateAnimBg="0"/>
      <p:bldP spid="30" grpId="1" bldLvl="0" animBg="1" autoUpdateAnimBg="0"/>
      <p:bldP spid="31" grpId="0" autoUpdateAnimBg="0"/>
      <p:bldP spid="32" grpId="0" autoUpdateAnimBg="0"/>
      <p:bldP spid="34" grpId="0" autoUpdateAnimBg="0"/>
      <p:bldP spid="47" grpId="0" autoUpdateAnimBg="0"/>
      <p:bldP spid="49" grpId="0" autoUpdateAnimBg="0"/>
      <p:bldP spid="50" grpId="0" autoUpdateAnimBg="0"/>
      <p:bldP spid="51" grpId="0" autoUpdateAnimBg="0"/>
      <p:bldP spid="52" grpId="0" autoUpdateAnimBg="0"/>
      <p:bldP spid="54" grpId="0" autoUpdateAnimBg="0"/>
      <p:bldP spid="55" grpId="0" autoUpdateAnimBg="0"/>
      <p:bldP spid="56" grpId="0" autoUpdateAnimBg="0"/>
      <p:bldP spid="57" grpId="0" autoUpdateAnimBg="0"/>
      <p:bldP spid="59" grpId="0" bldLvl="0" animBg="1" autoUpdateAnimBg="0"/>
      <p:bldP spid="59" grpId="1" bldLvl="0" animBg="1" autoUpdateAnimBg="0"/>
      <p:bldP spid="60" grpId="0" autoUpdateAnimBg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700405" y="848360"/>
            <a:ext cx="8009890" cy="13849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亮亮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登山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山底到山顶全程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4.8km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他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上山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了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小时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下山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用了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小时。上山、下山的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平均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速度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各是多少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380315" y="2571758"/>
            <a:ext cx="3314412" cy="5254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4.8÷4=1.2(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388553" y="3097159"/>
            <a:ext cx="3306174" cy="5254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4.8÷3=1.6(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314846" y="3622560"/>
            <a:ext cx="5424976" cy="956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r>
              <a:rPr lang="zh-CN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上山的速度</a:t>
            </a:r>
            <a:r>
              <a:rPr lang="zh-CN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</a:t>
            </a:r>
            <a:r>
              <a:rPr lang="zh-CN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下山的速度</a:t>
            </a:r>
            <a:r>
              <a:rPr lang="zh-CN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</a:t>
            </a:r>
            <a:r>
              <a:rPr lang="zh-CN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时。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95301" y="1048015"/>
            <a:ext cx="8311816" cy="138717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2.公园有一条长方形甬道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长是8m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面积是6.36m²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b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</a:b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800" b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它的宽是多少米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?</a:t>
            </a:r>
            <a:endParaRPr lang="en-US" altLang="zh-CN" sz="2800" b="1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064883" y="3068960"/>
            <a:ext cx="4901448" cy="9544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6.36÷8=0.795（米）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答：它的宽是0.795米。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7" name="Rectangle 22"/>
          <p:cNvSpPr txBox="1">
            <a:spLocks noChangeArrowheads="1"/>
          </p:cNvSpPr>
          <p:nvPr/>
        </p:nvSpPr>
        <p:spPr bwMode="auto">
          <a:xfrm>
            <a:off x="623950" y="702207"/>
            <a:ext cx="8028000" cy="195168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妈妈买了两大袋方便面，共用去 32.4元，每大袋方便面有6包。每大袋方便面多少元？每包方便面多少元？</a:t>
            </a:r>
            <a:endParaRPr lang="en-US" altLang="zh-CN" sz="2800" b="1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722709" y="2199724"/>
            <a:ext cx="3329940" cy="5232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32.4÷2=16.2（元）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722709" y="2854898"/>
            <a:ext cx="3301225" cy="5232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16.2÷6=2.7（元）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313815" y="3731260"/>
            <a:ext cx="7240270" cy="5232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答：每大袋方便面16.2元，每包方便面2.7元。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10" grpId="0" bldLvl="0"/>
      <p:bldP spid="11" grpId="0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26490" y="1590040"/>
            <a:ext cx="6891020" cy="2856230"/>
          </a:xfrm>
          <a:prstGeom prst="rect">
            <a:avLst/>
          </a:prstGeom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9755" y="752288"/>
            <a:ext cx="3712210" cy="499110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53162" y="1765971"/>
            <a:ext cx="4861887" cy="22206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小数除以整数：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①按照整数除法法则去除；</a:t>
            </a:r>
            <a:endParaRPr lang="en-US" altLang="zh-CN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②商的小数点与被除数的小数点对齐。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3"/>
          <a:stretch>
            <a:fillRect/>
          </a:stretch>
        </p:blipFill>
        <p:spPr bwMode="auto">
          <a:xfrm>
            <a:off x="5897559" y="1697670"/>
            <a:ext cx="1831955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9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460380" y="1749125"/>
            <a:ext cx="625823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1.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从教材课后习题中选取；</a:t>
            </a:r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  <a:p>
            <a:endParaRPr kumimoji="1"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  <a:p>
            <a:r>
              <a:rPr kumimoji="1"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2.</a:t>
            </a:r>
            <a:r>
              <a:rPr kumimoji="1"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从课时练中选取。</a:t>
            </a:r>
            <a:endParaRPr kumimoji="1"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90003" y="661173"/>
            <a:ext cx="7040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3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精打细算：除数是整数的小数除法</a:t>
            </a:r>
            <a:endParaRPr lang="zh-CN" altLang="en-US" sz="3200" b="1" spc="3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Line 4"/>
          <p:cNvSpPr/>
          <p:nvPr/>
        </p:nvSpPr>
        <p:spPr>
          <a:xfrm>
            <a:off x="1459685" y="3381376"/>
            <a:ext cx="1352550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5" name="Line 5"/>
          <p:cNvSpPr/>
          <p:nvPr/>
        </p:nvSpPr>
        <p:spPr>
          <a:xfrm>
            <a:off x="1459685" y="4080048"/>
            <a:ext cx="1352550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6" name="Text Box 8"/>
          <p:cNvSpPr txBox="1"/>
          <p:nvPr/>
        </p:nvSpPr>
        <p:spPr>
          <a:xfrm>
            <a:off x="1842246" y="2172817"/>
            <a:ext cx="3429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 Box 9"/>
          <p:cNvSpPr txBox="1"/>
          <p:nvPr/>
        </p:nvSpPr>
        <p:spPr>
          <a:xfrm>
            <a:off x="1583658" y="2956881"/>
            <a:ext cx="800100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1 0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0"/>
          <p:cNvSpPr txBox="1"/>
          <p:nvPr/>
        </p:nvSpPr>
        <p:spPr>
          <a:xfrm>
            <a:off x="1882595" y="3292675"/>
            <a:ext cx="74295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1"/>
          <p:cNvSpPr txBox="1"/>
          <p:nvPr/>
        </p:nvSpPr>
        <p:spPr>
          <a:xfrm>
            <a:off x="2231393" y="2181476"/>
            <a:ext cx="571500" cy="4991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2"/>
          <p:cNvSpPr txBox="1"/>
          <p:nvPr/>
        </p:nvSpPr>
        <p:spPr>
          <a:xfrm>
            <a:off x="1888061" y="3657475"/>
            <a:ext cx="935273" cy="49911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1  5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3"/>
          <p:cNvSpPr txBox="1"/>
          <p:nvPr/>
        </p:nvSpPr>
        <p:spPr>
          <a:xfrm>
            <a:off x="2246478" y="4007662"/>
            <a:ext cx="371475" cy="50013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04311" y="2510665"/>
            <a:ext cx="1795859" cy="1269769"/>
            <a:chOff x="10203" y="4228"/>
            <a:chExt cx="3083" cy="2289"/>
          </a:xfrm>
        </p:grpSpPr>
        <p:sp>
          <p:nvSpPr>
            <p:cNvPr id="15" name="Text Box 6"/>
            <p:cNvSpPr txBox="1"/>
            <p:nvPr/>
          </p:nvSpPr>
          <p:spPr>
            <a:xfrm>
              <a:off x="11026" y="4279"/>
              <a:ext cx="2260" cy="9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1 1</a:t>
              </a:r>
              <a:r>
                <a:rPr lang="en-US" altLang="zh-CN" sz="2800" b="1" dirty="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</a:t>
              </a:r>
              <a:r>
                <a:rPr lang="en-US" altLang="zh-CN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5</a:t>
              </a:r>
              <a:endPara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7"/>
            <p:cNvSpPr txBox="1"/>
            <p:nvPr/>
          </p:nvSpPr>
          <p:spPr>
            <a:xfrm>
              <a:off x="10203" y="4228"/>
              <a:ext cx="810" cy="90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16"/>
            <p:cNvSpPr txBox="1"/>
            <p:nvPr/>
          </p:nvSpPr>
          <p:spPr>
            <a:xfrm>
              <a:off x="10300" y="5615"/>
              <a:ext cx="450" cy="90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2239493" y="3287960"/>
            <a:ext cx="318036" cy="500137"/>
          </a:xfrm>
          <a:prstGeom prst="rect">
            <a:avLst/>
          </a:prstGeom>
          <a:noFill/>
          <a:ln w="57150">
            <a:noFill/>
          </a:ln>
        </p:spPr>
        <p:txBody>
          <a:bodyPr wrap="none" lIns="68580" tIns="34290" rIns="68580" bIns="34290" anchor="ctr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Text Box 20"/>
          <p:cNvSpPr txBox="1"/>
          <p:nvPr/>
        </p:nvSpPr>
        <p:spPr>
          <a:xfrm>
            <a:off x="1823015" y="1590357"/>
            <a:ext cx="257175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个位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2212088" y="1344136"/>
            <a:ext cx="342900" cy="99257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十分位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 Box 22"/>
          <p:cNvSpPr txBox="1"/>
          <p:nvPr/>
        </p:nvSpPr>
        <p:spPr>
          <a:xfrm>
            <a:off x="1550507" y="1590357"/>
            <a:ext cx="297180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十位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06481" y="2135832"/>
            <a:ext cx="299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87400" y="2390140"/>
            <a:ext cx="2044700" cy="647700"/>
            <a:chOff x="5710" y="3147"/>
            <a:chExt cx="3220" cy="102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864" y="3475"/>
              <a:ext cx="2066" cy="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" name="弧形 18"/>
            <p:cNvSpPr/>
            <p:nvPr/>
          </p:nvSpPr>
          <p:spPr>
            <a:xfrm rot="4260000">
              <a:off x="5819" y="3038"/>
              <a:ext cx="1021" cy="123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16" name="AutoShape 27"/>
          <p:cNvSpPr>
            <a:spLocks noChangeArrowheads="1"/>
          </p:cNvSpPr>
          <p:nvPr/>
        </p:nvSpPr>
        <p:spPr bwMode="auto">
          <a:xfrm>
            <a:off x="3376295" y="1704975"/>
            <a:ext cx="4538345" cy="574675"/>
          </a:xfrm>
          <a:prstGeom prst="wedgeRoundRectCallout">
            <a:avLst>
              <a:gd name="adj1" fmla="val -56273"/>
              <a:gd name="adj2" fmla="val 35634"/>
              <a:gd name="adj3" fmla="val 16667"/>
            </a:avLst>
          </a:prstGeom>
          <a:noFill/>
          <a:ln w="190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按整数除法的方法去除。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</a:pP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220" name="AutoShape 27"/>
          <p:cNvSpPr>
            <a:spLocks noChangeArrowheads="1"/>
          </p:cNvSpPr>
          <p:nvPr/>
        </p:nvSpPr>
        <p:spPr bwMode="auto">
          <a:xfrm>
            <a:off x="3374390" y="2526030"/>
            <a:ext cx="4656455" cy="936625"/>
          </a:xfrm>
          <a:prstGeom prst="wedgeRoundRectCallout">
            <a:avLst>
              <a:gd name="adj1" fmla="val 58407"/>
              <a:gd name="adj2" fmla="val 38815"/>
              <a:gd name="adj3" fmla="val 16667"/>
            </a:avLst>
          </a:prstGeom>
          <a:noFill/>
          <a:ln w="190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2.商的小数点要和被除数的小数点对齐。</a:t>
            </a:r>
            <a:endParaRPr lang="en-US" altLang="zh-CN" sz="28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223" name="AutoShape 27"/>
          <p:cNvSpPr>
            <a:spLocks noChangeArrowheads="1"/>
          </p:cNvSpPr>
          <p:nvPr/>
        </p:nvSpPr>
        <p:spPr bwMode="auto">
          <a:xfrm>
            <a:off x="3374390" y="3678555"/>
            <a:ext cx="5575300" cy="936625"/>
          </a:xfrm>
          <a:prstGeom prst="wedgeRoundRectCallout">
            <a:avLst>
              <a:gd name="adj1" fmla="val -55542"/>
              <a:gd name="adj2" fmla="val 35764"/>
              <a:gd name="adj3" fmla="val 16667"/>
            </a:avLst>
          </a:prstGeom>
          <a:noFill/>
          <a:ln w="190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3.整数部分不够除，商0，点上小数点。如果有余数，要添0再除。</a:t>
            </a:r>
            <a:endParaRPr lang="en-US" altLang="zh-CN" sz="28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lvl="0" algn="l" eaLnBrk="1" hangingPunct="1">
              <a:buClrTx/>
              <a:buSzTx/>
              <a:buFontTx/>
            </a:pPr>
            <a:endParaRPr lang="en-US" altLang="zh-CN" sz="28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YWJlMjA0N2I5M2YyMzNkNzQyZGFiOTVlNjQ1MjVhM2EifQ=="/>
  <p:tag name="commondata" val="eyJoZGlkIjoiZjAwOWRjY2IxMDhjZTg4MjAxMTc4OThjN2M2OWM2YjUifQ==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1.2比多少</Template>
  <TotalTime>0</TotalTime>
  <Words>2671</Words>
  <Application>WPS 演示</Application>
  <PresentationFormat>全屏显示(16:9)</PresentationFormat>
  <Paragraphs>600</Paragraphs>
  <Slides>27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黑体</vt:lpstr>
      <vt:lpstr>Times New Roman</vt:lpstr>
      <vt:lpstr>楷体</vt:lpstr>
      <vt:lpstr>等线</vt:lpstr>
      <vt:lpstr>楷体_GB2312</vt:lpstr>
      <vt:lpstr>新宋体</vt:lpstr>
      <vt:lpstr>幼圆</vt:lpstr>
      <vt:lpstr>Calibri</vt:lpstr>
      <vt:lpstr>微软雅黑</vt:lpstr>
      <vt:lpstr>Arial Unicode MS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311</cp:revision>
  <dcterms:created xsi:type="dcterms:W3CDTF">2023-06-15T00:25:00Z</dcterms:created>
  <dcterms:modified xsi:type="dcterms:W3CDTF">2024-09-01T09:07:31Z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7828CA86B13B9D3B02DF6A64D03662F4_43</vt:lpwstr>
  </property>
</Properties>
</file>