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tiff" ContentType="image/tif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3"/>
    <p:sldId id="343" r:id="rId4"/>
    <p:sldId id="265" r:id="rId5"/>
    <p:sldId id="348" r:id="rId6"/>
    <p:sldId id="307" r:id="rId7"/>
    <p:sldId id="278" r:id="rId8"/>
    <p:sldId id="393" r:id="rId9"/>
    <p:sldId id="394" r:id="rId10"/>
    <p:sldId id="395" r:id="rId11"/>
    <p:sldId id="396" r:id="rId12"/>
    <p:sldId id="397" r:id="rId13"/>
    <p:sldId id="398" r:id="rId14"/>
    <p:sldId id="399" r:id="rId15"/>
    <p:sldId id="400" r:id="rId16"/>
    <p:sldId id="401" r:id="rId17"/>
    <p:sldId id="330" r:id="rId18"/>
    <p:sldId id="271" r:id="rId19"/>
    <p:sldId id="277" r:id="rId20"/>
    <p:sldId id="403" r:id="rId21"/>
  </p:sldIdLst>
  <p:sldSz cx="9144000" cy="5143500" type="screen16x9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4" userDrawn="1">
          <p15:clr>
            <a:srgbClr val="A4A3A4"/>
          </p15:clr>
        </p15:guide>
        <p15:guide id="2" pos="28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0000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87" autoAdjust="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-834" y="-102"/>
      </p:cViewPr>
      <p:guideLst>
        <p:guide orient="horz" pos="1674"/>
        <p:guide pos="28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microsoft.com/office/2007/relationships/hdphoto" Target="../media/image1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七彩课堂4个字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249" y="41028"/>
            <a:ext cx="1370357" cy="537812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-63400" y="84142"/>
            <a:ext cx="3600452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北师版</a:t>
            </a:r>
            <a:r>
              <a:rPr lang="en-US" altLang="zh-CN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数学</a:t>
            </a:r>
            <a:r>
              <a:rPr lang="en-US" altLang="zh-CN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五年级</a:t>
            </a:r>
            <a:r>
              <a:rPr lang="en-US" altLang="zh-CN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 smtClean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上册</a:t>
            </a:r>
            <a:endParaRPr lang="zh-CN" altLang="en-US" sz="1600" b="1" spc="300" dirty="0">
              <a:ln w="0"/>
              <a:solidFill>
                <a:prstClr val="black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 userDrawn="1"/>
        </p:nvSpPr>
        <p:spPr>
          <a:xfrm>
            <a:off x="109220" y="400050"/>
            <a:ext cx="3230245" cy="76200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t="21331" r="6846" b="29800"/>
          <a:stretch>
            <a:fillRect/>
          </a:stretch>
        </p:blipFill>
        <p:spPr>
          <a:xfrm>
            <a:off x="898525" y="738505"/>
            <a:ext cx="7378700" cy="3671570"/>
          </a:xfrm>
          <a:prstGeom prst="rect">
            <a:avLst/>
          </a:prstGeom>
        </p:spPr>
      </p:pic>
      <p:pic>
        <p:nvPicPr>
          <p:cNvPr id="10" name="图片 9" descr="立体尺子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160000">
            <a:off x="182880" y="414655"/>
            <a:ext cx="1219835" cy="1219835"/>
          </a:xfrm>
          <a:prstGeom prst="rect">
            <a:avLst/>
          </a:prstGeom>
        </p:spPr>
      </p:pic>
      <p:pic>
        <p:nvPicPr>
          <p:cNvPr id="11" name="图片 10" descr="小草"/>
          <p:cNvPicPr>
            <a:picLocks noChangeAspect="1"/>
          </p:cNvPicPr>
          <p:nvPr userDrawn="1"/>
        </p:nvPicPr>
        <p:blipFill>
          <a:blip r:embed="rId5"/>
          <a:srcRect l="3210" t="41481" b="40247"/>
          <a:stretch>
            <a:fillRect/>
          </a:stretch>
        </p:blipFill>
        <p:spPr>
          <a:xfrm>
            <a:off x="-21665" y="4201945"/>
            <a:ext cx="5334000" cy="996950"/>
          </a:xfrm>
          <a:prstGeom prst="rect">
            <a:avLst/>
          </a:prstGeom>
        </p:spPr>
      </p:pic>
      <p:pic>
        <p:nvPicPr>
          <p:cNvPr id="12" name="图片 11" descr="花花"/>
          <p:cNvPicPr>
            <a:picLocks noChangeAspect="1"/>
          </p:cNvPicPr>
          <p:nvPr userDrawn="1"/>
        </p:nvPicPr>
        <p:blipFill>
          <a:blip r:embed="rId6"/>
          <a:srcRect l="2934" t="18441" r="5448" b="31014"/>
          <a:stretch>
            <a:fillRect/>
          </a:stretch>
        </p:blipFill>
        <p:spPr>
          <a:xfrm>
            <a:off x="7580705" y="4284645"/>
            <a:ext cx="1572260" cy="867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绿色框00"/>
          <p:cNvPicPr>
            <a:picLocks noChangeAspect="1"/>
          </p:cNvPicPr>
          <p:nvPr userDrawn="1"/>
        </p:nvPicPr>
        <p:blipFill>
          <a:blip r:embed="rId2"/>
          <a:srcRect l="11589" t="40000" r="12691" b="23210"/>
          <a:stretch>
            <a:fillRect/>
          </a:stretch>
        </p:blipFill>
        <p:spPr>
          <a:xfrm>
            <a:off x="3756211" y="-12599"/>
            <a:ext cx="1658471" cy="540448"/>
          </a:xfrm>
          <a:prstGeom prst="rect">
            <a:avLst/>
          </a:prstGeom>
        </p:spPr>
      </p:pic>
      <p:cxnSp>
        <p:nvCxnSpPr>
          <p:cNvPr id="10" name="直接连接符 9"/>
          <p:cNvCxnSpPr/>
          <p:nvPr userDrawn="1"/>
        </p:nvCxnSpPr>
        <p:spPr>
          <a:xfrm>
            <a:off x="240276" y="257625"/>
            <a:ext cx="10736" cy="4646069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8919882" y="654424"/>
            <a:ext cx="0" cy="4312023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 flipH="1">
            <a:off x="251012" y="4966447"/>
            <a:ext cx="866887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sp>
        <p:nvSpPr>
          <p:cNvPr id="17" name="文本框 28"/>
          <p:cNvSpPr txBox="1"/>
          <p:nvPr userDrawn="1"/>
        </p:nvSpPr>
        <p:spPr>
          <a:xfrm>
            <a:off x="3840819" y="-18385"/>
            <a:ext cx="15828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变式</a:t>
            </a:r>
            <a:r>
              <a:rPr lang="zh-CN" altLang="en-US" sz="26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训练</a:t>
            </a:r>
            <a:endParaRPr lang="zh-CN" altLang="en-US" sz="2600" dirty="0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 flipH="1" flipV="1">
            <a:off x="5414684" y="241601"/>
            <a:ext cx="2160492" cy="8964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 flipH="1">
            <a:off x="251012" y="250565"/>
            <a:ext cx="352509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6" name="图片 5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7" name="文本框 7"/>
          <p:cNvSpPr txBox="1"/>
          <p:nvPr userDrawn="1"/>
        </p:nvSpPr>
        <p:spPr>
          <a:xfrm>
            <a:off x="505587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复习旧知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2" name="图片 11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3" name="文本框 7"/>
          <p:cNvSpPr txBox="1"/>
          <p:nvPr userDrawn="1"/>
        </p:nvSpPr>
        <p:spPr>
          <a:xfrm>
            <a:off x="505587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505587" y="153536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巩固练习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9" name="图片 18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20" name="文本框 7"/>
          <p:cNvSpPr txBox="1"/>
          <p:nvPr userDrawn="1"/>
        </p:nvSpPr>
        <p:spPr>
          <a:xfrm>
            <a:off x="496622" y="162501"/>
            <a:ext cx="1705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9" name="图片 18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20" name="文本框 7"/>
          <p:cNvSpPr txBox="1"/>
          <p:nvPr userDrawn="1"/>
        </p:nvSpPr>
        <p:spPr>
          <a:xfrm>
            <a:off x="496622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6" name="图片 15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7" name="文本框 7"/>
          <p:cNvSpPr txBox="1"/>
          <p:nvPr userDrawn="1"/>
        </p:nvSpPr>
        <p:spPr>
          <a:xfrm>
            <a:off x="505587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7776607" y="1151453"/>
            <a:ext cx="1301878" cy="3705744"/>
            <a:chOff x="12279" y="2094"/>
            <a:chExt cx="1976" cy="564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l="18138" t="76319" r="38665" b="1629"/>
            <a:stretch>
              <a:fillRect/>
            </a:stretch>
          </p:blipFill>
          <p:spPr>
            <a:xfrm rot="180000">
              <a:off x="12323" y="2094"/>
              <a:ext cx="1747" cy="119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r="53353" b="48041"/>
            <a:stretch>
              <a:fillRect/>
            </a:stretch>
          </p:blipFill>
          <p:spPr>
            <a:xfrm rot="180000">
              <a:off x="12368" y="4934"/>
              <a:ext cx="1887" cy="280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l="55962" r="-760" b="75616"/>
            <a:stretch>
              <a:fillRect/>
            </a:stretch>
          </p:blipFill>
          <p:spPr>
            <a:xfrm rot="180000">
              <a:off x="12279" y="3525"/>
              <a:ext cx="1812" cy="131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t="21331" r="6846" b="29800"/>
          <a:stretch>
            <a:fillRect/>
          </a:stretch>
        </p:blipFill>
        <p:spPr>
          <a:xfrm>
            <a:off x="-635" y="-190500"/>
            <a:ext cx="9149080" cy="5411980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154823" y="170329"/>
            <a:ext cx="2711087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627507" y="148888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70AD47">
                    <a:lumMod val="75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板书设计</a:t>
            </a:r>
            <a:endParaRPr lang="zh-CN" altLang="en-US" sz="2800" b="1" dirty="0">
              <a:solidFill>
                <a:srgbClr val="70AD47">
                  <a:lumMod val="75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211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结束页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" y="17930"/>
            <a:ext cx="9135541" cy="51402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618">
            <a:off x="7567239" y="494503"/>
            <a:ext cx="722742" cy="9433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alphaModFix amt="7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629">
            <a:off x="7223546" y="1124885"/>
            <a:ext cx="456460" cy="595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七彩课堂4个字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249" y="41028"/>
            <a:ext cx="1370357" cy="5378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1" Type="http://schemas.openxmlformats.org/officeDocument/2006/relationships/image" Target="../media/image1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tiff"/><Relationship Id="rId1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microsoft.com/office/2007/relationships/hdphoto" Target="../media/image34.wdp"/><Relationship Id="rId2" Type="http://schemas.openxmlformats.org/officeDocument/2006/relationships/image" Target="../media/image33.png"/><Relationship Id="rId1" Type="http://schemas.openxmlformats.org/officeDocument/2006/relationships/image" Target="../media/image32.tif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66964" y="3011994"/>
            <a:ext cx="7362191" cy="810895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68580" tIns="34290" rIns="68580" bIns="34290" rtlCol="0">
            <a:noAutofit/>
          </a:bodyPr>
          <a:lstStyle/>
          <a:p>
            <a:pPr algn="ctr"/>
            <a:r>
              <a:rPr lang="zh-CN" altLang="en-US" sz="4000" b="1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altLang="zh-CN" sz="4000" b="1" spc="3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4000" b="1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课时      练习一</a:t>
            </a:r>
            <a:endParaRPr lang="zh-CN" altLang="en-US" sz="4000" b="1" spc="300" dirty="0" smtClean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01065" y="1600653"/>
            <a:ext cx="7362190" cy="99257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第一</a:t>
            </a:r>
            <a:r>
              <a:rPr lang="zh-CN" altLang="en-US" sz="6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单元    </a:t>
            </a:r>
            <a:r>
              <a:rPr lang="zh-CN" altLang="en-US" sz="60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小数除法</a:t>
            </a:r>
            <a:endParaRPr lang="zh-CN" altLang="en-US" sz="6000" b="1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95275" y="1333500"/>
            <a:ext cx="8362950" cy="3609975"/>
          </a:xfrm>
          <a:prstGeom prst="rect">
            <a:avLst/>
          </a:prstGeom>
          <a:noFill/>
          <a:ln w="28575">
            <a:solidFill>
              <a:schemeClr val="accent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7420" y="3660816"/>
            <a:ext cx="1260000" cy="118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859" y="2657516"/>
            <a:ext cx="1843087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13"/>
          <p:cNvSpPr txBox="1">
            <a:spLocks noChangeArrowheads="1"/>
          </p:cNvSpPr>
          <p:nvPr/>
        </p:nvSpPr>
        <p:spPr bwMode="auto">
          <a:xfrm>
            <a:off x="2428900" y="2848016"/>
            <a:ext cx="1284288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spc="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.6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14"/>
          <p:cNvSpPr txBox="1">
            <a:spLocks noChangeArrowheads="1"/>
          </p:cNvSpPr>
          <p:nvPr/>
        </p:nvSpPr>
        <p:spPr bwMode="auto">
          <a:xfrm>
            <a:off x="1775546" y="2846429"/>
            <a:ext cx="8858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15"/>
          <p:cNvSpPr txBox="1">
            <a:spLocks noChangeArrowheads="1"/>
          </p:cNvSpPr>
          <p:nvPr/>
        </p:nvSpPr>
        <p:spPr bwMode="auto">
          <a:xfrm>
            <a:off x="2673789" y="2477708"/>
            <a:ext cx="571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16"/>
          <p:cNvSpPr txBox="1">
            <a:spLocks noChangeArrowheads="1"/>
          </p:cNvSpPr>
          <p:nvPr/>
        </p:nvSpPr>
        <p:spPr bwMode="auto">
          <a:xfrm>
            <a:off x="2445471" y="3219491"/>
            <a:ext cx="7397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spc="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en-US" sz="2800" b="1" spc="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连接符 17"/>
          <p:cNvCxnSpPr>
            <a:cxnSpLocks noChangeShapeType="1"/>
          </p:cNvCxnSpPr>
          <p:nvPr/>
        </p:nvCxnSpPr>
        <p:spPr bwMode="auto">
          <a:xfrm>
            <a:off x="2418484" y="3660816"/>
            <a:ext cx="1584325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文本框 18"/>
          <p:cNvSpPr txBox="1">
            <a:spLocks noChangeArrowheads="1"/>
          </p:cNvSpPr>
          <p:nvPr/>
        </p:nvSpPr>
        <p:spPr bwMode="auto">
          <a:xfrm>
            <a:off x="3029441" y="3543991"/>
            <a:ext cx="571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9"/>
          <p:cNvSpPr txBox="1">
            <a:spLocks noChangeArrowheads="1"/>
          </p:cNvSpPr>
          <p:nvPr/>
        </p:nvSpPr>
        <p:spPr bwMode="auto">
          <a:xfrm>
            <a:off x="3051384" y="2468924"/>
            <a:ext cx="571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连接符 20"/>
          <p:cNvCxnSpPr>
            <a:cxnSpLocks noChangeShapeType="1"/>
          </p:cNvCxnSpPr>
          <p:nvPr/>
        </p:nvCxnSpPr>
        <p:spPr bwMode="auto">
          <a:xfrm>
            <a:off x="2445471" y="4302683"/>
            <a:ext cx="1584325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椭圆 21"/>
          <p:cNvSpPr>
            <a:spLocks noChangeArrowheads="1"/>
          </p:cNvSpPr>
          <p:nvPr/>
        </p:nvSpPr>
        <p:spPr bwMode="auto">
          <a:xfrm>
            <a:off x="3015384" y="2751631"/>
            <a:ext cx="36000" cy="36000"/>
          </a:xfrm>
          <a:prstGeom prst="ellipse">
            <a:avLst/>
          </a:prstGeom>
          <a:solidFill>
            <a:srgbClr val="FF0000"/>
          </a:solidFill>
          <a:ln w="25400" cmpd="sng">
            <a:solidFill>
              <a:srgbClr val="FF0000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sz="2800" b="1">
              <a:solidFill>
                <a:srgbClr val="FFFF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22"/>
          <p:cNvSpPr txBox="1">
            <a:spLocks noChangeArrowheads="1"/>
          </p:cNvSpPr>
          <p:nvPr/>
        </p:nvSpPr>
        <p:spPr bwMode="auto">
          <a:xfrm>
            <a:off x="1410519" y="1797571"/>
            <a:ext cx="23423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32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12.6÷12</a:t>
            </a:r>
            <a:r>
              <a:rPr lang="zh-CN" altLang="en-US" sz="32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b="1" dirty="0">
              <a:solidFill>
                <a:srgbClr val="3333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23"/>
          <p:cNvSpPr txBox="1">
            <a:spLocks noChangeArrowheads="1"/>
          </p:cNvSpPr>
          <p:nvPr/>
        </p:nvSpPr>
        <p:spPr bwMode="auto">
          <a:xfrm>
            <a:off x="3447232" y="1800751"/>
            <a:ext cx="23145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32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1.05</a:t>
            </a:r>
            <a:endParaRPr lang="en-US" altLang="en-US" sz="3200" b="1" dirty="0" smtClean="0">
              <a:solidFill>
                <a:srgbClr val="3333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24"/>
          <p:cNvSpPr txBox="1">
            <a:spLocks noChangeArrowheads="1"/>
          </p:cNvSpPr>
          <p:nvPr/>
        </p:nvSpPr>
        <p:spPr bwMode="auto">
          <a:xfrm>
            <a:off x="3292415" y="3545171"/>
            <a:ext cx="5191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25"/>
          <p:cNvSpPr txBox="1">
            <a:spLocks noChangeArrowheads="1"/>
          </p:cNvSpPr>
          <p:nvPr/>
        </p:nvSpPr>
        <p:spPr bwMode="auto">
          <a:xfrm>
            <a:off x="3028524" y="3872693"/>
            <a:ext cx="9334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6 0</a:t>
            </a:r>
            <a:endParaRPr lang="en-US" altLang="en-US" sz="2800" b="1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6"/>
          <p:cNvSpPr txBox="1">
            <a:spLocks noChangeArrowheads="1"/>
          </p:cNvSpPr>
          <p:nvPr/>
        </p:nvSpPr>
        <p:spPr bwMode="auto">
          <a:xfrm>
            <a:off x="3297625" y="4220940"/>
            <a:ext cx="3698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9"/>
          <p:cNvSpPr txBox="1">
            <a:spLocks noChangeArrowheads="1"/>
          </p:cNvSpPr>
          <p:nvPr/>
        </p:nvSpPr>
        <p:spPr bwMode="auto">
          <a:xfrm>
            <a:off x="3319108" y="2467744"/>
            <a:ext cx="571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613523" y="2362927"/>
            <a:ext cx="3796665" cy="1814830"/>
            <a:chOff x="412070" y="2227745"/>
            <a:chExt cx="2459518" cy="1706191"/>
          </a:xfrm>
        </p:grpSpPr>
        <p:sp>
          <p:nvSpPr>
            <p:cNvPr id="25" name="圆角矩形标注 24"/>
            <p:cNvSpPr/>
            <p:nvPr/>
          </p:nvSpPr>
          <p:spPr>
            <a:xfrm>
              <a:off x="412070" y="2227745"/>
              <a:ext cx="2448822" cy="1420234"/>
            </a:xfrm>
            <a:prstGeom prst="wedgeRoundRectCallout">
              <a:avLst>
                <a:gd name="adj1" fmla="val -633"/>
                <a:gd name="adj2" fmla="val 67621"/>
                <a:gd name="adj3" fmla="val 16667"/>
              </a:avLst>
            </a:prstGeom>
            <a:ln>
              <a:solidFill>
                <a:srgbClr val="FF99CC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6" name="矩形 4"/>
            <p:cNvSpPr>
              <a:spLocks noChangeArrowheads="1"/>
            </p:cNvSpPr>
            <p:nvPr/>
          </p:nvSpPr>
          <p:spPr bwMode="auto">
            <a:xfrm>
              <a:off x="469661" y="2328039"/>
              <a:ext cx="2401927" cy="160589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2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除数是整数的小数除法</a:t>
              </a:r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的计算方法与整数除法相同，商的小数点与被除数小数点对齐。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" name="对角圆角矩形 1"/>
          <p:cNvSpPr/>
          <p:nvPr/>
        </p:nvSpPr>
        <p:spPr>
          <a:xfrm>
            <a:off x="2607337" y="790921"/>
            <a:ext cx="3996000" cy="7560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88900" h="1143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除数是整数的小数除法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utoUpdateAnimBg="0"/>
      <p:bldP spid="9" grpId="0" autoUpdateAnimBg="0"/>
      <p:bldP spid="10" grpId="0" autoUpdateAnimBg="0"/>
      <p:bldP spid="12" grpId="0" autoUpdateAnimBg="0"/>
      <p:bldP spid="13" grpId="0" autoUpdateAnimBg="0"/>
      <p:bldP spid="15" grpId="0" bldLvl="0" animBg="1" autoUpdateAnimBg="0"/>
      <p:bldP spid="17" grpId="0" autoUpdateAnimBg="0"/>
      <p:bldP spid="18" grpId="0" autoUpdateAnimBg="0"/>
      <p:bldP spid="18" grpId="1" autoUpdateAnimBg="0"/>
      <p:bldP spid="19" grpId="0" autoUpdateAnimBg="0"/>
      <p:bldP spid="22" grpId="0" autoUpdateAnimBg="0"/>
      <p:bldP spid="2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295275" y="1066800"/>
            <a:ext cx="8362950" cy="3609975"/>
          </a:xfrm>
          <a:prstGeom prst="rect">
            <a:avLst/>
          </a:prstGeom>
          <a:noFill/>
          <a:ln w="28575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2427791" y="492436"/>
            <a:ext cx="3996000" cy="756000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88900" h="1143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algn="ctr">
              <a:defRPr sz="28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 smtClean="0">
                <a:solidFill>
                  <a:schemeClr val="tx1"/>
                </a:solidFill>
              </a:rPr>
              <a:t>除数是小数的小数除法</a:t>
            </a:r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618830" y="1568300"/>
            <a:ext cx="4912766" cy="1836000"/>
            <a:chOff x="203876" y="1112284"/>
            <a:chExt cx="2816767" cy="1726091"/>
          </a:xfrm>
        </p:grpSpPr>
        <p:sp>
          <p:nvSpPr>
            <p:cNvPr id="42" name="圆角矩形标注 41"/>
            <p:cNvSpPr/>
            <p:nvPr/>
          </p:nvSpPr>
          <p:spPr>
            <a:xfrm>
              <a:off x="203876" y="1112284"/>
              <a:ext cx="2807154" cy="1726091"/>
            </a:xfrm>
            <a:prstGeom prst="wedgeRoundRectCallout">
              <a:avLst>
                <a:gd name="adj1" fmla="val -3931"/>
                <a:gd name="adj2" fmla="val 63160"/>
                <a:gd name="adj3" fmla="val 16667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1" name="矩形 4"/>
            <p:cNvSpPr>
              <a:spLocks noChangeArrowheads="1"/>
            </p:cNvSpPr>
            <p:nvPr/>
          </p:nvSpPr>
          <p:spPr bwMode="auto">
            <a:xfrm>
              <a:off x="234129" y="1179396"/>
              <a:ext cx="2786514" cy="159071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2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除数是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小</a:t>
              </a:r>
              <a:r>
                <a:rPr lang="zh-CN" altLang="en-US" sz="2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数的小数除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法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，先移动除数的小数点，使它变成整数；除数的小数点向右移动几位，被除数的小数点也向右移动几位，然后按照除数是整数的小数除法进行计算。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46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815" y="2739688"/>
            <a:ext cx="1006516" cy="47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文本框 47"/>
          <p:cNvSpPr txBox="1">
            <a:spLocks noChangeArrowheads="1"/>
          </p:cNvSpPr>
          <p:nvPr/>
        </p:nvSpPr>
        <p:spPr bwMode="auto">
          <a:xfrm>
            <a:off x="2210424" y="2842616"/>
            <a:ext cx="149664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spc="6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7.2</a:t>
            </a:r>
            <a:endParaRPr lang="en-US" altLang="en-US" sz="2400" b="1" spc="600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8"/>
          <p:cNvSpPr txBox="1">
            <a:spLocks noChangeArrowheads="1"/>
          </p:cNvSpPr>
          <p:nvPr/>
        </p:nvSpPr>
        <p:spPr bwMode="auto">
          <a:xfrm>
            <a:off x="1486919" y="2842207"/>
            <a:ext cx="6504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0.6</a:t>
            </a:r>
            <a:endParaRPr lang="en-US" altLang="en-US" sz="2400" b="1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49"/>
          <p:cNvSpPr txBox="1">
            <a:spLocks noChangeArrowheads="1"/>
          </p:cNvSpPr>
          <p:nvPr/>
        </p:nvSpPr>
        <p:spPr bwMode="auto">
          <a:xfrm>
            <a:off x="2207556" y="2498472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文本框 50"/>
          <p:cNvSpPr txBox="1">
            <a:spLocks noChangeArrowheads="1"/>
          </p:cNvSpPr>
          <p:nvPr/>
        </p:nvSpPr>
        <p:spPr bwMode="auto">
          <a:xfrm>
            <a:off x="2215274" y="3059878"/>
            <a:ext cx="728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en-US" sz="2400" b="1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1" name="直接连接符 51"/>
          <p:cNvCxnSpPr>
            <a:cxnSpLocks noChangeShapeType="1"/>
          </p:cNvCxnSpPr>
          <p:nvPr/>
        </p:nvCxnSpPr>
        <p:spPr bwMode="auto">
          <a:xfrm>
            <a:off x="2216892" y="3434576"/>
            <a:ext cx="864000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文本框 52"/>
          <p:cNvSpPr txBox="1">
            <a:spLocks noChangeArrowheads="1"/>
          </p:cNvSpPr>
          <p:nvPr/>
        </p:nvSpPr>
        <p:spPr bwMode="auto">
          <a:xfrm>
            <a:off x="2216533" y="3381236"/>
            <a:ext cx="4238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en-US" sz="2400" b="1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3" name="文本框 53"/>
          <p:cNvSpPr txBox="1">
            <a:spLocks noChangeArrowheads="1"/>
          </p:cNvSpPr>
          <p:nvPr/>
        </p:nvSpPr>
        <p:spPr bwMode="auto">
          <a:xfrm>
            <a:off x="2582768" y="3381236"/>
            <a:ext cx="3427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en-US" sz="2400" b="1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54"/>
          <p:cNvSpPr txBox="1">
            <a:spLocks noChangeArrowheads="1"/>
          </p:cNvSpPr>
          <p:nvPr/>
        </p:nvSpPr>
        <p:spPr bwMode="auto">
          <a:xfrm>
            <a:off x="2581047" y="2498472"/>
            <a:ext cx="3825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en-US" sz="2400" b="1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55"/>
          <p:cNvSpPr txBox="1">
            <a:spLocks noChangeArrowheads="1"/>
          </p:cNvSpPr>
          <p:nvPr/>
        </p:nvSpPr>
        <p:spPr bwMode="auto">
          <a:xfrm>
            <a:off x="2229079" y="3681080"/>
            <a:ext cx="1006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en-US" sz="2400" b="1" spc="3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6" name="直接连接符 56"/>
          <p:cNvCxnSpPr>
            <a:cxnSpLocks noChangeShapeType="1"/>
          </p:cNvCxnSpPr>
          <p:nvPr/>
        </p:nvCxnSpPr>
        <p:spPr bwMode="auto">
          <a:xfrm>
            <a:off x="2249677" y="4082648"/>
            <a:ext cx="864000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文本框 57"/>
          <p:cNvSpPr txBox="1">
            <a:spLocks noChangeArrowheads="1"/>
          </p:cNvSpPr>
          <p:nvPr/>
        </p:nvSpPr>
        <p:spPr bwMode="auto">
          <a:xfrm>
            <a:off x="2577679" y="4042578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8" name="直接连接符 10"/>
          <p:cNvCxnSpPr>
            <a:cxnSpLocks noChangeShapeType="1"/>
          </p:cNvCxnSpPr>
          <p:nvPr/>
        </p:nvCxnSpPr>
        <p:spPr bwMode="auto">
          <a:xfrm>
            <a:off x="1548457" y="2915703"/>
            <a:ext cx="171824" cy="259550"/>
          </a:xfrm>
          <a:prstGeom prst="line">
            <a:avLst/>
          </a:prstGeom>
          <a:noFill/>
          <a:ln w="12700" cmpd="sng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直接连接符 61"/>
          <p:cNvCxnSpPr>
            <a:cxnSpLocks noChangeShapeType="1"/>
          </p:cNvCxnSpPr>
          <p:nvPr/>
        </p:nvCxnSpPr>
        <p:spPr bwMode="auto">
          <a:xfrm>
            <a:off x="1726374" y="3094248"/>
            <a:ext cx="46166" cy="46182"/>
          </a:xfrm>
          <a:prstGeom prst="line">
            <a:avLst/>
          </a:prstGeom>
          <a:noFill/>
          <a:ln w="9525" cmpd="sng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直接连接符 62"/>
          <p:cNvCxnSpPr>
            <a:cxnSpLocks noChangeShapeType="1"/>
          </p:cNvCxnSpPr>
          <p:nvPr/>
        </p:nvCxnSpPr>
        <p:spPr bwMode="auto">
          <a:xfrm>
            <a:off x="2513319" y="3089669"/>
            <a:ext cx="72000" cy="72000"/>
          </a:xfrm>
          <a:prstGeom prst="line">
            <a:avLst/>
          </a:prstGeom>
          <a:noFill/>
          <a:ln w="9525" cmpd="sng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" name="文本框 63"/>
          <p:cNvSpPr txBox="1">
            <a:spLocks noChangeArrowheads="1"/>
          </p:cNvSpPr>
          <p:nvPr/>
        </p:nvSpPr>
        <p:spPr bwMode="auto">
          <a:xfrm>
            <a:off x="975867" y="1869360"/>
            <a:ext cx="21050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7.2÷0.6</a:t>
            </a:r>
            <a:r>
              <a:rPr lang="zh-CN" altLang="en-US" sz="28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" name="文本框 64"/>
          <p:cNvSpPr txBox="1">
            <a:spLocks noChangeArrowheads="1"/>
          </p:cNvSpPr>
          <p:nvPr/>
        </p:nvSpPr>
        <p:spPr bwMode="auto">
          <a:xfrm>
            <a:off x="2754236" y="1875341"/>
            <a:ext cx="726964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en-US" sz="2800" b="1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5533" y="3268107"/>
            <a:ext cx="1080000" cy="129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utoUpdateAnimBg="0"/>
      <p:bldP spid="48" grpId="0" autoUpdateAnimBg="0"/>
      <p:bldP spid="49" grpId="0" autoUpdateAnimBg="0"/>
      <p:bldP spid="50" grpId="0" autoUpdateAnimBg="0"/>
      <p:bldP spid="52" grpId="0" autoUpdateAnimBg="0"/>
      <p:bldP spid="53" grpId="0" autoUpdateAnimBg="0"/>
      <p:bldP spid="54" grpId="0" autoUpdateAnimBg="0"/>
      <p:bldP spid="55" grpId="0" autoUpdateAnimBg="0"/>
      <p:bldP spid="57" grpId="0" autoUpdateAnimBg="0"/>
      <p:bldP spid="61" grpId="0" autoUpdateAnimBg="0"/>
      <p:bldP spid="6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804452" y="235057"/>
            <a:ext cx="4745590" cy="461109"/>
            <a:chOff x="5304502" y="544377"/>
            <a:chExt cx="4745590" cy="461109"/>
          </a:xfrm>
        </p:grpSpPr>
        <p:sp>
          <p:nvSpPr>
            <p:cNvPr id="11" name="文本框 5"/>
            <p:cNvSpPr txBox="1"/>
            <p:nvPr/>
          </p:nvSpPr>
          <p:spPr>
            <a:xfrm>
              <a:off x="5690582" y="666932"/>
              <a:ext cx="43595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spc="300" dirty="0" smtClean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600" spc="300" dirty="0" smtClean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1600" spc="300" dirty="0" smtClean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～</a:t>
              </a:r>
              <a:r>
                <a:rPr lang="en-US" altLang="zh-CN" sz="1600" spc="300" dirty="0" smtClean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1600" spc="300" dirty="0" smtClean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页练习一第</a:t>
              </a:r>
              <a:r>
                <a:rPr lang="en-US" altLang="zh-CN" sz="1600" spc="300" dirty="0" smtClean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600" spc="300" dirty="0" smtClean="0">
                  <a:ln w="0"/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～</a:t>
              </a:r>
              <a:r>
                <a:rPr lang="en-US" altLang="zh-CN" sz="1600" spc="300" dirty="0" smtClean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1600" spc="300" dirty="0" smtClean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600" spc="300" dirty="0" smtClean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6" name="图片 15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 rot="21084060" flipH="1">
              <a:off x="5304502" y="544377"/>
              <a:ext cx="412750" cy="412750"/>
            </a:xfrm>
            <a:prstGeom prst="rect">
              <a:avLst/>
            </a:prstGeom>
          </p:spPr>
        </p:pic>
      </p:grpSp>
      <p:pic>
        <p:nvPicPr>
          <p:cNvPr id="9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8" t="17045" r="53017" b="55322"/>
          <a:stretch>
            <a:fillRect/>
          </a:stretch>
        </p:blipFill>
        <p:spPr bwMode="auto">
          <a:xfrm>
            <a:off x="771623" y="1265871"/>
            <a:ext cx="3148798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 bwMode="auto">
          <a:xfrm>
            <a:off x="149860" y="831850"/>
            <a:ext cx="482600" cy="65659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endParaRPr lang="en-US" altLang="zh-CN" sz="24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 bwMode="auto">
          <a:xfrm>
            <a:off x="512511" y="826928"/>
            <a:ext cx="4230734" cy="4654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）平均每个茶杯多少元？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4572000" y="835660"/>
            <a:ext cx="4572000" cy="4654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）平均每个卷笔刀多少元？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3563888" y="2435748"/>
            <a:ext cx="66992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0.1</a:t>
            </a:r>
            <a:endParaRPr lang="en-US" altLang="zh-CN" sz="2000" b="1" dirty="0" smtClean="0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39" t="16579" r="1616" b="57918"/>
          <a:stretch>
            <a:fillRect/>
          </a:stretch>
        </p:blipFill>
        <p:spPr bwMode="auto">
          <a:xfrm>
            <a:off x="4998508" y="1265871"/>
            <a:ext cx="3198652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组合 20"/>
          <p:cNvGrpSpPr/>
          <p:nvPr/>
        </p:nvGrpSpPr>
        <p:grpSpPr>
          <a:xfrm>
            <a:off x="942673" y="2438018"/>
            <a:ext cx="1629293" cy="2040038"/>
            <a:chOff x="5931935" y="192915"/>
            <a:chExt cx="1629293" cy="2040038"/>
          </a:xfrm>
        </p:grpSpPr>
        <p:pic>
          <p:nvPicPr>
            <p:cNvPr id="22" name="图片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2785" y="330156"/>
              <a:ext cx="1371634" cy="6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文本框 24"/>
            <p:cNvSpPr txBox="1">
              <a:spLocks noChangeArrowheads="1"/>
            </p:cNvSpPr>
            <p:nvPr/>
          </p:nvSpPr>
          <p:spPr bwMode="auto">
            <a:xfrm>
              <a:off x="6276940" y="519827"/>
              <a:ext cx="12842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60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39</a:t>
              </a:r>
              <a:r>
                <a:rPr kumimoji="0" 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.</a:t>
              </a: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25"/>
            <p:cNvSpPr txBox="1">
              <a:spLocks noChangeArrowheads="1"/>
            </p:cNvSpPr>
            <p:nvPr/>
          </p:nvSpPr>
          <p:spPr bwMode="auto">
            <a:xfrm>
              <a:off x="5931935" y="507833"/>
              <a:ext cx="569912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6"/>
            <p:cNvSpPr txBox="1">
              <a:spLocks noChangeArrowheads="1"/>
            </p:cNvSpPr>
            <p:nvPr/>
          </p:nvSpPr>
          <p:spPr bwMode="auto">
            <a:xfrm>
              <a:off x="6511690" y="196725"/>
              <a:ext cx="32512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9</a:t>
              </a:r>
              <a:endParaRPr kumimoji="0" lang="en-US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7"/>
            <p:cNvSpPr txBox="1">
              <a:spLocks noChangeArrowheads="1"/>
            </p:cNvSpPr>
            <p:nvPr/>
          </p:nvSpPr>
          <p:spPr bwMode="auto">
            <a:xfrm>
              <a:off x="6271690" y="805163"/>
              <a:ext cx="910476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60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36</a:t>
              </a:r>
              <a:endParaRPr kumimoji="0" lang="en-US" altLang="en-US" sz="2400" b="1" i="0" u="none" strike="noStrike" kern="0" cap="none" spc="60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7" name="直接连接符 3"/>
            <p:cNvCxnSpPr>
              <a:cxnSpLocks noChangeShapeType="1"/>
            </p:cNvCxnSpPr>
            <p:nvPr/>
          </p:nvCxnSpPr>
          <p:spPr bwMode="auto">
            <a:xfrm>
              <a:off x="6306478" y="1226734"/>
              <a:ext cx="1152000" cy="0"/>
            </a:xfrm>
            <a:prstGeom prst="line">
              <a:avLst/>
            </a:prstGeom>
            <a:noFill/>
            <a:ln w="19050" cmpd="sng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文本框 30"/>
            <p:cNvSpPr txBox="1">
              <a:spLocks noChangeArrowheads="1"/>
            </p:cNvSpPr>
            <p:nvPr/>
          </p:nvSpPr>
          <p:spPr bwMode="auto">
            <a:xfrm>
              <a:off x="6526845" y="1134328"/>
              <a:ext cx="57150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  <a:endParaRPr kumimoji="0" lang="en-US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9" name="文本框 31"/>
            <p:cNvSpPr txBox="1">
              <a:spLocks noChangeArrowheads="1"/>
            </p:cNvSpPr>
            <p:nvPr/>
          </p:nvSpPr>
          <p:spPr bwMode="auto">
            <a:xfrm>
              <a:off x="6894602" y="1130483"/>
              <a:ext cx="360269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kumimoji="0" lang="en-US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32"/>
            <p:cNvSpPr txBox="1">
              <a:spLocks noChangeArrowheads="1"/>
            </p:cNvSpPr>
            <p:nvPr/>
          </p:nvSpPr>
          <p:spPr bwMode="auto">
            <a:xfrm>
              <a:off x="6912888" y="192915"/>
              <a:ext cx="57150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8</a:t>
              </a:r>
              <a:endParaRPr kumimoji="0" lang="en-US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33"/>
            <p:cNvSpPr txBox="1">
              <a:spLocks noChangeArrowheads="1"/>
            </p:cNvSpPr>
            <p:nvPr/>
          </p:nvSpPr>
          <p:spPr bwMode="auto">
            <a:xfrm>
              <a:off x="6503985" y="1361856"/>
              <a:ext cx="1006475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sz="2400" b="1" i="0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2" name="直接连接符 34"/>
            <p:cNvCxnSpPr>
              <a:cxnSpLocks noChangeShapeType="1"/>
            </p:cNvCxnSpPr>
            <p:nvPr/>
          </p:nvCxnSpPr>
          <p:spPr bwMode="auto">
            <a:xfrm>
              <a:off x="6306478" y="1802798"/>
              <a:ext cx="1152000" cy="0"/>
            </a:xfrm>
            <a:prstGeom prst="line">
              <a:avLst/>
            </a:prstGeom>
            <a:noFill/>
            <a:ln w="19050" cmpd="sng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" name="椭圆 5"/>
            <p:cNvSpPr>
              <a:spLocks noChangeArrowheads="1"/>
            </p:cNvSpPr>
            <p:nvPr/>
          </p:nvSpPr>
          <p:spPr bwMode="auto">
            <a:xfrm>
              <a:off x="6870184" y="462309"/>
              <a:ext cx="21600" cy="21600"/>
            </a:xfrm>
            <a:prstGeom prst="ellipse">
              <a:avLst/>
            </a:prstGeom>
            <a:solidFill>
              <a:srgbClr val="FF0000"/>
            </a:solidFill>
            <a:ln w="25400" cmpd="sng">
              <a:solidFill>
                <a:srgbClr val="FF0000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600" b="1" smtClean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文本框 36"/>
            <p:cNvSpPr txBox="1">
              <a:spLocks noChangeArrowheads="1"/>
            </p:cNvSpPr>
            <p:nvPr/>
          </p:nvSpPr>
          <p:spPr bwMode="auto">
            <a:xfrm>
              <a:off x="6879291" y="1772578"/>
              <a:ext cx="426182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602833" y="3482210"/>
            <a:ext cx="561135" cy="27066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939711" y="2525576"/>
            <a:ext cx="320396" cy="27066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2456090" y="2660907"/>
            <a:ext cx="504000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>
            <a:off x="2397834" y="3689193"/>
            <a:ext cx="504000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"/>
          <p:cNvSpPr txBox="1">
            <a:spLocks noChangeArrowheads="1"/>
          </p:cNvSpPr>
          <p:nvPr/>
        </p:nvSpPr>
        <p:spPr bwMode="auto">
          <a:xfrm>
            <a:off x="2912820" y="2441698"/>
            <a:ext cx="1512168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个（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）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TextBox 1"/>
          <p:cNvSpPr txBox="1">
            <a:spLocks noChangeArrowheads="1"/>
          </p:cNvSpPr>
          <p:nvPr/>
        </p:nvSpPr>
        <p:spPr bwMode="auto">
          <a:xfrm>
            <a:off x="2892015" y="3487690"/>
            <a:ext cx="1512168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个（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）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3668904" y="3449304"/>
            <a:ext cx="649287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0.1</a:t>
            </a:r>
            <a:endParaRPr lang="en-US" altLang="zh-CN" sz="2000" b="1" dirty="0" smtClean="0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473757" y="2323079"/>
            <a:ext cx="2009497" cy="2519213"/>
            <a:chOff x="5822509" y="170001"/>
            <a:chExt cx="2009497" cy="2519213"/>
          </a:xfrm>
        </p:grpSpPr>
        <p:pic>
          <p:nvPicPr>
            <p:cNvPr id="41" name="图片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2785" y="330156"/>
              <a:ext cx="1588122" cy="65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文本框 24"/>
            <p:cNvSpPr txBox="1">
              <a:spLocks noChangeArrowheads="1"/>
            </p:cNvSpPr>
            <p:nvPr/>
          </p:nvSpPr>
          <p:spPr bwMode="auto">
            <a:xfrm>
              <a:off x="6406480" y="519827"/>
              <a:ext cx="110072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60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22</a:t>
              </a:r>
              <a:r>
                <a:rPr kumimoji="0" 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.</a:t>
              </a: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  <a:endPara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3" name="文本框 25"/>
            <p:cNvSpPr txBox="1">
              <a:spLocks noChangeArrowheads="1"/>
            </p:cNvSpPr>
            <p:nvPr/>
          </p:nvSpPr>
          <p:spPr bwMode="auto">
            <a:xfrm>
              <a:off x="5822509" y="488675"/>
              <a:ext cx="569912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18</a:t>
              </a:r>
              <a:endParaRPr kumimoji="0" lang="en-US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4" name="文本框 26"/>
            <p:cNvSpPr txBox="1">
              <a:spLocks noChangeArrowheads="1"/>
            </p:cNvSpPr>
            <p:nvPr/>
          </p:nvSpPr>
          <p:spPr bwMode="auto">
            <a:xfrm>
              <a:off x="6610665" y="196760"/>
              <a:ext cx="57150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kumimoji="0" lang="en-US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5" name="文本框 27"/>
            <p:cNvSpPr txBox="1">
              <a:spLocks noChangeArrowheads="1"/>
            </p:cNvSpPr>
            <p:nvPr/>
          </p:nvSpPr>
          <p:spPr bwMode="auto">
            <a:xfrm>
              <a:off x="6393610" y="805163"/>
              <a:ext cx="910476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60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18</a:t>
              </a:r>
              <a:endParaRPr kumimoji="0" lang="en-US" altLang="en-US" sz="2400" b="1" i="0" u="none" strike="noStrike" kern="0" cap="none" spc="60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6" name="直接连接符 3"/>
            <p:cNvCxnSpPr>
              <a:cxnSpLocks noChangeShapeType="1"/>
            </p:cNvCxnSpPr>
            <p:nvPr/>
          </p:nvCxnSpPr>
          <p:spPr bwMode="auto">
            <a:xfrm>
              <a:off x="6306478" y="1226734"/>
              <a:ext cx="1332000" cy="0"/>
            </a:xfrm>
            <a:prstGeom prst="line">
              <a:avLst/>
            </a:prstGeom>
            <a:noFill/>
            <a:ln w="22225" cmpd="sng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" name="文本框 30"/>
            <p:cNvSpPr txBox="1">
              <a:spLocks noChangeArrowheads="1"/>
            </p:cNvSpPr>
            <p:nvPr/>
          </p:nvSpPr>
          <p:spPr bwMode="auto">
            <a:xfrm>
              <a:off x="6631178" y="1100192"/>
              <a:ext cx="57150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8" name="文本框 31"/>
            <p:cNvSpPr txBox="1">
              <a:spLocks noChangeArrowheads="1"/>
            </p:cNvSpPr>
            <p:nvPr/>
          </p:nvSpPr>
          <p:spPr bwMode="auto">
            <a:xfrm>
              <a:off x="6942604" y="1136913"/>
              <a:ext cx="360269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  <a:endParaRPr kumimoji="0" lang="en-US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9" name="文本框 32"/>
            <p:cNvSpPr txBox="1">
              <a:spLocks noChangeArrowheads="1"/>
            </p:cNvSpPr>
            <p:nvPr/>
          </p:nvSpPr>
          <p:spPr bwMode="auto">
            <a:xfrm>
              <a:off x="7027836" y="170001"/>
              <a:ext cx="80417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60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25</a:t>
              </a:r>
              <a:endParaRPr kumimoji="0" lang="en-US" altLang="en-US" sz="2400" b="1" i="0" u="none" strike="noStrike" kern="0" cap="none" spc="60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0" name="文本框 33"/>
            <p:cNvSpPr txBox="1">
              <a:spLocks noChangeArrowheads="1"/>
            </p:cNvSpPr>
            <p:nvPr/>
          </p:nvSpPr>
          <p:spPr bwMode="auto">
            <a:xfrm>
              <a:off x="6641145" y="1361856"/>
              <a:ext cx="100647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3  6</a:t>
              </a:r>
              <a:endParaRPr kumimoji="0" lang="en-US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1" name="直接连接符 34"/>
            <p:cNvCxnSpPr>
              <a:cxnSpLocks noChangeShapeType="1"/>
            </p:cNvCxnSpPr>
            <p:nvPr/>
          </p:nvCxnSpPr>
          <p:spPr bwMode="auto">
            <a:xfrm>
              <a:off x="6306478" y="1725100"/>
              <a:ext cx="1332000" cy="0"/>
            </a:xfrm>
            <a:prstGeom prst="line">
              <a:avLst/>
            </a:prstGeom>
            <a:noFill/>
            <a:ln w="19050" cmpd="sng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椭圆 5"/>
            <p:cNvSpPr>
              <a:spLocks noChangeArrowheads="1"/>
            </p:cNvSpPr>
            <p:nvPr/>
          </p:nvSpPr>
          <p:spPr bwMode="auto">
            <a:xfrm>
              <a:off x="6908284" y="462309"/>
              <a:ext cx="21600" cy="21600"/>
            </a:xfrm>
            <a:prstGeom prst="ellipse">
              <a:avLst/>
            </a:prstGeom>
            <a:solidFill>
              <a:srgbClr val="FF0000"/>
            </a:solidFill>
            <a:ln w="25400" cmpd="sng">
              <a:solidFill>
                <a:srgbClr val="FF0000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600" b="1" smtClean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53" name="文本框 36"/>
            <p:cNvSpPr txBox="1">
              <a:spLocks noChangeArrowheads="1"/>
            </p:cNvSpPr>
            <p:nvPr/>
          </p:nvSpPr>
          <p:spPr bwMode="auto">
            <a:xfrm>
              <a:off x="6958070" y="1649842"/>
              <a:ext cx="727909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9 0</a:t>
              </a:r>
              <a:endPara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2" name="直接连接符 34"/>
            <p:cNvCxnSpPr>
              <a:cxnSpLocks noChangeShapeType="1"/>
            </p:cNvCxnSpPr>
            <p:nvPr/>
          </p:nvCxnSpPr>
          <p:spPr bwMode="auto">
            <a:xfrm>
              <a:off x="6285140" y="2301164"/>
              <a:ext cx="1332000" cy="0"/>
            </a:xfrm>
            <a:prstGeom prst="line">
              <a:avLst/>
            </a:prstGeom>
            <a:noFill/>
            <a:ln w="19050" cmpd="sng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" name="文本框 36"/>
            <p:cNvSpPr txBox="1">
              <a:spLocks noChangeArrowheads="1"/>
            </p:cNvSpPr>
            <p:nvPr/>
          </p:nvSpPr>
          <p:spPr bwMode="auto">
            <a:xfrm>
              <a:off x="6958071" y="1911507"/>
              <a:ext cx="727909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9 0</a:t>
              </a:r>
              <a:endPara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文本框 36"/>
            <p:cNvSpPr txBox="1">
              <a:spLocks noChangeArrowheads="1"/>
            </p:cNvSpPr>
            <p:nvPr/>
          </p:nvSpPr>
          <p:spPr bwMode="auto">
            <a:xfrm>
              <a:off x="6960558" y="2228839"/>
              <a:ext cx="727909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0</a:t>
              </a:r>
              <a:endPara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5652327" y="3885595"/>
            <a:ext cx="561135" cy="27066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932895" y="2416174"/>
            <a:ext cx="257547" cy="27066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直接箭头连接符 55"/>
          <p:cNvCxnSpPr/>
          <p:nvPr/>
        </p:nvCxnSpPr>
        <p:spPr>
          <a:xfrm>
            <a:off x="6337228" y="2571496"/>
            <a:ext cx="504000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/>
          <p:nvPr/>
        </p:nvCxnSpPr>
        <p:spPr>
          <a:xfrm>
            <a:off x="6289958" y="4017681"/>
            <a:ext cx="504000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1"/>
          <p:cNvSpPr txBox="1">
            <a:spLocks noChangeArrowheads="1"/>
          </p:cNvSpPr>
          <p:nvPr/>
        </p:nvSpPr>
        <p:spPr bwMode="auto">
          <a:xfrm>
            <a:off x="6793958" y="2352287"/>
            <a:ext cx="1512168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个（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）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TextBox 1"/>
          <p:cNvSpPr txBox="1">
            <a:spLocks noChangeArrowheads="1"/>
          </p:cNvSpPr>
          <p:nvPr/>
        </p:nvSpPr>
        <p:spPr bwMode="auto">
          <a:xfrm>
            <a:off x="6779015" y="3817626"/>
            <a:ext cx="1512168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个（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）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0" name="TextBox 1"/>
          <p:cNvSpPr txBox="1">
            <a:spLocks noChangeArrowheads="1"/>
          </p:cNvSpPr>
          <p:nvPr/>
        </p:nvSpPr>
        <p:spPr bwMode="auto">
          <a:xfrm>
            <a:off x="7505391" y="3799953"/>
            <a:ext cx="981769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0.01</a:t>
            </a:r>
            <a:endParaRPr lang="en-US" altLang="zh-CN" sz="2000" b="1" dirty="0" smtClean="0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TextBox 1"/>
          <p:cNvSpPr txBox="1">
            <a:spLocks noChangeArrowheads="1"/>
          </p:cNvSpPr>
          <p:nvPr/>
        </p:nvSpPr>
        <p:spPr bwMode="auto">
          <a:xfrm>
            <a:off x="7416608" y="2334614"/>
            <a:ext cx="889518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0.01</a:t>
            </a:r>
            <a:endParaRPr lang="en-US" altLang="zh-CN" sz="2000" b="1" dirty="0" smtClean="0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 bldLvl="0" animBg="1"/>
      <p:bldP spid="35" grpId="0" bldLvl="0" animBg="1"/>
      <p:bldP spid="37" grpId="0"/>
      <p:bldP spid="38" grpId="0"/>
      <p:bldP spid="14" grpId="0"/>
      <p:bldP spid="54" grpId="0" bldLvl="0" animBg="1"/>
      <p:bldP spid="55" grpId="0" bldLvl="0" animBg="1"/>
      <p:bldP spid="58" grpId="0"/>
      <p:bldP spid="59" grpId="0"/>
      <p:bldP spid="60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D:/工作/做课件/人物参考七彩课堂教学课件/半身男孩1.tif半身男孩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t="6979" b="6979"/>
          <a:stretch>
            <a:fillRect/>
          </a:stretch>
        </p:blipFill>
        <p:spPr bwMode="auto">
          <a:xfrm flipH="1">
            <a:off x="7536791" y="3526985"/>
            <a:ext cx="1097428" cy="12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" name="组合 4"/>
          <p:cNvGrpSpPr/>
          <p:nvPr/>
        </p:nvGrpSpPr>
        <p:grpSpPr bwMode="auto">
          <a:xfrm>
            <a:off x="484537" y="2783116"/>
            <a:ext cx="6529164" cy="1764001"/>
            <a:chOff x="-151492" y="981848"/>
            <a:chExt cx="5311091" cy="79996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2" name="云形标注 82"/>
            <p:cNvSpPr>
              <a:spLocks noChangeArrowheads="1"/>
            </p:cNvSpPr>
            <p:nvPr/>
          </p:nvSpPr>
          <p:spPr bwMode="auto">
            <a:xfrm rot="120000">
              <a:off x="-151492" y="981848"/>
              <a:ext cx="5311091" cy="799960"/>
            </a:xfrm>
            <a:prstGeom prst="cloudCallout">
              <a:avLst>
                <a:gd name="adj1" fmla="val 56035"/>
                <a:gd name="adj2" fmla="val 24764"/>
              </a:avLst>
            </a:pr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矩形 4"/>
            <p:cNvSpPr>
              <a:spLocks noChangeArrowheads="1"/>
            </p:cNvSpPr>
            <p:nvPr/>
          </p:nvSpPr>
          <p:spPr bwMode="auto">
            <a:xfrm>
              <a:off x="210320" y="1113176"/>
              <a:ext cx="4789131" cy="54433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4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根据商不变的规律，被除数和除数同时扩大</a:t>
              </a:r>
              <a:r>
                <a:rPr lang="en-US" altLang="zh-CN" sz="24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24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倍，</a:t>
              </a:r>
              <a:r>
                <a:rPr lang="en-US" altLang="zh-CN" sz="24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100</a:t>
              </a:r>
              <a:r>
                <a:rPr lang="zh-CN" altLang="en-US" sz="24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倍</a:t>
              </a:r>
              <a:r>
                <a:rPr lang="en-US" altLang="zh-CN" sz="2400" b="1" dirty="0">
                  <a:solidFill>
                    <a:srgbClr val="0000CC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……</a:t>
              </a:r>
              <a:r>
                <a:rPr lang="zh-CN" altLang="en-US" sz="24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商</a:t>
              </a:r>
              <a:r>
                <a:rPr lang="zh-CN" altLang="en-US" sz="2400" b="1" dirty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不变</a:t>
              </a:r>
              <a:r>
                <a:rPr lang="zh-CN" altLang="en-US" sz="24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。（同时把被除数和除数的小数点向右移动相同的位数。）</a:t>
              </a:r>
              <a:endPara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 bwMode="auto">
          <a:xfrm>
            <a:off x="321563" y="555526"/>
            <a:ext cx="7686675" cy="5275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填一填，说一说你是怎么想的。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512" y="1203598"/>
            <a:ext cx="9144000" cy="1550987"/>
            <a:chOff x="-32117" y="1810971"/>
            <a:chExt cx="9144000" cy="1550987"/>
          </a:xfrm>
        </p:grpSpPr>
        <p:pic>
          <p:nvPicPr>
            <p:cNvPr id="10" name="图片 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2117" y="1810971"/>
              <a:ext cx="9144000" cy="1550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10"/>
            <p:cNvSpPr txBox="1"/>
            <p:nvPr/>
          </p:nvSpPr>
          <p:spPr bwMode="auto">
            <a:xfrm>
              <a:off x="321563" y="2089956"/>
              <a:ext cx="8468058" cy="105259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21÷0.7 =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</a:t>
              </a:r>
              <a:r>
                <a:rPr lang="zh-CN" altLang="en-US" sz="2600" b="1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）</a:t>
              </a: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÷7	</a:t>
              </a:r>
              <a:r>
                <a:rPr lang="en-US" altLang="zh-CN" sz="2600" b="1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36÷4.8 </a:t>
              </a: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 360÷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 </a:t>
              </a:r>
              <a:r>
                <a:rPr lang="zh-CN" altLang="en-US" sz="2600" b="1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</a:t>
              </a:r>
              <a:r>
                <a:rPr lang="en-US" altLang="zh-CN" sz="2600" b="1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3÷0.15 =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600" b="1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）</a:t>
              </a: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÷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  </a:t>
              </a: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</a:t>
              </a:r>
              <a:r>
                <a:rPr lang="zh-CN" altLang="en-US" sz="2600" b="1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）   </a:t>
              </a:r>
              <a:r>
                <a:rPr lang="en-US" altLang="zh-CN" sz="2600" b="1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0.4÷0.02 </a:t>
              </a: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600" b="1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）</a:t>
              </a:r>
              <a:r>
                <a:rPr lang="en-US" altLang="zh-CN" sz="2600" b="1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÷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 </a:t>
              </a: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</a:t>
              </a:r>
              <a:r>
                <a:rPr lang="zh-CN" altLang="en-US" sz="2600" b="1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092108" y="1522722"/>
            <a:ext cx="809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210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7456159" y="1522722"/>
            <a:ext cx="817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2096724" y="1969468"/>
            <a:ext cx="815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300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3714122" y="1981409"/>
            <a:ext cx="55924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6700764" y="1981409"/>
            <a:ext cx="610656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8234768" y="1997878"/>
            <a:ext cx="530219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 bwMode="auto">
          <a:xfrm>
            <a:off x="660567" y="938623"/>
            <a:ext cx="7686675" cy="5275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计算下面两组题，说一说你发现了什么。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903292" y="1465014"/>
            <a:ext cx="6881813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4.2÷1.2 	  		      0.16÷2.5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4.2÷0.12 			</a:t>
            </a:r>
            <a:r>
              <a:rPr lang="en-US" altLang="zh-CN" sz="32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0.16÷0.25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506244" y="1638610"/>
            <a:ext cx="10890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3.5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689379" y="2378486"/>
            <a:ext cx="10890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35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6184668" y="1639332"/>
            <a:ext cx="16605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0.064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6184613" y="2373394"/>
            <a:ext cx="16605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0.64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376" y="3376272"/>
            <a:ext cx="1080000" cy="1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圆角矩形标注 1"/>
          <p:cNvSpPr/>
          <p:nvPr/>
        </p:nvSpPr>
        <p:spPr>
          <a:xfrm>
            <a:off x="1535165" y="3291830"/>
            <a:ext cx="7092000" cy="1260000"/>
          </a:xfrm>
          <a:prstGeom prst="wedgeRoundRectCallout">
            <a:avLst>
              <a:gd name="adj1" fmla="val -53758"/>
              <a:gd name="adj2" fmla="val 43587"/>
              <a:gd name="adj3" fmla="val 16667"/>
            </a:avLst>
          </a:prstGeom>
          <a:ln>
            <a:solidFill>
              <a:srgbClr val="FF99CC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发现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sz="2400" b="1" dirty="0" smtClean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每一组数中，除数比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大，得到的商比被除数小；除数比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小，得到的商比被除数大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933825" y="1651673"/>
            <a:ext cx="19050" cy="1186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D:/工作/做课件/人物参考七彩课堂教学课件/半身男孩2.tif半身男孩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t="3450" b="3450"/>
          <a:stretch>
            <a:fillRect/>
          </a:stretch>
        </p:blipFill>
        <p:spPr bwMode="auto">
          <a:xfrm>
            <a:off x="7166456" y="3076168"/>
            <a:ext cx="1097428" cy="12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" name="组合 4"/>
          <p:cNvGrpSpPr/>
          <p:nvPr/>
        </p:nvGrpSpPr>
        <p:grpSpPr bwMode="auto">
          <a:xfrm>
            <a:off x="585470" y="3115945"/>
            <a:ext cx="5264150" cy="1170529"/>
            <a:chOff x="1245127" y="980019"/>
            <a:chExt cx="4165584" cy="75209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2" name="云形标注 82"/>
            <p:cNvSpPr>
              <a:spLocks noChangeArrowheads="1"/>
            </p:cNvSpPr>
            <p:nvPr/>
          </p:nvSpPr>
          <p:spPr bwMode="auto">
            <a:xfrm>
              <a:off x="1245127" y="980019"/>
              <a:ext cx="4165584" cy="667083"/>
            </a:xfrm>
            <a:prstGeom prst="cloudCallout">
              <a:avLst>
                <a:gd name="adj1" fmla="val 72698"/>
                <a:gd name="adj2" fmla="val 9307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矩形 4"/>
            <p:cNvSpPr>
              <a:spLocks noChangeArrowheads="1"/>
            </p:cNvSpPr>
            <p:nvPr/>
          </p:nvSpPr>
          <p:spPr bwMode="auto">
            <a:xfrm>
              <a:off x="1505159" y="1119699"/>
              <a:ext cx="3875402" cy="61241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验算方法：商</a:t>
              </a:r>
              <a:r>
                <a:rPr lang="en-US" altLang="zh-CN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zh-CN" altLang="en-US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除数</a:t>
              </a:r>
              <a:r>
                <a:rPr lang="en-US" altLang="zh-CN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r>
                <a:rPr lang="zh-CN" altLang="en-US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被除数。</a:t>
              </a:r>
              <a:endParaRPr lang="zh-CN" altLang="en-US" b="1" dirty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 bwMode="auto">
          <a:xfrm>
            <a:off x="157883" y="589373"/>
            <a:ext cx="8737924" cy="56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用竖式计算，说一说竖式中每一步的意思，并验算。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1043608" y="1332167"/>
            <a:ext cx="710088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6.21÷0.03 </a:t>
            </a:r>
            <a:r>
              <a:rPr lang="en-US" altLang="zh-CN" sz="32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32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32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10.8÷45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9.36÷5.2 		</a:t>
            </a:r>
            <a:r>
              <a:rPr lang="en-US" altLang="zh-CN" sz="32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	72.9÷0.9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 bwMode="auto">
          <a:xfrm>
            <a:off x="1082477" y="1091208"/>
            <a:ext cx="7100888" cy="7372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6.21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0.03 			       10.8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45</a:t>
            </a:r>
            <a:endParaRPr lang="en-US" altLang="zh-CN" sz="28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1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939" y="2082024"/>
            <a:ext cx="1727200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文本框 51"/>
          <p:cNvSpPr txBox="1"/>
          <p:nvPr/>
        </p:nvSpPr>
        <p:spPr>
          <a:xfrm>
            <a:off x="1747639" y="2313799"/>
            <a:ext cx="1747838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6.2 1</a:t>
            </a:r>
            <a:endParaRPr lang="en-US" altLang="zh-CN" sz="2800" b="1" spc="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>
            <a:spLocks noChangeArrowheads="1"/>
          </p:cNvSpPr>
          <p:nvPr/>
        </p:nvSpPr>
        <p:spPr bwMode="auto">
          <a:xfrm>
            <a:off x="539552" y="2310624"/>
            <a:ext cx="10858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0. 0 3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>
            <a:spLocks noChangeArrowheads="1"/>
          </p:cNvSpPr>
          <p:nvPr/>
        </p:nvSpPr>
        <p:spPr bwMode="auto">
          <a:xfrm>
            <a:off x="1746052" y="1896286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750814" y="2685274"/>
            <a:ext cx="1460500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altLang="zh-CN" sz="2800" b="1" spc="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1696839" y="3126599"/>
            <a:ext cx="143986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>
            <a:spLocks noChangeArrowheads="1"/>
          </p:cNvSpPr>
          <p:nvPr/>
        </p:nvSpPr>
        <p:spPr bwMode="auto">
          <a:xfrm>
            <a:off x="2195314" y="3080561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/>
          <p:cNvSpPr txBox="1">
            <a:spLocks noChangeArrowheads="1"/>
          </p:cNvSpPr>
          <p:nvPr/>
        </p:nvSpPr>
        <p:spPr bwMode="auto">
          <a:xfrm>
            <a:off x="2581394" y="3083736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58"/>
          <p:cNvSpPr txBox="1">
            <a:spLocks noChangeArrowheads="1"/>
          </p:cNvSpPr>
          <p:nvPr/>
        </p:nvSpPr>
        <p:spPr bwMode="auto">
          <a:xfrm>
            <a:off x="2602349" y="1899461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193727" y="3472674"/>
            <a:ext cx="1412875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</a:t>
            </a:r>
            <a:endParaRPr lang="en-US" altLang="zh-CN" sz="2800" b="1" spc="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1723827" y="3939399"/>
            <a:ext cx="1439862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>
            <a:spLocks noChangeArrowheads="1"/>
          </p:cNvSpPr>
          <p:nvPr/>
        </p:nvSpPr>
        <p:spPr bwMode="auto">
          <a:xfrm>
            <a:off x="2598857" y="3910824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855464" y="2605899"/>
            <a:ext cx="71438" cy="1793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2120702" y="2583674"/>
            <a:ext cx="71437" cy="1809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椭圆 64"/>
          <p:cNvSpPr/>
          <p:nvPr/>
        </p:nvSpPr>
        <p:spPr>
          <a:xfrm>
            <a:off x="2979539" y="2642411"/>
            <a:ext cx="34925" cy="365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>
            <a:spLocks noChangeArrowheads="1"/>
          </p:cNvSpPr>
          <p:nvPr/>
        </p:nvSpPr>
        <p:spPr bwMode="auto">
          <a:xfrm>
            <a:off x="2187377" y="1896286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691249" y="1196236"/>
            <a:ext cx="1584325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8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189" y="2320149"/>
            <a:ext cx="2060575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本框 13"/>
          <p:cNvSpPr txBox="1">
            <a:spLocks noChangeArrowheads="1"/>
          </p:cNvSpPr>
          <p:nvPr/>
        </p:nvSpPr>
        <p:spPr bwMode="auto">
          <a:xfrm>
            <a:off x="5441752" y="2315386"/>
            <a:ext cx="171132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1  0.  8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14"/>
          <p:cNvSpPr txBox="1">
            <a:spLocks noChangeArrowheads="1"/>
          </p:cNvSpPr>
          <p:nvPr/>
        </p:nvSpPr>
        <p:spPr bwMode="auto">
          <a:xfrm>
            <a:off x="4590852" y="2285224"/>
            <a:ext cx="86042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4 5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直接连接符 17"/>
          <p:cNvCxnSpPr>
            <a:cxnSpLocks noChangeShapeType="1"/>
          </p:cNvCxnSpPr>
          <p:nvPr/>
        </p:nvCxnSpPr>
        <p:spPr bwMode="auto">
          <a:xfrm>
            <a:off x="5419527" y="3282174"/>
            <a:ext cx="17160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2" name="文本框 18"/>
          <p:cNvSpPr txBox="1">
            <a:spLocks noChangeArrowheads="1"/>
          </p:cNvSpPr>
          <p:nvPr/>
        </p:nvSpPr>
        <p:spPr bwMode="auto">
          <a:xfrm>
            <a:off x="5837039" y="3244074"/>
            <a:ext cx="9810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1   8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文本框 19"/>
          <p:cNvSpPr txBox="1">
            <a:spLocks noChangeArrowheads="1"/>
          </p:cNvSpPr>
          <p:nvPr/>
        </p:nvSpPr>
        <p:spPr bwMode="auto">
          <a:xfrm>
            <a:off x="5804019" y="1791511"/>
            <a:ext cx="484188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直接连接符 20"/>
          <p:cNvCxnSpPr>
            <a:cxnSpLocks noChangeShapeType="1"/>
          </p:cNvCxnSpPr>
          <p:nvPr/>
        </p:nvCxnSpPr>
        <p:spPr bwMode="auto">
          <a:xfrm>
            <a:off x="5452864" y="4226736"/>
            <a:ext cx="17160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" name="椭圆 21"/>
          <p:cNvSpPr>
            <a:spLocks noChangeArrowheads="1"/>
          </p:cNvSpPr>
          <p:nvPr/>
        </p:nvSpPr>
        <p:spPr bwMode="auto">
          <a:xfrm>
            <a:off x="6179304" y="2145524"/>
            <a:ext cx="52388" cy="508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76" name="文本框 25"/>
          <p:cNvSpPr txBox="1">
            <a:spLocks noChangeArrowheads="1"/>
          </p:cNvSpPr>
          <p:nvPr/>
        </p:nvSpPr>
        <p:spPr bwMode="auto">
          <a:xfrm>
            <a:off x="5838627" y="3707624"/>
            <a:ext cx="152876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1   8   0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文本框 26"/>
          <p:cNvSpPr txBox="1">
            <a:spLocks noChangeArrowheads="1"/>
          </p:cNvSpPr>
          <p:nvPr/>
        </p:nvSpPr>
        <p:spPr bwMode="auto">
          <a:xfrm>
            <a:off x="6750169" y="4187049"/>
            <a:ext cx="5397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文本框 29"/>
          <p:cNvSpPr txBox="1">
            <a:spLocks noChangeArrowheads="1"/>
          </p:cNvSpPr>
          <p:nvPr/>
        </p:nvSpPr>
        <p:spPr bwMode="auto">
          <a:xfrm>
            <a:off x="6254552" y="1791511"/>
            <a:ext cx="55562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文本框 31"/>
          <p:cNvSpPr txBox="1">
            <a:spLocks noChangeArrowheads="1"/>
          </p:cNvSpPr>
          <p:nvPr/>
        </p:nvSpPr>
        <p:spPr bwMode="auto">
          <a:xfrm>
            <a:off x="5825609" y="2770999"/>
            <a:ext cx="1011238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9   0 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文本框 29"/>
          <p:cNvSpPr txBox="1">
            <a:spLocks noChangeArrowheads="1"/>
          </p:cNvSpPr>
          <p:nvPr/>
        </p:nvSpPr>
        <p:spPr bwMode="auto">
          <a:xfrm>
            <a:off x="6712387" y="1791511"/>
            <a:ext cx="55721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文本框 18"/>
          <p:cNvSpPr txBox="1">
            <a:spLocks noChangeArrowheads="1"/>
          </p:cNvSpPr>
          <p:nvPr/>
        </p:nvSpPr>
        <p:spPr bwMode="auto">
          <a:xfrm>
            <a:off x="6718102" y="3244074"/>
            <a:ext cx="573087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5784334" y="1205126"/>
            <a:ext cx="1584325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8"/>
          <p:cNvSpPr txBox="1"/>
          <p:nvPr/>
        </p:nvSpPr>
        <p:spPr bwMode="auto">
          <a:xfrm>
            <a:off x="157883" y="589373"/>
            <a:ext cx="8617150" cy="56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用竖式计算，说一说竖式中每一步的意思，并验算。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7" grpId="0"/>
      <p:bldP spid="58" grpId="0"/>
      <p:bldP spid="59" grpId="0"/>
      <p:bldP spid="60" grpId="0"/>
      <p:bldP spid="62" grpId="0"/>
      <p:bldP spid="65" grpId="0" bldLvl="0" animBg="1"/>
      <p:bldP spid="66" grpId="0"/>
      <p:bldP spid="67" grpId="0"/>
      <p:bldP spid="69" grpId="0"/>
      <p:bldP spid="70" grpId="0"/>
      <p:bldP spid="72" grpId="0"/>
      <p:bldP spid="73" grpId="0"/>
      <p:bldP spid="75" grpId="0" bldLvl="0" animBg="1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 bwMode="auto">
          <a:xfrm>
            <a:off x="1197347" y="962050"/>
            <a:ext cx="7100888" cy="7372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9.36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5.2 			       72.9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0.9</a:t>
            </a:r>
            <a:endParaRPr lang="zh-CN" altLang="en-US" sz="28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460" y="2096072"/>
            <a:ext cx="1727200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1597397" y="2327847"/>
            <a:ext cx="1747838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9.3 6</a:t>
            </a:r>
            <a:endParaRPr lang="en-US" altLang="zh-CN" sz="2800" b="1" spc="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11560" y="2311972"/>
            <a:ext cx="89376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028880" y="1869060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06922" y="2732660"/>
            <a:ext cx="1458913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5 2</a:t>
            </a:r>
            <a:endParaRPr lang="en-US" altLang="zh-CN" sz="2800" b="1" spc="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552947" y="3207322"/>
            <a:ext cx="143986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613272" y="3159697"/>
            <a:ext cx="1017588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4 1</a:t>
            </a:r>
            <a:endParaRPr lang="en-US" altLang="zh-CN" sz="2800" b="1" spc="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2420675" y="3169222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2481317" y="1862710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29147" y="3550222"/>
            <a:ext cx="1571625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4 1 6</a:t>
            </a:r>
            <a:endParaRPr lang="en-US" altLang="zh-CN" sz="2800" b="1" spc="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579935" y="4029647"/>
            <a:ext cx="1439862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2423850" y="3983610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921122" y="2597722"/>
            <a:ext cx="71438" cy="1793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2448297" y="2221682"/>
            <a:ext cx="36513" cy="365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1968872" y="2597722"/>
            <a:ext cx="73025" cy="1793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2435597" y="2656460"/>
            <a:ext cx="34925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651906" y="1098756"/>
            <a:ext cx="1584325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635" y="2142110"/>
            <a:ext cx="1727200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文本框 35"/>
          <p:cNvSpPr txBox="1"/>
          <p:nvPr/>
        </p:nvSpPr>
        <p:spPr>
          <a:xfrm>
            <a:off x="5415335" y="2373885"/>
            <a:ext cx="1747837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7 2.9</a:t>
            </a:r>
            <a:endParaRPr lang="en-US" altLang="zh-CN" sz="2800" b="1" spc="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4397747" y="2370710"/>
            <a:ext cx="86836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0. 9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5848087" y="1956372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418510" y="2745360"/>
            <a:ext cx="1460500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7 2</a:t>
            </a:r>
            <a:endParaRPr lang="en-US" altLang="zh-CN" sz="2800" b="1" spc="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5364535" y="3218435"/>
            <a:ext cx="1439862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6226230" y="3172397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24642" y="3532760"/>
            <a:ext cx="565150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altLang="zh-CN" sz="2800" b="1" spc="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5391522" y="3999485"/>
            <a:ext cx="143986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6243692" y="3970910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4713660" y="2665985"/>
            <a:ext cx="71437" cy="1793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6203052" y="2638997"/>
            <a:ext cx="71438" cy="1809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椭圆 46"/>
          <p:cNvSpPr/>
          <p:nvPr/>
        </p:nvSpPr>
        <p:spPr>
          <a:xfrm>
            <a:off x="6672635" y="2721547"/>
            <a:ext cx="34925" cy="365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6243692" y="1956372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028110" y="1095263"/>
            <a:ext cx="1584325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8"/>
          <p:cNvSpPr txBox="1"/>
          <p:nvPr/>
        </p:nvSpPr>
        <p:spPr bwMode="auto">
          <a:xfrm>
            <a:off x="157882" y="589373"/>
            <a:ext cx="8986117" cy="527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用竖式计算，说一说竖式中每一步的意思，并验算。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  <p:bldP spid="21" grpId="0"/>
      <p:bldP spid="22" grpId="0"/>
      <p:bldP spid="23" grpId="0"/>
      <p:bldP spid="24" grpId="0"/>
      <p:bldP spid="26" grpId="0"/>
      <p:bldP spid="28" grpId="0" bldLvl="0" animBg="1"/>
      <p:bldP spid="30" grpId="0" bldLvl="0" animBg="1"/>
      <p:bldP spid="34" grpId="0"/>
      <p:bldP spid="36" grpId="0"/>
      <p:bldP spid="37" grpId="0"/>
      <p:bldP spid="38" grpId="0"/>
      <p:bldP spid="39" grpId="0"/>
      <p:bldP spid="41" grpId="0"/>
      <p:bldP spid="42" grpId="0"/>
      <p:bldP spid="44" grpId="0"/>
      <p:bldP spid="47" grpId="0" bldLvl="0" animBg="1"/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D:/工作/做课件/人物参考七彩课堂教学课件/半身女孩4.tif半身女孩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2669" r="2669"/>
          <a:stretch>
            <a:fillRect/>
          </a:stretch>
        </p:blipFill>
        <p:spPr bwMode="auto">
          <a:xfrm flipH="1">
            <a:off x="6806459" y="3552506"/>
            <a:ext cx="1097428" cy="12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" name="组合 4"/>
          <p:cNvGrpSpPr/>
          <p:nvPr/>
        </p:nvGrpSpPr>
        <p:grpSpPr bwMode="auto">
          <a:xfrm>
            <a:off x="2408337" y="3200067"/>
            <a:ext cx="4005569" cy="1433150"/>
            <a:chOff x="2824789" y="1091504"/>
            <a:chExt cx="2582459" cy="66708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2" name="云形标注 82"/>
            <p:cNvSpPr>
              <a:spLocks noChangeArrowheads="1"/>
            </p:cNvSpPr>
            <p:nvPr/>
          </p:nvSpPr>
          <p:spPr bwMode="auto">
            <a:xfrm>
              <a:off x="2824789" y="1091504"/>
              <a:ext cx="2506939" cy="667083"/>
            </a:xfrm>
            <a:prstGeom prst="cloudCallout">
              <a:avLst>
                <a:gd name="adj1" fmla="val 58001"/>
                <a:gd name="adj2" fmla="val 29910"/>
              </a:avLst>
            </a:prstGeom>
            <a:ln>
              <a:solidFill>
                <a:srgbClr val="FF99CC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矩形 4"/>
            <p:cNvSpPr>
              <a:spLocks noChangeArrowheads="1"/>
            </p:cNvSpPr>
            <p:nvPr/>
          </p:nvSpPr>
          <p:spPr bwMode="auto">
            <a:xfrm>
              <a:off x="3010488" y="1202993"/>
              <a:ext cx="2396760" cy="4441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时</a:t>
              </a:r>
              <a:r>
                <a:rPr lang="en-US" altLang="zh-CN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r>
                <a:rPr lang="en-US" altLang="zh-CN" b="1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60</a:t>
              </a:r>
              <a:r>
                <a:rPr lang="zh-CN" altLang="en-US" b="1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分，</a:t>
              </a:r>
              <a:r>
                <a:rPr lang="en-US" altLang="zh-CN" b="1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1t=1000kg</a:t>
              </a:r>
              <a:endPara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1dm</a:t>
              </a:r>
              <a:r>
                <a:rPr lang="en-US" altLang="zh-CN" b="1" baseline="30000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=100cm</a:t>
              </a:r>
              <a:r>
                <a:rPr lang="en-US" altLang="zh-CN" b="1" baseline="30000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b="1" dirty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 bwMode="auto">
          <a:xfrm>
            <a:off x="818248" y="699542"/>
            <a:ext cx="7612062" cy="5275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想一想，填一填。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2319198" y="1356866"/>
            <a:ext cx="4457700" cy="17771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90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=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      ）时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0.35t =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      ）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370 cm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=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      ）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dm</a:t>
            </a:r>
            <a:r>
              <a:rPr lang="en-US" altLang="zh-CN" sz="2800" b="1" baseline="30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3749447" y="1346728"/>
            <a:ext cx="858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1.5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3734729" y="1998495"/>
            <a:ext cx="858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350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4209505" y="2609517"/>
            <a:ext cx="858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3.7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D:/工作/做课件/人物参考七彩课堂教学课件/半身男孩5.tif半身男孩5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t="730" b="730"/>
          <a:stretch>
            <a:fillRect/>
          </a:stretch>
        </p:blipFill>
        <p:spPr bwMode="auto">
          <a:xfrm>
            <a:off x="7912437" y="3182093"/>
            <a:ext cx="1097428" cy="125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" name="组合 4"/>
          <p:cNvGrpSpPr/>
          <p:nvPr/>
        </p:nvGrpSpPr>
        <p:grpSpPr bwMode="auto">
          <a:xfrm>
            <a:off x="4857488" y="2143704"/>
            <a:ext cx="3055274" cy="1038389"/>
            <a:chOff x="2203242" y="1091504"/>
            <a:chExt cx="3128486" cy="66708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2" name="云形标注 82"/>
            <p:cNvSpPr>
              <a:spLocks noChangeArrowheads="1"/>
            </p:cNvSpPr>
            <p:nvPr/>
          </p:nvSpPr>
          <p:spPr bwMode="auto">
            <a:xfrm>
              <a:off x="2203242" y="1091504"/>
              <a:ext cx="3128486" cy="667083"/>
            </a:xfrm>
            <a:prstGeom prst="cloudCallout">
              <a:avLst>
                <a:gd name="adj1" fmla="val 56575"/>
                <a:gd name="adj2" fmla="val 65166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矩形 4"/>
            <p:cNvSpPr>
              <a:spLocks noChangeArrowheads="1"/>
            </p:cNvSpPr>
            <p:nvPr/>
          </p:nvSpPr>
          <p:spPr bwMode="auto">
            <a:xfrm>
              <a:off x="2420582" y="1158120"/>
              <a:ext cx="2693806" cy="53385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房间面积</a:t>
              </a:r>
              <a:r>
                <a:rPr lang="en-US" altLang="zh-CN" sz="24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÷</a:t>
              </a:r>
              <a:r>
                <a:rPr lang="zh-CN" altLang="en-US" sz="24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块数</a:t>
              </a:r>
              <a:r>
                <a:rPr lang="en-US" altLang="zh-CN" sz="24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r>
                <a:rPr lang="zh-CN" altLang="en-US" sz="24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每块砖的面积</a:t>
              </a:r>
              <a:endPara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 bwMode="auto">
          <a:xfrm>
            <a:off x="338658" y="442367"/>
            <a:ext cx="826241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6.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乐乐家书房的面积是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16 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，正好用了 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32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块地砖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b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每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块地砖的面积是多少？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971600" y="2615463"/>
            <a:ext cx="3590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16÷32 = 0.5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11560" y="3306663"/>
            <a:ext cx="6183313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答：每块地砖的面积是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0.5 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 bwMode="auto">
          <a:xfrm>
            <a:off x="4213001" y="923261"/>
            <a:ext cx="4860000" cy="19495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周末了，同学们上山用了 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2.5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时，沿原路下山用了 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1.5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时，上山、下山的平均速度分别是多少？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228376" y="849398"/>
            <a:ext cx="654050" cy="4786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 </a:t>
            </a:r>
            <a:endParaRPr lang="en-US" altLang="zh-CN" sz="2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1626963" y="3127460"/>
            <a:ext cx="6046788" cy="918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上山：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2.85÷2.5 = 1.14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（千米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时）</a:t>
            </a:r>
            <a:endParaRPr lang="en-US" altLang="zh-CN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下山：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2.85÷1.5 = 1.9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（千米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时）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23508" y="4019181"/>
            <a:ext cx="8539192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答：上山、下山的平均速度分别是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1.14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1.9 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8680" y="735965"/>
            <a:ext cx="3368040" cy="2324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"/>
          <a:stretch>
            <a:fillRect/>
          </a:stretch>
        </p:blipFill>
        <p:spPr>
          <a:xfrm>
            <a:off x="274954" y="474870"/>
            <a:ext cx="8640000" cy="2027704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 bwMode="auto">
          <a:xfrm>
            <a:off x="274954" y="2408430"/>
            <a:ext cx="7612062" cy="5084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请你提出两个数学问题，并尝试解答。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 bwMode="auto">
          <a:xfrm>
            <a:off x="192082" y="163141"/>
            <a:ext cx="655637" cy="5663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 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25"/>
          <p:cNvSpPr txBox="1"/>
          <p:nvPr/>
        </p:nvSpPr>
        <p:spPr bwMode="auto">
          <a:xfrm>
            <a:off x="1339155" y="3002285"/>
            <a:ext cx="7458855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最大的鼠的体重是最小的鼠的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体重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多少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倍？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spcAft>
                <a:spcPts val="120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50÷0.002 = 25000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最大的鼠的身长是最小的鼠的身长的多少倍？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1.5÷0.03 = 50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 bwMode="auto">
          <a:xfrm>
            <a:off x="114300" y="505313"/>
            <a:ext cx="900112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9.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王阿姨买了 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9.5 kg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苹果，给售货员 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元，找回 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7.2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b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买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苹果花了多少元？每千克苹果多少元？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 bwMode="auto">
          <a:xfrm>
            <a:off x="2527483" y="2174702"/>
            <a:ext cx="4732337" cy="1385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22.8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22.8÷9.5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726584" y="3651870"/>
            <a:ext cx="77120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答：买苹果花了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22.8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元，每千克苹果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419" y="695510"/>
            <a:ext cx="8640000" cy="411449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 bwMode="auto">
          <a:xfrm>
            <a:off x="251521" y="168052"/>
            <a:ext cx="2592288" cy="56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10.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数学游戏。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7451" y="1851670"/>
            <a:ext cx="475200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>
              <a:spcAft>
                <a:spcPts val="600"/>
              </a:spcAft>
            </a:pPr>
            <a:r>
              <a:rPr lang="zh-CN" altLang="en-US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0.2</a:t>
            </a:r>
            <a:r>
              <a:rPr lang="zh-CN" altLang="en-US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</a:t>
            </a:r>
            <a:r>
              <a:rPr lang="zh-CN" altLang="en-US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0.8</a:t>
            </a:r>
            <a:r>
              <a:rPr lang="zh-CN" altLang="en-US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0.04</a:t>
            </a:r>
            <a:r>
              <a:rPr lang="zh-CN" altLang="en-US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这些数中，任选两个数相除，如果商与棋盘上的数相同，做个记号，这个数别人就不能占领了。谁先占到三个连成一条直线的格子，谁就获胜。</a:t>
            </a:r>
            <a:endParaRPr lang="en-US" altLang="zh-CN" sz="2200" b="1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539750">
              <a:spcAft>
                <a:spcPts val="600"/>
              </a:spcAft>
            </a:pPr>
            <a:r>
              <a:rPr lang="zh-CN" altLang="en-US" sz="22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如果棋盘全部占满，却没有形成三格相连，就以占格子多者为胜。</a:t>
            </a:r>
            <a:endParaRPr lang="zh-CN" altLang="en-US" sz="22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61606" y="1290350"/>
            <a:ext cx="2124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除法三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子棋</a:t>
            </a:r>
            <a:endParaRPr lang="zh-CN" altLang="en-US" sz="2800" b="1" dirty="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443339" y="2139702"/>
          <a:ext cx="2880000" cy="18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/>
                <a:gridCol w="720000"/>
                <a:gridCol w="720000"/>
                <a:gridCol w="720000"/>
              </a:tblGrid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0.2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1.25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0.16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0.8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0.25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100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0.04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0.008</a:t>
                      </a:r>
                      <a:endParaRPr lang="en-US" altLang="zh-CN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6.25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125</a:t>
                      </a:r>
                      <a:endParaRPr lang="en-US" altLang="zh-CN" sz="2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47650" y="1523365"/>
            <a:ext cx="8667750" cy="2907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  <a:spcAft>
                <a:spcPts val="1800"/>
              </a:spcAft>
            </a:pPr>
            <a:r>
              <a:rPr 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）计算小数除法时，商的小数点一定</a:t>
            </a:r>
            <a:r>
              <a:rPr 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要与（　　　）</a:t>
            </a:r>
            <a:b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的小数点对齐。</a:t>
            </a:r>
            <a:endParaRPr lang="zh-CN" sz="2800" b="1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Aft>
                <a:spcPts val="1800"/>
              </a:spcAft>
            </a:pPr>
            <a:r>
              <a:rPr 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）除数是一位小数的除法,计算时除数和</a:t>
            </a:r>
            <a:r>
              <a:rPr 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被除数同时扩大</a:t>
            </a:r>
            <a:r>
              <a:rPr 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　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倍。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7680" y="572135"/>
            <a:ext cx="1915886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spcAft>
                <a:spcPts val="1800"/>
              </a:spcAft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r>
              <a:rPr 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填一填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53325" y="1653540"/>
            <a:ext cx="14382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被除数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26435" y="3840578"/>
            <a:ext cx="14382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10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05155" y="558800"/>
            <a:ext cx="7933690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蛋糕店有一卷彩带长15m，包装蛋糕盒用去3.4m</a:t>
            </a:r>
            <a:r>
              <a:rPr 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b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毛毛</a:t>
            </a:r>
            <a:r>
              <a:rPr 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把剩下的彩带对折三次，每段长多少米？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98408" y="2877129"/>
            <a:ext cx="4176025" cy="2182553"/>
            <a:chOff x="7650" y="3376"/>
            <a:chExt cx="6576" cy="3437"/>
          </a:xfrm>
        </p:grpSpPr>
        <p:pic>
          <p:nvPicPr>
            <p:cNvPr id="18" name="Picture 2" descr="D:/工作/做课件/人物参考七彩课堂教学课件/半身女孩8.tif半身女孩8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 flipH="1">
              <a:off x="12525" y="4400"/>
              <a:ext cx="1701" cy="2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1" name="组合 4"/>
            <p:cNvGrpSpPr/>
            <p:nvPr/>
          </p:nvGrpSpPr>
          <p:grpSpPr bwMode="auto">
            <a:xfrm>
              <a:off x="7650" y="3376"/>
              <a:ext cx="4811" cy="2369"/>
              <a:chOff x="2203242" y="1091504"/>
              <a:chExt cx="3128486" cy="966566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32" name="云形标注 82"/>
              <p:cNvSpPr>
                <a:spLocks noChangeArrowheads="1"/>
              </p:cNvSpPr>
              <p:nvPr/>
            </p:nvSpPr>
            <p:spPr bwMode="auto">
              <a:xfrm>
                <a:off x="2203242" y="1091504"/>
                <a:ext cx="3128486" cy="966566"/>
              </a:xfrm>
              <a:prstGeom prst="cloudCallout">
                <a:avLst>
                  <a:gd name="adj1" fmla="val 53457"/>
                  <a:gd name="adj2" fmla="val 42231"/>
                </a:avLst>
              </a:prstGeom>
              <a:ln>
                <a:solidFill>
                  <a:srgbClr val="FF99CC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矩形 4"/>
              <p:cNvSpPr>
                <a:spLocks noChangeArrowheads="1"/>
              </p:cNvSpPr>
              <p:nvPr/>
            </p:nvSpPr>
            <p:spPr bwMode="auto">
              <a:xfrm>
                <a:off x="2460711" y="1183299"/>
                <a:ext cx="2693806" cy="77122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对折</a:t>
                </a:r>
                <a:r>
                  <a:rPr lang="en-US" altLang="zh-CN" sz="2400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en-US" sz="2400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次，是平均分成几段呢？</a:t>
                </a:r>
                <a:r>
                  <a:rPr lang="zh-CN" altLang="en-US" sz="2400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自己动手</a:t>
                </a:r>
                <a:r>
                  <a:rPr lang="zh-CN" altLang="en-US" sz="2400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试一试。</a:t>
                </a:r>
                <a:endParaRPr lang="zh-CN" altLang="en-US" sz="24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929005" y="2902433"/>
            <a:ext cx="5080000" cy="194950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>
              <a:lnSpc>
                <a:spcPct val="150000"/>
              </a:lnSpc>
            </a:pPr>
            <a:r>
              <a:rPr 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15－3.4＝11.</a:t>
            </a:r>
            <a:r>
              <a:rPr 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endParaRPr 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</a:pPr>
            <a:r>
              <a:rPr 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11.6÷8＝1.</a:t>
            </a:r>
            <a:r>
              <a:rPr 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</a:pPr>
            <a:r>
              <a:rPr 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答：每段长1.45m。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26" name="Picture 2" descr="飞舞的彩带素材免费下载_觅元素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4332" l="20328" r="64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46" t="-553" r="38188" b="13192"/>
          <a:stretch>
            <a:fillRect/>
          </a:stretch>
        </p:blipFill>
        <p:spPr bwMode="auto">
          <a:xfrm rot="5400000">
            <a:off x="2596135" y="669884"/>
            <a:ext cx="1260000" cy="340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695325" y="2228850"/>
            <a:ext cx="7200000" cy="324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295325" y="2228850"/>
            <a:ext cx="3600000" cy="324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095325" y="2228850"/>
            <a:ext cx="1800000" cy="324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995325" y="2228850"/>
            <a:ext cx="900000" cy="324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1" grpId="0" animBg="1"/>
      <p:bldP spid="11" grpId="1" animBg="1"/>
      <p:bldP spid="12" grpId="0" animBg="1"/>
      <p:bldP spid="12" grpId="1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82929" y="1402715"/>
            <a:ext cx="7920000" cy="3331109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3142" y="787905"/>
            <a:ext cx="3745256" cy="500137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这节课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有什么收获呢</a:t>
            </a:r>
            <a:r>
              <a:rPr lang="zh-CN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5468" y="1730896"/>
            <a:ext cx="7810832" cy="262379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小数除以</a:t>
            </a:r>
            <a:r>
              <a:rPr lang="zh-CN" alt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整数：</a:t>
            </a:r>
            <a:endParaRPr lang="en-US" altLang="zh-CN" sz="2600" b="1" dirty="0" smtClean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zh-CN" altLang="en-US" sz="26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按照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整数除法法则</a:t>
            </a:r>
            <a:r>
              <a:rPr lang="zh-CN" altLang="en-US" sz="26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去除，商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的小数点与被除数的小数点对齐。除到小数部分还有余数，添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继续</a:t>
            </a:r>
            <a:r>
              <a:rPr lang="zh-CN" altLang="en-US" sz="26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除；除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到被除数哪一位不够商“</a:t>
            </a:r>
            <a:r>
              <a:rPr lang="en-US" altLang="zh-CN" sz="26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”，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要用“</a:t>
            </a:r>
            <a:r>
              <a:rPr lang="en-US" altLang="zh-CN" sz="26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6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”占位；被除数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的整数部分比除数小，商的整数部分要用“</a:t>
            </a:r>
            <a:r>
              <a:rPr lang="en-US" altLang="zh-CN" sz="26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600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”占位。</a:t>
            </a:r>
            <a:endParaRPr lang="zh-CN" altLang="en-US" sz="2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83285" y="1668144"/>
            <a:ext cx="7369175" cy="2887813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3142" y="787905"/>
            <a:ext cx="3745256" cy="500137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这节课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有什么收获呢</a:t>
            </a:r>
            <a:r>
              <a:rPr lang="zh-CN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01524" y="1838951"/>
            <a:ext cx="7056784" cy="262379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除数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是小数的</a:t>
            </a: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除法：</a:t>
            </a:r>
            <a:endParaRPr lang="en-US" altLang="zh-CN" sz="2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先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移动除数的小数点，使它</a:t>
            </a:r>
            <a:r>
              <a:rPr lang="zh-CN" altLang="en-US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变成</a:t>
            </a:r>
            <a:r>
              <a:rPr lang="zh-CN" alt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整数，</a:t>
            </a:r>
            <a:r>
              <a:rPr lang="zh-CN" altLang="en-US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除数的小数点向右移动几位，被除数的小数点也向右移动几位，</a:t>
            </a:r>
            <a:r>
              <a:rPr lang="zh-CN" alt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然后按照除数是整数的除法的计算方法去除。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YWJlMjA0N2I5M2YyMzNkNzQyZGFiOTVlNjQ1MjVhM2EifQ=="/>
  <p:tag name="commondata" val="eyJoZGlkIjoiN2I4YzJjOWI2Njc4MjY5YmY3MDJlMDZlMDMzMTUxZTgifQ==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2119</Words>
  <Application>WPS 演示</Application>
  <PresentationFormat>全屏显示(16:9)</PresentationFormat>
  <Paragraphs>368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宋体</vt:lpstr>
      <vt:lpstr>Wingdings</vt:lpstr>
      <vt:lpstr>黑体</vt:lpstr>
      <vt:lpstr>Times New Roman</vt:lpstr>
      <vt:lpstr>楷体</vt:lpstr>
      <vt:lpstr>等线</vt:lpstr>
      <vt:lpstr>微软雅黑</vt:lpstr>
      <vt:lpstr>Calibri</vt:lpstr>
      <vt:lpstr>Arial Unicode MS</vt:lpstr>
      <vt:lpstr>Tahoma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流浪 远方</cp:lastModifiedBy>
  <cp:revision>213</cp:revision>
  <dcterms:created xsi:type="dcterms:W3CDTF">2019-09-02T08:53:00Z</dcterms:created>
  <dcterms:modified xsi:type="dcterms:W3CDTF">2024-09-13T04:54:58Z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5C2D048416D54C20990650C450F632B4_12</vt:lpwstr>
  </property>
  <property fmtid="{D5CDD505-2E9C-101B-9397-08002B2CF9AE}" pid="3" name="KSOProductBuildVer">
    <vt:lpwstr>2052-12.1.0.18276</vt:lpwstr>
  </property>
</Properties>
</file>