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783" r:id="rId1"/>
    <p:sldMasterId id="2147485820" r:id="rId2"/>
  </p:sldMasterIdLst>
  <p:notesMasterIdLst>
    <p:notesMasterId r:id="rId3"/>
  </p:notesMasterIdLst>
  <p:sldIdLst>
    <p:sldId id="1304" r:id="rId4"/>
    <p:sldId id="1307" r:id="rId5"/>
    <p:sldId id="1310" r:id="rId6"/>
    <p:sldId id="1313" r:id="rId7"/>
    <p:sldId id="1319" r:id="rId9"/>
    <p:sldId id="1322" r:id="rId10"/>
    <p:sldId id="1325" r:id="rId11"/>
    <p:sldId id="1328" r:id="rId12"/>
    <p:sldId id="1334" r:id="rId14"/>
    <p:sldId id="1337" r:id="rId15"/>
    <p:sldId id="1340" r:id="rId16"/>
    <p:sldId id="1343" r:id="rId17"/>
    <p:sldId id="1346" r:id="rId18"/>
    <p:sldId id="1352" r:id="rId20"/>
    <p:sldId id="1355" r:id="rId21"/>
    <p:sldId id="1358" r:id="rId22"/>
    <p:sldId id="1361" r:id="rId23"/>
    <p:sldId id="1367" r:id="rId25"/>
    <p:sldId id="1370" r:id="rId26"/>
    <p:sldId id="1373" r:id="rId27"/>
    <p:sldId id="1376" r:id="rId28"/>
    <p:sldId id="1379" r:id="rId29"/>
    <p:sldId id="1385" r:id="rId31"/>
    <p:sldId id="1388" r:id="rId32"/>
    <p:sldId id="1391" r:id="rId33"/>
    <p:sldId id="1394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784" r:id="rId1"/>
    <p:sldLayoutId id="2147485785" r:id="rId2"/>
    <p:sldLayoutId id="2147485786" r:id="rId3"/>
    <p:sldLayoutId id="2147485787" r:id="rId4"/>
    <p:sldLayoutId id="2147485788" r:id="rId5"/>
    <p:sldLayoutId id="2147485789" r:id="rId6"/>
    <p:sldLayoutId id="2147485790" r:id="rId7"/>
    <p:sldLayoutId id="2147485791" r:id="rId8"/>
    <p:sldLayoutId id="2147485792" r:id="rId9"/>
    <p:sldLayoutId id="2147485793" r:id="rId10"/>
    <p:sldLayoutId id="214748579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821" r:id="rId1"/>
    <p:sldLayoutId id="2147485822" r:id="rId2"/>
    <p:sldLayoutId id="2147485823" r:id="rId3"/>
    <p:sldLayoutId id="2147485824" r:id="rId4"/>
    <p:sldLayoutId id="2147485825" r:id="rId5"/>
    <p:sldLayoutId id="2147485826" r:id="rId6"/>
    <p:sldLayoutId id="2147485827" r:id="rId7"/>
    <p:sldLayoutId id="2147485828" r:id="rId8"/>
    <p:sldLayoutId id="2147485829" r:id="rId9"/>
    <p:sldLayoutId id="2147485830" r:id="rId10"/>
    <p:sldLayoutId id="21474858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tags" Target="../tags/tag151.xml"/><Relationship Id="rId18" Type="http://schemas.openxmlformats.org/officeDocument/2006/relationships/tags" Target="../tags/tag152.xml"/><Relationship Id="rId19" Type="http://schemas.openxmlformats.org/officeDocument/2006/relationships/tags" Target="../tags/tag153.xml"/><Relationship Id="rId20" Type="http://schemas.openxmlformats.org/officeDocument/2006/relationships/tags" Target="../tags/tag154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tags" Target="../tags/tag178.xml"/><Relationship Id="rId18" Type="http://schemas.openxmlformats.org/officeDocument/2006/relationships/tags" Target="../tags/tag179.xml"/><Relationship Id="rId19" Type="http://schemas.openxmlformats.org/officeDocument/2006/relationships/tags" Target="../tags/tag180.xml"/><Relationship Id="rId20" Type="http://schemas.openxmlformats.org/officeDocument/2006/relationships/tags" Target="../tags/tag181.xml"/><Relationship Id="rId21" Type="http://schemas.openxmlformats.org/officeDocument/2006/relationships/tags" Target="../tags/tag182.xml"/><Relationship Id="rId22" Type="http://schemas.openxmlformats.org/officeDocument/2006/relationships/tags" Target="../tags/tag183.xml"/><Relationship Id="rId23" Type="http://schemas.openxmlformats.org/officeDocument/2006/relationships/tags" Target="../tags/tag184.xml"/><Relationship Id="rId24" Type="http://schemas.openxmlformats.org/officeDocument/2006/relationships/tags" Target="../tags/tag185.xml"/><Relationship Id="rId25" Type="http://schemas.openxmlformats.org/officeDocument/2006/relationships/tags" Target="../tags/tag186.xml"/><Relationship Id="rId26" Type="http://schemas.openxmlformats.org/officeDocument/2006/relationships/tags" Target="../tags/tag187.xml"/><Relationship Id="rId27" Type="http://schemas.openxmlformats.org/officeDocument/2006/relationships/tags" Target="../tags/tag188.xml"/><Relationship Id="rId28" Type="http://schemas.openxmlformats.org/officeDocument/2006/relationships/tags" Target="../tags/tag189.xml"/><Relationship Id="rId29" Type="http://schemas.openxmlformats.org/officeDocument/2006/relationships/tags" Target="../tags/tag190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tags" Target="../tags/tag207.xml"/><Relationship Id="rId18" Type="http://schemas.openxmlformats.org/officeDocument/2006/relationships/tags" Target="../tags/tag208.xml"/><Relationship Id="rId19" Type="http://schemas.openxmlformats.org/officeDocument/2006/relationships/tags" Target="../tags/tag209.xml"/><Relationship Id="rId20" Type="http://schemas.openxmlformats.org/officeDocument/2006/relationships/tags" Target="../tags/tag210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tags" Target="../tags/tag252.xml"/><Relationship Id="rId18" Type="http://schemas.openxmlformats.org/officeDocument/2006/relationships/tags" Target="../tags/tag253.xml"/><Relationship Id="rId19" Type="http://schemas.openxmlformats.org/officeDocument/2006/relationships/tags" Target="../tags/tag254.xml"/><Relationship Id="rId20" Type="http://schemas.openxmlformats.org/officeDocument/2006/relationships/tags" Target="../tags/tag255.xml"/><Relationship Id="rId21" Type="http://schemas.openxmlformats.org/officeDocument/2006/relationships/tags" Target="../tags/tag256.xml"/><Relationship Id="rId22" Type="http://schemas.openxmlformats.org/officeDocument/2006/relationships/tags" Target="../tags/tag257.xml"/><Relationship Id="rId23" Type="http://schemas.openxmlformats.org/officeDocument/2006/relationships/tags" Target="../tags/tag258.xml"/><Relationship Id="rId24" Type="http://schemas.openxmlformats.org/officeDocument/2006/relationships/tags" Target="../tags/tag259.xml"/><Relationship Id="rId25" Type="http://schemas.openxmlformats.org/officeDocument/2006/relationships/tags" Target="../tags/tag260.xml"/><Relationship Id="rId26" Type="http://schemas.openxmlformats.org/officeDocument/2006/relationships/tags" Target="../tags/tag261.xml"/><Relationship Id="rId27" Type="http://schemas.openxmlformats.org/officeDocument/2006/relationships/tags" Target="../tags/tag262.xml"/><Relationship Id="rId28" Type="http://schemas.openxmlformats.org/officeDocument/2006/relationships/tags" Target="../tags/tag263.xml"/><Relationship Id="rId29" Type="http://schemas.openxmlformats.org/officeDocument/2006/relationships/tags" Target="../tags/tag264.xml"/><Relationship Id="rId30" Type="http://schemas.openxmlformats.org/officeDocument/2006/relationships/tags" Target="../tags/tag265.xml"/><Relationship Id="rId31" Type="http://schemas.openxmlformats.org/officeDocument/2006/relationships/tags" Target="../tags/tag266.xml"/><Relationship Id="rId32" Type="http://schemas.openxmlformats.org/officeDocument/2006/relationships/tags" Target="../tags/tag267.xml"/><Relationship Id="rId33" Type="http://schemas.openxmlformats.org/officeDocument/2006/relationships/tags" Target="../tags/tag268.xml"/><Relationship Id="rId34" Type="http://schemas.openxmlformats.org/officeDocument/2006/relationships/tags" Target="../tags/tag269.xml"/><Relationship Id="rId35" Type="http://schemas.openxmlformats.org/officeDocument/2006/relationships/tags" Target="../tags/tag270.xml"/><Relationship Id="rId36" Type="http://schemas.openxmlformats.org/officeDocument/2006/relationships/tags" Target="../tags/tag271.xml"/><Relationship Id="rId37" Type="http://schemas.openxmlformats.org/officeDocument/2006/relationships/tags" Target="../tags/tag272.xml"/><Relationship Id="rId38" Type="http://schemas.openxmlformats.org/officeDocument/2006/relationships/tags" Target="../tags/tag273.xml"/><Relationship Id="rId39" Type="http://schemas.openxmlformats.org/officeDocument/2006/relationships/tags" Target="../tags/tag274.xml"/><Relationship Id="rId40" Type="http://schemas.openxmlformats.org/officeDocument/2006/relationships/tags" Target="../tags/tag275.xml"/><Relationship Id="rId4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tags" Target="../tags/tag304.xml"/><Relationship Id="rId18" Type="http://schemas.openxmlformats.org/officeDocument/2006/relationships/tags" Target="../tags/tag305.xml"/><Relationship Id="rId19" Type="http://schemas.openxmlformats.org/officeDocument/2006/relationships/tags" Target="../tags/tag306.xml"/><Relationship Id="rId20" Type="http://schemas.openxmlformats.org/officeDocument/2006/relationships/tags" Target="../tags/tag307.xml"/><Relationship Id="rId21" Type="http://schemas.openxmlformats.org/officeDocument/2006/relationships/tags" Target="../tags/tag308.xml"/><Relationship Id="rId22" Type="http://schemas.openxmlformats.org/officeDocument/2006/relationships/tags" Target="../tags/tag309.xml"/><Relationship Id="rId23" Type="http://schemas.openxmlformats.org/officeDocument/2006/relationships/tags" Target="../tags/tag310.xml"/><Relationship Id="rId24" Type="http://schemas.openxmlformats.org/officeDocument/2006/relationships/tags" Target="../tags/tag311.xml"/><Relationship Id="rId25" Type="http://schemas.openxmlformats.org/officeDocument/2006/relationships/tags" Target="../tags/tag312.xml"/><Relationship Id="rId26" Type="http://schemas.openxmlformats.org/officeDocument/2006/relationships/tags" Target="../tags/tag313.xml"/><Relationship Id="rId27" Type="http://schemas.openxmlformats.org/officeDocument/2006/relationships/tags" Target="../tags/tag314.xml"/><Relationship Id="rId28" Type="http://schemas.openxmlformats.org/officeDocument/2006/relationships/tags" Target="../tags/tag315.xml"/><Relationship Id="rId29" Type="http://schemas.openxmlformats.org/officeDocument/2006/relationships/tags" Target="../tags/tag316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tags" Target="../tags/tag377.xml"/><Relationship Id="rId14" Type="http://schemas.openxmlformats.org/officeDocument/2006/relationships/tags" Target="../tags/tag378.xml"/><Relationship Id="rId15" Type="http://schemas.openxmlformats.org/officeDocument/2006/relationships/tags" Target="../tags/tag379.xml"/><Relationship Id="rId16" Type="http://schemas.openxmlformats.org/officeDocument/2006/relationships/tags" Target="../tags/tag380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tags" Target="../tags/tag393.xml"/><Relationship Id="rId14" Type="http://schemas.openxmlformats.org/officeDocument/2006/relationships/tags" Target="../tags/tag394.xml"/><Relationship Id="rId15" Type="http://schemas.openxmlformats.org/officeDocument/2006/relationships/tags" Target="../tags/tag395.xml"/><Relationship Id="rId16" Type="http://schemas.openxmlformats.org/officeDocument/2006/relationships/tags" Target="../tags/tag396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tags" Target="../tags/tag402.xml"/><Relationship Id="rId7" Type="http://schemas.openxmlformats.org/officeDocument/2006/relationships/tags" Target="../tags/tag403.xml"/><Relationship Id="rId8" Type="http://schemas.openxmlformats.org/officeDocument/2006/relationships/tags" Target="../tags/tag404.xml"/><Relationship Id="rId9" Type="http://schemas.openxmlformats.org/officeDocument/2006/relationships/tags" Target="../tags/tag405.xml"/><Relationship Id="rId10" Type="http://schemas.openxmlformats.org/officeDocument/2006/relationships/tags" Target="../tags/tag406.xml"/><Relationship Id="rId11" Type="http://schemas.openxmlformats.org/officeDocument/2006/relationships/tags" Target="../tags/tag407.xml"/><Relationship Id="rId12" Type="http://schemas.openxmlformats.org/officeDocument/2006/relationships/tags" Target="../tags/tag408.xml"/><Relationship Id="rId13" Type="http://schemas.openxmlformats.org/officeDocument/2006/relationships/tags" Target="../tags/tag409.xml"/><Relationship Id="rId14" Type="http://schemas.openxmlformats.org/officeDocument/2006/relationships/tags" Target="../tags/tag410.xml"/><Relationship Id="rId15" Type="http://schemas.openxmlformats.org/officeDocument/2006/relationships/tags" Target="../tags/tag411.xml"/><Relationship Id="rId16" Type="http://schemas.openxmlformats.org/officeDocument/2006/relationships/tags" Target="../tags/tag412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xxx,a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技术进步与变革-2024年度工作总结与展望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引言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2024年度工作总结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技术进步与变革的挑战与机遇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2025年度工作展望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引言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背景介绍</a:t>
            </a:r>
            <a:endParaRPr altLang="en-US" lang="zh-CN"/>
          </a:p>
        </p:txBody>
      </p:sp>
      <p:sp>
        <p:nvSpPr>
          <p:cNvPr id="104897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本次工作总结与展望的目的和内容概述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技术进步与变革对个人和组织的影响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当前技术发展的趋势和影响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2024年度技术进步与变革的背景和意义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技术进步与变革的重要性</a:t>
            </a:r>
            <a:endParaRPr altLang="en-US" lang="zh-CN"/>
          </a:p>
        </p:txBody>
      </p:sp>
      <p:sp>
        <p:nvSpPr>
          <p:cNvPr id="10490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技术进步对现代社会的影响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2024年度工作总结中技术进步与变革的体现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展望未来技术进步与变革的发展方向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变革是适应时代发展的必然趋势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2024年度工作总结与展望的意义</a:t>
            </a:r>
            <a:endParaRPr altLang="en-US" lang="zh-CN"/>
          </a:p>
        </p:txBody>
      </p:sp>
      <p:sp>
        <p:nvSpPr>
          <p:cNvPr id="104910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回顾过去一年的工作成果和挑战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分析行业趋势和未来发展方向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明确公司战略目标和业务重点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提高员工对公司的认知和归属感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5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2024年度工作总结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技术研发成果</a:t>
            </a:r>
            <a:endParaRPr altLang="en-US" lang="zh-CN"/>
          </a:p>
        </p:txBody>
      </p:sp>
      <p:sp>
        <p:nvSpPr>
          <p:cNvPr id="104922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2024年度技术研发项目介绍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知识产权保护与申请情况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技术创新与突破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研发成果转化情况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技术创新与突破</a:t>
            </a:r>
            <a:endParaRPr altLang="en-US" lang="zh-CN"/>
          </a:p>
        </p:txBody>
      </p:sp>
      <p:sp>
        <p:nvSpPr>
          <p:cNvPr id="10493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2024年度技术创新成果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突破性技术对行业的影响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未来技术创新的方向与计划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技术创新对业务发展的推动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技术应用与推广</a:t>
            </a:r>
            <a:endParaRPr altLang="en-US" lang="zh-CN"/>
          </a:p>
        </p:txBody>
      </p:sp>
      <p:sp>
        <p:nvSpPr>
          <p:cNvPr id="104937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未来技术应用趋势预测与展望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8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技术应用过程中遇到的问题及解决方案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成功案例分享：技术应用在各领域的推广效果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9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2024年度技术应用情况概述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团队协作与沟通</a:t>
            </a:r>
            <a:endParaRPr altLang="en-US" lang="zh-CN"/>
          </a:p>
        </p:txBody>
      </p:sp>
      <p:sp>
        <p:nvSpPr>
          <p:cNvPr id="104943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沟通方式：采用多种沟通方式，提高沟通效率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团队协作：高效协作，共同完成任务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沟通效果：有效沟通，达成共识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团队协作与沟通的重要性：提高工作效率，促进团队发展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8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技术进步与变革的挑战与机遇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技术进步与变革的挑战</a:t>
            </a:r>
            <a:endParaRPr altLang="en-US" lang="zh-CN"/>
          </a:p>
        </p:txBody>
      </p:sp>
      <p:sp>
        <p:nvSpPr>
          <p:cNvPr id="1049558" name="任意多边形: 形状 16"/>
          <p:cNvSpPr/>
          <p:nvPr>
            <p:custDataLst>
              <p:tags r:id="rId1"/>
            </p:custDataLst>
          </p:nvPr>
        </p:nvSpPr>
        <p:spPr>
          <a:xfrm>
            <a:off x="608400" y="150667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Freeform 488"/>
          <p:cNvSpPr/>
          <p:nvPr>
            <p:custDataLst>
              <p:tags r:id="rId2"/>
            </p:custDataLst>
          </p:nvPr>
        </p:nvSpPr>
        <p:spPr>
          <a:xfrm rot="5400000">
            <a:off x="5213182" y="149188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序号"/>
          <p:cNvSpPr txBox="1"/>
          <p:nvPr>
            <p:custDataLst>
              <p:tags r:id="rId3"/>
            </p:custDataLst>
          </p:nvPr>
        </p:nvSpPr>
        <p:spPr>
          <a:xfrm>
            <a:off x="5339977" y="172222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64" name="标题"/>
          <p:cNvSpPr txBox="1"/>
          <p:nvPr>
            <p:custDataLst>
              <p:tags r:id="rId4"/>
            </p:custDataLst>
          </p:nvPr>
        </p:nvSpPr>
        <p:spPr>
          <a:xfrm>
            <a:off x="996534" y="155950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技术更新速度加快，需要不断学习和适应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66" name="正文"/>
          <p:cNvSpPr txBox="1"/>
          <p:nvPr>
            <p:custDataLst>
              <p:tags r:id="rId5"/>
            </p:custDataLst>
          </p:nvPr>
        </p:nvSpPr>
        <p:spPr>
          <a:xfrm>
            <a:off x="996534" y="201949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68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420" y="205330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0" name="Freeform 488"/>
          <p:cNvSpPr/>
          <p:nvPr>
            <p:custDataLst>
              <p:tags r:id="rId7"/>
            </p:custDataLst>
          </p:nvPr>
        </p:nvSpPr>
        <p:spPr>
          <a:xfrm rot="5400000">
            <a:off x="6147240" y="203851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序号"/>
          <p:cNvSpPr txBox="1"/>
          <p:nvPr>
            <p:custDataLst>
              <p:tags r:id="rId8"/>
            </p:custDataLst>
          </p:nvPr>
        </p:nvSpPr>
        <p:spPr>
          <a:xfrm>
            <a:off x="6255721" y="226322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574" name="任意多边形: 形状 2"/>
          <p:cNvSpPr/>
          <p:nvPr>
            <p:custDataLst>
              <p:tags r:id="rId9"/>
            </p:custDataLst>
          </p:nvPr>
        </p:nvSpPr>
        <p:spPr>
          <a:xfrm>
            <a:off x="608400" y="25999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76" name="Freeform 488"/>
          <p:cNvSpPr/>
          <p:nvPr>
            <p:custDataLst>
              <p:tags r:id="rId10"/>
            </p:custDataLst>
          </p:nvPr>
        </p:nvSpPr>
        <p:spPr>
          <a:xfrm rot="5400000">
            <a:off x="5213182" y="25851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序号"/>
          <p:cNvSpPr txBox="1"/>
          <p:nvPr>
            <p:custDataLst>
              <p:tags r:id="rId11"/>
            </p:custDataLst>
          </p:nvPr>
        </p:nvSpPr>
        <p:spPr>
          <a:xfrm>
            <a:off x="5339977" y="281478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580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420" y="314163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82" name="Freeform 488"/>
          <p:cNvSpPr/>
          <p:nvPr>
            <p:custDataLst>
              <p:tags r:id="rId13"/>
            </p:custDataLst>
          </p:nvPr>
        </p:nvSpPr>
        <p:spPr>
          <a:xfrm rot="5400000">
            <a:off x="6147240" y="312754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4" name="序号"/>
          <p:cNvSpPr txBox="1"/>
          <p:nvPr>
            <p:custDataLst>
              <p:tags r:id="rId14"/>
            </p:custDataLst>
          </p:nvPr>
        </p:nvSpPr>
        <p:spPr>
          <a:xfrm>
            <a:off x="6255721" y="334873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6" name="任意多边形: 形状 12"/>
          <p:cNvSpPr/>
          <p:nvPr>
            <p:custDataLst>
              <p:tags r:id="rId15"/>
            </p:custDataLst>
          </p:nvPr>
        </p:nvSpPr>
        <p:spPr>
          <a:xfrm>
            <a:off x="608400" y="369248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88" name="Freeform 488"/>
          <p:cNvSpPr/>
          <p:nvPr>
            <p:custDataLst>
              <p:tags r:id="rId16"/>
            </p:custDataLst>
          </p:nvPr>
        </p:nvSpPr>
        <p:spPr>
          <a:xfrm rot="5400000">
            <a:off x="5213182" y="367839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0" name="序号"/>
          <p:cNvSpPr txBox="1"/>
          <p:nvPr>
            <p:custDataLst>
              <p:tags r:id="rId17"/>
            </p:custDataLst>
          </p:nvPr>
        </p:nvSpPr>
        <p:spPr>
          <a:xfrm>
            <a:off x="5339977" y="390803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592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420" y="423066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94" name="Freeform 488"/>
          <p:cNvSpPr/>
          <p:nvPr>
            <p:custDataLst>
              <p:tags r:id="rId19"/>
            </p:custDataLst>
          </p:nvPr>
        </p:nvSpPr>
        <p:spPr>
          <a:xfrm rot="5400000">
            <a:off x="6147240" y="421586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6" name="序号"/>
          <p:cNvSpPr txBox="1"/>
          <p:nvPr>
            <p:custDataLst>
              <p:tags r:id="rId20"/>
            </p:custDataLst>
          </p:nvPr>
        </p:nvSpPr>
        <p:spPr>
          <a:xfrm>
            <a:off x="6255721" y="443705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任意多边形: 形状 27"/>
          <p:cNvSpPr/>
          <p:nvPr>
            <p:custDataLst>
              <p:tags r:id="rId21"/>
            </p:custDataLst>
          </p:nvPr>
        </p:nvSpPr>
        <p:spPr>
          <a:xfrm>
            <a:off x="608400" y="478574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00" name="Freeform 488"/>
          <p:cNvSpPr/>
          <p:nvPr>
            <p:custDataLst>
              <p:tags r:id="rId22"/>
            </p:custDataLst>
          </p:nvPr>
        </p:nvSpPr>
        <p:spPr>
          <a:xfrm rot="5400000">
            <a:off x="5213182" y="477095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2" name="序号"/>
          <p:cNvSpPr txBox="1"/>
          <p:nvPr>
            <p:custDataLst>
              <p:tags r:id="rId23"/>
            </p:custDataLst>
          </p:nvPr>
        </p:nvSpPr>
        <p:spPr>
          <a:xfrm>
            <a:off x="5339977" y="500129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604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420" y="531898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606" name="Freeform 488"/>
          <p:cNvSpPr/>
          <p:nvPr>
            <p:custDataLst>
              <p:tags r:id="rId25"/>
            </p:custDataLst>
          </p:nvPr>
        </p:nvSpPr>
        <p:spPr>
          <a:xfrm rot="5400000">
            <a:off x="6147240" y="530490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序号"/>
          <p:cNvSpPr txBox="1"/>
          <p:nvPr>
            <p:custDataLst>
              <p:tags r:id="rId26"/>
            </p:custDataLst>
          </p:nvPr>
        </p:nvSpPr>
        <p:spPr>
          <a:xfrm>
            <a:off x="6255721" y="552608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0" name="标题"/>
          <p:cNvSpPr txBox="1"/>
          <p:nvPr>
            <p:custDataLst>
              <p:tags r:id="rId27"/>
            </p:custDataLst>
          </p:nvPr>
        </p:nvSpPr>
        <p:spPr>
          <a:xfrm>
            <a:off x="7445483" y="209486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变革可能带来的不确定性，需要应对风险和不确定性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12" name="正文"/>
          <p:cNvSpPr txBox="1"/>
          <p:nvPr>
            <p:custDataLst>
              <p:tags r:id="rId28"/>
            </p:custDataLst>
          </p:nvPr>
        </p:nvSpPr>
        <p:spPr>
          <a:xfrm>
            <a:off x="7445483" y="255414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14" name="标题"/>
          <p:cNvSpPr txBox="1"/>
          <p:nvPr>
            <p:custDataLst>
              <p:tags r:id="rId29"/>
            </p:custDataLst>
          </p:nvPr>
        </p:nvSpPr>
        <p:spPr>
          <a:xfrm>
            <a:off x="996534" y="265417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新的技术应用可能带来新的挑战和问题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16" name="正文"/>
          <p:cNvSpPr txBox="1"/>
          <p:nvPr>
            <p:custDataLst>
              <p:tags r:id="rId30"/>
            </p:custDataLst>
          </p:nvPr>
        </p:nvSpPr>
        <p:spPr>
          <a:xfrm>
            <a:off x="996534" y="311345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18" name="标题"/>
          <p:cNvSpPr txBox="1"/>
          <p:nvPr>
            <p:custDataLst>
              <p:tags r:id="rId31"/>
            </p:custDataLst>
          </p:nvPr>
        </p:nvSpPr>
        <p:spPr>
          <a:xfrm>
            <a:off x="7445483" y="318882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需要不断投入资源和精力来推动技术进步和变革  技术进步与变革的机遇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20" name="正文"/>
          <p:cNvSpPr txBox="1"/>
          <p:nvPr>
            <p:custDataLst>
              <p:tags r:id="rId32"/>
            </p:custDataLst>
          </p:nvPr>
        </p:nvSpPr>
        <p:spPr>
          <a:xfrm>
            <a:off x="7445483" y="364810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技术进步与变革的机遇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22" name="标题"/>
          <p:cNvSpPr txBox="1"/>
          <p:nvPr>
            <p:custDataLst>
              <p:tags r:id="rId33"/>
            </p:custDataLst>
          </p:nvPr>
        </p:nvSpPr>
        <p:spPr>
          <a:xfrm>
            <a:off x="996534" y="374109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技术进步可以带来更高的生产效率和更好的用户体验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24" name="正文"/>
          <p:cNvSpPr txBox="1"/>
          <p:nvPr>
            <p:custDataLst>
              <p:tags r:id="rId34"/>
            </p:custDataLst>
          </p:nvPr>
        </p:nvSpPr>
        <p:spPr>
          <a:xfrm>
            <a:off x="996534" y="420037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26" name="标题"/>
          <p:cNvSpPr txBox="1"/>
          <p:nvPr>
            <p:custDataLst>
              <p:tags r:id="rId35"/>
            </p:custDataLst>
          </p:nvPr>
        </p:nvSpPr>
        <p:spPr>
          <a:xfrm>
            <a:off x="7445483" y="428631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变革可以带来新的商业模式和机会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28" name="正文"/>
          <p:cNvSpPr txBox="1"/>
          <p:nvPr>
            <p:custDataLst>
              <p:tags r:id="rId36"/>
            </p:custDataLst>
          </p:nvPr>
        </p:nvSpPr>
        <p:spPr>
          <a:xfrm>
            <a:off x="7445483" y="474559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30" name="标题"/>
          <p:cNvSpPr txBox="1"/>
          <p:nvPr>
            <p:custDataLst>
              <p:tags r:id="rId37"/>
            </p:custDataLst>
          </p:nvPr>
        </p:nvSpPr>
        <p:spPr>
          <a:xfrm>
            <a:off x="996534" y="482026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技术进步可以推动社会进步和发展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32" name="正文"/>
          <p:cNvSpPr txBox="1"/>
          <p:nvPr>
            <p:custDataLst>
              <p:tags r:id="rId38"/>
            </p:custDataLst>
          </p:nvPr>
        </p:nvSpPr>
        <p:spPr>
          <a:xfrm>
            <a:off x="996534" y="52802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34" name="标题"/>
          <p:cNvSpPr txBox="1"/>
          <p:nvPr>
            <p:custDataLst>
              <p:tags r:id="rId39"/>
            </p:custDataLst>
          </p:nvPr>
        </p:nvSpPr>
        <p:spPr>
          <a:xfrm>
            <a:off x="7445483" y="536759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变革可以带来更好的未来和更广阔的发展空间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36" name="正文"/>
          <p:cNvSpPr txBox="1"/>
          <p:nvPr>
            <p:custDataLst>
              <p:tags r:id="rId40"/>
            </p:custDataLst>
          </p:nvPr>
        </p:nvSpPr>
        <p:spPr>
          <a:xfrm>
            <a:off x="7445483" y="582757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技术进步与变革的机遇</a:t>
            </a:r>
            <a:endParaRPr altLang="en-US" lang="zh-CN"/>
          </a:p>
        </p:txBody>
      </p:sp>
      <p:sp>
        <p:nvSpPr>
          <p:cNvPr id="104967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新的商业模式和机会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提高生产效率和降低成本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拓展市场和增加销售额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创新和竞争优势的建立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应对挑战与抓住机遇的策略</a:t>
            </a:r>
            <a:endParaRPr altLang="en-US" lang="zh-CN"/>
          </a:p>
        </p:txBody>
      </p:sp>
      <p:sp>
        <p:nvSpPr>
          <p:cNvPr id="104973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7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7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8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挑战：技术变革带来的挑战和风险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实施：实施策略，确保应对挑战和抓住机遇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策略：制定应对挑战和抓住机遇的策略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机遇：技术变革带来的机遇和前景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0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2025年度工作展望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技术研发方向与目标</a:t>
            </a:r>
            <a:endParaRPr altLang="en-US" lang="zh-CN"/>
          </a:p>
        </p:txBody>
      </p:sp>
      <p:sp>
        <p:nvSpPr>
          <p:cNvPr id="104988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8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人工智能与机器学习：加强人工智能技术研发，提高机器学习算法的准确性和效率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云计算与大数据：优化云计算平台，提高数据处理和分析能力，为企业提供更高效、更稳定的服务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物联网与智能家居：加强物联网技术研发，推动智能家居产品的普及和应用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区块链与数字货币：深入研究区块链技术，探索数字货币的应用和推广，为企业提供更安全、更便捷的支付方式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技术创新与突破的重点领域</a:t>
            </a:r>
            <a:endParaRPr altLang="en-US" lang="zh-CN"/>
          </a:p>
        </p:txBody>
      </p:sp>
      <p:sp>
        <p:nvSpPr>
          <p:cNvPr id="1049938" name="矩形 31"/>
          <p:cNvSpPr/>
          <p:nvPr>
            <p:custDataLst>
              <p:tags r:id="rId1"/>
            </p:custDataLst>
          </p:nvPr>
        </p:nvSpPr>
        <p:spPr>
          <a:xfrm>
            <a:off x="3844518" y="1490400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人工智能与机器学习：利用AI技术提升工作效率，实现自动化决策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"/>
          <p:cNvSpPr/>
          <p:nvPr>
            <p:custDataLst>
              <p:tags r:id="rId2"/>
            </p:custDataLst>
          </p:nvPr>
        </p:nvSpPr>
        <p:spPr>
          <a:xfrm>
            <a:off x="3844518" y="2303526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区块链技术：构建安全、可追溯的分布式账本，优化供应链管理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5"/>
          <p:cNvSpPr/>
          <p:nvPr>
            <p:custDataLst>
              <p:tags r:id="rId3"/>
            </p:custDataLst>
          </p:nvPr>
        </p:nvSpPr>
        <p:spPr>
          <a:xfrm>
            <a:off x="3844518" y="3116653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5G与物联网：实现设备间的快速通信，推动智能家居、工业自动化等领域发展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7"/>
          <p:cNvSpPr/>
          <p:nvPr>
            <p:custDataLst>
              <p:tags r:id="rId4"/>
            </p:custDataLst>
          </p:nvPr>
        </p:nvSpPr>
        <p:spPr>
          <a:xfrm>
            <a:off x="3844518" y="3929779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生物技术与基因编辑：创新药物研发、基因治疗等领域，改善人类健康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3"/>
          <p:cNvSpPr/>
          <p:nvPr>
            <p:custDataLst>
              <p:tags r:id="rId5"/>
            </p:custDataLst>
          </p:nvPr>
        </p:nvSpPr>
        <p:spPr>
          <a:xfrm>
            <a:off x="3844518" y="4742905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清洁能源与可持续发展：研发更高效、环保的能源技术，推动可持续发展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6"/>
          <p:cNvSpPr/>
          <p:nvPr>
            <p:custDataLst>
              <p:tags r:id="rId6"/>
            </p:custDataLst>
          </p:nvPr>
        </p:nvSpPr>
        <p:spPr>
          <a:xfrm>
            <a:off x="3844518" y="5556032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虚拟现实与增强现实：提升用户体验，拓展教育培训、娱乐等领域的应用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技术应用与推广的计划与措施</a:t>
            </a:r>
            <a:endParaRPr altLang="en-US" lang="zh-CN"/>
          </a:p>
        </p:txBody>
      </p:sp>
      <p:sp>
        <p:nvSpPr>
          <p:cNvPr id="104998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推广措施：采取多种推广措施，提高技术应用与推广的效率和效果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培训与支持：加强技术培训和支持，提高员工的技术水平和应用能力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确定目标：明确技术应用与推广的目标和范围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制定计划：制定详细的技术应用与推广计划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团队协作与沟通的改进方向</a:t>
            </a:r>
            <a:endParaRPr altLang="en-US" lang="zh-CN"/>
          </a:p>
        </p:txBody>
      </p:sp>
      <p:sp>
        <p:nvSpPr>
          <p:cNvPr id="10500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建立更加高效的沟通机制：通过定期会议、在线协作工具等方式，提高团队成员之间的沟通效率。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加强跨部门合作：促进不同部门之间的合作与交流，打破信息壁垒，提高团队协作效率。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提升团队成员沟通能力：通过培训、分享会等方式，提高团队成员的沟通技巧和表达能力。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建立良好的反馈机制：鼓励团队成员之间相互反馈、提供建议，促进团队不断改进和进步。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0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17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技术进步与变革的挑战和问题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技术进步与变革的背景和意义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2024年度工作总结：重点任务、成果和亮点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未来展望：目标、计划和措施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建议措施</a:t>
            </a:r>
            <a:endParaRPr altLang="en-US" lang="zh-CN"/>
          </a:p>
        </p:txBody>
      </p:sp>
      <p:sp>
        <p:nvSpPr>
          <p:cNvPr id="105023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加强政策支持和引导，推动技术进步和产业升级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加强技术研发和创新，推动产业升级和转型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鼓励企业加强人才培养和引进，提高技术水平和竞争力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加强国际合作和交流，引进先进技术和经验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030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挑战与机遇：指出技术进步带来的挑战和机遇，如数据安全、隐私保护等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技术进步与变革趋势：探讨未来技术发展的方向和趋势，如人工智能、大数据、云计算等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行业应用前景：分析技术进步在各行业的应用前景，如医疗、教育、交通等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政策与法规：分析政府对技术进步的政策和法规，如数据保护法、人工智能法等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37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5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4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1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415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2023-12-17T14:51:43Z</dcterms:created>
  <dcterms:modified xsi:type="dcterms:W3CDTF">2023-12-17T14:51:43Z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48c760f7f6e648f5802bae53aba75d21_21</vt:lpwstr>
  </property>
</Properties>
</file>