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2" r:id="rId4"/>
    <p:sldId id="265" r:id="rId5"/>
    <p:sldId id="268" r:id="rId6"/>
    <p:sldId id="271" r:id="rId7"/>
    <p:sldId id="277" r:id="rId9"/>
    <p:sldId id="280" r:id="rId10"/>
    <p:sldId id="283" r:id="rId11"/>
    <p:sldId id="286" r:id="rId12"/>
    <p:sldId id="292" r:id="rId14"/>
    <p:sldId id="295" r:id="rId15"/>
    <p:sldId id="298" r:id="rId16"/>
    <p:sldId id="301" r:id="rId17"/>
    <p:sldId id="304" r:id="rId18"/>
    <p:sldId id="310" r:id="rId20"/>
    <p:sldId id="313" r:id="rId21"/>
    <p:sldId id="316" r:id="rId22"/>
    <p:sldId id="319" r:id="rId23"/>
    <p:sldId id="322" r:id="rId24"/>
    <p:sldId id="328" r:id="rId26"/>
    <p:sldId id="331" r:id="rId27"/>
    <p:sldId id="334" r:id="rId28"/>
    <p:sldId id="337" r:id="rId29"/>
    <p:sldId id="340" r:id="rId30"/>
    <p:sldId id="346" r:id="rId32"/>
    <p:sldId id="349" r:id="rId33"/>
    <p:sldId id="353"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tags" Target="../tags/tag165.xml"/><Relationship Id="rId22" Type="http://schemas.openxmlformats.org/officeDocument/2006/relationships/tags" Target="../tags/tag166.xml"/><Relationship Id="rId23" Type="http://schemas.openxmlformats.org/officeDocument/2006/relationships/tags" Target="../tags/tag167.xml"/><Relationship Id="rId24" Type="http://schemas.openxmlformats.org/officeDocument/2006/relationships/tags" Target="../tags/tag168.xml"/><Relationship Id="rId25" Type="http://schemas.openxmlformats.org/officeDocument/2006/relationships/tags" Target="../tags/tag169.xml"/><Relationship Id="rId26" Type="http://schemas.openxmlformats.org/officeDocument/2006/relationships/tags" Target="../tags/tag170.xml"/><Relationship Id="rId27" Type="http://schemas.openxmlformats.org/officeDocument/2006/relationships/tags" Target="../tags/tag171.xml"/><Relationship Id="rId28" Type="http://schemas.openxmlformats.org/officeDocument/2006/relationships/tags" Target="../tags/tag172.xml"/><Relationship Id="rId29" Type="http://schemas.openxmlformats.org/officeDocument/2006/relationships/tags" Target="../tags/tag173.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tags" Target="../tags/tag233.xml"/><Relationship Id="rId18" Type="http://schemas.openxmlformats.org/officeDocument/2006/relationships/tags" Target="../tags/tag234.xml"/><Relationship Id="rId19" Type="http://schemas.openxmlformats.org/officeDocument/2006/relationships/tags" Target="../tags/tag235.xml"/><Relationship Id="rId20" Type="http://schemas.openxmlformats.org/officeDocument/2006/relationships/tags" Target="../tags/tag236.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tags" Target="../tags/tag327.xml"/><Relationship Id="rId14" Type="http://schemas.openxmlformats.org/officeDocument/2006/relationships/tags" Target="../tags/tag328.xml"/><Relationship Id="rId15" Type="http://schemas.openxmlformats.org/officeDocument/2006/relationships/tags" Target="../tags/tag329.xml"/><Relationship Id="rId16" Type="http://schemas.openxmlformats.org/officeDocument/2006/relationships/tags" Target="../tags/tag330.xml"/><Relationship Id="rId17" Type="http://schemas.openxmlformats.org/officeDocument/2006/relationships/tags" Target="../tags/tag331.xml"/><Relationship Id="rId18" Type="http://schemas.openxmlformats.org/officeDocument/2006/relationships/tags" Target="../tags/tag332.xml"/><Relationship Id="rId19" Type="http://schemas.openxmlformats.org/officeDocument/2006/relationships/tags" Target="../tags/tag333.xml"/><Relationship Id="rId20" Type="http://schemas.openxmlformats.org/officeDocument/2006/relationships/tags" Target="../tags/tag33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tags" Target="../tags/tag381.xml"/><Relationship Id="rId18" Type="http://schemas.openxmlformats.org/officeDocument/2006/relationships/tags" Target="../tags/tag382.xml"/><Relationship Id="rId19" Type="http://schemas.openxmlformats.org/officeDocument/2006/relationships/tags" Target="../tags/tag383.xml"/><Relationship Id="rId20" Type="http://schemas.openxmlformats.org/officeDocument/2006/relationships/tags" Target="../tags/tag384.xml"/><Relationship Id="rId21" Type="http://schemas.openxmlformats.org/officeDocument/2006/relationships/tags" Target="../tags/tag385.xml"/><Relationship Id="rId22" Type="http://schemas.openxmlformats.org/officeDocument/2006/relationships/tags" Target="../tags/tag386.xml"/><Relationship Id="rId23" Type="http://schemas.openxmlformats.org/officeDocument/2006/relationships/tags" Target="../tags/tag387.xml"/><Relationship Id="rId24" Type="http://schemas.openxmlformats.org/officeDocument/2006/relationships/tags" Target="../tags/tag388.xml"/><Relationship Id="rId25" Type="http://schemas.openxmlformats.org/officeDocument/2006/relationships/tags" Target="../tags/tag389.xml"/><Relationship Id="rId26" Type="http://schemas.openxmlformats.org/officeDocument/2006/relationships/tags" Target="../tags/tag390.xml"/><Relationship Id="rId27" Type="http://schemas.openxmlformats.org/officeDocument/2006/relationships/tags" Target="../tags/tag391.xml"/><Relationship Id="rId28" Type="http://schemas.openxmlformats.org/officeDocument/2006/relationships/tags" Target="../tags/tag392.xml"/><Relationship Id="rId29" Type="http://schemas.openxmlformats.org/officeDocument/2006/relationships/tags" Target="../tags/tag393.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4167"/>
          </a:bodyPr>
          <a:p>
            <a:r>
              <a:rPr altLang="en-US" dirty="0" lang="zh-CN"/>
              <a:t>2024年金属与非金属行业工作总结与展望</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添加标题</a:t>
            </a:r>
            <a:endParaRPr altLang="en-US" b="1" dirty="0" sz="1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金属与非金属行业概述</a:t>
            </a:r>
            <a:endParaRPr altLang="en-US" b="1" dirty="0" sz="14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fontScale="68333"/>
          </a:bodyPr>
          <a:p>
            <a:pPr>
              <a:lnSpc>
                <a:spcPct val="100000"/>
              </a:lnSpc>
            </a:pPr>
            <a:r>
              <a:rPr altLang="en-US" b="1" dirty="0" sz="2400" lang="zh-CN" spc="300">
                <a:solidFill>
                  <a:schemeClr val="tx1">
                    <a:lumMod val="85000"/>
                    <a:lumOff val="15000"/>
                  </a:schemeClr>
                </a:solidFill>
                <a:latin typeface="+mj-ea"/>
                <a:ea typeface="+mj-ea"/>
              </a:rPr>
              <a:t>2024年金属与非金属行业工作总结</a:t>
            </a:r>
            <a:endParaRPr altLang="en-US" b="1" dirty="0" sz="24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金属与非金属行业发展趋势展望</a:t>
            </a:r>
            <a:endParaRPr altLang="en-US" b="1" dirty="0" sz="1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fontScale="64167"/>
          </a:bodyPr>
          <a:p>
            <a:pPr>
              <a:lnSpc>
                <a:spcPct val="100000"/>
              </a:lnSpc>
            </a:pPr>
            <a:r>
              <a:rPr altLang="en-US" b="1" dirty="0" sz="2400" lang="zh-CN" spc="300">
                <a:solidFill>
                  <a:schemeClr val="tx1">
                    <a:lumMod val="85000"/>
                    <a:lumOff val="15000"/>
                  </a:schemeClr>
                </a:solidFill>
                <a:latin typeface="+mj-ea"/>
                <a:ea typeface="+mj-ea"/>
              </a:rPr>
              <a:t>金属与非金属行业未来发展策略建议</a:t>
            </a:r>
            <a:endParaRPr altLang="en-US" b="1" dirty="0" sz="24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400" lang="zh-CN" spc="300">
                <a:solidFill>
                  <a:schemeClr val="tx1">
                    <a:lumMod val="85000"/>
                    <a:lumOff val="15000"/>
                  </a:schemeClr>
                </a:solidFill>
                <a:latin typeface="+mj-ea"/>
                <a:ea typeface="+mj-ea"/>
              </a:rPr>
              <a:t>结论与建议</a:t>
            </a:r>
            <a:endParaRPr altLang="en-US" b="1" dirty="0" sz="1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金属与非金属行业概述</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行业定义与分类</a:t>
            </a:r>
            <a:endParaRPr altLang="en-US" lang="zh-CN"/>
          </a:p>
        </p:txBody>
      </p:sp>
      <p:sp>
        <p:nvSpPr>
          <p:cNvPr id="104902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金属与非金属行业在国民经济中的地位</a:t>
            </a:r>
            <a:endParaRPr altLang="en-US" dirty="0" sz="2400" lang="zh-CN">
              <a:latin typeface="+mn-ea"/>
              <a:ea typeface="+mn-ea"/>
            </a:endParaRPr>
          </a:p>
        </p:txBody>
      </p:sp>
      <p:sp>
        <p:nvSpPr>
          <p:cNvPr id="104904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金属与非金属行业的发展历程</a:t>
            </a:r>
            <a:endParaRPr altLang="en-US" dirty="0" sz="2400" lang="zh-CN">
              <a:latin typeface="+mn-ea"/>
              <a:ea typeface="+mn-ea"/>
            </a:endParaRPr>
          </a:p>
        </p:txBody>
      </p:sp>
      <p:sp>
        <p:nvSpPr>
          <p:cNvPr id="104904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金属与非金属行业的定义</a:t>
            </a:r>
            <a:endParaRPr altLang="en-US" dirty="0" sz="2400" lang="zh-CN">
              <a:latin typeface="+mn-ea"/>
              <a:ea typeface="+mn-ea"/>
            </a:endParaRPr>
          </a:p>
        </p:txBody>
      </p:sp>
      <p:sp>
        <p:nvSpPr>
          <p:cNvPr id="104904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金属与非金属行业的分类</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行业规模与增长</a:t>
            </a:r>
            <a:endParaRPr altLang="en-US" lang="zh-CN"/>
          </a:p>
        </p:txBody>
      </p:sp>
      <p:sp>
        <p:nvSpPr>
          <p:cNvPr id="104908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金属与非金属行业的增长趋势</a:t>
            </a:r>
            <a:endParaRPr altLang="en-US" sz="1400" lang="zh-CN" spc="150">
              <a:solidFill>
                <a:schemeClr val="tx1"/>
              </a:solidFill>
              <a:effectLst/>
              <a:latin typeface="+mn-ea"/>
              <a:sym typeface="+mn-ea"/>
            </a:endParaRPr>
          </a:p>
        </p:txBody>
      </p:sp>
      <p:sp>
        <p:nvSpPr>
          <p:cNvPr id="104909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金属与非金属行业的规模</a:t>
            </a:r>
            <a:endParaRPr altLang="en-US" dirty="0" sz="1400" lang="zh-CN" spc="150">
              <a:solidFill>
                <a:schemeClr val="tx1"/>
              </a:solidFill>
              <a:effectLst/>
              <a:latin typeface="+mn-ea"/>
              <a:sym typeface="+mn-ea"/>
            </a:endParaRPr>
          </a:p>
        </p:txBody>
      </p:sp>
      <p:sp>
        <p:nvSpPr>
          <p:cNvPr id="104909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金属与非金属行业在全球经济中的地位</a:t>
            </a:r>
            <a:endParaRPr altLang="en-US" sz="1400" lang="zh-CN" spc="150">
              <a:solidFill>
                <a:schemeClr val="tx1"/>
              </a:solidFill>
              <a:effectLst/>
              <a:latin typeface="+mn-ea"/>
              <a:sym typeface="+mn-ea"/>
            </a:endParaRPr>
          </a:p>
        </p:txBody>
      </p:sp>
      <p:sp>
        <p:nvSpPr>
          <p:cNvPr id="104909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金属与非金属行业的发展前景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行业主要产品与服务</a:t>
            </a:r>
            <a:endParaRPr altLang="en-US" lang="zh-CN"/>
          </a:p>
        </p:txBody>
      </p:sp>
      <p:sp>
        <p:nvSpPr>
          <p:cNvPr id="104913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3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3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3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3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4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4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5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5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金属产品：钢铁、有色金属、稀有金属等</a:t>
            </a:r>
            <a:endParaRPr altLang="en-US" dirty="0" sz="1200" lang="zh-CN" spc="150">
              <a:solidFill>
                <a:schemeClr val="tx1">
                  <a:lumMod val="65000"/>
                  <a:lumOff val="35000"/>
                </a:schemeClr>
              </a:solidFill>
              <a:latin typeface="+mn-ea"/>
              <a:sym typeface="+mn-ea"/>
            </a:endParaRPr>
          </a:p>
        </p:txBody>
      </p:sp>
      <p:sp>
        <p:nvSpPr>
          <p:cNvPr id="104916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非金属加工服务：陶瓷加工、玻璃加工、塑料加工等</a:t>
            </a:r>
            <a:endParaRPr altLang="en-US" dirty="0" sz="1200" lang="zh-CN" spc="150">
              <a:solidFill>
                <a:schemeClr val="tx1">
                  <a:lumMod val="65000"/>
                  <a:lumOff val="35000"/>
                </a:schemeClr>
              </a:solidFill>
              <a:latin typeface="+mn-ea"/>
              <a:sym typeface="+mn-ea"/>
            </a:endParaRPr>
          </a:p>
        </p:txBody>
      </p:sp>
      <p:sp>
        <p:nvSpPr>
          <p:cNvPr id="104917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金属加工服务：冶炼、铸造、锻造、焊接等</a:t>
            </a:r>
            <a:endParaRPr altLang="en-US" dirty="0" sz="1200" lang="zh-CN" spc="150">
              <a:solidFill>
                <a:schemeClr val="tx1">
                  <a:lumMod val="65000"/>
                  <a:lumOff val="35000"/>
                </a:schemeClr>
              </a:solidFill>
              <a:latin typeface="+mn-ea"/>
              <a:sym typeface="+mn-ea"/>
            </a:endParaRPr>
          </a:p>
        </p:txBody>
      </p:sp>
      <p:sp>
        <p:nvSpPr>
          <p:cNvPr id="104917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非金属产品：陶瓷、玻璃、水泥、塑料等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2024年金属与非金属行业工作总结</a:t>
            </a:r>
            <a:endParaRPr altLang="en-US" dirty="0" lang="zh-CN"/>
          </a:p>
        </p:txBody>
      </p:sp>
      <p:sp>
        <p:nvSpPr>
          <p:cNvPr id="1049208"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2" name="标题 1"/>
          <p:cNvSpPr>
            <a:spLocks noGrp="1"/>
          </p:cNvSpPr>
          <p:nvPr>
            <p:ph type="title"/>
          </p:nvPr>
        </p:nvSpPr>
        <p:spPr/>
        <p:txBody>
          <a:bodyPr/>
          <a:p>
            <a:r>
              <a:rPr altLang="en-US" lang="zh-CN"/>
              <a:t>行业政策环境分析</a:t>
            </a:r>
            <a:endParaRPr altLang="en-US" lang="zh-CN"/>
          </a:p>
        </p:txBody>
      </p:sp>
      <p:sp>
        <p:nvSpPr>
          <p:cNvPr id="104928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行业趋势：分析金属与非金属行业的发展趋势和前景</a:t>
            </a:r>
            <a:endParaRPr altLang="en-US" dirty="0" sz="2400" lang="zh-CN">
              <a:latin typeface="+mn-ea"/>
              <a:ea typeface="+mn-ea"/>
            </a:endParaRPr>
          </a:p>
        </p:txBody>
      </p:sp>
      <p:sp>
        <p:nvSpPr>
          <p:cNvPr id="104930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政策建议：提出针对金属与非金属行业的政策建议和措施</a:t>
            </a:r>
            <a:endParaRPr altLang="en-US" dirty="0" sz="2400" lang="zh-CN">
              <a:latin typeface="+mn-ea"/>
              <a:ea typeface="+mn-ea"/>
            </a:endParaRPr>
          </a:p>
        </p:txBody>
      </p:sp>
      <p:sp>
        <p:nvSpPr>
          <p:cNvPr id="104930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政策背景：介绍国家对金属与非金属行业的政策支持情况</a:t>
            </a:r>
            <a:endParaRPr altLang="en-US" dirty="0" sz="2400" lang="zh-CN">
              <a:latin typeface="+mn-ea"/>
              <a:ea typeface="+mn-ea"/>
            </a:endParaRPr>
          </a:p>
        </p:txBody>
      </p:sp>
      <p:sp>
        <p:nvSpPr>
          <p:cNvPr id="104930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政策影响：分析政策对金属与非金属行业发展的影响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0" name="标题 1"/>
          <p:cNvSpPr>
            <a:spLocks noGrp="1"/>
          </p:cNvSpPr>
          <p:nvPr>
            <p:ph type="title"/>
          </p:nvPr>
        </p:nvSpPr>
        <p:spPr/>
        <p:txBody>
          <a:bodyPr/>
          <a:p>
            <a:r>
              <a:rPr altLang="en-US" lang="zh-CN"/>
              <a:t>行业技术创新成果</a:t>
            </a:r>
            <a:endParaRPr altLang="en-US" lang="zh-CN"/>
          </a:p>
        </p:txBody>
      </p:sp>
      <p:sp>
        <p:nvSpPr>
          <p:cNvPr id="10493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行业技术创新成果的取得，得益于企业、科研机构和政府等多方面的努力和合作，体现了产学研用相结合的创新模式。</a:t>
            </a:r>
            <a:endParaRPr altLang="zh-CN" dirty="0" lang="en-US">
              <a:solidFill>
                <a:schemeClr val="dk1">
                  <a:lumMod val="80000"/>
                  <a:lumOff val="20000"/>
                </a:schemeClr>
              </a:solidFill>
              <a:latin typeface="+mn-ea"/>
              <a:sym typeface="+mn-ea"/>
            </a:endParaRPr>
          </a:p>
        </p:txBody>
      </p:sp>
      <p:sp>
        <p:nvSpPr>
          <p:cNvPr id="10493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金属与非金属行业在2024年取得了显著的技术创新成果，包括新材料、新工艺、新设备的研发和应用。</a:t>
            </a:r>
            <a:endParaRPr altLang="en-US" dirty="0" lang="zh-CN">
              <a:solidFill>
                <a:schemeClr val="dk1">
                  <a:lumMod val="80000"/>
                  <a:lumOff val="20000"/>
                </a:schemeClr>
              </a:solidFill>
              <a:latin typeface="+mn-ea"/>
              <a:sym typeface="+mn-ea"/>
            </a:endParaRPr>
          </a:p>
        </p:txBody>
      </p:sp>
      <p:sp>
        <p:nvSpPr>
          <p:cNvPr id="10493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这些技术创新成果为行业的发展提供了强有力的支撑，提高了生产效率、降低了成本、提高了产品质量。</a:t>
            </a:r>
            <a:endParaRPr altLang="en-US" dirty="0" lang="zh-CN">
              <a:solidFill>
                <a:schemeClr val="dk1">
                  <a:lumMod val="80000"/>
                  <a:lumOff val="20000"/>
                </a:schemeClr>
              </a:solidFill>
              <a:latin typeface="+mn-ea"/>
              <a:sym typeface="+mn-ea"/>
            </a:endParaRPr>
          </a:p>
        </p:txBody>
      </p:sp>
      <p:sp>
        <p:nvSpPr>
          <p:cNvPr id="10493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未来，金属与非金属行业将继续加大技术创新力度，推动行业向更高水平发展。</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行业市场表现及趋势</a:t>
            </a:r>
            <a:endParaRPr altLang="en-US" lang="zh-CN"/>
          </a:p>
        </p:txBody>
      </p:sp>
      <p:sp>
        <p:nvSpPr>
          <p:cNvPr id="10494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行业发展趋势及影响因素</a:t>
            </a:r>
            <a:endParaRPr altLang="en-US" dirty="0" sz="2400" lang="zh-CN">
              <a:latin typeface="+mn-ea"/>
              <a:ea typeface="+mn-ea"/>
            </a:endParaRPr>
          </a:p>
        </p:txBody>
      </p:sp>
      <p:sp>
        <p:nvSpPr>
          <p:cNvPr id="10494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未来市场展望及预测</a:t>
            </a:r>
            <a:endParaRPr altLang="en-US" dirty="0" sz="2400" lang="zh-CN">
              <a:latin typeface="+mn-ea"/>
              <a:ea typeface="+mn-ea"/>
            </a:endParaRPr>
          </a:p>
        </p:txBody>
      </p:sp>
      <p:sp>
        <p:nvSpPr>
          <p:cNvPr id="10494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2024年金属与非金属行业市场概述</a:t>
            </a:r>
            <a:endParaRPr altLang="en-US" dirty="0" sz="2400" lang="zh-CN">
              <a:latin typeface="+mn-ea"/>
              <a:ea typeface="+mn-ea"/>
            </a:endParaRPr>
          </a:p>
        </p:txBody>
      </p:sp>
      <p:sp>
        <p:nvSpPr>
          <p:cNvPr id="10494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行业市场表现及主要特点</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行业面临的问题与挑战</a:t>
            </a:r>
            <a:endParaRPr altLang="en-US" lang="zh-CN"/>
          </a:p>
        </p:txBody>
      </p:sp>
      <p:sp>
        <p:nvSpPr>
          <p:cNvPr id="10494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市场竞争激烈：金属与非金属行业竞争激烈，企业需要不断提高产品质量和服务水平，以保持竞争优势。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环保要求提高：随着环保意识的提高，金属与非金属行业需要加强环保管理，提高资源利用效率。</a:t>
            </a:r>
            <a:endParaRPr dirty="0" sz="2000" err="1">
              <a:solidFill>
                <a:schemeClr val="tx1">
                  <a:lumMod val="75000"/>
                  <a:lumOff val="25000"/>
                </a:schemeClr>
              </a:solidFill>
              <a:latin typeface="+mn-ea"/>
              <a:ea typeface="+mn-ea"/>
              <a:cs typeface="+mn-ea"/>
              <a:sym typeface="+mn-lt"/>
            </a:endParaRPr>
          </a:p>
        </p:txBody>
      </p:sp>
      <p:sp>
        <p:nvSpPr>
          <p:cNvPr id="10494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技术创新不足：金属与非金属行业需要加强技术创新，提高产品质量和附加值，以适应市场需求的变化。</a:t>
            </a:r>
            <a:endParaRPr dirty="0" sz="2000" err="1">
              <a:solidFill>
                <a:schemeClr val="tx1">
                  <a:lumMod val="75000"/>
                  <a:lumOff val="25000"/>
                </a:schemeClr>
              </a:solidFill>
              <a:latin typeface="+mn-ea"/>
              <a:ea typeface="+mn-ea"/>
              <a:cs typeface="+mn-ea"/>
              <a:sym typeface="+mn-lt"/>
            </a:endParaRPr>
          </a:p>
        </p:txBody>
      </p:sp>
      <p:sp>
        <p:nvSpPr>
          <p:cNvPr id="10495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原材料价格上涨：随着全球经济的复苏，金属与非金属原材料价格上涨，给企业带来成本压力。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8"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金属与非金属行业发展趋势展望</a:t>
            </a:r>
            <a:endParaRPr altLang="en-US" dirty="0" lang="zh-CN"/>
          </a:p>
        </p:txBody>
      </p:sp>
      <p:sp>
        <p:nvSpPr>
          <p:cNvPr id="1049540"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4" name="标题 1"/>
          <p:cNvSpPr>
            <a:spLocks noGrp="1"/>
          </p:cNvSpPr>
          <p:nvPr>
            <p:ph type="title"/>
          </p:nvPr>
        </p:nvSpPr>
        <p:spPr/>
        <p:txBody>
          <a:bodyPr/>
          <a:p>
            <a:r>
              <a:rPr altLang="en-US" lang="zh-CN"/>
              <a:t>政策环境对行业的影响</a:t>
            </a:r>
            <a:endParaRPr altLang="en-US" lang="zh-CN"/>
          </a:p>
        </p:txBody>
      </p:sp>
      <p:sp>
        <p:nvSpPr>
          <p:cNvPr id="10496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政策环境对金属与非金属行业发展的影响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政策环境对金属与非金属行业技术创新的影响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政策环境对金属与非金属行业市场拓展的影响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政策环境对金属与非金属行业国际竞争力的影响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技术创新对行业的影响</a:t>
            </a:r>
            <a:endParaRPr altLang="en-US" lang="zh-CN"/>
          </a:p>
        </p:txBody>
      </p:sp>
      <p:sp>
        <p:nvSpPr>
          <p:cNvPr id="10496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智能化制造：实现生产过程的自动化、智能化，提高生产效率和产品质量</a:t>
            </a:r>
            <a:endParaRPr altLang="zh-CN" dirty="0" lang="en-US">
              <a:solidFill>
                <a:schemeClr val="dk1">
                  <a:lumMod val="80000"/>
                  <a:lumOff val="20000"/>
                </a:schemeClr>
              </a:solidFill>
              <a:latin typeface="+mn-ea"/>
              <a:sym typeface="+mn-ea"/>
            </a:endParaRPr>
          </a:p>
        </p:txBody>
      </p:sp>
      <p:sp>
        <p:nvSpPr>
          <p:cNvPr id="10496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新材料研发与应用：推动金属与非金属行业向高性能、轻量化、环保化方向发展</a:t>
            </a:r>
            <a:endParaRPr altLang="en-US" dirty="0" lang="zh-CN">
              <a:solidFill>
                <a:schemeClr val="dk1">
                  <a:lumMod val="80000"/>
                  <a:lumOff val="20000"/>
                </a:schemeClr>
              </a:solidFill>
              <a:latin typeface="+mn-ea"/>
              <a:sym typeface="+mn-ea"/>
            </a:endParaRPr>
          </a:p>
        </p:txBody>
      </p:sp>
      <p:sp>
        <p:nvSpPr>
          <p:cNvPr id="10496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数字化转型：提高生产效率、降低成本、提升产品质量</a:t>
            </a:r>
            <a:endParaRPr altLang="en-US" dirty="0" lang="zh-CN">
              <a:solidFill>
                <a:schemeClr val="dk1">
                  <a:lumMod val="80000"/>
                  <a:lumOff val="20000"/>
                </a:schemeClr>
              </a:solidFill>
              <a:latin typeface="+mn-ea"/>
              <a:sym typeface="+mn-ea"/>
            </a:endParaRPr>
          </a:p>
        </p:txBody>
      </p:sp>
      <p:sp>
        <p:nvSpPr>
          <p:cNvPr id="10496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绿色环保：推动金属与非金属行业向低碳、环保方向发展，减少对环境的影响</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38" name="标题 1"/>
          <p:cNvSpPr>
            <a:spLocks noGrp="1"/>
          </p:cNvSpPr>
          <p:nvPr>
            <p:ph type="title"/>
          </p:nvPr>
        </p:nvSpPr>
        <p:spPr/>
        <p:txBody>
          <a:bodyPr/>
          <a:p>
            <a:r>
              <a:rPr altLang="en-US" lang="zh-CN"/>
              <a:t>市场趋势对行业的影响</a:t>
            </a:r>
            <a:endParaRPr altLang="en-US" lang="zh-CN"/>
          </a:p>
        </p:txBody>
      </p:sp>
      <p:sp>
        <p:nvSpPr>
          <p:cNvPr id="104974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环保要求：环保要求的提高将促使金属与非金属行业向绿色、环保方向发展，未来市场趋势将更加注重环保和可持续发展</a:t>
            </a:r>
            <a:endParaRPr altLang="zh-CN" dirty="0" lang="en-US">
              <a:solidFill>
                <a:schemeClr val="dk1">
                  <a:lumMod val="80000"/>
                  <a:lumOff val="20000"/>
                </a:schemeClr>
              </a:solidFill>
              <a:latin typeface="+mn-ea"/>
              <a:sym typeface="+mn-ea"/>
            </a:endParaRPr>
          </a:p>
        </p:txBody>
      </p:sp>
      <p:sp>
        <p:nvSpPr>
          <p:cNvPr id="104974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市场需求变化：金属与非金属行业市场需求的变化趋势对行业的发展产生重要影响</a:t>
            </a:r>
            <a:endParaRPr altLang="en-US" dirty="0" lang="zh-CN">
              <a:solidFill>
                <a:schemeClr val="dk1">
                  <a:lumMod val="80000"/>
                  <a:lumOff val="20000"/>
                </a:schemeClr>
              </a:solidFill>
              <a:latin typeface="+mn-ea"/>
              <a:sym typeface="+mn-ea"/>
            </a:endParaRPr>
          </a:p>
        </p:txBody>
      </p:sp>
      <p:sp>
        <p:nvSpPr>
          <p:cNvPr id="104975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技术创新：技术创新对金属与非金属行业的发展具有推动作用，未来市场趋势将更加注重技术创新和产品升级</a:t>
            </a:r>
            <a:endParaRPr altLang="en-US" dirty="0" lang="zh-CN">
              <a:solidFill>
                <a:schemeClr val="dk1">
                  <a:lumMod val="80000"/>
                  <a:lumOff val="20000"/>
                </a:schemeClr>
              </a:solidFill>
              <a:latin typeface="+mn-ea"/>
              <a:sym typeface="+mn-ea"/>
            </a:endParaRPr>
          </a:p>
        </p:txBody>
      </p:sp>
      <p:sp>
        <p:nvSpPr>
          <p:cNvPr id="104976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行业竞争格局：行业竞争格局的变化也将对金属与非金属行业的发展产生影响，未来市场趋势将更加注重品牌、品质和服务</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4" name="标题 1"/>
          <p:cNvSpPr>
            <a:spLocks noGrp="1"/>
          </p:cNvSpPr>
          <p:nvPr>
            <p:ph type="title"/>
          </p:nvPr>
        </p:nvSpPr>
        <p:spPr/>
        <p:txBody>
          <a:bodyPr/>
          <a:p>
            <a:r>
              <a:rPr altLang="en-US" lang="zh-CN"/>
              <a:t>行业未来发展的机遇与挑战</a:t>
            </a:r>
            <a:endParaRPr altLang="en-US" lang="zh-CN"/>
          </a:p>
        </p:txBody>
      </p:sp>
      <p:sp>
        <p:nvSpPr>
          <p:cNvPr id="104980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机遇：随着科技的进步和新兴产业的发展，金属与非金属行业将迎来更多的市场需求和应用领域</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挑战：环保要求的提高、资源短缺和国际贸易环境的不确定性等因素将对金属与非金属行业的发展带来一定的压力和挑战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未来发展趋势：金属与非金属行业将朝着更加环保、高效、智能的方向发展，推动行业的转型升级和可持续发展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应对策略：企业需要加强技术创新和研发能力，提高产品质量和附加值，同时加强与上下游企业的合作，共同应对市场变化和挑战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金属与非金属行业未来发展策略建议</a:t>
            </a:r>
            <a:endParaRPr altLang="en-US" dirty="0" lang="zh-CN"/>
          </a:p>
        </p:txBody>
      </p:sp>
      <p:sp>
        <p:nvSpPr>
          <p:cNvPr id="1049864"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8" name="标题 1"/>
          <p:cNvSpPr>
            <a:spLocks noGrp="1"/>
          </p:cNvSpPr>
          <p:nvPr>
            <p:ph type="title"/>
          </p:nvPr>
        </p:nvSpPr>
        <p:spPr/>
        <p:txBody>
          <a:bodyPr/>
          <a:p>
            <a:r>
              <a:rPr altLang="en-US" lang="zh-CN"/>
              <a:t>加强政策引导和支持力度</a:t>
            </a:r>
            <a:endParaRPr altLang="en-US" lang="zh-CN"/>
          </a:p>
        </p:txBody>
      </p:sp>
      <p:sp>
        <p:nvSpPr>
          <p:cNvPr id="104994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4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制定更加明确的政策目标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4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4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加大对金属与非金属行业的投入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5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5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优化政策环境，提高企业竞争力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5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6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加强政策宣传和培训，提高企业认知度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推动技术创新和产业升级</a:t>
            </a:r>
            <a:endParaRPr altLang="en-US" lang="zh-CN"/>
          </a:p>
        </p:txBody>
      </p:sp>
      <p:sp>
        <p:nvSpPr>
          <p:cNvPr id="104999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加强技术研发和创新，提高产品质量和竞争力</a:t>
            </a:r>
            <a:endParaRPr altLang="en-US" dirty="0" sz="1200" lang="zh-CN" spc="150">
              <a:solidFill>
                <a:schemeClr val="tx1">
                  <a:lumMod val="65000"/>
                  <a:lumOff val="35000"/>
                </a:schemeClr>
              </a:solidFill>
              <a:latin typeface="+mn-ea"/>
              <a:sym typeface="+mn-ea"/>
            </a:endParaRPr>
          </a:p>
        </p:txBody>
      </p:sp>
      <p:sp>
        <p:nvSpPr>
          <p:cNvPr id="105000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推动产业升级和转型，向高端化、智能化方向发展</a:t>
            </a:r>
            <a:endParaRPr altLang="en-US" dirty="0" sz="1200" lang="zh-CN" spc="150">
              <a:solidFill>
                <a:schemeClr val="tx1">
                  <a:lumMod val="65000"/>
                  <a:lumOff val="35000"/>
                </a:schemeClr>
              </a:solidFill>
              <a:latin typeface="+mn-ea"/>
              <a:sym typeface="+mn-ea"/>
            </a:endParaRPr>
          </a:p>
        </p:txBody>
      </p:sp>
      <p:sp>
        <p:nvSpPr>
          <p:cNvPr id="105000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加强产业链合作，实现资源共享和优势互补</a:t>
            </a:r>
            <a:endParaRPr altLang="en-US" dirty="0" sz="1200" lang="zh-CN" spc="150">
              <a:solidFill>
                <a:schemeClr val="tx1">
                  <a:lumMod val="65000"/>
                  <a:lumOff val="35000"/>
                </a:schemeClr>
              </a:solidFill>
              <a:latin typeface="+mn-ea"/>
              <a:sym typeface="+mn-ea"/>
            </a:endParaRPr>
          </a:p>
        </p:txBody>
      </p:sp>
      <p:sp>
        <p:nvSpPr>
          <p:cNvPr id="105000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培养高素质人才，为产业发展提供强有力的人才保障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8" name="标题 1"/>
          <p:cNvSpPr>
            <a:spLocks noGrp="1"/>
          </p:cNvSpPr>
          <p:nvPr>
            <p:ph type="title"/>
          </p:nvPr>
        </p:nvSpPr>
        <p:spPr/>
        <p:txBody>
          <a:bodyPr/>
          <a:p>
            <a:r>
              <a:rPr altLang="en-US" lang="zh-CN"/>
              <a:t>拓展国内外市场，提高市场竞争力</a:t>
            </a:r>
            <a:endParaRPr altLang="en-US" lang="zh-CN"/>
          </a:p>
        </p:txBody>
      </p:sp>
      <p:sp>
        <p:nvSpPr>
          <p:cNvPr id="105004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拓展国内外市场：积极开拓国内外市场，扩大市场份额，提高品牌知名度。</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加强市场营销：加强市场营销和品牌推广，提高客户满意度和忠诚度。</a:t>
            </a:r>
            <a:endParaRPr dirty="0" err="1">
              <a:solidFill>
                <a:schemeClr val="tx1">
                  <a:lumMod val="75000"/>
                  <a:lumOff val="25000"/>
                </a:schemeClr>
              </a:solidFill>
              <a:latin typeface="+mn-ea"/>
              <a:ea typeface="+mn-ea"/>
              <a:cs typeface="+mn-ea"/>
              <a:sym typeface="+mn-lt"/>
            </a:endParaRPr>
          </a:p>
        </p:txBody>
      </p:sp>
      <p:sp>
        <p:nvSpPr>
          <p:cNvPr id="105006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6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建立良好的合作关系：与国内外相关企业建立良好的合作关系，共同推动金属与非金属行业的发展。</a:t>
            </a:r>
            <a:endParaRPr dirty="0" sz="2000" err="1">
              <a:solidFill>
                <a:schemeClr val="tx1">
                  <a:lumMod val="75000"/>
                  <a:lumOff val="25000"/>
                </a:schemeClr>
              </a:solidFill>
              <a:latin typeface="+mn-ea"/>
              <a:ea typeface="+mn-ea"/>
              <a:cs typeface="+mn-ea"/>
              <a:sym typeface="+mn-lt"/>
            </a:endParaRPr>
          </a:p>
        </p:txBody>
      </p:sp>
      <p:sp>
        <p:nvSpPr>
          <p:cNvPr id="1050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提高市场竞争力：加强技术研发，提高产品质量和技术水平，增强市场竞争力。</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12" name="标题 1"/>
          <p:cNvSpPr>
            <a:spLocks noGrp="1"/>
          </p:cNvSpPr>
          <p:nvPr>
            <p:ph type="title"/>
          </p:nvPr>
        </p:nvSpPr>
        <p:spPr/>
        <p:txBody>
          <a:bodyPr/>
          <a:p>
            <a:r>
              <a:rPr altLang="en-US" lang="zh-CN"/>
              <a:t>加强人才培养和引进，提升企业核心竞争力</a:t>
            </a:r>
            <a:endParaRPr altLang="en-US" lang="zh-CN"/>
          </a:p>
        </p:txBody>
      </p:sp>
      <p:sp>
        <p:nvSpPr>
          <p:cNvPr id="1050114"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16"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18"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0"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22"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4"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6"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培养和引进高素质人才：通过加强教育和培训，提高现有员工的技能和素质，同时积极引进具有创新能力和实践经验的高素质人才，为企业发展注入新的活力。</a:t>
            </a:r>
            <a:endParaRPr altLang="en-US" sz="1600" lang="zh-CN" spc="150">
              <a:solidFill>
                <a:schemeClr val="tx1">
                  <a:lumMod val="65000"/>
                  <a:lumOff val="35000"/>
                </a:schemeClr>
              </a:solidFill>
              <a:latin typeface="+mn-ea"/>
            </a:endParaRPr>
          </a:p>
        </p:txBody>
      </p:sp>
      <p:sp>
        <p:nvSpPr>
          <p:cNvPr id="1050128"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建立完善的人才激励机制：通过制定合理的薪酬制度和晋升机制，激发员工的积极性和创造力，提高员工的工作满意度和忠诚度。</a:t>
            </a:r>
            <a:endParaRPr altLang="en-US" sz="1600" lang="zh-CN" spc="150">
              <a:solidFill>
                <a:schemeClr val="tx1">
                  <a:lumMod val="65000"/>
                  <a:lumOff val="35000"/>
                </a:schemeClr>
              </a:solidFill>
              <a:latin typeface="+mn-ea"/>
            </a:endParaRPr>
          </a:p>
        </p:txBody>
      </p:sp>
      <p:sp>
        <p:nvSpPr>
          <p:cNvPr id="1050130"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加强企业技术创新：加大对技术研发的投入，鼓励员工进行技术创新和发明创造，提高企业的技术水平和核心竞争力。</a:t>
            </a:r>
            <a:endParaRPr altLang="en-US" sz="1600" lang="zh-CN" spc="150">
              <a:solidFill>
                <a:schemeClr val="tx1">
                  <a:lumMod val="65000"/>
                  <a:lumOff val="35000"/>
                </a:schemeClr>
              </a:solidFill>
              <a:latin typeface="+mn-ea"/>
            </a:endParaRPr>
          </a:p>
        </p:txBody>
      </p:sp>
      <p:sp>
        <p:nvSpPr>
          <p:cNvPr id="1050132"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推动企业国际化发展：积极参与国际市场竞争，加强与国际先进企业的合作与交流，学习借鉴国际先进的管理经验和技术，提升企业的国际竞争力。</a:t>
            </a:r>
            <a:endParaRPr altLang="en-US" sz="1600" lang="zh-CN" spc="150">
              <a:solidFill>
                <a:schemeClr val="tx1">
                  <a:lumMod val="65000"/>
                  <a:lumOff val="35000"/>
                </a:schemeClr>
              </a:solidFill>
              <a:latin typeface="+mn-ea"/>
            </a:endParaRPr>
          </a:p>
        </p:txBody>
      </p:sp>
      <p:sp>
        <p:nvSpPr>
          <p:cNvPr id="1050134"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8" name="标题"/>
          <p:cNvSpPr>
            <a:spLocks noGrp="1"/>
          </p:cNvSpPr>
          <p:nvPr>
            <p:ph type="title"/>
            <p:custDataLst>
              <p:tags r:id="rId1"/>
            </p:custDataLst>
          </p:nvPr>
        </p:nvSpPr>
        <p:spPr>
          <a:xfrm>
            <a:off x="833988" y="2276550"/>
            <a:ext cx="7557025" cy="787008"/>
          </a:xfrm>
        </p:spPr>
        <p:txBody>
          <a:bodyPr/>
          <a:p>
            <a:r>
              <a:rPr altLang="en-US" dirty="0" lang="zh-CN"/>
              <a:t>结论与建议</a:t>
            </a:r>
            <a:endParaRPr altLang="en-US" dirty="0" lang="zh-CN"/>
          </a:p>
        </p:txBody>
      </p:sp>
      <p:sp>
        <p:nvSpPr>
          <p:cNvPr id="1050170"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44" name="标题 1"/>
          <p:cNvSpPr>
            <a:spLocks noGrp="1"/>
          </p:cNvSpPr>
          <p:nvPr>
            <p:ph type="title"/>
          </p:nvPr>
        </p:nvSpPr>
        <p:spPr/>
        <p:txBody>
          <a:bodyPr/>
          <a:p>
            <a:r>
              <a:rPr altLang="en-US" lang="zh-CN"/>
              <a:t>对金属与非金属行业的总结</a:t>
            </a:r>
            <a:endParaRPr altLang="en-US" lang="zh-CN"/>
          </a:p>
        </p:txBody>
      </p:sp>
      <p:sp>
        <p:nvSpPr>
          <p:cNvPr id="10502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挑战与机遇：总结金属与非金属行业面临的挑战和机遇，如环保要求、市场需求变化、技术进步等</a:t>
            </a:r>
            <a:endParaRPr altLang="zh-CN" dirty="0" lang="en-US">
              <a:solidFill>
                <a:schemeClr val="dk1">
                  <a:lumMod val="80000"/>
                  <a:lumOff val="20000"/>
                </a:schemeClr>
              </a:solidFill>
              <a:latin typeface="+mn-ea"/>
              <a:sym typeface="+mn-ea"/>
            </a:endParaRPr>
          </a:p>
        </p:txBody>
      </p:sp>
      <p:sp>
        <p:nvSpPr>
          <p:cNvPr id="10502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行业现状：概述金属与非金属行业的发展历程、市场规模、主要产品和应用领域</a:t>
            </a:r>
            <a:endParaRPr altLang="en-US" dirty="0" sz="1600" lang="zh-CN">
              <a:solidFill>
                <a:schemeClr val="dk1">
                  <a:lumMod val="80000"/>
                  <a:lumOff val="20000"/>
                </a:schemeClr>
              </a:solidFill>
              <a:latin typeface="+mn-ea"/>
              <a:sym typeface="+mn-ea"/>
            </a:endParaRPr>
          </a:p>
        </p:txBody>
      </p:sp>
      <p:sp>
        <p:nvSpPr>
          <p:cNvPr id="10502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发展趋势：分析金属与非金属行业的发展趋势，包括技术创新、市场需求、竞争格局等方面</a:t>
            </a:r>
            <a:endParaRPr altLang="en-US" dirty="0" lang="zh-CN">
              <a:solidFill>
                <a:schemeClr val="dk1">
                  <a:lumMod val="80000"/>
                  <a:lumOff val="20000"/>
                </a:schemeClr>
              </a:solidFill>
              <a:latin typeface="+mn-ea"/>
              <a:sym typeface="+mn-ea"/>
            </a:endParaRPr>
          </a:p>
        </p:txBody>
      </p:sp>
      <p:sp>
        <p:nvSpPr>
          <p:cNvPr id="10502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未来展望：提出对金属与非金属行业的未来展望，包括发展方向、重点领域、政策建议等方面</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10" name="标题 1"/>
          <p:cNvSpPr>
            <a:spLocks noGrp="1"/>
          </p:cNvSpPr>
          <p:nvPr>
            <p:ph type="title"/>
          </p:nvPr>
        </p:nvSpPr>
        <p:spPr/>
        <p:txBody>
          <a:bodyPr/>
          <a:p>
            <a:r>
              <a:rPr altLang="en-US" lang="zh-CN"/>
              <a:t>对未来发展的建议</a:t>
            </a:r>
            <a:endParaRPr altLang="en-US" lang="zh-CN"/>
          </a:p>
        </p:txBody>
      </p:sp>
      <p:sp>
        <p:nvSpPr>
          <p:cNvPr id="10503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0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3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1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加强技术创新，提高产品质量和竞争力</a:t>
            </a:r>
            <a:endParaRPr altLang="en-US" dirty="0" sz="1200" lang="zh-CN" spc="150">
              <a:solidFill>
                <a:schemeClr val="tx1">
                  <a:lumMod val="65000"/>
                  <a:lumOff val="35000"/>
                </a:schemeClr>
              </a:solidFill>
              <a:latin typeface="+mn-ea"/>
              <a:sym typeface="+mn-ea"/>
            </a:endParaRPr>
          </a:p>
        </p:txBody>
      </p:sp>
      <p:sp>
        <p:nvSpPr>
          <p:cNvPr id="10503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加强行业合作，共同推动行业发展</a:t>
            </a:r>
            <a:endParaRPr altLang="en-US" dirty="0" sz="1200" lang="zh-CN" spc="150">
              <a:solidFill>
                <a:schemeClr val="tx1">
                  <a:lumMod val="65000"/>
                  <a:lumOff val="35000"/>
                </a:schemeClr>
              </a:solidFill>
              <a:latin typeface="+mn-ea"/>
              <a:sym typeface="+mn-ea"/>
            </a:endParaRPr>
          </a:p>
        </p:txBody>
      </p:sp>
      <p:sp>
        <p:nvSpPr>
          <p:cNvPr id="10503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加强人才培养和引进，提高企业综合素质</a:t>
            </a:r>
            <a:endParaRPr altLang="en-US" dirty="0" sz="1200" lang="zh-CN" spc="150">
              <a:solidFill>
                <a:schemeClr val="tx1">
                  <a:lumMod val="65000"/>
                  <a:lumOff val="35000"/>
                </a:schemeClr>
              </a:solidFill>
              <a:latin typeface="+mn-ea"/>
              <a:sym typeface="+mn-ea"/>
            </a:endParaRPr>
          </a:p>
        </p:txBody>
      </p:sp>
      <p:sp>
        <p:nvSpPr>
          <p:cNvPr id="10503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拓展市场，扩大销售渠道</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88"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390"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392"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394"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7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3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9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4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98.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2023-12-17T14:31:50Z</dcterms:created>
  <dcterms:modified xsi:type="dcterms:W3CDTF">2023-12-17T14:31:50Z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864af3273c4a4a3fb1809044b2fef53c_21</vt:lpwstr>
  </property>
</Properties>
</file>