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554" r:id="rId2"/>
    <p:sldId id="588" r:id="rId3"/>
    <p:sldId id="589" r:id="rId4"/>
    <p:sldId id="590" r:id="rId5"/>
    <p:sldId id="591" r:id="rId6"/>
    <p:sldId id="750" r:id="rId7"/>
    <p:sldId id="751" r:id="rId8"/>
    <p:sldId id="756" r:id="rId9"/>
    <p:sldId id="749" r:id="rId10"/>
    <p:sldId id="578" r:id="rId11"/>
    <p:sldId id="581" r:id="rId12"/>
    <p:sldId id="752" r:id="rId13"/>
    <p:sldId id="753" r:id="rId14"/>
    <p:sldId id="754" r:id="rId15"/>
    <p:sldId id="757" r:id="rId16"/>
    <p:sldId id="758" r:id="rId17"/>
    <p:sldId id="577" r:id="rId18"/>
    <p:sldId id="586" r:id="rId19"/>
  </p:sldIdLst>
  <p:sldSz cx="12192000" cy="6858000"/>
  <p:notesSz cx="7104063" cy="10234613"/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D02CC84-9A1A-434E-9155-605FB0F4E0DF}">
          <p14:sldIdLst>
            <p14:sldId id="554"/>
            <p14:sldId id="588"/>
            <p14:sldId id="589"/>
            <p14:sldId id="590"/>
            <p14:sldId id="591"/>
            <p14:sldId id="750"/>
            <p14:sldId id="751"/>
            <p14:sldId id="756"/>
            <p14:sldId id="749"/>
            <p14:sldId id="578"/>
            <p14:sldId id="581"/>
            <p14:sldId id="752"/>
            <p14:sldId id="753"/>
            <p14:sldId id="754"/>
            <p14:sldId id="757"/>
            <p14:sldId id="758"/>
            <p14:sldId id="577"/>
            <p14:sldId id="5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u123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E571"/>
    <a:srgbClr val="D4D4D4"/>
    <a:srgbClr val="CAC09A"/>
    <a:srgbClr val="F49304"/>
    <a:srgbClr val="EAB200"/>
    <a:srgbClr val="C68E10"/>
    <a:srgbClr val="D49812"/>
    <a:srgbClr val="DAA570"/>
    <a:srgbClr val="D78103"/>
    <a:srgbClr val="DFB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92" autoAdjust="0"/>
    <p:restoredTop sz="94660"/>
  </p:normalViewPr>
  <p:slideViewPr>
    <p:cSldViewPr showGuides="1">
      <p:cViewPr varScale="1">
        <p:scale>
          <a:sx n="86" d="100"/>
          <a:sy n="86" d="100"/>
        </p:scale>
        <p:origin x="132" y="30"/>
      </p:cViewPr>
      <p:guideLst>
        <p:guide orient="horz" pos="209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2025/1/16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2025/1/16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449898"/>
            <a:ext cx="1407050" cy="4086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ek.com.cn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tags" Target="../tags/tag30.xml"/><Relationship Id="rId39" Type="http://schemas.openxmlformats.org/officeDocument/2006/relationships/tags" Target="../tags/tag43.xml"/><Relationship Id="rId21" Type="http://schemas.openxmlformats.org/officeDocument/2006/relationships/tags" Target="../tags/tag25.xml"/><Relationship Id="rId34" Type="http://schemas.openxmlformats.org/officeDocument/2006/relationships/tags" Target="../tags/tag38.xml"/><Relationship Id="rId42" Type="http://schemas.openxmlformats.org/officeDocument/2006/relationships/tags" Target="../tags/tag46.xml"/><Relationship Id="rId47" Type="http://schemas.openxmlformats.org/officeDocument/2006/relationships/tags" Target="../tags/tag51.xml"/><Relationship Id="rId50" Type="http://schemas.openxmlformats.org/officeDocument/2006/relationships/image" Target="../media/image11.emf"/><Relationship Id="rId55" Type="http://schemas.openxmlformats.org/officeDocument/2006/relationships/image" Target="../media/image14.emf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9" Type="http://schemas.openxmlformats.org/officeDocument/2006/relationships/tags" Target="../tags/tag33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32" Type="http://schemas.openxmlformats.org/officeDocument/2006/relationships/tags" Target="../tags/tag36.xml"/><Relationship Id="rId37" Type="http://schemas.openxmlformats.org/officeDocument/2006/relationships/tags" Target="../tags/tag41.xml"/><Relationship Id="rId40" Type="http://schemas.openxmlformats.org/officeDocument/2006/relationships/tags" Target="../tags/tag44.xml"/><Relationship Id="rId45" Type="http://schemas.openxmlformats.org/officeDocument/2006/relationships/tags" Target="../tags/tag49.xml"/><Relationship Id="rId53" Type="http://schemas.openxmlformats.org/officeDocument/2006/relationships/image" Target="../media/image13.png"/><Relationship Id="rId58" Type="http://schemas.openxmlformats.org/officeDocument/2006/relationships/image" Target="../media/image17.png"/><Relationship Id="rId5" Type="http://schemas.openxmlformats.org/officeDocument/2006/relationships/tags" Target="../tags/tag9.xml"/><Relationship Id="rId19" Type="http://schemas.openxmlformats.org/officeDocument/2006/relationships/tags" Target="../tags/tag23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Relationship Id="rId27" Type="http://schemas.openxmlformats.org/officeDocument/2006/relationships/tags" Target="../tags/tag31.xml"/><Relationship Id="rId30" Type="http://schemas.openxmlformats.org/officeDocument/2006/relationships/tags" Target="../tags/tag34.xml"/><Relationship Id="rId35" Type="http://schemas.openxmlformats.org/officeDocument/2006/relationships/tags" Target="../tags/tag39.xml"/><Relationship Id="rId43" Type="http://schemas.openxmlformats.org/officeDocument/2006/relationships/tags" Target="../tags/tag47.xml"/><Relationship Id="rId48" Type="http://schemas.openxmlformats.org/officeDocument/2006/relationships/slideLayout" Target="../slideLayouts/slideLayout12.xml"/><Relationship Id="rId56" Type="http://schemas.openxmlformats.org/officeDocument/2006/relationships/image" Target="../media/image15.emf"/><Relationship Id="rId8" Type="http://schemas.openxmlformats.org/officeDocument/2006/relationships/tags" Target="../tags/tag12.xml"/><Relationship Id="rId51" Type="http://schemas.openxmlformats.org/officeDocument/2006/relationships/image" Target="../media/image12.png"/><Relationship Id="rId3" Type="http://schemas.openxmlformats.org/officeDocument/2006/relationships/tags" Target="../tags/tag7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tags" Target="../tags/tag29.xml"/><Relationship Id="rId33" Type="http://schemas.openxmlformats.org/officeDocument/2006/relationships/tags" Target="../tags/tag37.xml"/><Relationship Id="rId38" Type="http://schemas.openxmlformats.org/officeDocument/2006/relationships/tags" Target="../tags/tag42.xml"/><Relationship Id="rId46" Type="http://schemas.openxmlformats.org/officeDocument/2006/relationships/tags" Target="../tags/tag50.xml"/><Relationship Id="rId59" Type="http://schemas.openxmlformats.org/officeDocument/2006/relationships/image" Target="../media/image18.png"/><Relationship Id="rId20" Type="http://schemas.openxmlformats.org/officeDocument/2006/relationships/tags" Target="../tags/tag24.xml"/><Relationship Id="rId41" Type="http://schemas.openxmlformats.org/officeDocument/2006/relationships/tags" Target="../tags/tag45.xml"/><Relationship Id="rId54" Type="http://schemas.openxmlformats.org/officeDocument/2006/relationships/oleObject" Target="../embeddings/oleObject2.bin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28" Type="http://schemas.openxmlformats.org/officeDocument/2006/relationships/tags" Target="../tags/tag32.xml"/><Relationship Id="rId36" Type="http://schemas.openxmlformats.org/officeDocument/2006/relationships/tags" Target="../tags/tag40.xml"/><Relationship Id="rId49" Type="http://schemas.openxmlformats.org/officeDocument/2006/relationships/oleObject" Target="../embeddings/oleObject1.bin"/><Relationship Id="rId57" Type="http://schemas.openxmlformats.org/officeDocument/2006/relationships/image" Target="../media/image16.png"/><Relationship Id="rId10" Type="http://schemas.openxmlformats.org/officeDocument/2006/relationships/tags" Target="../tags/tag14.xml"/><Relationship Id="rId31" Type="http://schemas.openxmlformats.org/officeDocument/2006/relationships/tags" Target="../tags/tag35.xml"/><Relationship Id="rId44" Type="http://schemas.openxmlformats.org/officeDocument/2006/relationships/tags" Target="../tags/tag48.xml"/><Relationship Id="rId52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26" Type="http://schemas.openxmlformats.org/officeDocument/2006/relationships/tags" Target="../tags/tag77.xml"/><Relationship Id="rId39" Type="http://schemas.openxmlformats.org/officeDocument/2006/relationships/image" Target="../media/image23.png"/><Relationship Id="rId21" Type="http://schemas.openxmlformats.org/officeDocument/2006/relationships/tags" Target="../tags/tag72.xml"/><Relationship Id="rId34" Type="http://schemas.openxmlformats.org/officeDocument/2006/relationships/image" Target="../media/image20.png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5" Type="http://schemas.openxmlformats.org/officeDocument/2006/relationships/tags" Target="../tags/tag76.xml"/><Relationship Id="rId33" Type="http://schemas.openxmlformats.org/officeDocument/2006/relationships/image" Target="../media/image19.emf"/><Relationship Id="rId38" Type="http://schemas.openxmlformats.org/officeDocument/2006/relationships/image" Target="../media/image22.emf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20" Type="http://schemas.openxmlformats.org/officeDocument/2006/relationships/tags" Target="../tags/tag71.xml"/><Relationship Id="rId29" Type="http://schemas.openxmlformats.org/officeDocument/2006/relationships/tags" Target="../tags/tag80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24" Type="http://schemas.openxmlformats.org/officeDocument/2006/relationships/tags" Target="../tags/tag75.xml"/><Relationship Id="rId32" Type="http://schemas.openxmlformats.org/officeDocument/2006/relationships/slideLayout" Target="../slideLayouts/slideLayout12.xml"/><Relationship Id="rId37" Type="http://schemas.openxmlformats.org/officeDocument/2006/relationships/oleObject" Target="../embeddings/oleObject4.bin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23" Type="http://schemas.openxmlformats.org/officeDocument/2006/relationships/tags" Target="../tags/tag74.xml"/><Relationship Id="rId28" Type="http://schemas.openxmlformats.org/officeDocument/2006/relationships/tags" Target="../tags/tag79.xml"/><Relationship Id="rId36" Type="http://schemas.openxmlformats.org/officeDocument/2006/relationships/image" Target="../media/image21.emf"/><Relationship Id="rId10" Type="http://schemas.openxmlformats.org/officeDocument/2006/relationships/tags" Target="../tags/tag61.xml"/><Relationship Id="rId19" Type="http://schemas.openxmlformats.org/officeDocument/2006/relationships/tags" Target="../tags/tag70.xml"/><Relationship Id="rId31" Type="http://schemas.openxmlformats.org/officeDocument/2006/relationships/tags" Target="../tags/tag82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Relationship Id="rId22" Type="http://schemas.openxmlformats.org/officeDocument/2006/relationships/tags" Target="../tags/tag73.xml"/><Relationship Id="rId27" Type="http://schemas.openxmlformats.org/officeDocument/2006/relationships/tags" Target="../tags/tag78.xml"/><Relationship Id="rId30" Type="http://schemas.openxmlformats.org/officeDocument/2006/relationships/tags" Target="../tags/tag81.xml"/><Relationship Id="rId35" Type="http://schemas.openxmlformats.org/officeDocument/2006/relationships/oleObject" Target="../embeddings/oleObject3.bin"/><Relationship Id="rId8" Type="http://schemas.openxmlformats.org/officeDocument/2006/relationships/tags" Target="../tags/tag59.xml"/><Relationship Id="rId3" Type="http://schemas.openxmlformats.org/officeDocument/2006/relationships/tags" Target="../tags/tag5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99856" y="2204864"/>
            <a:ext cx="6591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月度</a:t>
            </a:r>
            <a:r>
              <a:rPr lang="en-US" altLang="zh-CN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IC</a:t>
            </a:r>
            <a:r>
              <a:rPr lang="zh-CN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推广专项会议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392144" y="4264475"/>
            <a:ext cx="399887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汇报人：陆宗</a:t>
            </a:r>
            <a:endParaRPr lang="en-US" altLang="zh-CN" sz="24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  <a:p>
            <a:pPr algn="r"/>
            <a:endParaRPr lang="zh-CN" altLang="en-US" sz="24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294540" y="4822117"/>
            <a:ext cx="3096475" cy="0"/>
          </a:xfrm>
          <a:prstGeom prst="line">
            <a:avLst/>
          </a:prstGeom>
          <a:ln>
            <a:solidFill>
              <a:srgbClr val="F39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58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78" y="476671"/>
            <a:ext cx="2919217" cy="84787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073600" y="4930716"/>
            <a:ext cx="331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2025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年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1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月</a:t>
            </a:r>
            <a:r>
              <a:rPr lang="en-US" altLang="zh-CN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13</a:t>
            </a:r>
            <a:r>
              <a:rPr lang="zh-CN" altLang="en-US" sz="1600" i="1" dirty="0">
                <a:solidFill>
                  <a:srgbClr val="F39700"/>
                </a:solidFill>
                <a:latin typeface="Times New Roman" panose="02020603050405020304" pitchFamily="18" charset="0"/>
                <a:cs typeface="阿里巴巴普惠体 Medium" panose="00020600040101010101" pitchFamily="18" charset="-122"/>
                <a:sym typeface="Times New Roman" panose="02020603050405020304" pitchFamily="18" charset="0"/>
              </a:rPr>
              <a:t>日</a:t>
            </a:r>
            <a:endParaRPr lang="en-US" altLang="zh-CN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  <a:p>
            <a:pPr algn="r"/>
            <a:endParaRPr lang="zh-CN" altLang="en-US" sz="1600" i="1" dirty="0">
              <a:solidFill>
                <a:srgbClr val="F39700"/>
              </a:solidFill>
              <a:latin typeface="Times New Roman" panose="02020603050405020304" pitchFamily="18" charset="0"/>
              <a:cs typeface="阿里巴巴普惠体 Medium" panose="00020600040101010101" pitchFamily="18" charset="-122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9B25E21-2BAE-E802-C77F-E44D8F360837}"/>
              </a:ext>
            </a:extLst>
          </p:cNvPr>
          <p:cNvSpPr txBox="1"/>
          <p:nvPr/>
        </p:nvSpPr>
        <p:spPr>
          <a:xfrm>
            <a:off x="4871864" y="2924944"/>
            <a:ext cx="6519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highlight>
                  <a:srgbClr val="FFFF00"/>
                </a:highlight>
              </a:rPr>
              <a:t>PRISEMI</a:t>
            </a:r>
            <a:r>
              <a:rPr lang="zh-CN" altLang="en-US" sz="2400" b="1" dirty="0">
                <a:highlight>
                  <a:srgbClr val="FFFF00"/>
                </a:highlight>
              </a:rPr>
              <a:t>芯导授权代理</a:t>
            </a:r>
            <a:r>
              <a:rPr lang="en-US" altLang="zh-CN" sz="2400" b="1" dirty="0">
                <a:highlight>
                  <a:srgbClr val="FFFF00"/>
                </a:highlight>
              </a:rPr>
              <a:t>KOYUELEC</a:t>
            </a:r>
            <a:r>
              <a:rPr lang="zh-CN" altLang="en-US" sz="2400" b="1" dirty="0">
                <a:highlight>
                  <a:srgbClr val="FFFF00"/>
                </a:highlight>
              </a:rPr>
              <a:t>光与电子</a:t>
            </a:r>
            <a:endParaRPr lang="en-US" altLang="zh-CN" sz="2400" b="1" dirty="0">
              <a:highlight>
                <a:srgbClr val="FFFF00"/>
              </a:highlight>
            </a:endParaRPr>
          </a:p>
          <a:p>
            <a:r>
              <a:rPr lang="zh-CN" altLang="en-US" sz="2400" b="1" dirty="0">
                <a:highlight>
                  <a:srgbClr val="FFFF00"/>
                </a:highlight>
              </a:rPr>
              <a:t>电话</a:t>
            </a:r>
            <a:r>
              <a:rPr lang="en-US" altLang="zh-CN" sz="2400" b="1" dirty="0">
                <a:highlight>
                  <a:srgbClr val="FFFF00"/>
                </a:highlight>
              </a:rPr>
              <a:t>0755-82542001</a:t>
            </a:r>
            <a:r>
              <a:rPr lang="zh-CN" altLang="en-US" sz="2400" b="1" dirty="0">
                <a:highlight>
                  <a:srgbClr val="FFFF00"/>
                </a:highlight>
              </a:rPr>
              <a:t>，</a:t>
            </a:r>
            <a:r>
              <a:rPr lang="en-US" altLang="zh-CN" sz="2400" b="1" dirty="0">
                <a:highlight>
                  <a:srgbClr val="FFFF00"/>
                </a:highlight>
              </a:rPr>
              <a:t>82574660</a:t>
            </a:r>
            <a:r>
              <a:rPr lang="zh-CN" altLang="en-US" sz="2400" b="1" dirty="0">
                <a:highlight>
                  <a:srgbClr val="FFFF00"/>
                </a:highlight>
              </a:rPr>
              <a:t>谢谢您的惠顾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">
            <a:extLst>
              <a:ext uri="{FF2B5EF4-FFF2-40B4-BE49-F238E27FC236}">
                <a16:creationId xmlns:a16="http://schemas.microsoft.com/office/drawing/2014/main" id="{46DC7958-09DC-1DB9-4A0E-CB22ED84BF78}"/>
              </a:ext>
            </a:extLst>
          </p:cNvPr>
          <p:cNvGrpSpPr/>
          <p:nvPr/>
        </p:nvGrpSpPr>
        <p:grpSpPr bwMode="auto">
          <a:xfrm>
            <a:off x="3805626" y="2540158"/>
            <a:ext cx="4572056" cy="642664"/>
            <a:chOff x="2000232" y="2214554"/>
            <a:chExt cx="4572032" cy="642942"/>
          </a:xfrm>
          <a:solidFill>
            <a:schemeClr val="bg1"/>
          </a:solidFill>
        </p:grpSpPr>
        <p:sp>
          <p:nvSpPr>
            <p:cNvPr id="3" name="圆角矩形 18">
              <a:extLst>
                <a:ext uri="{FF2B5EF4-FFF2-40B4-BE49-F238E27FC236}">
                  <a16:creationId xmlns:a16="http://schemas.microsoft.com/office/drawing/2014/main" id="{6267D5B0-1431-02A1-6124-FA317566EB10}"/>
                </a:ext>
              </a:extLst>
            </p:cNvPr>
            <p:cNvSpPr/>
            <p:nvPr/>
          </p:nvSpPr>
          <p:spPr>
            <a:xfrm>
              <a:off x="2000288" y="2214411"/>
              <a:ext cx="4571976" cy="64321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9A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3EA12A0-6958-FA07-404D-E659CD6DD0CE}"/>
                </a:ext>
              </a:extLst>
            </p:cNvPr>
            <p:cNvSpPr/>
            <p:nvPr/>
          </p:nvSpPr>
          <p:spPr>
            <a:xfrm>
              <a:off x="2000288" y="2262057"/>
              <a:ext cx="4571976" cy="524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产品介绍</a:t>
              </a:r>
            </a:p>
          </p:txBody>
        </p:sp>
      </p:grpSp>
      <p:grpSp>
        <p:nvGrpSpPr>
          <p:cNvPr id="7" name="组合 19">
            <a:extLst>
              <a:ext uri="{FF2B5EF4-FFF2-40B4-BE49-F238E27FC236}">
                <a16:creationId xmlns:a16="http://schemas.microsoft.com/office/drawing/2014/main" id="{390172AA-5E7E-B041-1392-33B20678C6CA}"/>
              </a:ext>
            </a:extLst>
          </p:cNvPr>
          <p:cNvGrpSpPr/>
          <p:nvPr/>
        </p:nvGrpSpPr>
        <p:grpSpPr bwMode="auto">
          <a:xfrm>
            <a:off x="3805626" y="3403408"/>
            <a:ext cx="4572834" cy="643771"/>
            <a:chOff x="3356801" y="4572544"/>
            <a:chExt cx="4572785" cy="642109"/>
          </a:xfrm>
          <a:solidFill>
            <a:schemeClr val="bg1"/>
          </a:solidFill>
        </p:grpSpPr>
        <p:sp>
          <p:nvSpPr>
            <p:cNvPr id="8" name="圆角矩形 21">
              <a:extLst>
                <a:ext uri="{FF2B5EF4-FFF2-40B4-BE49-F238E27FC236}">
                  <a16:creationId xmlns:a16="http://schemas.microsoft.com/office/drawing/2014/main" id="{AD62B456-37BB-271C-C80E-04CD4EE08738}"/>
                </a:ext>
              </a:extLst>
            </p:cNvPr>
            <p:cNvSpPr/>
            <p:nvPr/>
          </p:nvSpPr>
          <p:spPr>
            <a:xfrm>
              <a:off x="3356801" y="4572544"/>
              <a:ext cx="4572785" cy="642109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9A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AFAEEE-5853-091A-3D42-A26FF76DA16E}"/>
                </a:ext>
              </a:extLst>
            </p:cNvPr>
            <p:cNvSpPr/>
            <p:nvPr/>
          </p:nvSpPr>
          <p:spPr>
            <a:xfrm>
              <a:off x="3356801" y="4620108"/>
              <a:ext cx="4572785" cy="523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latin typeface="+mn-lt"/>
                  <a:ea typeface="+mn-ea"/>
                  <a:cs typeface="+mn-ea"/>
                  <a:sym typeface="+mn-lt"/>
                </a:rPr>
                <a:t>应用领域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1A1AFE4D-656E-510D-A252-1198714BA706}"/>
              </a:ext>
            </a:extLst>
          </p:cNvPr>
          <p:cNvSpPr txBox="1"/>
          <p:nvPr/>
        </p:nvSpPr>
        <p:spPr>
          <a:xfrm>
            <a:off x="5159896" y="80609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9E6B"/>
                </a:solidFill>
                <a:latin typeface="+mn-lt"/>
                <a:ea typeface="+mn-ea"/>
                <a:cs typeface="+mn-ea"/>
                <a:sym typeface="+mn-lt"/>
              </a:rPr>
              <a:t>目     录</a:t>
            </a:r>
          </a:p>
        </p:txBody>
      </p:sp>
      <p:sp>
        <p:nvSpPr>
          <p:cNvPr id="14" name="圆角矩形 18">
            <a:extLst>
              <a:ext uri="{FF2B5EF4-FFF2-40B4-BE49-F238E27FC236}">
                <a16:creationId xmlns:a16="http://schemas.microsoft.com/office/drawing/2014/main" id="{BC8F1A74-4F39-75BC-7FE4-21F4E3A0EED3}"/>
              </a:ext>
            </a:extLst>
          </p:cNvPr>
          <p:cNvSpPr/>
          <p:nvPr/>
        </p:nvSpPr>
        <p:spPr bwMode="auto">
          <a:xfrm>
            <a:off x="3805626" y="1624120"/>
            <a:ext cx="4572000" cy="64293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19A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333333"/>
                </a:solidFill>
                <a:cs typeface="+mn-ea"/>
                <a:sym typeface="+mn-lt"/>
              </a:rPr>
              <a:t>IC</a:t>
            </a:r>
            <a:r>
              <a:rPr lang="zh-CN" altLang="en-US" sz="2800" b="1" dirty="0">
                <a:solidFill>
                  <a:srgbClr val="333333"/>
                </a:solidFill>
                <a:cs typeface="+mn-ea"/>
                <a:sym typeface="+mn-lt"/>
              </a:rPr>
              <a:t>类型介绍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1765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IC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+mn-ea"/>
                <a:sym typeface="Times New Roman" panose="02020603050405020304" pitchFamily="18" charset="0"/>
              </a:rPr>
              <a:t>产品类型</a:t>
            </a:r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1ADD3FB9-5028-C75B-2DE7-5EDB08FB2554}"/>
              </a:ext>
            </a:extLst>
          </p:cNvPr>
          <p:cNvSpPr/>
          <p:nvPr/>
        </p:nvSpPr>
        <p:spPr>
          <a:xfrm>
            <a:off x="3935760" y="1726036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锂电池充电管理芯片</a:t>
            </a:r>
          </a:p>
        </p:txBody>
      </p:sp>
      <p:sp>
        <p:nvSpPr>
          <p:cNvPr id="4" name="圆角矩形 2">
            <a:extLst>
              <a:ext uri="{FF2B5EF4-FFF2-40B4-BE49-F238E27FC236}">
                <a16:creationId xmlns:a16="http://schemas.microsoft.com/office/drawing/2014/main" id="{F9A34E8E-A59E-9BC1-E0A2-9B45FB64854A}"/>
              </a:ext>
            </a:extLst>
          </p:cNvPr>
          <p:cNvSpPr/>
          <p:nvPr/>
        </p:nvSpPr>
        <p:spPr>
          <a:xfrm>
            <a:off x="6033217" y="3717145"/>
            <a:ext cx="1949648" cy="1368152"/>
          </a:xfrm>
          <a:prstGeom prst="roundRect">
            <a:avLst>
              <a:gd name="adj" fmla="val 8106"/>
            </a:avLst>
          </a:prstGeom>
          <a:gradFill flip="none" rotWithShape="1">
            <a:gsLst>
              <a:gs pos="0">
                <a:srgbClr val="A2C990"/>
              </a:gs>
              <a:gs pos="50000">
                <a:srgbClr val="78B15F"/>
              </a:gs>
              <a:gs pos="100000">
                <a:srgbClr val="009E6C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cs typeface="+mn-ea"/>
                <a:sym typeface="+mn-lt"/>
              </a:rPr>
              <a:t>DC/DC</a:t>
            </a: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电源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负载开关芯片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圆角矩形 3">
            <a:extLst>
              <a:ext uri="{FF2B5EF4-FFF2-40B4-BE49-F238E27FC236}">
                <a16:creationId xmlns:a16="http://schemas.microsoft.com/office/drawing/2014/main" id="{3C6FA48B-F611-0CBB-F1A9-3348B61F6C45}"/>
              </a:ext>
            </a:extLst>
          </p:cNvPr>
          <p:cNvSpPr/>
          <p:nvPr/>
        </p:nvSpPr>
        <p:spPr>
          <a:xfrm>
            <a:off x="6061966" y="1726036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en-US" altLang="zh-CN" sz="1400" b="1" dirty="0">
                <a:solidFill>
                  <a:srgbClr val="FFFFFF"/>
                </a:solidFill>
                <a:cs typeface="+mn-ea"/>
                <a:sym typeface="+mn-lt"/>
              </a:rPr>
              <a:t>OVP</a:t>
            </a: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过压保护芯片</a:t>
            </a:r>
            <a:endParaRPr lang="en-US" altLang="zh-CN" sz="1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圆角矩形 4">
            <a:extLst>
              <a:ext uri="{FF2B5EF4-FFF2-40B4-BE49-F238E27FC236}">
                <a16:creationId xmlns:a16="http://schemas.microsoft.com/office/drawing/2014/main" id="{44BB3047-22BD-1527-984E-3B9E131128C0}"/>
              </a:ext>
            </a:extLst>
          </p:cNvPr>
          <p:cNvSpPr/>
          <p:nvPr/>
        </p:nvSpPr>
        <p:spPr>
          <a:xfrm>
            <a:off x="3935760" y="3717032"/>
            <a:ext cx="1949648" cy="1368152"/>
          </a:xfrm>
          <a:prstGeom prst="roundRect">
            <a:avLst>
              <a:gd name="adj" fmla="val 8106"/>
            </a:avLst>
          </a:prstGeom>
          <a:gradFill>
            <a:gsLst>
              <a:gs pos="0">
                <a:srgbClr val="D78103"/>
              </a:gs>
              <a:gs pos="100000">
                <a:srgbClr val="F39304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rgbClr val="FFFFFF"/>
                </a:solidFill>
                <a:cs typeface="+mn-ea"/>
                <a:sym typeface="+mn-lt"/>
              </a:rPr>
              <a:t>音频功率放大器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E5D0C0C-6472-2D0B-17C9-D9074AB36C02}"/>
              </a:ext>
            </a:extLst>
          </p:cNvPr>
          <p:cNvSpPr/>
          <p:nvPr/>
        </p:nvSpPr>
        <p:spPr>
          <a:xfrm>
            <a:off x="551384" y="1196752"/>
            <a:ext cx="10753403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33334AB-3C84-4E2D-C238-2F9FFA132B67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8731648"/>
              </p:ext>
            </p:extLst>
          </p:nvPr>
        </p:nvGraphicFramePr>
        <p:xfrm>
          <a:off x="551384" y="1196752"/>
          <a:ext cx="10753403" cy="5040557"/>
        </p:xfrm>
        <a:graphic>
          <a:graphicData uri="http://schemas.openxmlformats.org/drawingml/2006/table">
            <a:tbl>
              <a:tblPr/>
              <a:tblGrid>
                <a:gridCol w="1182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4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6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13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7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477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849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9741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Control Topology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Power Path Support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of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Buck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(Typ.)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3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(MHz)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PB15206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1.5/2.0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1.0/1.5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2.0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4.3-5.5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3.6-4.43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QFN3x3-20L</a:t>
                      </a:r>
                      <a:endParaRPr lang="en-US" altLang="en-US" sz="80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5295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137855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25575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401422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0380FBB2-FBF4-8AC5-6D3B-C24DB2D885D3}"/>
              </a:ext>
            </a:extLst>
          </p:cNvPr>
          <p:cNvSpPr/>
          <p:nvPr/>
        </p:nvSpPr>
        <p:spPr>
          <a:xfrm>
            <a:off x="983432" y="244650"/>
            <a:ext cx="3741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</a:p>
        </p:txBody>
      </p:sp>
    </p:spTree>
    <p:extLst>
      <p:ext uri="{BB962C8B-B14F-4D97-AF65-F5344CB8AC3E}">
        <p14:creationId xmlns:p14="http://schemas.microsoft.com/office/powerpoint/2010/main" val="13245709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1588B84-2656-08CB-7180-A3BD5B2FBDF5}"/>
              </a:ext>
            </a:extLst>
          </p:cNvPr>
          <p:cNvSpPr/>
          <p:nvPr/>
        </p:nvSpPr>
        <p:spPr>
          <a:xfrm>
            <a:off x="263352" y="188640"/>
            <a:ext cx="61574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PSC5425E-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>
              <a:defRPr/>
            </a:pP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3CE035C-3FEF-00D2-C290-AD3BCDC85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914453"/>
              </p:ext>
            </p:extLst>
          </p:nvPr>
        </p:nvGraphicFramePr>
        <p:xfrm>
          <a:off x="623392" y="1196752"/>
          <a:ext cx="10753403" cy="3673747"/>
        </p:xfrm>
        <a:graphic>
          <a:graphicData uri="http://schemas.openxmlformats.org/drawingml/2006/table">
            <a:tbl>
              <a:tblPr/>
              <a:tblGrid>
                <a:gridCol w="1182176">
                  <a:extLst>
                    <a:ext uri="{9D8B030D-6E8A-4147-A177-3AD203B41FA5}">
                      <a16:colId xmlns:a16="http://schemas.microsoft.com/office/drawing/2014/main" val="2598319402"/>
                    </a:ext>
                  </a:extLst>
                </a:gridCol>
                <a:gridCol w="690032">
                  <a:extLst>
                    <a:ext uri="{9D8B030D-6E8A-4147-A177-3AD203B41FA5}">
                      <a16:colId xmlns:a16="http://schemas.microsoft.com/office/drawing/2014/main" val="4074601055"/>
                    </a:ext>
                  </a:extLst>
                </a:gridCol>
                <a:gridCol w="957719">
                  <a:extLst>
                    <a:ext uri="{9D8B030D-6E8A-4147-A177-3AD203B41FA5}">
                      <a16:colId xmlns:a16="http://schemas.microsoft.com/office/drawing/2014/main" val="219991627"/>
                    </a:ext>
                  </a:extLst>
                </a:gridCol>
                <a:gridCol w="726082">
                  <a:extLst>
                    <a:ext uri="{9D8B030D-6E8A-4147-A177-3AD203B41FA5}">
                      <a16:colId xmlns:a16="http://schemas.microsoft.com/office/drawing/2014/main" val="1706124507"/>
                    </a:ext>
                  </a:extLst>
                </a:gridCol>
                <a:gridCol w="892856">
                  <a:extLst>
                    <a:ext uri="{9D8B030D-6E8A-4147-A177-3AD203B41FA5}">
                      <a16:colId xmlns:a16="http://schemas.microsoft.com/office/drawing/2014/main" val="1067650787"/>
                    </a:ext>
                  </a:extLst>
                </a:gridCol>
                <a:gridCol w="1076645">
                  <a:extLst>
                    <a:ext uri="{9D8B030D-6E8A-4147-A177-3AD203B41FA5}">
                      <a16:colId xmlns:a16="http://schemas.microsoft.com/office/drawing/2014/main" val="2433218929"/>
                    </a:ext>
                  </a:extLst>
                </a:gridCol>
                <a:gridCol w="771913">
                  <a:extLst>
                    <a:ext uri="{9D8B030D-6E8A-4147-A177-3AD203B41FA5}">
                      <a16:colId xmlns:a16="http://schemas.microsoft.com/office/drawing/2014/main" val="1008660576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1359821364"/>
                    </a:ext>
                  </a:extLst>
                </a:gridCol>
                <a:gridCol w="781399">
                  <a:extLst>
                    <a:ext uri="{9D8B030D-6E8A-4147-A177-3AD203B41FA5}">
                      <a16:colId xmlns:a16="http://schemas.microsoft.com/office/drawing/2014/main" val="2876028087"/>
                    </a:ext>
                  </a:extLst>
                </a:gridCol>
                <a:gridCol w="936727">
                  <a:extLst>
                    <a:ext uri="{9D8B030D-6E8A-4147-A177-3AD203B41FA5}">
                      <a16:colId xmlns:a16="http://schemas.microsoft.com/office/drawing/2014/main" val="3399988591"/>
                    </a:ext>
                  </a:extLst>
                </a:gridCol>
                <a:gridCol w="756404">
                  <a:extLst>
                    <a:ext uri="{9D8B030D-6E8A-4147-A177-3AD203B41FA5}">
                      <a16:colId xmlns:a16="http://schemas.microsoft.com/office/drawing/2014/main" val="3563685108"/>
                    </a:ext>
                  </a:extLst>
                </a:gridCol>
                <a:gridCol w="1176339">
                  <a:extLst>
                    <a:ext uri="{9D8B030D-6E8A-4147-A177-3AD203B41FA5}">
                      <a16:colId xmlns:a16="http://schemas.microsoft.com/office/drawing/2014/main" val="3004882181"/>
                    </a:ext>
                  </a:extLst>
                </a:gridCol>
              </a:tblGrid>
              <a:tr h="79741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292392"/>
                  </a:ext>
                </a:extLst>
              </a:tr>
              <a:tr h="28270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70470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PSC5415E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06850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PSC5425E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827575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BQ24157S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4.5-5.75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3.5-4.44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4215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希荻微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HL7007/5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？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2.5A/1.5A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2.5-4.5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00299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广芯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BCT24157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4.3-6.2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136163"/>
                  </a:ext>
                </a:extLst>
              </a:tr>
              <a:tr h="42992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安森美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FAN5401X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1.45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1uH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WLCSP20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585708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DFC266DD-BCD6-F84D-AB44-4C7F20E1D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272" y="5031891"/>
            <a:ext cx="3110151" cy="181358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9CEBEDD-3C2B-28E1-E496-68C46E2C43FA}"/>
              </a:ext>
            </a:extLst>
          </p:cNvPr>
          <p:cNvSpPr txBox="1"/>
          <p:nvPr/>
        </p:nvSpPr>
        <p:spPr>
          <a:xfrm>
            <a:off x="6168008" y="556935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推广领域：手机，平板</a:t>
            </a:r>
          </a:p>
        </p:txBody>
      </p:sp>
    </p:spTree>
    <p:extLst>
      <p:ext uri="{BB962C8B-B14F-4D97-AF65-F5344CB8AC3E}">
        <p14:creationId xmlns:p14="http://schemas.microsoft.com/office/powerpoint/2010/main" val="22268230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CC12567-68F1-4EDD-8268-0557F3D60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23522"/>
              </p:ext>
            </p:extLst>
          </p:nvPr>
        </p:nvGraphicFramePr>
        <p:xfrm>
          <a:off x="839416" y="1198567"/>
          <a:ext cx="10225136" cy="4320479"/>
        </p:xfrm>
        <a:graphic>
          <a:graphicData uri="http://schemas.openxmlformats.org/drawingml/2006/table">
            <a:tbl>
              <a:tblPr/>
              <a:tblGrid>
                <a:gridCol w="874371">
                  <a:extLst>
                    <a:ext uri="{9D8B030D-6E8A-4147-A177-3AD203B41FA5}">
                      <a16:colId xmlns:a16="http://schemas.microsoft.com/office/drawing/2014/main" val="3579335427"/>
                    </a:ext>
                  </a:extLst>
                </a:gridCol>
                <a:gridCol w="947235">
                  <a:extLst>
                    <a:ext uri="{9D8B030D-6E8A-4147-A177-3AD203B41FA5}">
                      <a16:colId xmlns:a16="http://schemas.microsoft.com/office/drawing/2014/main" val="3379506819"/>
                    </a:ext>
                  </a:extLst>
                </a:gridCol>
                <a:gridCol w="692459">
                  <a:extLst>
                    <a:ext uri="{9D8B030D-6E8A-4147-A177-3AD203B41FA5}">
                      <a16:colId xmlns:a16="http://schemas.microsoft.com/office/drawing/2014/main" val="649507594"/>
                    </a:ext>
                  </a:extLst>
                </a:gridCol>
                <a:gridCol w="645040">
                  <a:extLst>
                    <a:ext uri="{9D8B030D-6E8A-4147-A177-3AD203B41FA5}">
                      <a16:colId xmlns:a16="http://schemas.microsoft.com/office/drawing/2014/main" val="2460601284"/>
                    </a:ext>
                  </a:extLst>
                </a:gridCol>
                <a:gridCol w="793199">
                  <a:extLst>
                    <a:ext uri="{9D8B030D-6E8A-4147-A177-3AD203B41FA5}">
                      <a16:colId xmlns:a16="http://schemas.microsoft.com/office/drawing/2014/main" val="2463785593"/>
                    </a:ext>
                  </a:extLst>
                </a:gridCol>
                <a:gridCol w="881073">
                  <a:extLst>
                    <a:ext uri="{9D8B030D-6E8A-4147-A177-3AD203B41FA5}">
                      <a16:colId xmlns:a16="http://schemas.microsoft.com/office/drawing/2014/main" val="1755299482"/>
                    </a:ext>
                  </a:extLst>
                </a:gridCol>
                <a:gridCol w="761158">
                  <a:extLst>
                    <a:ext uri="{9D8B030D-6E8A-4147-A177-3AD203B41FA5}">
                      <a16:colId xmlns:a16="http://schemas.microsoft.com/office/drawing/2014/main" val="1493081741"/>
                    </a:ext>
                  </a:extLst>
                </a:gridCol>
                <a:gridCol w="715248">
                  <a:extLst>
                    <a:ext uri="{9D8B030D-6E8A-4147-A177-3AD203B41FA5}">
                      <a16:colId xmlns:a16="http://schemas.microsoft.com/office/drawing/2014/main" val="2138354911"/>
                    </a:ext>
                  </a:extLst>
                </a:gridCol>
                <a:gridCol w="694182">
                  <a:extLst>
                    <a:ext uri="{9D8B030D-6E8A-4147-A177-3AD203B41FA5}">
                      <a16:colId xmlns:a16="http://schemas.microsoft.com/office/drawing/2014/main" val="2952077802"/>
                    </a:ext>
                  </a:extLst>
                </a:gridCol>
                <a:gridCol w="832174">
                  <a:extLst>
                    <a:ext uri="{9D8B030D-6E8A-4147-A177-3AD203B41FA5}">
                      <a16:colId xmlns:a16="http://schemas.microsoft.com/office/drawing/2014/main" val="3715581517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3220625567"/>
                    </a:ext>
                  </a:extLst>
                </a:gridCol>
                <a:gridCol w="671978">
                  <a:extLst>
                    <a:ext uri="{9D8B030D-6E8A-4147-A177-3AD203B41FA5}">
                      <a16:colId xmlns:a16="http://schemas.microsoft.com/office/drawing/2014/main" val="4198280727"/>
                    </a:ext>
                  </a:extLst>
                </a:gridCol>
                <a:gridCol w="1045041">
                  <a:extLst>
                    <a:ext uri="{9D8B030D-6E8A-4147-A177-3AD203B41FA5}">
                      <a16:colId xmlns:a16="http://schemas.microsoft.com/office/drawing/2014/main" val="1417313326"/>
                    </a:ext>
                  </a:extLst>
                </a:gridCol>
              </a:tblGrid>
              <a:tr h="99677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最低待机</a:t>
                      </a:r>
                      <a:b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</a:b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（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ua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）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395067"/>
                  </a:ext>
                </a:extLst>
              </a:tr>
              <a:tr h="2780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970096"/>
                  </a:ext>
                </a:extLst>
              </a:tr>
              <a:tr h="436686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PSC2965/L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3.98-4.46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84595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PSC2966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5.5-13.8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zh-CN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953806"/>
                  </a:ext>
                </a:extLst>
              </a:tr>
              <a:tr h="422859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TI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BQ25601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6.1~14.85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13357"/>
                  </a:ext>
                </a:extLst>
              </a:tr>
              <a:tr h="49470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ETA6953/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63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 lang="en-US" altLang="en-US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911994"/>
                  </a:ext>
                </a:extLst>
              </a:tr>
              <a:tr h="490281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矽力杰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SY6974QCC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71134"/>
                  </a:ext>
                </a:extLst>
              </a:tr>
              <a:tr h="403612">
                <a:tc>
                  <a:txBody>
                    <a:bodyPr/>
                    <a:lstStyle/>
                    <a:p>
                      <a:pPr marL="36195" algn="ctr" defTabSz="914400" rtl="0" eaLnBrk="1" latinLnBrk="0" hangingPunct="1">
                        <a:buNone/>
                      </a:pPr>
                      <a:r>
                        <a:rPr lang="zh-CN" altLang="en-US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圣邦微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SGM41542/41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Tpy</a:t>
                      </a: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=0.1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975756"/>
                  </a:ext>
                </a:extLst>
              </a:tr>
              <a:tr h="374647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辰芯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CX25601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3.9-13.5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~14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3.856-4.624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Max=</a:t>
                      </a: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QFN4x4-24L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382048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DC900D9-A067-8BCA-BFD0-3D01417E421B}"/>
              </a:ext>
            </a:extLst>
          </p:cNvPr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PSC2966-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AE52F6-A772-51E0-6B46-78F7FD122537}"/>
              </a:ext>
            </a:extLst>
          </p:cNvPr>
          <p:cNvSpPr txBox="1"/>
          <p:nvPr/>
        </p:nvSpPr>
        <p:spPr>
          <a:xfrm>
            <a:off x="2855640" y="5923292"/>
            <a:ext cx="6045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眼镜，按摩仪等</a:t>
            </a:r>
          </a:p>
        </p:txBody>
      </p:sp>
    </p:spTree>
    <p:extLst>
      <p:ext uri="{BB962C8B-B14F-4D97-AF65-F5344CB8AC3E}">
        <p14:creationId xmlns:p14="http://schemas.microsoft.com/office/powerpoint/2010/main" val="110006486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24A5B82-A6DF-CF5A-FB99-83C487600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966197"/>
              </p:ext>
            </p:extLst>
          </p:nvPr>
        </p:nvGraphicFramePr>
        <p:xfrm>
          <a:off x="1487488" y="1412776"/>
          <a:ext cx="8496943" cy="4152741"/>
        </p:xfrm>
        <a:graphic>
          <a:graphicData uri="http://schemas.openxmlformats.org/drawingml/2006/table">
            <a:tbl>
              <a:tblPr/>
              <a:tblGrid>
                <a:gridCol w="941186">
                  <a:extLst>
                    <a:ext uri="{9D8B030D-6E8A-4147-A177-3AD203B41FA5}">
                      <a16:colId xmlns:a16="http://schemas.microsoft.com/office/drawing/2014/main" val="4255278593"/>
                    </a:ext>
                  </a:extLst>
                </a:gridCol>
                <a:gridCol w="625989">
                  <a:extLst>
                    <a:ext uri="{9D8B030D-6E8A-4147-A177-3AD203B41FA5}">
                      <a16:colId xmlns:a16="http://schemas.microsoft.com/office/drawing/2014/main" val="3014070779"/>
                    </a:ext>
                  </a:extLst>
                </a:gridCol>
                <a:gridCol w="665073">
                  <a:extLst>
                    <a:ext uri="{9D8B030D-6E8A-4147-A177-3AD203B41FA5}">
                      <a16:colId xmlns:a16="http://schemas.microsoft.com/office/drawing/2014/main" val="2055790210"/>
                    </a:ext>
                  </a:extLst>
                </a:gridCol>
                <a:gridCol w="699797">
                  <a:extLst>
                    <a:ext uri="{9D8B030D-6E8A-4147-A177-3AD203B41FA5}">
                      <a16:colId xmlns:a16="http://schemas.microsoft.com/office/drawing/2014/main" val="2885946118"/>
                    </a:ext>
                  </a:extLst>
                </a:gridCol>
                <a:gridCol w="740363">
                  <a:extLst>
                    <a:ext uri="{9D8B030D-6E8A-4147-A177-3AD203B41FA5}">
                      <a16:colId xmlns:a16="http://schemas.microsoft.com/office/drawing/2014/main" val="429833360"/>
                    </a:ext>
                  </a:extLst>
                </a:gridCol>
                <a:gridCol w="875253">
                  <a:extLst>
                    <a:ext uri="{9D8B030D-6E8A-4147-A177-3AD203B41FA5}">
                      <a16:colId xmlns:a16="http://schemas.microsoft.com/office/drawing/2014/main" val="4032449120"/>
                    </a:ext>
                  </a:extLst>
                </a:gridCol>
                <a:gridCol w="777889">
                  <a:extLst>
                    <a:ext uri="{9D8B030D-6E8A-4147-A177-3AD203B41FA5}">
                      <a16:colId xmlns:a16="http://schemas.microsoft.com/office/drawing/2014/main" val="1170141396"/>
                    </a:ext>
                  </a:extLst>
                </a:gridCol>
                <a:gridCol w="658214">
                  <a:extLst>
                    <a:ext uri="{9D8B030D-6E8A-4147-A177-3AD203B41FA5}">
                      <a16:colId xmlns:a16="http://schemas.microsoft.com/office/drawing/2014/main" val="376441480"/>
                    </a:ext>
                  </a:extLst>
                </a:gridCol>
                <a:gridCol w="658214">
                  <a:extLst>
                    <a:ext uri="{9D8B030D-6E8A-4147-A177-3AD203B41FA5}">
                      <a16:colId xmlns:a16="http://schemas.microsoft.com/office/drawing/2014/main" val="227269749"/>
                    </a:ext>
                  </a:extLst>
                </a:gridCol>
                <a:gridCol w="718051">
                  <a:extLst>
                    <a:ext uri="{9D8B030D-6E8A-4147-A177-3AD203B41FA5}">
                      <a16:colId xmlns:a16="http://schemas.microsoft.com/office/drawing/2014/main" val="1410954951"/>
                    </a:ext>
                  </a:extLst>
                </a:gridCol>
                <a:gridCol w="478701">
                  <a:extLst>
                    <a:ext uri="{9D8B030D-6E8A-4147-A177-3AD203B41FA5}">
                      <a16:colId xmlns:a16="http://schemas.microsoft.com/office/drawing/2014/main" val="2533486311"/>
                    </a:ext>
                  </a:extLst>
                </a:gridCol>
                <a:gridCol w="658213">
                  <a:extLst>
                    <a:ext uri="{9D8B030D-6E8A-4147-A177-3AD203B41FA5}">
                      <a16:colId xmlns:a16="http://schemas.microsoft.com/office/drawing/2014/main" val="291727597"/>
                    </a:ext>
                  </a:extLst>
                </a:gridCol>
              </a:tblGrid>
              <a:tr h="96355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品牌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型号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对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电池耐压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外部电感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是否有电流采样电阻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Maximum OTG Output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735789"/>
                  </a:ext>
                </a:extLst>
              </a:tr>
              <a:tr h="2687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uH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698226"/>
                  </a:ext>
                </a:extLst>
              </a:tr>
              <a:tr h="42213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29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609574"/>
                  </a:ext>
                </a:extLst>
              </a:tr>
              <a:tr h="40876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芯导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PB15303D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4.1-4.4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0.7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97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02135"/>
                  </a:ext>
                </a:extLst>
              </a:tr>
              <a:tr h="408764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帝奥微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DIO59020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4.2-4</a:t>
                      </a: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DFN3x3-12L</a:t>
                      </a:r>
                      <a:endParaRPr lang="en-US" altLang="en-US" sz="800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99810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LP4020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472825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微源</a:t>
                      </a:r>
                      <a:endParaRPr lang="en-US" altLang="zh-CN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</a:rPr>
                        <a:t>LP4030</a:t>
                      </a:r>
                      <a:endParaRPr lang="zh-CN" altLang="zh-CN" sz="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DFN-10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25258"/>
                  </a:ext>
                </a:extLst>
              </a:tr>
              <a:tr h="455771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英集芯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QP2332N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2.4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3.65-4.5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DFN8L-2X3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11863"/>
                  </a:ext>
                </a:extLst>
              </a:tr>
              <a:tr h="40832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zh-CN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钰泰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仿宋" panose="02010609060101010101" pitchFamily="49" charset="-122"/>
                          <a:cs typeface="+mn-ea"/>
                          <a:sym typeface="Arial" panose="020B0604020202020204" pitchFamily="34" charset="0"/>
                        </a:rPr>
                        <a:t>ETA6098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DFN3X3-10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AE5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797998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E284E938-8D17-2C15-BE35-FB962B4EE445}"/>
              </a:ext>
            </a:extLst>
          </p:cNvPr>
          <p:cNvSpPr txBox="1"/>
          <p:nvPr/>
        </p:nvSpPr>
        <p:spPr>
          <a:xfrm>
            <a:off x="551384" y="3326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PB15303D-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竞品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5AC5B7-6BC6-50DC-08A0-DD1BB5CBC441}"/>
              </a:ext>
            </a:extLst>
          </p:cNvPr>
          <p:cNvSpPr txBox="1"/>
          <p:nvPr/>
        </p:nvSpPr>
        <p:spPr>
          <a:xfrm>
            <a:off x="1415480" y="5949280"/>
            <a:ext cx="9738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推广领域：平板，鼠标键盘，音响，</a:t>
            </a:r>
            <a:r>
              <a:rPr lang="en-US" altLang="zh-CN" dirty="0"/>
              <a:t>VR</a:t>
            </a:r>
            <a:r>
              <a:rPr lang="zh-CN" altLang="en-US" dirty="0"/>
              <a:t>眼镜，按摩仪，电子烟，电动牙刷，对讲机，美容仪等</a:t>
            </a:r>
          </a:p>
        </p:txBody>
      </p:sp>
    </p:spTree>
    <p:extLst>
      <p:ext uri="{BB962C8B-B14F-4D97-AF65-F5344CB8AC3E}">
        <p14:creationId xmlns:p14="http://schemas.microsoft.com/office/powerpoint/2010/main" val="3689787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1C2668E-B7CC-AD57-80C5-9F6381A7556D}"/>
              </a:ext>
            </a:extLst>
          </p:cNvPr>
          <p:cNvSpPr txBox="1"/>
          <p:nvPr/>
        </p:nvSpPr>
        <p:spPr>
          <a:xfrm>
            <a:off x="407368" y="476672"/>
            <a:ext cx="6095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开关式充电芯片</a:t>
            </a:r>
            <a:r>
              <a:rPr lang="en-US" altLang="zh-CN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后续产品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2FDCB3-2FA9-DD42-C1C5-B2579B96C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639788"/>
            <a:ext cx="1842208" cy="10448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86944BE-4336-8907-4163-D72960EAA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802" y="3958942"/>
            <a:ext cx="3240360" cy="17148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34E8C2-3CE1-6CF3-CA6B-771D5709E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023" y="1196752"/>
            <a:ext cx="3159717" cy="20354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D20E9FF-9DA3-29AF-8BFE-82B4D88C76A5}"/>
              </a:ext>
            </a:extLst>
          </p:cNvPr>
          <p:cNvSpPr txBox="1"/>
          <p:nvPr/>
        </p:nvSpPr>
        <p:spPr>
          <a:xfrm>
            <a:off x="1352107" y="2831632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针对电子烟极简外围降本方案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08F155-4282-395E-898C-CC45B5AA6405}"/>
              </a:ext>
            </a:extLst>
          </p:cNvPr>
          <p:cNvSpPr txBox="1"/>
          <p:nvPr/>
        </p:nvSpPr>
        <p:spPr>
          <a:xfrm>
            <a:off x="6485019" y="3312611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针对电动工具，筋膜抢，暴力风扇，</a:t>
            </a:r>
            <a:br>
              <a:rPr lang="en-US" altLang="zh-CN" dirty="0"/>
            </a:br>
            <a:r>
              <a:rPr lang="zh-CN" altLang="en-US" dirty="0"/>
              <a:t>集成</a:t>
            </a:r>
            <a:r>
              <a:rPr lang="en-US" altLang="zh-CN" dirty="0"/>
              <a:t>mos2~4</a:t>
            </a:r>
            <a:r>
              <a:rPr lang="zh-CN" altLang="en-US" dirty="0"/>
              <a:t>串充电方案</a:t>
            </a: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BD20E9FF-9DA3-29AF-8BFE-82B4D88C76A5}"/>
              </a:ext>
            </a:extLst>
          </p:cNvPr>
          <p:cNvSpPr txBox="1"/>
          <p:nvPr/>
        </p:nvSpPr>
        <p:spPr>
          <a:xfrm>
            <a:off x="1438802" y="5685993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dirty="0"/>
              <a:t>针对储能多串升降压</a:t>
            </a:r>
            <a:r>
              <a:rPr lang="en-US" altLang="zh-CN" dirty="0" err="1"/>
              <a:t>ic</a:t>
            </a:r>
            <a:r>
              <a:rPr lang="zh-CN" altLang="en-US" dirty="0"/>
              <a:t>降本方案</a:t>
            </a:r>
          </a:p>
        </p:txBody>
      </p:sp>
    </p:spTree>
    <p:extLst>
      <p:ext uri="{BB962C8B-B14F-4D97-AF65-F5344CB8AC3E}">
        <p14:creationId xmlns:p14="http://schemas.microsoft.com/office/powerpoint/2010/main" val="12069490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3224E1EC-EB33-3124-F336-D18C934BFFED}"/>
              </a:ext>
            </a:extLst>
          </p:cNvPr>
          <p:cNvSpPr/>
          <p:nvPr/>
        </p:nvSpPr>
        <p:spPr>
          <a:xfrm>
            <a:off x="1143007" y="1196752"/>
            <a:ext cx="9129457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924A79E-655A-60E9-5CEA-3D079CBCFC8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951550"/>
              </p:ext>
            </p:extLst>
          </p:nvPr>
        </p:nvGraphicFramePr>
        <p:xfrm>
          <a:off x="1222525" y="1196752"/>
          <a:ext cx="9129459" cy="4968553"/>
        </p:xfrm>
        <a:graphic>
          <a:graphicData uri="http://schemas.openxmlformats.org/drawingml/2006/table">
            <a:tbl>
              <a:tblPr/>
              <a:tblGrid>
                <a:gridCol w="1195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4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0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4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04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544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20548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Control Topology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Power Path Support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Charge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 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Overvoltage Threshold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Absolute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Battery Charge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电池耐压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PB15402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-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SOP-8L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PLC4056E/D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ESOP-8L/</a:t>
                      </a:r>
                    </a:p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DFN3X3-8L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PLC40561B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PLC40561TB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4.35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PLC40561TC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4.4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PLC40561TD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Linear-Mode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4.55-5.5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5.9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3.6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A051E34F-798D-3D7F-FE88-1B76B0C1568A}"/>
              </a:ext>
            </a:extLst>
          </p:cNvPr>
          <p:cNvSpPr/>
          <p:nvPr/>
        </p:nvSpPr>
        <p:spPr>
          <a:xfrm>
            <a:off x="1143007" y="188640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线性充电芯片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D275617-CB8E-FC8C-DEF7-39E359AA17BD}"/>
              </a:ext>
            </a:extLst>
          </p:cNvPr>
          <p:cNvSpPr txBox="1"/>
          <p:nvPr/>
        </p:nvSpPr>
        <p:spPr>
          <a:xfrm>
            <a:off x="1226718" y="6300028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推广领域：鼠标键盘，音响，按摩仪，电子烟，电动牙刷，对讲机，美容仪等</a:t>
            </a:r>
          </a:p>
        </p:txBody>
      </p:sp>
    </p:spTree>
    <p:extLst>
      <p:ext uri="{BB962C8B-B14F-4D97-AF65-F5344CB8AC3E}">
        <p14:creationId xmlns:p14="http://schemas.microsoft.com/office/powerpoint/2010/main" val="410932106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43007" y="404664"/>
            <a:ext cx="26314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Times New Roman" panose="02020603050405020304" pitchFamily="18" charset="0"/>
              </a:rPr>
              <a:t>线性充电竞品品牌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8" name="表格 3"/>
          <p:cNvGraphicFramePr>
            <a:graphicFrameLocks noGrp="1"/>
          </p:cNvGraphicFramePr>
          <p:nvPr/>
        </p:nvGraphicFramePr>
        <p:xfrm>
          <a:off x="479376" y="1700808"/>
          <a:ext cx="11233248" cy="3960600"/>
        </p:xfrm>
        <a:graphic>
          <a:graphicData uri="http://schemas.openxmlformats.org/drawingml/2006/table">
            <a:tbl>
              <a:tblPr firstRow="1" bandRow="1"/>
              <a:tblGrid>
                <a:gridCol w="1404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2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品牌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微源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钰泰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微盟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拓品微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芯联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芯力微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思远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应用市场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电子烟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  <a:sym typeface="+mn-ea"/>
                        </a:rPr>
                        <a:t>电子烟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  <a:sym typeface="+mn-ea"/>
                        </a:rPr>
                        <a:t>电子烟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  <a:sym typeface="+mn-ea"/>
                        </a:rPr>
                        <a:t>电子烟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电子烟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电子烟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蓝牙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8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latin typeface="+mn-lt"/>
                          <a:ea typeface="+mj-ea"/>
                        </a:rPr>
                        <a:t>品牌料号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LP4068</a:t>
                      </a:r>
                    </a:p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LP4069</a:t>
                      </a:r>
                    </a:p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LP4073</a:t>
                      </a:r>
                    </a:p>
                    <a:p>
                      <a:pPr algn="ctr"/>
                      <a:endParaRPr lang="en-US" altLang="zh-CN" sz="1800" dirty="0">
                        <a:latin typeface="+mn-lt"/>
                        <a:ea typeface="+mj-ea"/>
                      </a:endParaRPr>
                    </a:p>
                    <a:p>
                      <a:pPr algn="ctr"/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ETA4056</a:t>
                      </a:r>
                    </a:p>
                    <a:p>
                      <a:pPr algn="ctr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ETA4054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ME4054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ME4056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ME4057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ME4058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TP4056</a:t>
                      </a:r>
                    </a:p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TP4065</a:t>
                      </a:r>
                    </a:p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TP4067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TP4068</a:t>
                      </a:r>
                      <a:endParaRPr lang="en-US" altLang="zh-CN" sz="1800" dirty="0"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800" kern="1200" dirty="0">
                        <a:solidFill>
                          <a:schemeClr val="dk1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XL4054</a:t>
                      </a:r>
                    </a:p>
                    <a:p>
                      <a:pPr algn="ctr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XL4054H</a:t>
                      </a:r>
                    </a:p>
                    <a:p>
                      <a:pPr algn="ctr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XL4056</a:t>
                      </a:r>
                    </a:p>
                    <a:p>
                      <a:pPr algn="ctr"/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XL4056H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CE3221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lt"/>
                          <a:ea typeface="+mj-ea"/>
                        </a:rPr>
                        <a:t>SY8602</a:t>
                      </a:r>
                      <a:endParaRPr lang="zh-CN" altLang="en-US" sz="1800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8992" y="301026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C8F2EFB-6510-411A-0A10-A95D887F2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64" y="1268760"/>
            <a:ext cx="10344472" cy="4820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3F1A417-E59A-5867-73FA-04B5EEA96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1268760"/>
            <a:ext cx="10103768" cy="473112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15A3DF0-AEAB-56CB-F6EA-A25743D974EC}"/>
              </a:ext>
            </a:extLst>
          </p:cNvPr>
          <p:cNvSpPr/>
          <p:nvPr/>
        </p:nvSpPr>
        <p:spPr>
          <a:xfrm>
            <a:off x="839416" y="570079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</a:t>
            </a:r>
          </a:p>
        </p:txBody>
      </p:sp>
    </p:spTree>
    <p:extLst>
      <p:ext uri="{BB962C8B-B14F-4D97-AF65-F5344CB8AC3E}">
        <p14:creationId xmlns:p14="http://schemas.microsoft.com/office/powerpoint/2010/main" val="167549415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450C70E-E461-5BEE-25D1-AFDFA9BBF312}"/>
              </a:ext>
            </a:extLst>
          </p:cNvPr>
          <p:cNvSpPr/>
          <p:nvPr/>
        </p:nvSpPr>
        <p:spPr>
          <a:xfrm>
            <a:off x="839416" y="570079"/>
            <a:ext cx="3443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OVP-P14C8N/NE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C54A9A7-FE27-BF97-7408-323B6B91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1124744"/>
            <a:ext cx="4524375" cy="3686175"/>
          </a:xfrm>
          <a:prstGeom prst="rect">
            <a:avLst/>
          </a:prstGeom>
        </p:spPr>
      </p:pic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66EAC26-E587-F1B1-3A16-20465AC09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43736"/>
              </p:ext>
            </p:extLst>
          </p:nvPr>
        </p:nvGraphicFramePr>
        <p:xfrm>
          <a:off x="984648" y="1206777"/>
          <a:ext cx="6191472" cy="4826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781811276"/>
                    </a:ext>
                  </a:extLst>
                </a:gridCol>
                <a:gridCol w="1534170">
                  <a:extLst>
                    <a:ext uri="{9D8B030D-6E8A-4147-A177-3AD203B41FA5}">
                      <a16:colId xmlns:a16="http://schemas.microsoft.com/office/drawing/2014/main" val="2912533878"/>
                    </a:ext>
                  </a:extLst>
                </a:gridCol>
                <a:gridCol w="1561566">
                  <a:extLst>
                    <a:ext uri="{9D8B030D-6E8A-4147-A177-3AD203B41FA5}">
                      <a16:colId xmlns:a16="http://schemas.microsoft.com/office/drawing/2014/main" val="364349882"/>
                    </a:ext>
                  </a:extLst>
                </a:gridCol>
                <a:gridCol w="1725941">
                  <a:extLst>
                    <a:ext uri="{9D8B030D-6E8A-4147-A177-3AD203B41FA5}">
                      <a16:colId xmlns:a16="http://schemas.microsoft.com/office/drawing/2014/main" val="3245513106"/>
                    </a:ext>
                  </a:extLst>
                </a:gridCol>
              </a:tblGrid>
              <a:tr h="726059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P14C8N/NE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爻火微</a:t>
                      </a:r>
                      <a:endParaRPr lang="en-US" altLang="zh-CN" dirty="0"/>
                    </a:p>
                    <a:p>
                      <a:pPr algn="ctr"/>
                      <a:r>
                        <a:rPr lang="en-US" altLang="zh-CN" dirty="0"/>
                        <a:t>YHM2018</a:t>
                      </a:r>
                      <a:r>
                        <a:rPr lang="zh-CN" altLang="en-US" dirty="0"/>
                        <a:t>（量产）</a:t>
                      </a: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思远</a:t>
                      </a:r>
                      <a:endParaRPr lang="en-US" altLang="zh-CN" dirty="0"/>
                    </a:p>
                    <a:p>
                      <a:pPr algn="ctr"/>
                      <a:r>
                        <a:rPr lang="en-US" altLang="zh-CN" dirty="0"/>
                        <a:t>SY5323</a:t>
                      </a:r>
                      <a:r>
                        <a:rPr lang="zh-CN" altLang="en-US" dirty="0"/>
                        <a:t>（送样改版）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7196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DFN2*2-8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DFN2*2-8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DFN2*2-8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8664578"/>
                  </a:ext>
                </a:extLst>
              </a:tr>
              <a:tr h="510036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+30V</a:t>
                      </a:r>
                    </a:p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-10V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+22V</a:t>
                      </a:r>
                    </a:p>
                    <a:p>
                      <a:pPr algn="ctr"/>
                      <a:r>
                        <a:rPr lang="en-US" altLang="zh-CN" dirty="0"/>
                        <a:t>-30V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+30</a:t>
                      </a:r>
                      <a:br>
                        <a:rPr lang="en-US" altLang="zh-CN" dirty="0"/>
                      </a:br>
                      <a:r>
                        <a:rPr lang="en-US" altLang="zh-CN" dirty="0"/>
                        <a:t>-30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35901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是否兼容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Pin-to-pin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Pin-to-pin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99483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过压响应时间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50ns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97799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110mΩ</a:t>
                      </a:r>
                      <a:endParaRPr lang="zh-CN" altLang="en-US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175m</a:t>
                      </a:r>
                      <a:r>
                        <a:rPr lang="el-GR" altLang="zh-CN" dirty="0"/>
                        <a:t>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220mΩ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1038079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49304"/>
                          </a:solidFill>
                        </a:rPr>
                        <a:t>100mA-2A</a:t>
                      </a:r>
                      <a:r>
                        <a:rPr lang="zh-CN" altLang="en-US" dirty="0">
                          <a:solidFill>
                            <a:srgbClr val="F49304"/>
                          </a:solidFill>
                        </a:rPr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100mA-2A</a:t>
                      </a:r>
                      <a:r>
                        <a:rPr lang="zh-CN" altLang="en-US" dirty="0"/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100mA-A</a:t>
                      </a:r>
                      <a:r>
                        <a:rPr lang="zh-CN" altLang="en-US" dirty="0"/>
                        <a:t>可调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91058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NTC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F49304"/>
                          </a:solidFill>
                        </a:rPr>
                        <a:t>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160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1636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3FD5D4B-0D71-D926-D9A3-8E5CE3627BEC}"/>
              </a:ext>
            </a:extLst>
          </p:cNvPr>
          <p:cNvSpPr/>
          <p:nvPr/>
        </p:nvSpPr>
        <p:spPr>
          <a:xfrm>
            <a:off x="839416" y="570079"/>
            <a:ext cx="3132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产品介绍</a:t>
            </a: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OVP-P14C2ND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94FF5C-D110-2E30-2956-FD0C619F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16" y="1340768"/>
            <a:ext cx="3816424" cy="1863928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CD8A151-72B2-39AD-B88D-F05281FE8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205149"/>
              </p:ext>
            </p:extLst>
          </p:nvPr>
        </p:nvGraphicFramePr>
        <p:xfrm>
          <a:off x="551384" y="1268760"/>
          <a:ext cx="4680520" cy="416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795">
                  <a:extLst>
                    <a:ext uri="{9D8B030D-6E8A-4147-A177-3AD203B41FA5}">
                      <a16:colId xmlns:a16="http://schemas.microsoft.com/office/drawing/2014/main" val="781811276"/>
                    </a:ext>
                  </a:extLst>
                </a:gridCol>
                <a:gridCol w="1653325">
                  <a:extLst>
                    <a:ext uri="{9D8B030D-6E8A-4147-A177-3AD203B41FA5}">
                      <a16:colId xmlns:a16="http://schemas.microsoft.com/office/drawing/2014/main" val="2912533878"/>
                    </a:ext>
                  </a:extLst>
                </a:gridCol>
                <a:gridCol w="1657400">
                  <a:extLst>
                    <a:ext uri="{9D8B030D-6E8A-4147-A177-3AD203B41FA5}">
                      <a16:colId xmlns:a16="http://schemas.microsoft.com/office/drawing/2014/main" val="364349882"/>
                    </a:ext>
                  </a:extLst>
                </a:gridCol>
              </a:tblGrid>
              <a:tr h="654051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P14C2ND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力芯微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ET9612Y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9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7196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封装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DFN1.2x1.2-4L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8664578"/>
                  </a:ext>
                </a:extLst>
              </a:tr>
              <a:tr h="33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输入耐压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+30V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+36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359018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是否兼容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Pin-to-pin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Pin-to-pin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994833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过压响应时间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50ns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50ns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977997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导通阻抗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F49304"/>
                          </a:solidFill>
                        </a:rPr>
                        <a:t>170mΩ</a:t>
                      </a:r>
                      <a:endParaRPr lang="zh-CN" altLang="en-US" sz="1600" dirty="0">
                        <a:solidFill>
                          <a:srgbClr val="F4930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100m</a:t>
                      </a:r>
                      <a:r>
                        <a:rPr lang="el-GR" altLang="zh-CN" sz="1600" dirty="0"/>
                        <a:t>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1038079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过流保护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49304"/>
                          </a:solidFill>
                        </a:rPr>
                        <a:t>100mA-1.8</a:t>
                      </a:r>
                      <a:r>
                        <a:rPr lang="zh-CN" altLang="en-US" sz="1400" dirty="0">
                          <a:solidFill>
                            <a:srgbClr val="F49304"/>
                          </a:solidFill>
                        </a:rPr>
                        <a:t>可调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1.1A</a:t>
                      </a:r>
                      <a:r>
                        <a:rPr lang="zh-CN" altLang="en-US" sz="1600" dirty="0"/>
                        <a:t>锁定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0910584"/>
                  </a:ext>
                </a:extLst>
              </a:tr>
              <a:tr h="508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NTC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49304"/>
                          </a:solidFill>
                        </a:rPr>
                        <a:t>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160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62985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3E6B75C-9B79-6C6A-5CC8-CAB996D81BED}"/>
              </a:ext>
            </a:extLst>
          </p:cNvPr>
          <p:cNvSpPr/>
          <p:nvPr/>
        </p:nvSpPr>
        <p:spPr>
          <a:xfrm>
            <a:off x="8252166" y="908720"/>
            <a:ext cx="3097934" cy="3743095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2C0BA73-AB0F-7BC3-C65B-1DFB55963B71}"/>
              </a:ext>
            </a:extLst>
          </p:cNvPr>
          <p:cNvSpPr/>
          <p:nvPr/>
        </p:nvSpPr>
        <p:spPr>
          <a:xfrm>
            <a:off x="839416" y="908721"/>
            <a:ext cx="7249199" cy="3743095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3624980-0ACD-D76B-6160-E948153A99F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4033010"/>
              </p:ext>
            </p:extLst>
          </p:nvPr>
        </p:nvGraphicFramePr>
        <p:xfrm>
          <a:off x="839416" y="4910230"/>
          <a:ext cx="10513167" cy="1624452"/>
        </p:xfrm>
        <a:graphic>
          <a:graphicData uri="http://schemas.openxmlformats.org/drawingml/2006/table">
            <a:tbl>
              <a:tblPr/>
              <a:tblGrid>
                <a:gridCol w="1054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4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4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0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116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74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Voltage Range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R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DS(ON)_Typ.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Continous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with Fault Flag Output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SR Adjustable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4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(mΩ)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742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P1498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0.6-5.5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19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6.0 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TDFN2X3-14L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742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P1481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SOT23-5L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742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P1482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SOT23-5L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742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P1482L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2.5-5.5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0.5-2.0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Y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SOT23-5L/SOT23-6L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object 52">
            <a:extLst>
              <a:ext uri="{FF2B5EF4-FFF2-40B4-BE49-F238E27FC236}">
                <a16:creationId xmlns:a16="http://schemas.microsoft.com/office/drawing/2014/main" id="{AE123AF9-B0D6-FD89-D92E-ACF410A49BB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478747" y="2094232"/>
            <a:ext cx="829267" cy="1428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800" spc="1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TDFN2x3</a:t>
            </a:r>
            <a:r>
              <a:rPr sz="800" spc="-5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-</a:t>
            </a:r>
            <a:r>
              <a:rPr sz="800" spc="5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14</a:t>
            </a:r>
            <a:r>
              <a:rPr lang="en-US" sz="800" spc="5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L</a:t>
            </a:r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FCAFA16-E2E4-2BA2-7390-5AB8EA5D78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85077" y="2419569"/>
          <a:ext cx="2651483" cy="1990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9" imgW="3008630" imgH="2251710" progId="Visio.Drawing.11">
                  <p:embed/>
                </p:oleObj>
              </mc:Choice>
              <mc:Fallback>
                <p:oleObj name="Visio" r:id="rId49" imgW="3008630" imgH="2251710" progId="Visio.Drawing.11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DFCAFA16-E2E4-2BA2-7390-5AB8EA5D78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5077" y="2419569"/>
                        <a:ext cx="2651483" cy="19907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51" descr="C:\Users\BILL~1.LIA\AppData\Local\Temp\企业微信截图_16778080314958.png">
            <a:extLst>
              <a:ext uri="{FF2B5EF4-FFF2-40B4-BE49-F238E27FC236}">
                <a16:creationId xmlns:a16="http://schemas.microsoft.com/office/drawing/2014/main" id="{D0E5EFB7-1C3B-4E70-A435-BF8A7182E574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1" cstate="print"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760296" y="1038044"/>
            <a:ext cx="1004693" cy="946592"/>
          </a:xfrm>
          <a:prstGeom prst="rect">
            <a:avLst/>
          </a:prstGeom>
          <a:noFill/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F66CF9A-EAF9-07F2-AF07-2152A647EAE7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460" y="1055854"/>
            <a:ext cx="1175601" cy="911460"/>
          </a:xfrm>
          <a:prstGeom prst="rect">
            <a:avLst/>
          </a:prstGeom>
        </p:spPr>
      </p:pic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8AFF97D6-E23F-BFF4-3790-63280E3599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95374" y="1024777"/>
          <a:ext cx="1350140" cy="86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4" imgW="2425700" imgH="1574800" progId="">
                  <p:embed/>
                </p:oleObj>
              </mc:Choice>
              <mc:Fallback>
                <p:oleObj name="Visio" r:id="rId54" imgW="2425700" imgH="1574800" progId="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8AFF97D6-E23F-BFF4-3790-63280E3599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374" y="1024777"/>
                        <a:ext cx="1350140" cy="8649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D1F32732-BE4F-FCF1-8B77-33DD5D1DC97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39103" y="1911738"/>
            <a:ext cx="1382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SOT23-6L</a:t>
            </a:r>
          </a:p>
          <a:p>
            <a:pPr algn="ctr"/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Adjustable OCP threshold </a:t>
            </a:r>
            <a:endParaRPr lang="zh-CN" altLang="en-US" sz="800" kern="100" dirty="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FB3DD03-F058-23E7-4281-4C1D4C074AD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413199" y="1980987"/>
            <a:ext cx="1382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SOT23-5L</a:t>
            </a:r>
          </a:p>
          <a:p>
            <a:pPr algn="ctr"/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 Fixed OCP threshold </a:t>
            </a:r>
            <a:endParaRPr lang="zh-CN" altLang="en-US" sz="800" kern="100" dirty="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59E14CB-7D49-D023-4ECB-3681B58D4C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782111" y="1980987"/>
            <a:ext cx="15564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8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DFN2x2-6L</a:t>
            </a:r>
          </a:p>
          <a:p>
            <a:pPr algn="ctr"/>
            <a:r>
              <a:rPr lang="en-US" altLang="zh-CN" sz="800" kern="1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Adjustable OCP threshold</a:t>
            </a:r>
            <a:endParaRPr lang="zh-CN" altLang="en-US" sz="800" kern="100" dirty="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阿里巴巴普惠体" panose="00020600040101010101" pitchFamily="18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7CCDF1ED-95EE-AD4A-B690-2C2F78732C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5795" y="2441549"/>
          <a:ext cx="4200839" cy="2048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4" imgW="2876550" imgH="1406525" progId="">
                  <p:embed/>
                </p:oleObj>
              </mc:Choice>
              <mc:Fallback>
                <p:oleObj name="Visio" r:id="rId54" imgW="2876550" imgH="1406525" progId="">
                  <p:embed/>
                  <p:pic>
                    <p:nvPicPr>
                      <p:cNvPr id="15" name="对象 14">
                        <a:extLst>
                          <a:ext uri="{FF2B5EF4-FFF2-40B4-BE49-F238E27FC236}">
                            <a16:creationId xmlns:a16="http://schemas.microsoft.com/office/drawing/2014/main" id="{7CCDF1ED-95EE-AD4A-B690-2C2F78732C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795" y="2441549"/>
                        <a:ext cx="4200839" cy="20488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组合 77">
            <a:extLst>
              <a:ext uri="{FF2B5EF4-FFF2-40B4-BE49-F238E27FC236}">
                <a16:creationId xmlns:a16="http://schemas.microsoft.com/office/drawing/2014/main" id="{49F9134C-41A8-ACAB-189A-4C94F458E1E8}"/>
              </a:ext>
            </a:extLst>
          </p:cNvPr>
          <p:cNvGrpSpPr/>
          <p:nvPr/>
        </p:nvGrpSpPr>
        <p:grpSpPr>
          <a:xfrm>
            <a:off x="940862" y="1126331"/>
            <a:ext cx="1457520" cy="725459"/>
            <a:chOff x="1480058" y="1127650"/>
            <a:chExt cx="1221913" cy="608189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B95F3FA-E199-9451-73D9-768D223D1B4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 rot="5400000">
              <a:off x="1821725" y="1189639"/>
              <a:ext cx="608189" cy="484212"/>
            </a:xfrm>
            <a:prstGeom prst="rect">
              <a:avLst/>
            </a:prstGeom>
            <a:noFill/>
            <a:ln w="9525">
              <a:solidFill>
                <a:schemeClr val="dk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390" noProof="1">
                <a:latin typeface="Calibri" panose="020F0502020204030204" pitchFamily="34" charset="0"/>
                <a:ea typeface="阿里巴巴普惠体" panose="00020600040101010101" pitchFamily="18" charset="-122"/>
                <a:cs typeface="阿里巴巴普惠体" panose="00020600040101010101" pitchFamily="18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380564F-9AC2-A484-6EAA-3D0CB68F0974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 rot="5400000">
              <a:off x="1855441" y="1220505"/>
              <a:ext cx="540539" cy="422263"/>
            </a:xfrm>
            <a:prstGeom prst="rect">
              <a:avLst/>
            </a:prstGeom>
            <a:noFill/>
            <a:ln w="9525">
              <a:solidFill>
                <a:schemeClr val="dk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390" noProof="1">
                <a:latin typeface="Calibri" panose="020F0502020204030204" pitchFamily="34" charset="0"/>
                <a:ea typeface="阿里巴巴普惠体" panose="00020600040101010101" pitchFamily="18" charset="-122"/>
                <a:cs typeface="阿里巴巴普惠体" panose="00020600040101010101" pitchFamily="18" charset="-122"/>
                <a:sym typeface="Calibri" panose="020F0502020204030204" pitchFamily="34" charset="0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011F124D-B245-4A3E-E1EE-8BAB913D3DD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 rot="5400000">
              <a:off x="1944348" y="1202309"/>
              <a:ext cx="37218" cy="37213"/>
            </a:xfrm>
            <a:prstGeom prst="ellipse">
              <a:avLst/>
            </a:prstGeom>
            <a:noFill/>
            <a:ln w="9525">
              <a:solidFill>
                <a:schemeClr val="dk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390" noProof="1">
                <a:latin typeface="Calibri" panose="020F0502020204030204" pitchFamily="34" charset="0"/>
                <a:ea typeface="阿里巴巴普惠体" panose="00020600040101010101" pitchFamily="18" charset="-122"/>
                <a:cs typeface="阿里巴巴普惠体" panose="00020600040101010101" pitchFamily="18" charset="-122"/>
                <a:sym typeface="Calibri" panose="020F0502020204030204" pitchFamily="34" charset="0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55092E70-3DFB-26F6-6A0F-2ECA9B26E682}"/>
                </a:ext>
              </a:extLst>
            </p:cNvPr>
            <p:cNvGrpSpPr/>
            <p:nvPr/>
          </p:nvGrpSpPr>
          <p:grpSpPr>
            <a:xfrm flipH="1">
              <a:off x="1802939" y="1193111"/>
              <a:ext cx="80556" cy="496316"/>
              <a:chOff x="1983" y="6819"/>
              <a:chExt cx="436" cy="2322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F351C7A9-35DA-D663-F27B-5213F37C37F4}"/>
                  </a:ext>
                </a:extLst>
              </p:cNvPr>
              <p:cNvGrpSpPr/>
              <p:nvPr/>
            </p:nvGrpSpPr>
            <p:grpSpPr>
              <a:xfrm>
                <a:off x="1983" y="6819"/>
                <a:ext cx="436" cy="456"/>
                <a:chOff x="1983" y="6819"/>
                <a:chExt cx="436" cy="342"/>
              </a:xfrm>
            </p:grpSpPr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48524C6E-7547-4F09-ADDD-457891A085EC}"/>
                    </a:ext>
                  </a:extLst>
                </p:cNvPr>
                <p:cNvSpPr/>
                <p:nvPr>
                  <p:custDataLst>
                    <p:tags r:id="rId46"/>
                  </p:custDataLst>
                </p:nvPr>
              </p:nvSpPr>
              <p:spPr>
                <a:xfrm rot="5400000" flipV="1">
                  <a:off x="2030" y="6772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8B78EA3D-E28B-7C77-FAC4-ABC344D3A3FF}"/>
                    </a:ext>
                  </a:extLst>
                </p:cNvPr>
                <p:cNvSpPr/>
                <p:nvPr>
                  <p:custDataLst>
                    <p:tags r:id="rId47"/>
                  </p:custDataLst>
                </p:nvPr>
              </p:nvSpPr>
              <p:spPr>
                <a:xfrm rot="5400000" flipV="1">
                  <a:off x="2105" y="6848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6E4DA8D9-5620-7CF3-EC81-8D623D0DE1A2}"/>
                  </a:ext>
                </a:extLst>
              </p:cNvPr>
              <p:cNvGrpSpPr/>
              <p:nvPr/>
            </p:nvGrpSpPr>
            <p:grpSpPr>
              <a:xfrm>
                <a:off x="1983" y="7752"/>
                <a:ext cx="436" cy="456"/>
                <a:chOff x="1983" y="7818"/>
                <a:chExt cx="436" cy="342"/>
              </a:xfrm>
            </p:grpSpPr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79C7A84C-8A71-3728-8F59-3EBAC6328B0C}"/>
                    </a:ext>
                  </a:extLst>
                </p:cNvPr>
                <p:cNvSpPr/>
                <p:nvPr>
                  <p:custDataLst>
                    <p:tags r:id="rId44"/>
                  </p:custDataLst>
                </p:nvPr>
              </p:nvSpPr>
              <p:spPr>
                <a:xfrm rot="5400000" flipV="1">
                  <a:off x="2030" y="7771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88B16E58-F4C3-9F96-3194-A4E237DF2643}"/>
                    </a:ext>
                  </a:extLst>
                </p:cNvPr>
                <p:cNvSpPr/>
                <p:nvPr>
                  <p:custDataLst>
                    <p:tags r:id="rId45"/>
                  </p:custDataLst>
                </p:nvPr>
              </p:nvSpPr>
              <p:spPr>
                <a:xfrm rot="5400000" flipV="1">
                  <a:off x="2105" y="7847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262E225B-6C75-0FFC-0DF3-84F2E11AC926}"/>
                  </a:ext>
                </a:extLst>
              </p:cNvPr>
              <p:cNvGrpSpPr/>
              <p:nvPr/>
            </p:nvGrpSpPr>
            <p:grpSpPr>
              <a:xfrm>
                <a:off x="1983" y="8685"/>
                <a:ext cx="436" cy="456"/>
                <a:chOff x="1983" y="8816"/>
                <a:chExt cx="436" cy="342"/>
              </a:xfrm>
            </p:grpSpPr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6E173097-8ED9-CF4B-8FAA-CBB6DD7B00B0}"/>
                    </a:ext>
                  </a:extLst>
                </p:cNvPr>
                <p:cNvSpPr/>
                <p:nvPr>
                  <p:custDataLst>
                    <p:tags r:id="rId42"/>
                  </p:custDataLst>
                </p:nvPr>
              </p:nvSpPr>
              <p:spPr>
                <a:xfrm rot="5400000" flipV="1">
                  <a:off x="2030" y="8769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AFACD9B6-752E-DC3F-B7C1-E20DADB9734C}"/>
                    </a:ext>
                  </a:extLst>
                </p:cNvPr>
                <p:cNvSpPr/>
                <p:nvPr>
                  <p:custDataLst>
                    <p:tags r:id="rId43"/>
                  </p:custDataLst>
                </p:nvPr>
              </p:nvSpPr>
              <p:spPr>
                <a:xfrm rot="5400000" flipV="1">
                  <a:off x="2105" y="8845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30" name="文本框 87">
              <a:extLst>
                <a:ext uri="{FF2B5EF4-FFF2-40B4-BE49-F238E27FC236}">
                  <a16:creationId xmlns:a16="http://schemas.microsoft.com/office/drawing/2014/main" id="{E5D38142-E68F-F43E-2168-17FBE40A7B22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60833" y="1202744"/>
              <a:ext cx="312374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IN 1</a:t>
              </a:r>
            </a:p>
          </p:txBody>
        </p:sp>
        <p:sp>
          <p:nvSpPr>
            <p:cNvPr id="31" name="文本框 88">
              <a:extLst>
                <a:ext uri="{FF2B5EF4-FFF2-40B4-BE49-F238E27FC236}">
                  <a16:creationId xmlns:a16="http://schemas.microsoft.com/office/drawing/2014/main" id="{0B13B5F8-1002-DD40-31BF-2A7BABC0BEDD}"/>
                </a:ext>
              </a:extLst>
            </p:cNvPr>
            <p:cNvSpPr txBox="1"/>
            <p:nvPr>
              <p:custDataLst>
                <p:tags r:id="rId30"/>
              </p:custDataLst>
            </p:nvPr>
          </p:nvSpPr>
          <p:spPr>
            <a:xfrm>
              <a:off x="1542226" y="1364753"/>
              <a:ext cx="330324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GND 2</a:t>
              </a:r>
            </a:p>
          </p:txBody>
        </p:sp>
        <p:sp>
          <p:nvSpPr>
            <p:cNvPr id="32" name="文本框 91">
              <a:extLst>
                <a:ext uri="{FF2B5EF4-FFF2-40B4-BE49-F238E27FC236}">
                  <a16:creationId xmlns:a16="http://schemas.microsoft.com/office/drawing/2014/main" id="{06B3A494-CE72-AB35-8FA8-ED24D8AA9D45}"/>
                </a:ext>
              </a:extLst>
            </p:cNvPr>
            <p:cNvSpPr txBox="1"/>
            <p:nvPr>
              <p:custDataLst>
                <p:tags r:id="rId31"/>
              </p:custDataLst>
            </p:nvPr>
          </p:nvSpPr>
          <p:spPr>
            <a:xfrm>
              <a:off x="1480058" y="1552595"/>
              <a:ext cx="392492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EN/ENB 3</a:t>
              </a:r>
            </a:p>
          </p:txBody>
        </p:sp>
        <p:sp>
          <p:nvSpPr>
            <p:cNvPr id="33" name="文本框 93">
              <a:extLst>
                <a:ext uri="{FF2B5EF4-FFF2-40B4-BE49-F238E27FC236}">
                  <a16:creationId xmlns:a16="http://schemas.microsoft.com/office/drawing/2014/main" id="{BAB5F3B4-B0AF-C7DE-C808-835A53A91900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2373836" y="1202306"/>
              <a:ext cx="323975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6 OUT</a:t>
              </a:r>
            </a:p>
          </p:txBody>
        </p:sp>
        <p:sp>
          <p:nvSpPr>
            <p:cNvPr id="34" name="文本框 94">
              <a:extLst>
                <a:ext uri="{FF2B5EF4-FFF2-40B4-BE49-F238E27FC236}">
                  <a16:creationId xmlns:a16="http://schemas.microsoft.com/office/drawing/2014/main" id="{038CACC4-D1F0-1F04-52BF-C0CAD49AF11E}"/>
                </a:ext>
              </a:extLst>
            </p:cNvPr>
            <p:cNvSpPr txBox="1"/>
            <p:nvPr>
              <p:custDataLst>
                <p:tags r:id="rId33"/>
              </p:custDataLst>
            </p:nvPr>
          </p:nvSpPr>
          <p:spPr>
            <a:xfrm>
              <a:off x="2373180" y="1366942"/>
              <a:ext cx="324413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5 SET</a:t>
              </a:r>
            </a:p>
          </p:txBody>
        </p:sp>
        <p:sp>
          <p:nvSpPr>
            <p:cNvPr id="35" name="文本框 95">
              <a:extLst>
                <a:ext uri="{FF2B5EF4-FFF2-40B4-BE49-F238E27FC236}">
                  <a16:creationId xmlns:a16="http://schemas.microsoft.com/office/drawing/2014/main" id="{4AD25609-F699-D4BA-8694-85AFCF3DFBE5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2378214" y="1552814"/>
              <a:ext cx="323757" cy="1525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3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4 FLAG</a:t>
              </a: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A9386E21-E336-BC4E-1E2B-40B9C0620C09}"/>
                </a:ext>
              </a:extLst>
            </p:cNvPr>
            <p:cNvGrpSpPr/>
            <p:nvPr/>
          </p:nvGrpSpPr>
          <p:grpSpPr>
            <a:xfrm>
              <a:off x="2367926" y="1193111"/>
              <a:ext cx="80556" cy="496316"/>
              <a:chOff x="1983" y="6819"/>
              <a:chExt cx="436" cy="2322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436E98F1-120B-BD8D-E87F-4DD882D3D1BF}"/>
                  </a:ext>
                </a:extLst>
              </p:cNvPr>
              <p:cNvGrpSpPr/>
              <p:nvPr/>
            </p:nvGrpSpPr>
            <p:grpSpPr>
              <a:xfrm>
                <a:off x="1983" y="6819"/>
                <a:ext cx="436" cy="456"/>
                <a:chOff x="1983" y="6819"/>
                <a:chExt cx="436" cy="342"/>
              </a:xfrm>
            </p:grpSpPr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EE3D86C2-DD0E-36CD-989A-0EFD9D0C41F6}"/>
                    </a:ext>
                  </a:extLst>
                </p:cNvPr>
                <p:cNvSpPr/>
                <p:nvPr>
                  <p:custDataLst>
                    <p:tags r:id="rId40"/>
                  </p:custDataLst>
                </p:nvPr>
              </p:nvSpPr>
              <p:spPr>
                <a:xfrm rot="5400000" flipV="1">
                  <a:off x="2030" y="6772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6F81B48B-C02B-402B-2BA6-BB324E7E3002}"/>
                    </a:ext>
                  </a:extLst>
                </p:cNvPr>
                <p:cNvSpPr/>
                <p:nvPr>
                  <p:custDataLst>
                    <p:tags r:id="rId41"/>
                  </p:custDataLst>
                </p:nvPr>
              </p:nvSpPr>
              <p:spPr>
                <a:xfrm rot="5400000" flipV="1">
                  <a:off x="2105" y="6848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3F8DC85C-BB95-FF26-1BE2-8A86FA96BDB7}"/>
                  </a:ext>
                </a:extLst>
              </p:cNvPr>
              <p:cNvGrpSpPr/>
              <p:nvPr/>
            </p:nvGrpSpPr>
            <p:grpSpPr>
              <a:xfrm>
                <a:off x="1983" y="7752"/>
                <a:ext cx="436" cy="456"/>
                <a:chOff x="1983" y="7818"/>
                <a:chExt cx="436" cy="342"/>
              </a:xfrm>
            </p:grpSpPr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4D9A83A6-A2E5-0A34-ADD3-05E2F99EA6DA}"/>
                    </a:ext>
                  </a:extLst>
                </p:cNvPr>
                <p:cNvSpPr/>
                <p:nvPr>
                  <p:custDataLst>
                    <p:tags r:id="rId38"/>
                  </p:custDataLst>
                </p:nvPr>
              </p:nvSpPr>
              <p:spPr>
                <a:xfrm rot="5400000" flipV="1">
                  <a:off x="2030" y="7771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0E0BC7AC-995F-649B-F5AC-56A372B53528}"/>
                    </a:ext>
                  </a:extLst>
                </p:cNvPr>
                <p:cNvSpPr/>
                <p:nvPr>
                  <p:custDataLst>
                    <p:tags r:id="rId39"/>
                  </p:custDataLst>
                </p:nvPr>
              </p:nvSpPr>
              <p:spPr>
                <a:xfrm rot="5400000" flipV="1">
                  <a:off x="2105" y="7847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BFAF8D95-A34A-A3D9-3ED5-57FFB718CBF5}"/>
                  </a:ext>
                </a:extLst>
              </p:cNvPr>
              <p:cNvGrpSpPr/>
              <p:nvPr/>
            </p:nvGrpSpPr>
            <p:grpSpPr>
              <a:xfrm>
                <a:off x="1983" y="8685"/>
                <a:ext cx="436" cy="456"/>
                <a:chOff x="1983" y="8816"/>
                <a:chExt cx="436" cy="342"/>
              </a:xfrm>
            </p:grpSpPr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8873BFD4-C1B7-B042-F8F1-CABF9809CDB5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 rot="5400000" flipV="1">
                  <a:off x="2030" y="8769"/>
                  <a:ext cx="343" cy="436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0299978E-1674-6E61-2F3B-3BC0186E9BA3}"/>
                    </a:ext>
                  </a:extLst>
                </p:cNvPr>
                <p:cNvSpPr/>
                <p:nvPr>
                  <p:custDataLst>
                    <p:tags r:id="rId37"/>
                  </p:custDataLst>
                </p:nvPr>
              </p:nvSpPr>
              <p:spPr>
                <a:xfrm rot="5400000" flipV="1">
                  <a:off x="2105" y="8845"/>
                  <a:ext cx="343" cy="285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10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3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</p:grp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E5C53151-D671-312D-40B8-779309A6E7F5}"/>
                </a:ext>
              </a:extLst>
            </p:cNvPr>
            <p:cNvCxnSpPr/>
            <p:nvPr>
              <p:custDataLst>
                <p:tags r:id="rId35"/>
              </p:custDataLst>
            </p:nvPr>
          </p:nvCxnSpPr>
          <p:spPr>
            <a:xfrm>
              <a:off x="2499924" y="1591565"/>
              <a:ext cx="90407" cy="0"/>
            </a:xfrm>
            <a:prstGeom prst="line">
              <a:avLst/>
            </a:prstGeom>
            <a:ln w="6350">
              <a:solidFill>
                <a:schemeClr val="dk1">
                  <a:lumMod val="10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D7A4FFB-FD6D-2EBF-C6DE-C42B14AF49A5}"/>
              </a:ext>
            </a:extLst>
          </p:cNvPr>
          <p:cNvGrpSpPr/>
          <p:nvPr/>
        </p:nvGrpSpPr>
        <p:grpSpPr>
          <a:xfrm>
            <a:off x="3200502" y="1061596"/>
            <a:ext cx="1517253" cy="791628"/>
            <a:chOff x="753" y="6534"/>
            <a:chExt cx="5871" cy="2778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8132ED9B-5D09-B5A7-D972-901BBDC8D6D2}"/>
                </a:ext>
              </a:extLst>
            </p:cNvPr>
            <p:cNvGrpSpPr/>
            <p:nvPr/>
          </p:nvGrpSpPr>
          <p:grpSpPr>
            <a:xfrm>
              <a:off x="753" y="6534"/>
              <a:ext cx="5871" cy="2778"/>
              <a:chOff x="753" y="6534"/>
              <a:chExt cx="5871" cy="2778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21206BCD-71A1-BAC5-4D49-715F155E707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 rot="5400000">
                <a:off x="2137" y="6817"/>
                <a:ext cx="2778" cy="2212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10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4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38B6B571-A3B3-772D-061C-E99BFA7F8D5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2291" y="6958"/>
                <a:ext cx="2469" cy="1929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10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4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69E291ED-1D81-A4E0-9F11-C200CA7ED87A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rot="5400000">
                <a:off x="2697" y="6875"/>
                <a:ext cx="170" cy="170"/>
              </a:xfrm>
              <a:prstGeom prst="ellipse">
                <a:avLst/>
              </a:prstGeom>
              <a:noFill/>
              <a:ln w="9525">
                <a:solidFill>
                  <a:schemeClr val="dk1">
                    <a:lumMod val="10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4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143B5703-1764-D4BB-8DC5-6CBE907A4D3F}"/>
                  </a:ext>
                </a:extLst>
              </p:cNvPr>
              <p:cNvGrpSpPr/>
              <p:nvPr/>
            </p:nvGrpSpPr>
            <p:grpSpPr>
              <a:xfrm flipH="1">
                <a:off x="2051" y="6833"/>
                <a:ext cx="368" cy="2267"/>
                <a:chOff x="1983" y="6819"/>
                <a:chExt cx="436" cy="2322"/>
              </a:xfrm>
            </p:grpSpPr>
            <p:grpSp>
              <p:nvGrpSpPr>
                <p:cNvPr id="66" name="组合 65">
                  <a:extLst>
                    <a:ext uri="{FF2B5EF4-FFF2-40B4-BE49-F238E27FC236}">
                      <a16:creationId xmlns:a16="http://schemas.microsoft.com/office/drawing/2014/main" id="{BC9D5538-8541-04D0-037D-696632E17690}"/>
                    </a:ext>
                  </a:extLst>
                </p:cNvPr>
                <p:cNvGrpSpPr/>
                <p:nvPr/>
              </p:nvGrpSpPr>
              <p:grpSpPr>
                <a:xfrm>
                  <a:off x="1983" y="6819"/>
                  <a:ext cx="436" cy="456"/>
                  <a:chOff x="1983" y="6819"/>
                  <a:chExt cx="436" cy="342"/>
                </a:xfrm>
              </p:grpSpPr>
              <p:sp>
                <p:nvSpPr>
                  <p:cNvPr id="73" name="矩形 72">
                    <a:extLst>
                      <a:ext uri="{FF2B5EF4-FFF2-40B4-BE49-F238E27FC236}">
                        <a16:creationId xmlns:a16="http://schemas.microsoft.com/office/drawing/2014/main" id="{A3C3313B-F12B-422B-4F91-CE232E87A92D}"/>
                      </a:ext>
                    </a:extLst>
                  </p:cNvPr>
                  <p:cNvSpPr/>
                  <p:nvPr>
                    <p:custDataLst>
                      <p:tags r:id="rId24"/>
                    </p:custDataLst>
                  </p:nvPr>
                </p:nvSpPr>
                <p:spPr>
                  <a:xfrm rot="5400000" flipV="1">
                    <a:off x="2030" y="6772"/>
                    <a:ext cx="343" cy="436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  <p:sp>
                <p:nvSpPr>
                  <p:cNvPr id="74" name="矩形 73">
                    <a:extLst>
                      <a:ext uri="{FF2B5EF4-FFF2-40B4-BE49-F238E27FC236}">
                        <a16:creationId xmlns:a16="http://schemas.microsoft.com/office/drawing/2014/main" id="{F8ABF0FB-9153-39D0-5B4C-7ED4AD1B34C9}"/>
                      </a:ext>
                    </a:extLst>
                  </p:cNvPr>
                  <p:cNvSpPr/>
                  <p:nvPr>
                    <p:custDataLst>
                      <p:tags r:id="rId25"/>
                    </p:custDataLst>
                  </p:nvPr>
                </p:nvSpPr>
                <p:spPr>
                  <a:xfrm rot="5400000" flipV="1">
                    <a:off x="2105" y="6848"/>
                    <a:ext cx="343" cy="285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7" name="组合 66">
                  <a:extLst>
                    <a:ext uri="{FF2B5EF4-FFF2-40B4-BE49-F238E27FC236}">
                      <a16:creationId xmlns:a16="http://schemas.microsoft.com/office/drawing/2014/main" id="{BCF60D74-35BA-647F-7D1F-DF96179BCAFA}"/>
                    </a:ext>
                  </a:extLst>
                </p:cNvPr>
                <p:cNvGrpSpPr/>
                <p:nvPr/>
              </p:nvGrpSpPr>
              <p:grpSpPr>
                <a:xfrm>
                  <a:off x="1983" y="7752"/>
                  <a:ext cx="436" cy="456"/>
                  <a:chOff x="1983" y="7818"/>
                  <a:chExt cx="436" cy="342"/>
                </a:xfrm>
              </p:grpSpPr>
              <p:sp>
                <p:nvSpPr>
                  <p:cNvPr id="71" name="矩形 70">
                    <a:extLst>
                      <a:ext uri="{FF2B5EF4-FFF2-40B4-BE49-F238E27FC236}">
                        <a16:creationId xmlns:a16="http://schemas.microsoft.com/office/drawing/2014/main" id="{2AD65269-8346-1205-392E-F3D00B9B5CDD}"/>
                      </a:ext>
                    </a:extLst>
                  </p:cNvPr>
                  <p:cNvSpPr/>
                  <p:nvPr>
                    <p:custDataLst>
                      <p:tags r:id="rId22"/>
                    </p:custDataLst>
                  </p:nvPr>
                </p:nvSpPr>
                <p:spPr>
                  <a:xfrm rot="5400000" flipV="1">
                    <a:off x="2030" y="7771"/>
                    <a:ext cx="343" cy="436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  <p:sp>
                <p:nvSpPr>
                  <p:cNvPr id="72" name="矩形 71">
                    <a:extLst>
                      <a:ext uri="{FF2B5EF4-FFF2-40B4-BE49-F238E27FC236}">
                        <a16:creationId xmlns:a16="http://schemas.microsoft.com/office/drawing/2014/main" id="{A21D83B7-FA71-8408-7676-5294DE63121A}"/>
                      </a:ext>
                    </a:extLst>
                  </p:cNvPr>
                  <p:cNvSpPr/>
                  <p:nvPr>
                    <p:custDataLst>
                      <p:tags r:id="rId23"/>
                    </p:custDataLst>
                  </p:nvPr>
                </p:nvSpPr>
                <p:spPr>
                  <a:xfrm rot="5400000" flipV="1">
                    <a:off x="2105" y="7847"/>
                    <a:ext cx="343" cy="285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8" name="组合 67">
                  <a:extLst>
                    <a:ext uri="{FF2B5EF4-FFF2-40B4-BE49-F238E27FC236}">
                      <a16:creationId xmlns:a16="http://schemas.microsoft.com/office/drawing/2014/main" id="{1B98C747-F311-BC6B-31E4-A92EC64BB225}"/>
                    </a:ext>
                  </a:extLst>
                </p:cNvPr>
                <p:cNvGrpSpPr/>
                <p:nvPr/>
              </p:nvGrpSpPr>
              <p:grpSpPr>
                <a:xfrm>
                  <a:off x="1983" y="8685"/>
                  <a:ext cx="436" cy="456"/>
                  <a:chOff x="1983" y="8816"/>
                  <a:chExt cx="436" cy="342"/>
                </a:xfrm>
              </p:grpSpPr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EDB65DE1-6A3A-119B-6967-C2884DD87A7C}"/>
                      </a:ext>
                    </a:extLst>
                  </p:cNvPr>
                  <p:cNvSpPr/>
                  <p:nvPr>
                    <p:custDataLst>
                      <p:tags r:id="rId20"/>
                    </p:custDataLst>
                  </p:nvPr>
                </p:nvSpPr>
                <p:spPr>
                  <a:xfrm rot="5400000" flipV="1">
                    <a:off x="2030" y="8769"/>
                    <a:ext cx="343" cy="436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  <p:sp>
                <p:nvSpPr>
                  <p:cNvPr id="70" name="矩形 69">
                    <a:extLst>
                      <a:ext uri="{FF2B5EF4-FFF2-40B4-BE49-F238E27FC236}">
                        <a16:creationId xmlns:a16="http://schemas.microsoft.com/office/drawing/2014/main" id="{C639B622-7B2F-8D46-EAED-4DA22563B0A8}"/>
                      </a:ext>
                    </a:extLst>
                  </p:cNvPr>
                  <p:cNvSpPr/>
                  <p:nvPr>
                    <p:custDataLst>
                      <p:tags r:id="rId21"/>
                    </p:custDataLst>
                  </p:nvPr>
                </p:nvSpPr>
                <p:spPr>
                  <a:xfrm rot="5400000" flipV="1">
                    <a:off x="2105" y="8845"/>
                    <a:ext cx="343" cy="285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54" name="文本框 87">
                <a:extLst>
                  <a:ext uri="{FF2B5EF4-FFF2-40B4-BE49-F238E27FC236}">
                    <a16:creationId xmlns:a16="http://schemas.microsoft.com/office/drawing/2014/main" id="{A8E66A97-6829-5775-B1D9-0A87F01ECEE9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53" y="6762"/>
                <a:ext cx="1608" cy="6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r"/>
                <a:r>
                  <a:rPr lang="en-US" altLang="zh-CN" sz="39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rPr>
                  <a:t>OUT 1</a:t>
                </a:r>
              </a:p>
            </p:txBody>
          </p:sp>
          <p:sp>
            <p:nvSpPr>
              <p:cNvPr id="55" name="文本框 88">
                <a:extLst>
                  <a:ext uri="{FF2B5EF4-FFF2-40B4-BE49-F238E27FC236}">
                    <a16:creationId xmlns:a16="http://schemas.microsoft.com/office/drawing/2014/main" id="{E3F5C8E6-9DF5-B8BC-2272-1F41E16B8F32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922" y="7667"/>
                <a:ext cx="1439" cy="6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r"/>
                <a:r>
                  <a:rPr lang="en-US" altLang="zh-CN" sz="39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rPr>
                  <a:t>GND 2</a:t>
                </a:r>
              </a:p>
            </p:txBody>
          </p:sp>
          <p:sp>
            <p:nvSpPr>
              <p:cNvPr id="56" name="文本框 91">
                <a:extLst>
                  <a:ext uri="{FF2B5EF4-FFF2-40B4-BE49-F238E27FC236}">
                    <a16:creationId xmlns:a16="http://schemas.microsoft.com/office/drawing/2014/main" id="{F0F2BC7D-0112-D307-D8BE-C644A58FF3EC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58" y="8573"/>
                <a:ext cx="1578" cy="6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r"/>
                <a:r>
                  <a:rPr lang="en-US" altLang="zh-CN" sz="39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rPr>
                  <a:t>FLAG 3</a:t>
                </a:r>
              </a:p>
            </p:txBody>
          </p:sp>
          <p:sp>
            <p:nvSpPr>
              <p:cNvPr id="57" name="文本框 93">
                <a:extLst>
                  <a:ext uri="{FF2B5EF4-FFF2-40B4-BE49-F238E27FC236}">
                    <a16:creationId xmlns:a16="http://schemas.microsoft.com/office/drawing/2014/main" id="{41922F20-3944-2306-5FB2-59103F1FD593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4758" y="6737"/>
                <a:ext cx="1321" cy="6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l"/>
                <a:r>
                  <a:rPr lang="en-US" altLang="zh-CN" sz="39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rPr>
                  <a:t>5 IN</a:t>
                </a:r>
              </a:p>
            </p:txBody>
          </p:sp>
          <p:sp>
            <p:nvSpPr>
              <p:cNvPr id="58" name="文本框 95">
                <a:extLst>
                  <a:ext uri="{FF2B5EF4-FFF2-40B4-BE49-F238E27FC236}">
                    <a16:creationId xmlns:a16="http://schemas.microsoft.com/office/drawing/2014/main" id="{2E02B05B-18CE-5F39-0391-AAA3E43F910E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4689" y="8572"/>
                <a:ext cx="1935" cy="6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l"/>
                <a:r>
                  <a:rPr lang="en-US" altLang="zh-CN" sz="39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rPr>
                  <a:t>4 EN/ENB</a:t>
                </a:r>
              </a:p>
            </p:txBody>
          </p: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81FCA130-8B92-B279-6E6E-99A3649F17A2}"/>
                  </a:ext>
                </a:extLst>
              </p:cNvPr>
              <p:cNvGrpSpPr/>
              <p:nvPr/>
            </p:nvGrpSpPr>
            <p:grpSpPr>
              <a:xfrm>
                <a:off x="4632" y="6833"/>
                <a:ext cx="368" cy="2267"/>
                <a:chOff x="1983" y="6819"/>
                <a:chExt cx="436" cy="2322"/>
              </a:xfrm>
            </p:grpSpPr>
            <p:grpSp>
              <p:nvGrpSpPr>
                <p:cNvPr id="60" name="组合 59">
                  <a:extLst>
                    <a:ext uri="{FF2B5EF4-FFF2-40B4-BE49-F238E27FC236}">
                      <a16:creationId xmlns:a16="http://schemas.microsoft.com/office/drawing/2014/main" id="{EFD2D7AB-0A02-1A02-76B0-4A8CB5A61F65}"/>
                    </a:ext>
                  </a:extLst>
                </p:cNvPr>
                <p:cNvGrpSpPr/>
                <p:nvPr/>
              </p:nvGrpSpPr>
              <p:grpSpPr>
                <a:xfrm>
                  <a:off x="1983" y="6819"/>
                  <a:ext cx="436" cy="456"/>
                  <a:chOff x="1983" y="6819"/>
                  <a:chExt cx="436" cy="342"/>
                </a:xfrm>
              </p:grpSpPr>
              <p:sp>
                <p:nvSpPr>
                  <p:cNvPr id="64" name="矩形 63">
                    <a:extLst>
                      <a:ext uri="{FF2B5EF4-FFF2-40B4-BE49-F238E27FC236}">
                        <a16:creationId xmlns:a16="http://schemas.microsoft.com/office/drawing/2014/main" id="{B2DBAFEA-FC57-1B8F-9DF7-A458463E6631}"/>
                      </a:ext>
                    </a:extLst>
                  </p:cNvPr>
                  <p:cNvSpPr/>
                  <p:nvPr>
                    <p:custDataLst>
                      <p:tags r:id="rId18"/>
                    </p:custDataLst>
                  </p:nvPr>
                </p:nvSpPr>
                <p:spPr>
                  <a:xfrm rot="5400000" flipV="1">
                    <a:off x="2030" y="6772"/>
                    <a:ext cx="343" cy="436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  <p:sp>
                <p:nvSpPr>
                  <p:cNvPr id="65" name="矩形 64">
                    <a:extLst>
                      <a:ext uri="{FF2B5EF4-FFF2-40B4-BE49-F238E27FC236}">
                        <a16:creationId xmlns:a16="http://schemas.microsoft.com/office/drawing/2014/main" id="{0498CF95-06DA-0EF8-46DC-E89548EA469E}"/>
                      </a:ext>
                    </a:extLst>
                  </p:cNvPr>
                  <p:cNvSpPr/>
                  <p:nvPr>
                    <p:custDataLst>
                      <p:tags r:id="rId19"/>
                    </p:custDataLst>
                  </p:nvPr>
                </p:nvSpPr>
                <p:spPr>
                  <a:xfrm rot="5400000" flipV="1">
                    <a:off x="2105" y="6848"/>
                    <a:ext cx="343" cy="285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07CB07B5-1FD5-DCCF-4674-D249385470DD}"/>
                    </a:ext>
                  </a:extLst>
                </p:cNvPr>
                <p:cNvGrpSpPr/>
                <p:nvPr/>
              </p:nvGrpSpPr>
              <p:grpSpPr>
                <a:xfrm>
                  <a:off x="1983" y="8685"/>
                  <a:ext cx="436" cy="456"/>
                  <a:chOff x="1983" y="8816"/>
                  <a:chExt cx="436" cy="342"/>
                </a:xfrm>
              </p:grpSpPr>
              <p:sp>
                <p:nvSpPr>
                  <p:cNvPr id="62" name="矩形 61">
                    <a:extLst>
                      <a:ext uri="{FF2B5EF4-FFF2-40B4-BE49-F238E27FC236}">
                        <a16:creationId xmlns:a16="http://schemas.microsoft.com/office/drawing/2014/main" id="{C317C9DD-C6E6-CA8F-4878-59B5AD2F1FE6}"/>
                      </a:ext>
                    </a:extLst>
                  </p:cNvPr>
                  <p:cNvSpPr/>
                  <p:nvPr>
                    <p:custDataLst>
                      <p:tags r:id="rId16"/>
                    </p:custDataLst>
                  </p:nvPr>
                </p:nvSpPr>
                <p:spPr>
                  <a:xfrm rot="5400000" flipV="1">
                    <a:off x="2030" y="8769"/>
                    <a:ext cx="343" cy="436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矩形 62">
                    <a:extLst>
                      <a:ext uri="{FF2B5EF4-FFF2-40B4-BE49-F238E27FC236}">
                        <a16:creationId xmlns:a16="http://schemas.microsoft.com/office/drawing/2014/main" id="{5B93E0DB-2DA9-5C01-C068-97FCDA1D12BA}"/>
                      </a:ext>
                    </a:extLst>
                  </p:cNvPr>
                  <p:cNvSpPr/>
                  <p:nvPr>
                    <p:custDataLst>
                      <p:tags r:id="rId17"/>
                    </p:custDataLst>
                  </p:nvPr>
                </p:nvSpPr>
                <p:spPr>
                  <a:xfrm rot="5400000" flipV="1">
                    <a:off x="2105" y="8845"/>
                    <a:ext cx="343" cy="285"/>
                  </a:xfrm>
                  <a:prstGeom prst="rect">
                    <a:avLst/>
                  </a:prstGeom>
                  <a:noFill/>
                  <a:ln w="9525">
                    <a:solidFill>
                      <a:schemeClr val="dk1">
                        <a:lumMod val="10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/>
                    <a:endParaRPr lang="zh-CN" altLang="en-US" sz="490" noProof="1">
                      <a:latin typeface="Calibri" panose="020F0502020204030204" pitchFamily="34" charset="0"/>
                      <a:ea typeface="阿里巴巴普惠体" panose="00020600040101010101" pitchFamily="18" charset="-122"/>
                      <a:cs typeface="阿里巴巴普惠体" panose="00020600040101010101" pitchFamily="18" charset="-122"/>
                      <a:sym typeface="Calibri" panose="020F0502020204030204" pitchFamily="34" charset="0"/>
                    </a:endParaRPr>
                  </a:p>
                </p:txBody>
              </p:sp>
            </p:grpSp>
          </p:grpSp>
        </p:grp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4A6EE98F-03D1-EF02-2AE7-74577D32B0D9}"/>
                </a:ext>
              </a:extLst>
            </p:cNvPr>
            <p:cNvCxnSpPr/>
            <p:nvPr>
              <p:custDataLst>
                <p:tags r:id="rId7"/>
              </p:custDataLst>
            </p:nvPr>
          </p:nvCxnSpPr>
          <p:spPr>
            <a:xfrm>
              <a:off x="1348" y="8771"/>
              <a:ext cx="413" cy="0"/>
            </a:xfrm>
            <a:prstGeom prst="line">
              <a:avLst/>
            </a:prstGeom>
            <a:ln w="6350">
              <a:solidFill>
                <a:schemeClr val="dk1">
                  <a:lumMod val="10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5" name="图片 74">
            <a:extLst>
              <a:ext uri="{FF2B5EF4-FFF2-40B4-BE49-F238E27FC236}">
                <a16:creationId xmlns:a16="http://schemas.microsoft.com/office/drawing/2014/main" id="{D8F24867-896E-EB80-766B-17F19E35E15E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149" y="1126330"/>
            <a:ext cx="971508" cy="716505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788128C6-2B8C-2DB4-FB6A-F4D4C4EB681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673" y="1150262"/>
            <a:ext cx="958596" cy="704850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C1A23EB0-8789-1A0C-3064-3670FFCB61C1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898" y="1156534"/>
            <a:ext cx="1004693" cy="697805"/>
          </a:xfrm>
          <a:prstGeom prst="rect">
            <a:avLst/>
          </a:prstGeom>
        </p:spPr>
      </p:pic>
      <p:sp>
        <p:nvSpPr>
          <p:cNvPr id="79" name="矩形 78">
            <a:extLst>
              <a:ext uri="{FF2B5EF4-FFF2-40B4-BE49-F238E27FC236}">
                <a16:creationId xmlns:a16="http://schemas.microsoft.com/office/drawing/2014/main" id="{B05089B3-A13C-398D-ECDF-E73ECF80659B}"/>
              </a:ext>
            </a:extLst>
          </p:cNvPr>
          <p:cNvSpPr/>
          <p:nvPr/>
        </p:nvSpPr>
        <p:spPr>
          <a:xfrm>
            <a:off x="1140420" y="188640"/>
            <a:ext cx="5097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负载开关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592499-F3EC-C8E4-0FFF-3440B3064982}"/>
              </a:ext>
            </a:extLst>
          </p:cNvPr>
          <p:cNvSpPr txBox="1"/>
          <p:nvPr/>
        </p:nvSpPr>
        <p:spPr>
          <a:xfrm>
            <a:off x="9408368" y="2969485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P1498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2386751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5E84866-0BCB-58ED-6783-CA3A93610183}"/>
              </a:ext>
            </a:extLst>
          </p:cNvPr>
          <p:cNvSpPr/>
          <p:nvPr/>
        </p:nvSpPr>
        <p:spPr>
          <a:xfrm>
            <a:off x="1140420" y="188640"/>
            <a:ext cx="5097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DC-DC&amp;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音频功率放大器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E202804-9A6F-7278-6F9F-2D273ECF93CB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623392" y="3753350"/>
          <a:ext cx="10873208" cy="1404270"/>
        </p:xfrm>
        <a:graphic>
          <a:graphicData uri="http://schemas.openxmlformats.org/drawingml/2006/table">
            <a:tbl>
              <a:tblPr/>
              <a:tblGrid>
                <a:gridCol w="1023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5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01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1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15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627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7845">
                <a:tc gridSpan="1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DC-DC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DC-DC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508357"/>
                  </a:ext>
                </a:extLst>
              </a:tr>
              <a:tr h="50489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 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V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 Min.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 Max.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Out_Min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altLang="zh-CN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Out_Max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Programmable Voltage Step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Continous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Ouput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Max Peak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Ouput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Switching Frequency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(Max.)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CTRL Interface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 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(A)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(MHz)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84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PM5355D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2.7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1.41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12.8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FCQFN2x1.7-18L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84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PM5355E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2.7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0.6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1.23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10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5.0 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6.5 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2.2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I2C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FCQFN2x1.7-18L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2410D49-1F24-DDFE-7F5C-0A47F65F2751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8054610"/>
              </p:ext>
            </p:extLst>
          </p:nvPr>
        </p:nvGraphicFramePr>
        <p:xfrm>
          <a:off x="623392" y="5277255"/>
          <a:ext cx="10873206" cy="1218113"/>
        </p:xfrm>
        <a:graphic>
          <a:graphicData uri="http://schemas.openxmlformats.org/drawingml/2006/table">
            <a:tbl>
              <a:tblPr/>
              <a:tblGrid>
                <a:gridCol w="1078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77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9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25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684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688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90739">
                <a:tc gridSpan="10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音频功率放大器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音频功率放大器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04527"/>
                  </a:ext>
                </a:extLst>
              </a:tr>
              <a:tr h="404472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Part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IN_Min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Operating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IN_Max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O_Max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Noise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THD+N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@1W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PSRR</a:t>
                      </a:r>
                    </a:p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@217Hz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Efficiency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Features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98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(W)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(uVrms)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(%)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(dB)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(%)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914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PA8157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2.5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5.5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70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0.04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75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88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AGC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pitchFamily="34" charset="0"/>
                        </a:rPr>
                        <a:t>SOP-8L</a:t>
                      </a:r>
                      <a:endParaRPr lang="en-US" altLang="en-US" sz="8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7E003AA-04BB-8D8D-F0C6-D8340D359648}"/>
              </a:ext>
            </a:extLst>
          </p:cNvPr>
          <p:cNvSpPr/>
          <p:nvPr/>
        </p:nvSpPr>
        <p:spPr>
          <a:xfrm>
            <a:off x="6277145" y="884767"/>
            <a:ext cx="5226717" cy="2695006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F7C7EFE-AF07-CE29-326D-A243CACE2D4C}"/>
              </a:ext>
            </a:extLst>
          </p:cNvPr>
          <p:cNvSpPr/>
          <p:nvPr/>
        </p:nvSpPr>
        <p:spPr>
          <a:xfrm>
            <a:off x="603840" y="904275"/>
            <a:ext cx="5492917" cy="2690231"/>
          </a:xfrm>
          <a:prstGeom prst="rect">
            <a:avLst/>
          </a:prstGeom>
          <a:solidFill>
            <a:schemeClr val="bg1"/>
          </a:solidFill>
          <a:ln w="28575">
            <a:solidFill>
              <a:srgbClr val="F2910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C7F0C9A-7EA2-3B23-BD9D-277942A3874D}"/>
              </a:ext>
            </a:extLst>
          </p:cNvPr>
          <p:cNvGrpSpPr/>
          <p:nvPr/>
        </p:nvGrpSpPr>
        <p:grpSpPr>
          <a:xfrm>
            <a:off x="6421161" y="2204214"/>
            <a:ext cx="2103043" cy="882618"/>
            <a:chOff x="9383680" y="1323088"/>
            <a:chExt cx="2321149" cy="974154"/>
          </a:xfrm>
        </p:grpSpPr>
        <p:grpSp>
          <p:nvGrpSpPr>
            <p:cNvPr id="9" name="组合 29">
              <a:extLst>
                <a:ext uri="{FF2B5EF4-FFF2-40B4-BE49-F238E27FC236}">
                  <a16:creationId xmlns:a16="http://schemas.microsoft.com/office/drawing/2014/main" id="{4A58D308-0A02-37C2-CE99-E9077D4841CB}"/>
                </a:ext>
              </a:extLst>
            </p:cNvPr>
            <p:cNvGrpSpPr/>
            <p:nvPr/>
          </p:nvGrpSpPr>
          <p:grpSpPr>
            <a:xfrm rot="5400000">
              <a:off x="10051567" y="1183945"/>
              <a:ext cx="974154" cy="1252439"/>
              <a:chOff x="7880" y="1885"/>
              <a:chExt cx="2778" cy="3571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A094F5C-3021-9BBB-9D93-4C377B79F7C4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7880" y="2565"/>
                <a:ext cx="2778" cy="2211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A668E438-35BD-4D25-1758-54DA3926D90F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8034" y="2707"/>
                <a:ext cx="2469" cy="1928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52B40A26-0776-9E57-B7CB-5422D2A9708B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8221" y="4329"/>
                <a:ext cx="170" cy="170"/>
              </a:xfrm>
              <a:prstGeom prst="ellipse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6F1CE0A1-C0A9-9BF2-ADD7-F345ADB7801D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8164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6D4A78CA-404F-67F6-C7EF-EFFCE084D401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8825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CD043FFF-8FD4-1D8C-3B6A-BC5B78EA2F28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9486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9D9DDC7C-4B1A-0B6B-882A-E56C51B687F0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0147" y="1885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21222468-D39C-4087-513B-469A65A6004A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8165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DC8EF09-9450-7141-DCE1-898D4929FB6D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8826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787D964B-B155-55A3-7F11-E37A3E8C1FB0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9487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681EF7E1-4B2C-3882-8A27-2D6016673A5A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10148" y="2112"/>
                <a:ext cx="227" cy="445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50B96FF-F3DA-789A-1BE5-8BB51D15D351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 flipV="1">
                <a:off x="8165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709A5CD1-36BC-7A9F-B9F5-A8F60192C4FE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 flipV="1">
                <a:off x="8826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12757EF4-92BE-CE51-7D9F-1F9513A4ACEB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 flipV="1">
                <a:off x="9487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B51713FD-4F29-8589-5583-FAB2823C620D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 flipV="1">
                <a:off x="10148" y="4776"/>
                <a:ext cx="227" cy="680"/>
              </a:xfrm>
              <a:prstGeom prst="rect">
                <a:avLst/>
              </a:prstGeom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590" noProof="1"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endParaRPr>
              </a:p>
            </p:txBody>
          </p:sp>
          <p:grpSp>
            <p:nvGrpSpPr>
              <p:cNvPr id="33" name="组合 22">
                <a:extLst>
                  <a:ext uri="{FF2B5EF4-FFF2-40B4-BE49-F238E27FC236}">
                    <a16:creationId xmlns:a16="http://schemas.microsoft.com/office/drawing/2014/main" id="{5D520C23-74CF-0773-0760-4B65CB6DAFC9}"/>
                  </a:ext>
                </a:extLst>
              </p:cNvPr>
              <p:cNvGrpSpPr/>
              <p:nvPr/>
            </p:nvGrpSpPr>
            <p:grpSpPr>
              <a:xfrm flipV="1">
                <a:off x="8165" y="4776"/>
                <a:ext cx="2209" cy="445"/>
                <a:chOff x="8165" y="751"/>
                <a:chExt cx="2209" cy="680"/>
              </a:xfrm>
            </p:grpSpPr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B1B1784-5669-5E1D-A8B0-66B28642B696}"/>
                    </a:ext>
                  </a:extLst>
                </p:cNvPr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8165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11EB63FF-0519-22F1-642F-A121D3CAD094}"/>
                    </a:ext>
                  </a:extLst>
                </p:cNvPr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8826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CFD99F7A-7B12-147C-B526-18D229FCB490}"/>
                    </a:ext>
                  </a:extLst>
                </p:cNvPr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9487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15200145-A36E-D138-7059-92B8FDD59F33}"/>
                    </a:ext>
                  </a:extLst>
                </p:cNvPr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10148" y="751"/>
                  <a:ext cx="227" cy="680"/>
                </a:xfrm>
                <a:prstGeom prst="rect">
                  <a:avLst/>
                </a:prstGeom>
                <a:noFill/>
                <a:ln w="9525">
                  <a:solidFill>
                    <a:schemeClr val="dk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/>
                  <a:endParaRPr lang="zh-CN" altLang="en-US" sz="590" noProof="1">
                    <a:latin typeface="Calibri" panose="020F0502020204030204" pitchFamily="34" charset="0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" name="文本框 87">
              <a:extLst>
                <a:ext uri="{FF2B5EF4-FFF2-40B4-BE49-F238E27FC236}">
                  <a16:creationId xmlns:a16="http://schemas.microsoft.com/office/drawing/2014/main" id="{9DED110F-6819-224F-BBF5-6CEF05BC443D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9459415" y="1401987"/>
              <a:ext cx="474047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CTRL 1</a:t>
              </a:r>
            </a:p>
          </p:txBody>
        </p:sp>
        <p:sp>
          <p:nvSpPr>
            <p:cNvPr id="11" name="文本框 88">
              <a:extLst>
                <a:ext uri="{FF2B5EF4-FFF2-40B4-BE49-F238E27FC236}">
                  <a16:creationId xmlns:a16="http://schemas.microsoft.com/office/drawing/2014/main" id="{D32F7CE1-FA3C-9168-9F76-94F351C5CCAE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9448897" y="1616596"/>
              <a:ext cx="484216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NC 2</a:t>
              </a:r>
            </a:p>
          </p:txBody>
        </p:sp>
        <p:sp>
          <p:nvSpPr>
            <p:cNvPr id="12" name="文本框 91">
              <a:extLst>
                <a:ext uri="{FF2B5EF4-FFF2-40B4-BE49-F238E27FC236}">
                  <a16:creationId xmlns:a16="http://schemas.microsoft.com/office/drawing/2014/main" id="{B6435F30-ACEE-B252-2F48-59A704577EE4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9383680" y="1855400"/>
              <a:ext cx="549432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INN 3</a:t>
              </a:r>
            </a:p>
          </p:txBody>
        </p:sp>
        <p:sp>
          <p:nvSpPr>
            <p:cNvPr id="13" name="文本框 92">
              <a:extLst>
                <a:ext uri="{FF2B5EF4-FFF2-40B4-BE49-F238E27FC236}">
                  <a16:creationId xmlns:a16="http://schemas.microsoft.com/office/drawing/2014/main" id="{7DFA92D4-F810-A59A-73C0-5B41C9C83A52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9448897" y="2093854"/>
              <a:ext cx="484216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r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INP 4</a:t>
              </a:r>
            </a:p>
          </p:txBody>
        </p:sp>
        <p:sp>
          <p:nvSpPr>
            <p:cNvPr id="14" name="文本框 93">
              <a:extLst>
                <a:ext uri="{FF2B5EF4-FFF2-40B4-BE49-F238E27FC236}">
                  <a16:creationId xmlns:a16="http://schemas.microsoft.com/office/drawing/2014/main" id="{89D4B7E0-8890-3547-4895-905CB762D454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11148735" y="1413209"/>
              <a:ext cx="55609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8 VOP</a:t>
              </a:r>
            </a:p>
          </p:txBody>
        </p:sp>
        <p:sp>
          <p:nvSpPr>
            <p:cNvPr id="15" name="文本框 94">
              <a:extLst>
                <a:ext uri="{FF2B5EF4-FFF2-40B4-BE49-F238E27FC236}">
                  <a16:creationId xmlns:a16="http://schemas.microsoft.com/office/drawing/2014/main" id="{82DCC86E-8870-0750-5DA0-F111BF109619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1148735" y="1627817"/>
              <a:ext cx="55609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7 GND</a:t>
              </a:r>
            </a:p>
          </p:txBody>
        </p:sp>
        <p:sp>
          <p:nvSpPr>
            <p:cNvPr id="16" name="文本框 95">
              <a:extLst>
                <a:ext uri="{FF2B5EF4-FFF2-40B4-BE49-F238E27FC236}">
                  <a16:creationId xmlns:a16="http://schemas.microsoft.com/office/drawing/2014/main" id="{EA6B975E-9F2C-2BFA-5EDC-38246D64A624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11148735" y="1866621"/>
              <a:ext cx="48912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6 VDD</a:t>
              </a:r>
            </a:p>
          </p:txBody>
        </p:sp>
        <p:sp>
          <p:nvSpPr>
            <p:cNvPr id="17" name="文本框 96">
              <a:extLst>
                <a:ext uri="{FF2B5EF4-FFF2-40B4-BE49-F238E27FC236}">
                  <a16:creationId xmlns:a16="http://schemas.microsoft.com/office/drawing/2014/main" id="{C003B528-2A65-9CD0-C88F-C628CF8BF965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1148735" y="2105075"/>
              <a:ext cx="489124" cy="182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l"/>
              <a:r>
                <a:rPr lang="en-US" altLang="zh-CN" sz="590">
                  <a:solidFill>
                    <a:schemeClr val="dk1">
                      <a:lumMod val="100000"/>
                    </a:schemeClr>
                  </a:solidFill>
                  <a:latin typeface="Calibri" panose="020F0502020204030204" pitchFamily="34" charset="0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Calibri" panose="020F0502020204030204" pitchFamily="34" charset="0"/>
                </a:rPr>
                <a:t>5 VON</a:t>
              </a: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57A38E1D-F21C-4EDD-88F1-F0C5B697660A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r="26660"/>
          <a:stretch/>
        </p:blipFill>
        <p:spPr>
          <a:xfrm>
            <a:off x="8366886" y="884767"/>
            <a:ext cx="3260174" cy="244907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FF172F67-4B32-BC9D-D69E-16598E74E9ED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039" y="1193322"/>
            <a:ext cx="1312811" cy="862546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039B220D-5E0B-8251-253C-61253FB713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47028" y="3317011"/>
            <a:ext cx="111440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FCQFN2X1.7-18L</a:t>
            </a:r>
          </a:p>
        </p:txBody>
      </p:sp>
      <p:graphicFrame>
        <p:nvGraphicFramePr>
          <p:cNvPr id="41" name="Object 2">
            <a:extLst>
              <a:ext uri="{FF2B5EF4-FFF2-40B4-BE49-F238E27FC236}">
                <a16:creationId xmlns:a16="http://schemas.microsoft.com/office/drawing/2014/main" id="{D68840AD-B1FB-C359-AB4E-E4BF793522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88288" y="1328601"/>
          <a:ext cx="3414154" cy="1658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5" imgW="4434205" imgH="2153285" progId="Visio.Drawing.11">
                  <p:embed/>
                </p:oleObj>
              </mc:Choice>
              <mc:Fallback>
                <p:oleObj name="Visio" r:id="rId35" imgW="4434205" imgH="2153285" progId="Visio.Drawing.11">
                  <p:embed/>
                  <p:pic>
                    <p:nvPicPr>
                      <p:cNvPr id="41" name="Object 2">
                        <a:extLst>
                          <a:ext uri="{FF2B5EF4-FFF2-40B4-BE49-F238E27FC236}">
                            <a16:creationId xmlns:a16="http://schemas.microsoft.com/office/drawing/2014/main" id="{D68840AD-B1FB-C359-AB4E-E4BF793522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8288" y="1328601"/>
                        <a:ext cx="3414154" cy="16585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5">
            <a:extLst>
              <a:ext uri="{FF2B5EF4-FFF2-40B4-BE49-F238E27FC236}">
                <a16:creationId xmlns:a16="http://schemas.microsoft.com/office/drawing/2014/main" id="{03694233-B739-57BB-7CD1-FB81FE7DB4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1699" y="1987072"/>
          <a:ext cx="1073578" cy="115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7" imgW="4483100" imgH="4838700" progId="Visio.Drawing.11">
                  <p:embed/>
                </p:oleObj>
              </mc:Choice>
              <mc:Fallback>
                <p:oleObj name="Visio" r:id="rId37" imgW="4483100" imgH="4838700" progId="Visio.Drawing.11">
                  <p:embed/>
                  <p:pic>
                    <p:nvPicPr>
                      <p:cNvPr id="42" name="Object 5">
                        <a:extLst>
                          <a:ext uri="{FF2B5EF4-FFF2-40B4-BE49-F238E27FC236}">
                            <a16:creationId xmlns:a16="http://schemas.microsoft.com/office/drawing/2014/main" id="{03694233-B739-57BB-7CD1-FB81FE7DB4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699" y="1987072"/>
                        <a:ext cx="1073578" cy="115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图片 42">
            <a:extLst>
              <a:ext uri="{FF2B5EF4-FFF2-40B4-BE49-F238E27FC236}">
                <a16:creationId xmlns:a16="http://schemas.microsoft.com/office/drawing/2014/main" id="{30470B53-DEC9-9AE2-6D8D-6BA6117FDAA2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20" y="1172799"/>
            <a:ext cx="1114409" cy="779402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161F409B-16AA-C0E7-1974-EAEC830F95D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141241" y="3248794"/>
            <a:ext cx="5950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阿里巴巴普惠体" panose="00020600040101010101" pitchFamily="18" charset="-122"/>
                <a:cs typeface="Arial" panose="020B0604020202020204" pitchFamily="34" charset="0"/>
                <a:sym typeface="Calibri" panose="020F0502020204030204" pitchFamily="34" charset="0"/>
              </a:rPr>
              <a:t>SOP-8L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CDA7FD9-EC5C-98AE-AEF8-DF4502F36CC2}"/>
              </a:ext>
            </a:extLst>
          </p:cNvPr>
          <p:cNvSpPr txBox="1"/>
          <p:nvPr/>
        </p:nvSpPr>
        <p:spPr>
          <a:xfrm>
            <a:off x="10021561" y="3261031"/>
            <a:ext cx="1584176" cy="3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291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音频功率放大器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B11770C-2850-43D2-FE3E-38F086786EC5}"/>
              </a:ext>
            </a:extLst>
          </p:cNvPr>
          <p:cNvSpPr txBox="1"/>
          <p:nvPr/>
        </p:nvSpPr>
        <p:spPr>
          <a:xfrm>
            <a:off x="5210354" y="328672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291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DC-DC</a:t>
            </a:r>
            <a:endParaRPr lang="zh-CN" altLang="en-US" sz="1400" dirty="0">
              <a:solidFill>
                <a:srgbClr val="F291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B5D3603-87BC-00C2-3B0E-C48BFEF64A1F}"/>
              </a:ext>
            </a:extLst>
          </p:cNvPr>
          <p:cNvSpPr txBox="1"/>
          <p:nvPr/>
        </p:nvSpPr>
        <p:spPr>
          <a:xfrm rot="20635693">
            <a:off x="227211" y="2293275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4313343-152B-480C-28EB-8A934B90E33B}"/>
              </a:ext>
            </a:extLst>
          </p:cNvPr>
          <p:cNvSpPr txBox="1"/>
          <p:nvPr/>
        </p:nvSpPr>
        <p:spPr>
          <a:xfrm rot="20635693">
            <a:off x="227211" y="2221267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2929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8992" y="301026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  <a:sym typeface="Calibri" panose="020F0502020204030204" pitchFamily="34" charset="0"/>
              </a:rPr>
              <a:t>应用目标领域</a:t>
            </a:r>
            <a:endParaRPr lang="en-US" altLang="zh-CN" sz="2400" b="1" dirty="0"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9E640F-2F87-BCF7-2ABE-FEFB028EE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063" y="940492"/>
            <a:ext cx="3425821" cy="33063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88FA895-ADE4-2094-87C0-10FD9676D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048" y="531858"/>
            <a:ext cx="2113715" cy="33063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1F4FCD-AF12-684F-7C9A-12A58E594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0621" y="3284984"/>
            <a:ext cx="4698428" cy="2736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7F5F443-B04E-1482-5920-767010AD5F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522" y="917479"/>
            <a:ext cx="2689779" cy="39776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038FAC9-DACC-AAED-6A69-8C739A5F59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4984" y="404664"/>
            <a:ext cx="3285899" cy="258889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1AFD3FF-41C5-B960-4839-8C4120DE15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0216" y="4437112"/>
            <a:ext cx="3637320" cy="2081039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3" y="2181909"/>
            <a:ext cx="12192000" cy="4676091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0133" y="-531440"/>
            <a:ext cx="12192000" cy="48052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2000">
                <a:srgbClr val="FDFDFD"/>
              </a:gs>
              <a:gs pos="0">
                <a:schemeClr val="bg1"/>
              </a:gs>
              <a:gs pos="100000">
                <a:schemeClr val="accent1">
                  <a:lumMod val="30000"/>
                  <a:lumOff val="7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黑体" panose="02010609060101010101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43007" y="1807423"/>
            <a:ext cx="8637595" cy="15926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总部：上海市浦东新区盛夏路</a:t>
            </a:r>
            <a:r>
              <a:rPr lang="en-US" altLang="zh-CN" sz="1600" dirty="0">
                <a:latin typeface="+mn-ea"/>
                <a:ea typeface="+mn-ea"/>
              </a:rPr>
              <a:t>565</a:t>
            </a:r>
            <a:r>
              <a:rPr lang="zh-CN" altLang="en-US" sz="1600" dirty="0">
                <a:latin typeface="+mn-ea"/>
                <a:ea typeface="+mn-ea"/>
              </a:rPr>
              <a:t>弄集贤天地</a:t>
            </a:r>
            <a:r>
              <a:rPr lang="en-US" altLang="zh-CN" sz="1600" dirty="0">
                <a:latin typeface="+mn-ea"/>
                <a:ea typeface="+mn-ea"/>
              </a:rPr>
              <a:t>D</a:t>
            </a:r>
            <a:r>
              <a:rPr lang="zh-CN" altLang="en-US" sz="1600" dirty="0">
                <a:latin typeface="+mn-ea"/>
                <a:ea typeface="+mn-ea"/>
              </a:rPr>
              <a:t>幢</a:t>
            </a:r>
            <a:r>
              <a:rPr lang="en-US" altLang="zh-CN" sz="1600" dirty="0">
                <a:latin typeface="+mn-ea"/>
                <a:ea typeface="+mn-ea"/>
              </a:rPr>
              <a:t>11</a:t>
            </a:r>
            <a:r>
              <a:rPr lang="zh-CN" altLang="en-US" sz="1600" dirty="0">
                <a:latin typeface="+mn-ea"/>
                <a:ea typeface="+mn-ea"/>
              </a:rPr>
              <a:t>层 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西安：陕西省西安市高新区丈八一路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号汇鑫中心</a:t>
            </a:r>
            <a:r>
              <a:rPr lang="en-US" altLang="zh-CN" sz="1600" dirty="0">
                <a:latin typeface="+mn-ea"/>
                <a:ea typeface="+mn-ea"/>
              </a:rPr>
              <a:t>C</a:t>
            </a:r>
            <a:r>
              <a:rPr lang="zh-CN" altLang="en-US" sz="1600" dirty="0">
                <a:latin typeface="+mn-ea"/>
                <a:ea typeface="+mn-ea"/>
              </a:rPr>
              <a:t>座</a:t>
            </a:r>
            <a:r>
              <a:rPr lang="en-US" altLang="zh-CN" sz="1600" dirty="0">
                <a:latin typeface="+mn-ea"/>
                <a:ea typeface="+mn-ea"/>
              </a:rPr>
              <a:t>911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无锡：无锡市经济开发区太湖街道震泽路</a:t>
            </a:r>
            <a:r>
              <a:rPr lang="en-US" altLang="zh-CN" sz="1600" dirty="0">
                <a:latin typeface="+mn-ea"/>
                <a:ea typeface="+mn-ea"/>
              </a:rPr>
              <a:t>688</a:t>
            </a:r>
            <a:r>
              <a:rPr lang="zh-CN" altLang="en-US" sz="1600" dirty="0">
                <a:latin typeface="+mn-ea"/>
                <a:ea typeface="+mn-ea"/>
              </a:rPr>
              <a:t>号</a:t>
            </a:r>
            <a:r>
              <a:rPr lang="en-US" altLang="zh-CN" sz="1600" dirty="0">
                <a:latin typeface="+mn-ea"/>
                <a:ea typeface="+mn-ea"/>
              </a:rPr>
              <a:t>1</a:t>
            </a:r>
            <a:r>
              <a:rPr lang="zh-CN" altLang="en-US" sz="1600" dirty="0">
                <a:latin typeface="+mn-ea"/>
                <a:ea typeface="+mn-ea"/>
              </a:rPr>
              <a:t>号楼</a:t>
            </a:r>
            <a:r>
              <a:rPr lang="en-US" altLang="zh-CN" sz="1600" dirty="0">
                <a:latin typeface="+mn-ea"/>
                <a:ea typeface="+mn-ea"/>
              </a:rPr>
              <a:t>701-702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br>
              <a:rPr lang="zh-CN" altLang="en-US" sz="1600" dirty="0">
                <a:latin typeface="+mn-ea"/>
                <a:ea typeface="+mn-ea"/>
              </a:rPr>
            </a:br>
            <a:r>
              <a:rPr lang="zh-CN" altLang="en-US" sz="1600" dirty="0">
                <a:latin typeface="+mn-ea"/>
                <a:ea typeface="+mn-ea"/>
              </a:rPr>
              <a:t>深圳：深圳市南山区粤兴二道</a:t>
            </a:r>
            <a:r>
              <a:rPr lang="en-US" altLang="zh-CN" sz="1600" dirty="0">
                <a:latin typeface="+mn-ea"/>
                <a:ea typeface="+mn-ea"/>
              </a:rPr>
              <a:t>10</a:t>
            </a:r>
            <a:r>
              <a:rPr lang="zh-CN" altLang="en-US" sz="1600" dirty="0">
                <a:latin typeface="+mn-ea"/>
                <a:ea typeface="+mn-ea"/>
              </a:rPr>
              <a:t>号香港中文大学李伟波楼</a:t>
            </a:r>
            <a:r>
              <a:rPr lang="en-US" altLang="zh-CN" sz="1600" dirty="0">
                <a:latin typeface="+mn-ea"/>
                <a:ea typeface="+mn-ea"/>
              </a:rPr>
              <a:t>906-908</a:t>
            </a:r>
            <a:r>
              <a:rPr lang="zh-CN" altLang="en-US" sz="1600" dirty="0">
                <a:latin typeface="+mn-ea"/>
                <a:ea typeface="+mn-ea"/>
              </a:rPr>
              <a:t>室</a:t>
            </a:r>
            <a:endParaRPr lang="en-US" altLang="zh-CN" sz="1600" dirty="0">
              <a:latin typeface="+mn-ea"/>
              <a:ea typeface="+mn-ea"/>
              <a:cs typeface="阿里巴巴普惠体" panose="00020600040101010101" pitchFamily="18" charset="-122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3007" y="25307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alibri" panose="020F0502020204030204" pitchFamily="34" charset="0"/>
                <a:ea typeface="黑体" panose="02010609060101010101" charset="-122"/>
                <a:cs typeface="+mn-ea"/>
                <a:sym typeface="Calibri" panose="020F0502020204030204" pitchFamily="34" charset="0"/>
              </a:rPr>
              <a:t>联系我们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7448" y="1019685"/>
            <a:ext cx="3600400" cy="650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网站：</a:t>
            </a:r>
            <a:r>
              <a:rPr lang="en-US" altLang="zh-CN" sz="1600" dirty="0">
                <a:latin typeface="+mn-ea"/>
                <a:ea typeface="+mn-ea"/>
              </a:rPr>
              <a:t>www.prisemi.com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  <a:ea typeface="+mn-ea"/>
              </a:rPr>
              <a:t>邮箱：</a:t>
            </a:r>
            <a:r>
              <a:rPr lang="en-US" altLang="zh-CN" sz="1600" dirty="0">
                <a:latin typeface="+mn-ea"/>
                <a:ea typeface="+mn-ea"/>
              </a:rPr>
              <a:t>info@prisemi.com</a:t>
            </a:r>
            <a:endParaRPr lang="zh-CN" altLang="en-US" sz="1600" dirty="0">
              <a:latin typeface="+mn-ea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1484784"/>
            <a:ext cx="1412324" cy="141232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264352" y="2965888"/>
            <a:ext cx="1412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n-ea"/>
                <a:ea typeface="+mn-ea"/>
              </a:rPr>
              <a:t>微信公众平台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IwYjE2YTI3MGUxZDY4MjlmNGMxNTE1N2QyNWFhN2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8563972-4378-4ab1-bc3e-a91da8c01558}"/>
  <p:tag name="TABLE_ENDDRAG_ORIGIN_RECT" val="476*548"/>
  <p:tag name="TABLE_ENDDRAG_RECT" val="63*78*476*54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8563972-4378-4ab1-bc3e-a91da8c01558}"/>
  <p:tag name="TABLE_ENDDRAG_ORIGIN_RECT" val="476*548"/>
  <p:tag name="TABLE_ENDDRAG_RECT" val="63*78*476*5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caaf69d-a050-448f-96f3-206f471f9275}"/>
  <p:tag name="TABLE_ENDDRAG_ORIGIN_RECT" val="470*194"/>
  <p:tag name="TABLE_ENDDRAG_RECT" val="651*483*470*19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399a15e-46bb-4769-bd19-96314af79ed8}"/>
  <p:tag name="TABLE_ENDDRAG_ORIGIN_RECT" val="476*121"/>
  <p:tag name="TABLE_ENDDRAG_RECT" val="63*668*476*12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6f759c8-5e65-4bad-b593-45aa41b35a99}"/>
  <p:tag name="TABLE_ENDDRAG_ORIGIN_RECT" val="470*68"/>
  <p:tag name="TABLE_ENDDRAG_RECT" val="651*721*470*6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818</TotalTime>
  <Words>1585</Words>
  <Application>Microsoft Office PowerPoint</Application>
  <PresentationFormat>宽屏</PresentationFormat>
  <Paragraphs>839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黑体</vt:lpstr>
      <vt:lpstr>微软雅黑</vt:lpstr>
      <vt:lpstr>Arial</vt:lpstr>
      <vt:lpstr>Calibri</vt:lpstr>
      <vt:lpstr>Times New Roman</vt:lpstr>
      <vt:lpstr>Office 主题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Hua Yang</cp:lastModifiedBy>
  <cp:revision>2314</cp:revision>
  <cp:lastPrinted>2020-09-01T01:29:00Z</cp:lastPrinted>
  <dcterms:created xsi:type="dcterms:W3CDTF">2011-07-02T08:30:00Z</dcterms:created>
  <dcterms:modified xsi:type="dcterms:W3CDTF">2025-01-16T02:48:31Z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963C8E4F03B04E6BB9683DD37822C43B</vt:lpwstr>
  </property>
</Properties>
</file>