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31" r:id="rId1"/>
    <p:sldMasterId id="2147488168" r:id="rId2"/>
  </p:sldMasterIdLst>
  <p:notesMasterIdLst>
    <p:notesMasterId r:id="rId3"/>
  </p:notesMasterIdLst>
  <p:sldIdLst>
    <p:sldId id="2184" r:id="rId4"/>
    <p:sldId id="2189" r:id="rId5"/>
    <p:sldId id="2193" r:id="rId6"/>
    <p:sldId id="2196" r:id="rId7"/>
    <p:sldId id="2199" r:id="rId8"/>
    <p:sldId id="2202" r:id="rId9"/>
    <p:sldId id="2205" r:id="rId10"/>
    <p:sldId id="2208" r:id="rId11"/>
    <p:sldId id="2211" r:id="rId12"/>
    <p:sldId id="2214" r:id="rId13"/>
    <p:sldId id="2217" r:id="rId14"/>
    <p:sldId id="2220" r:id="rId15"/>
    <p:sldId id="2223" r:id="rId16"/>
    <p:sldId id="2226" r:id="rId17"/>
    <p:sldId id="2229" r:id="rId18"/>
    <p:sldId id="2232" r:id="rId19"/>
    <p:sldId id="2235" r:id="rId20"/>
    <p:sldId id="2238" r:id="rId21"/>
    <p:sldId id="2241" r:id="rId22"/>
    <p:sldId id="2244" r:id="rId23"/>
    <p:sldId id="2247" r:id="rId24"/>
    <p:sldId id="2250" r:id="rId25"/>
    <p:sldId id="2253" r:id="rId26"/>
    <p:sldId id="2256" r:id="rId27"/>
    <p:sldId id="2259" r:id="rId28"/>
    <p:sldId id="2262" r:id="rId29"/>
    <p:sldId id="2265" r:id="rId30"/>
    <p:sldId id="2268" r:id="rId31"/>
    <p:sldId id="2271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3.jpe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image" Target="../media/image4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image" Target="../media/image1.png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image" Target="../media/image2.png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10"/>
          <p:cNvSpPr/>
          <p:nvPr>
            <p:custDataLst>
              <p:tags r:id="rId1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68" name="椭圆 18"/>
          <p:cNvSpPr/>
          <p:nvPr>
            <p:custDataLst>
              <p:tags r:id="rId2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53" name="图片 23" descr="花瓶里插着绿色的植物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pic>
        <p:nvPicPr>
          <p:cNvPr id="2097155" name="图形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670" name="矩形: 圆角 4"/>
          <p:cNvSpPr/>
          <p:nvPr>
            <p:custDataLst>
              <p:tags r:id="rId7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2" name="矩形: 圆角 5"/>
          <p:cNvSpPr/>
          <p:nvPr>
            <p:custDataLst>
              <p:tags r:id="rId8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1247775" y="4543425"/>
            <a:ext cx="1495425" cy="4851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155700" y="3700780"/>
            <a:ext cx="5519420" cy="4146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>
                    <a:lumMod val="5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155700" y="1637665"/>
            <a:ext cx="5520055" cy="201676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2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7" descr="绿色的叶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60741"/>
          <a:stretch>
            <a:fillRect/>
          </a:stretch>
        </p:blipFill>
        <p:spPr>
          <a:xfrm>
            <a:off x="10172700" y="0"/>
            <a:ext cx="20193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1156335" y="648000"/>
            <a:ext cx="5486400" cy="91313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任意多边形 8"/>
          <p:cNvSpPr/>
          <p:nvPr>
            <p:custDataLst>
              <p:tags r:id="rId1"/>
            </p:custDataLst>
          </p:nvPr>
        </p:nvSpPr>
        <p:spPr>
          <a:xfrm>
            <a:off x="7042150" y="2153920"/>
            <a:ext cx="5149850" cy="47040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11" h="6861">
                <a:moveTo>
                  <a:pt x="3593" y="0"/>
                </a:moveTo>
                <a:lnTo>
                  <a:pt x="5137" y="0"/>
                </a:lnTo>
                <a:lnTo>
                  <a:pt x="5138" y="0"/>
                </a:lnTo>
                <a:cubicBezTo>
                  <a:pt x="6051" y="163"/>
                  <a:pt x="6866" y="611"/>
                  <a:pt x="7488" y="1248"/>
                </a:cubicBezTo>
                <a:lnTo>
                  <a:pt x="7511" y="1271"/>
                </a:lnTo>
                <a:lnTo>
                  <a:pt x="7511" y="6861"/>
                </a:lnTo>
                <a:lnTo>
                  <a:pt x="832" y="6861"/>
                </a:lnTo>
                <a:lnTo>
                  <a:pt x="805" y="6824"/>
                </a:lnTo>
                <a:cubicBezTo>
                  <a:pt x="298" y="6111"/>
                  <a:pt x="0" y="5239"/>
                  <a:pt x="0" y="4297"/>
                </a:cubicBezTo>
                <a:cubicBezTo>
                  <a:pt x="0" y="2150"/>
                  <a:pt x="1550" y="365"/>
                  <a:pt x="3592" y="0"/>
                </a:cubicBezTo>
                <a:lnTo>
                  <a:pt x="359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" panose="00000500000000000000" pitchFamily="2" charset="-122"/>
            </a:endParaRPr>
          </a:p>
        </p:txBody>
      </p:sp>
      <p:sp>
        <p:nvSpPr>
          <p:cNvPr id="1048706" name="圆角矩形 32"/>
          <p:cNvSpPr/>
          <p:nvPr>
            <p:custDataLst>
              <p:tags r:id="rId2"/>
            </p:custDataLst>
          </p:nvPr>
        </p:nvSpPr>
        <p:spPr>
          <a:xfrm>
            <a:off x="1245870" y="4949825"/>
            <a:ext cx="572770" cy="75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pic>
        <p:nvPicPr>
          <p:cNvPr id="2097159" name="文本框 10" descr="VCG41N12789169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880" r="29823"/>
          <a:stretch>
            <a:fillRect/>
          </a:stretch>
        </p:blipFill>
        <p:spPr>
          <a:xfrm flipH="1">
            <a:off x="6134100" y="945515"/>
            <a:ext cx="6057900" cy="5912485"/>
          </a:xfrm>
          <a:prstGeom prst="rect"/>
          <a:noFill/>
        </p:spPr>
      </p:pic>
      <p:sp>
        <p:nvSpPr>
          <p:cNvPr id="1048708" name="矩形: 圆角 4"/>
          <p:cNvSpPr/>
          <p:nvPr>
            <p:custDataLst>
              <p:tags r:id="rId5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0" name="矩形: 圆角 5"/>
          <p:cNvSpPr/>
          <p:nvPr>
            <p:custDataLst>
              <p:tags r:id="rId6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accent1"/>
              </a:solidFill>
              <a:cs typeface="MiSans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118235" y="1363345"/>
            <a:ext cx="4742180" cy="2023110"/>
          </a:xfrm>
          <a:prstGeom prst="rect"/>
          <a:noFill/>
        </p:spPr>
        <p:txBody>
          <a:bodyPr anchor="t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11600" i="0" kern="1200" kumimoji="0" lang="en-US" noProof="1" normalizeH="0" spc="0" strike="noStrike" u="none">
                <a:ln w="15875"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1118235" y="3429000"/>
            <a:ext cx="5520055" cy="141795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4400" i="0" kern="1200" kumimoji="0" lang="zh-CN" noProof="1" normalizeH="0" spc="0" strike="noStrike" u="none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4"/>
            <p:custDataLst>
              <p:tags r:id="rId2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"/>
          <p:cNvSpPr txBox="1"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" panose="00000500000000000000" pitchFamily="2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: 圆角 4"/>
          <p:cNvSpPr/>
          <p:nvPr>
            <p:custDataLst>
              <p:tags r:id="rId1"/>
            </p:custDataLst>
          </p:nvPr>
        </p:nvSpPr>
        <p:spPr>
          <a:xfrm>
            <a:off x="499745" y="494030"/>
            <a:ext cx="191770" cy="191770"/>
          </a:xfrm>
          <a:prstGeom prst="roundRect">
            <a:avLst>
              <a:gd name="adj" fmla="val 34059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4" name="矩形: 圆角 5"/>
          <p:cNvSpPr/>
          <p:nvPr>
            <p:custDataLst>
              <p:tags r:id="rId2"/>
            </p:custDataLst>
          </p:nvPr>
        </p:nvSpPr>
        <p:spPr>
          <a:xfrm>
            <a:off x="614680" y="461645"/>
            <a:ext cx="118110" cy="118110"/>
          </a:xfrm>
          <a:prstGeom prst="roundRect">
            <a:avLst>
              <a:gd name="adj" fmla="val 31794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6" name="椭圆 10"/>
          <p:cNvSpPr/>
          <p:nvPr>
            <p:custDataLst>
              <p:tags r:id="rId3"/>
            </p:custDataLst>
          </p:nvPr>
        </p:nvSpPr>
        <p:spPr>
          <a:xfrm>
            <a:off x="7112628" y="1680532"/>
            <a:ext cx="4231647" cy="4231647"/>
          </a:xfrm>
          <a:prstGeom prst="ellipse"/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sp>
        <p:nvSpPr>
          <p:cNvPr id="1048788" name="椭圆 13"/>
          <p:cNvSpPr/>
          <p:nvPr>
            <p:custDataLst>
              <p:tags r:id="rId4"/>
            </p:custDataLst>
          </p:nvPr>
        </p:nvSpPr>
        <p:spPr>
          <a:xfrm>
            <a:off x="8717280" y="5265420"/>
            <a:ext cx="1417320" cy="480060"/>
          </a:xfrm>
          <a:prstGeom prst="ellipse"/>
          <a:solidFill>
            <a:schemeClr val="accent5">
              <a:lumMod val="75000"/>
              <a:alpha val="82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pitchFamily="2" charset="-122"/>
            </a:endParaRPr>
          </a:p>
        </p:txBody>
      </p:sp>
      <p:pic>
        <p:nvPicPr>
          <p:cNvPr id="2097161" name="图片 23" descr="花瓶里插着绿色的植物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6711616" y="872960"/>
            <a:ext cx="4831872" cy="5112079"/>
          </a:xfrm>
          <a:prstGeom prst="rect"/>
        </p:spPr>
      </p:pic>
      <p:sp>
        <p:nvSpPr>
          <p:cNvPr id="104879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256665" y="4291965"/>
            <a:ext cx="1495425" cy="4679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algn="tl" blurRad="177800" dir="2700000" dist="88900" rotWithShape="0">
              <a:schemeClr val="accent4">
                <a:alpha val="40000"/>
              </a:schemeClr>
            </a:outerShdw>
          </a:effectLst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1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MiSans" panose="00000500000000000000" pitchFamily="2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92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1160145" y="1906905"/>
            <a:ext cx="5520055" cy="191389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" panose="00000500000000000000" pitchFamily="2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3" name="图形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13500000" flipV="1">
            <a:off x="10611683" y="4921591"/>
            <a:ext cx="457200" cy="457200"/>
          </a:xfrm>
          <a:prstGeom prst="rect"/>
        </p:spPr>
      </p:pic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32" r:id="rId1"/>
    <p:sldLayoutId id="2147488133" r:id="rId2"/>
    <p:sldLayoutId id="2147488134" r:id="rId3"/>
    <p:sldLayoutId id="2147488135" r:id="rId4"/>
    <p:sldLayoutId id="2147488136" r:id="rId5"/>
    <p:sldLayoutId id="2147488137" r:id="rId6"/>
    <p:sldLayoutId id="2147488138" r:id="rId7"/>
    <p:sldLayoutId id="2147488139" r:id="rId8"/>
    <p:sldLayoutId id="2147488140" r:id="rId9"/>
    <p:sldLayoutId id="2147488141" r:id="rId10"/>
    <p:sldLayoutId id="214748814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93130"/>
            <a:ext cx="10969200" cy="458383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090568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8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8169" r:id="rId1"/>
    <p:sldLayoutId id="2147488170" r:id="rId2"/>
    <p:sldLayoutId id="2147488171" r:id="rId3"/>
    <p:sldLayoutId id="2147488172" r:id="rId4"/>
    <p:sldLayoutId id="2147488173" r:id="rId5"/>
    <p:sldLayoutId id="2147488174" r:id="rId6"/>
    <p:sldLayoutId id="2147488175" r:id="rId7"/>
    <p:sldLayoutId id="2147488176" r:id="rId8"/>
    <p:sldLayoutId id="2147488177" r:id="rId9"/>
    <p:sldLayoutId id="2147488178" r:id="rId10"/>
    <p:sldLayoutId id="214748817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" panose="00000500000000000000" pitchFamily="2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1.xml"/><Relationship Id="rId2" Type="http://schemas.openxmlformats.org/officeDocument/2006/relationships/tags" Target="../tags/tag82.xml"/><Relationship Id="rId3" Type="http://schemas.openxmlformats.org/officeDocument/2006/relationships/tags" Target="../tags/tag83.xml"/><Relationship Id="rId4" Type="http://schemas.openxmlformats.org/officeDocument/2006/relationships/tags" Target="../tags/tag84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tags" Target="../tags/tag119.xml"/><Relationship Id="rId19" Type="http://schemas.openxmlformats.org/officeDocument/2006/relationships/tags" Target="../tags/tag120.xml"/><Relationship Id="rId20" Type="http://schemas.openxmlformats.org/officeDocument/2006/relationships/tags" Target="../tags/tag121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tags" Target="../tags/tag165.xml"/><Relationship Id="rId16" Type="http://schemas.openxmlformats.org/officeDocument/2006/relationships/tags" Target="../tags/tag16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tags" Target="../tags/tag293.xml"/><Relationship Id="rId14" Type="http://schemas.openxmlformats.org/officeDocument/2006/relationships/tags" Target="../tags/tag294.xml"/><Relationship Id="rId15" Type="http://schemas.openxmlformats.org/officeDocument/2006/relationships/tags" Target="../tags/tag295.xml"/><Relationship Id="rId16" Type="http://schemas.openxmlformats.org/officeDocument/2006/relationships/tags" Target="../tags/tag296.xml"/><Relationship Id="rId17" Type="http://schemas.openxmlformats.org/officeDocument/2006/relationships/tags" Target="../tags/tag297.xml"/><Relationship Id="rId18" Type="http://schemas.openxmlformats.org/officeDocument/2006/relationships/tags" Target="../tags/tag298.xml"/><Relationship Id="rId19" Type="http://schemas.openxmlformats.org/officeDocument/2006/relationships/tags" Target="../tags/tag299.xml"/><Relationship Id="rId20" Type="http://schemas.openxmlformats.org/officeDocument/2006/relationships/tags" Target="../tags/tag30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tags" Target="../tags/tag391.xml"/><Relationship Id="rId14" Type="http://schemas.openxmlformats.org/officeDocument/2006/relationships/tags" Target="../tags/tag392.xml"/><Relationship Id="rId15" Type="http://schemas.openxmlformats.org/officeDocument/2006/relationships/tags" Target="../tags/tag393.xml"/><Relationship Id="rId16" Type="http://schemas.openxmlformats.org/officeDocument/2006/relationships/tags" Target="../tags/tag394.xml"/><Relationship Id="rId17" Type="http://schemas.openxmlformats.org/officeDocument/2006/relationships/tags" Target="../tags/tag395.xml"/><Relationship Id="rId18" Type="http://schemas.openxmlformats.org/officeDocument/2006/relationships/tags" Target="../tags/tag396.xml"/><Relationship Id="rId19" Type="http://schemas.openxmlformats.org/officeDocument/2006/relationships/tags" Target="../tags/tag397.xml"/><Relationship Id="rId20" Type="http://schemas.openxmlformats.org/officeDocument/2006/relationships/tags" Target="../tags/tag398.xml"/><Relationship Id="rId21" Type="http://schemas.openxmlformats.org/officeDocument/2006/relationships/tags" Target="../tags/tag399.xml"/><Relationship Id="rId22" Type="http://schemas.openxmlformats.org/officeDocument/2006/relationships/tags" Target="../tags/tag400.xml"/><Relationship Id="rId23" Type="http://schemas.openxmlformats.org/officeDocument/2006/relationships/tags" Target="../tags/tag401.xml"/><Relationship Id="rId24" Type="http://schemas.openxmlformats.org/officeDocument/2006/relationships/tags" Target="../tags/tag402.xml"/><Relationship Id="rId25" Type="http://schemas.openxmlformats.org/officeDocument/2006/relationships/tags" Target="../tags/tag403.xml"/><Relationship Id="rId26" Type="http://schemas.openxmlformats.org/officeDocument/2006/relationships/tags" Target="../tags/tag404.xml"/><Relationship Id="rId27" Type="http://schemas.openxmlformats.org/officeDocument/2006/relationships/tags" Target="../tags/tag405.xml"/><Relationship Id="rId28" Type="http://schemas.openxmlformats.org/officeDocument/2006/relationships/tags" Target="../tags/tag406.xml"/><Relationship Id="rId29" Type="http://schemas.openxmlformats.org/officeDocument/2006/relationships/tags" Target="../tags/tag407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90909"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学校双减对学生思维素养的培养与引导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2" name="序号"/>
          <p:cNvSpPr txBox="1"/>
          <p:nvPr>
            <p:custDataLst>
              <p:tags r:id="rId2"/>
            </p:custDataLst>
          </p:nvPr>
        </p:nvSpPr>
        <p:spPr>
          <a:xfrm>
            <a:off x="1156335" y="2378075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01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4" name="标题"/>
          <p:cNvSpPr txBox="1"/>
          <p:nvPr>
            <p:custDataLst>
              <p:tags r:id="rId3"/>
            </p:custDataLst>
          </p:nvPr>
        </p:nvSpPr>
        <p:spPr>
          <a:xfrm>
            <a:off x="1156335" y="3065145"/>
            <a:ext cx="1915160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双减政策的背景与意义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6" name="序号"/>
          <p:cNvSpPr txBox="1"/>
          <p:nvPr>
            <p:custDataLst>
              <p:tags r:id="rId4"/>
            </p:custDataLst>
          </p:nvPr>
        </p:nvSpPr>
        <p:spPr>
          <a:xfrm>
            <a:off x="4014470" y="2378075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02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28" name="标题"/>
          <p:cNvSpPr txBox="1"/>
          <p:nvPr>
            <p:custDataLst>
              <p:tags r:id="rId5"/>
            </p:custDataLst>
          </p:nvPr>
        </p:nvSpPr>
        <p:spPr>
          <a:xfrm>
            <a:off x="4014470" y="3065145"/>
            <a:ext cx="191706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双减政策对学生思维素养的影响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0" name="序号"/>
          <p:cNvSpPr txBox="1"/>
          <p:nvPr>
            <p:custDataLst>
              <p:tags r:id="rId6"/>
            </p:custDataLst>
          </p:nvPr>
        </p:nvSpPr>
        <p:spPr>
          <a:xfrm>
            <a:off x="6975475" y="2378075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03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2" name="标题"/>
          <p:cNvSpPr txBox="1"/>
          <p:nvPr>
            <p:custDataLst>
              <p:tags r:id="rId7"/>
            </p:custDataLst>
          </p:nvPr>
        </p:nvSpPr>
        <p:spPr>
          <a:xfrm>
            <a:off x="6975475" y="3065145"/>
            <a:ext cx="191579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学校在双减政策下如何培养学生思维素养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8"/>
            </p:custDataLst>
          </p:nvPr>
        </p:nvSpPr>
        <p:spPr>
          <a:xfrm>
            <a:off x="1156335" y="4509770"/>
            <a:ext cx="1669415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04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9"/>
            </p:custDataLst>
          </p:nvPr>
        </p:nvSpPr>
        <p:spPr>
          <a:xfrm>
            <a:off x="1156335" y="5196840"/>
            <a:ext cx="1915160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家长在双减政策下如何引导孩子思维素养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38" name="序号"/>
          <p:cNvSpPr txBox="1"/>
          <p:nvPr>
            <p:custDataLst>
              <p:tags r:id="rId10"/>
            </p:custDataLst>
          </p:nvPr>
        </p:nvSpPr>
        <p:spPr>
          <a:xfrm>
            <a:off x="4014470" y="4509770"/>
            <a:ext cx="164592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05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11"/>
            </p:custDataLst>
          </p:nvPr>
        </p:nvSpPr>
        <p:spPr>
          <a:xfrm>
            <a:off x="4014470" y="5196840"/>
            <a:ext cx="1917065" cy="1206500"/>
          </a:xfrm>
          <a:prstGeom prst="rect"/>
          <a:noFill/>
        </p:spPr>
        <p:txBody>
          <a:bodyPr anchor="t" anchorCtr="0" bIns="0" lIns="71755" rIns="0" rtlCol="0" tIns="0" wrap="square">
            <a:normAutofit lnSpcReduction="10000"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社会各界在双减政策下如何支持学生思维素养培养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2" name="序号"/>
          <p:cNvSpPr txBox="1"/>
          <p:nvPr>
            <p:custDataLst>
              <p:tags r:id="rId12"/>
            </p:custDataLst>
          </p:nvPr>
        </p:nvSpPr>
        <p:spPr>
          <a:xfrm>
            <a:off x="6975475" y="4509770"/>
            <a:ext cx="1668780" cy="687070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p>
            <a:pPr algn="l" lvl="0">
              <a:buClrTx/>
              <a:buSzTx/>
              <a:buFontTx/>
            </a:pPr>
            <a:r>
              <a:rPr altLang="zh-CN" dirty="0" sz="3600" lang="en-US">
                <a:ln>
                  <a:solidFill>
                    <a:schemeClr val="accent3"/>
                  </a:solidFill>
                </a:ln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06</a:t>
            </a:r>
            <a:endParaRPr altLang="zh-CN" dirty="0" sz="3600" lang="en-US">
              <a:ln>
                <a:solidFill>
                  <a:schemeClr val="accent3"/>
                </a:solidFill>
              </a:ln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  <p:sp>
        <p:nvSpPr>
          <p:cNvPr id="1048844" name="标题"/>
          <p:cNvSpPr txBox="1"/>
          <p:nvPr>
            <p:custDataLst>
              <p:tags r:id="rId13"/>
            </p:custDataLst>
          </p:nvPr>
        </p:nvSpPr>
        <p:spPr>
          <a:xfrm>
            <a:off x="6975475" y="5196840"/>
            <a:ext cx="1915795" cy="1206500"/>
          </a:xfrm>
          <a:prstGeom prst="rect"/>
          <a:noFill/>
        </p:spPr>
        <p:txBody>
          <a:bodyPr anchor="t" anchorCtr="0" bIns="0" lIns="71755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accent1"/>
                </a:solidFill>
                <a:latin typeface="+mj-lt"/>
                <a:ea typeface="+mj-lt"/>
                <a:cs typeface="MiSans" panose="00000500000000000000" pitchFamily="2" charset="-122"/>
                <a:sym typeface="+mn-ea"/>
              </a:rPr>
              <a:t>总结与展望</a:t>
            </a:r>
            <a:endParaRPr altLang="en-US" dirty="0" sz="2000" lang="zh-CN" spc="300">
              <a:solidFill>
                <a:schemeClr val="accent1"/>
              </a:solidFill>
              <a:latin typeface="+mj-lt"/>
              <a:ea typeface="+mj-lt"/>
              <a:cs typeface="MiSans" panose="00000500000000000000" pitchFamily="2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01</a:t>
            </a:r>
            <a:endParaRPr altLang="en-US" lang="zh-CN"/>
          </a:p>
        </p:txBody>
      </p:sp>
      <p:sp>
        <p:nvSpPr>
          <p:cNvPr id="10488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4545"/>
          </a:bodyPr>
          <a:p>
            <a:r>
              <a:rPr altLang="en-US" lang="zh-CN"/>
              <a:t>双减政策的背景与意义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双减政策的出台背景</a:t>
            </a:r>
            <a:endParaRPr altLang="en-US" lang="zh-CN"/>
          </a:p>
        </p:txBody>
      </p:sp>
      <p:sp>
        <p:nvSpPr>
          <p:cNvPr id="10489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教育焦虑：家长对孩子的教育期望过高，过度追求分数和升学率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教育资源不均衡：城乡、区域之间教育发展水平差距较大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教育改革：政府推进教育改革，促进学生全面发展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学生压力：学生课业负担过重，身心健康受到威胁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双减政策的目标与意义</a:t>
            </a:r>
            <a:endParaRPr altLang="en-US" lang="zh-CN"/>
          </a:p>
        </p:txBody>
      </p:sp>
      <p:sp>
        <p:nvSpPr>
          <p:cNvPr id="104900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深化教育改革，探索素质教育新路径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推进教育公平，实现教育资源均衡分配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提高教育质量，增强学生综合素质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02</a:t>
            </a:r>
            <a:endParaRPr altLang="en-US" lang="zh-CN"/>
          </a:p>
        </p:txBody>
      </p:sp>
      <p:sp>
        <p:nvSpPr>
          <p:cNvPr id="10490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双减政策对学生思维素养的影响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减轻学业负担对思维素养的积极影响</a:t>
            </a:r>
            <a:endParaRPr altLang="en-US" lang="zh-CN"/>
          </a:p>
        </p:txBody>
      </p:sp>
      <p:sp>
        <p:nvSpPr>
          <p:cNvPr id="10491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提升自主学习能力：减轻学业负担后，学生有更多时间自主安排学习，培养独立思考和解决问题的能力。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促进创新精神：减轻学业负担有利于学生开展多样化的课外活动，激发创新思维和实践能力。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增强综合素质：减轻学业负担有助于学生全面发展，培养多元化的兴趣爱好和技能，提高综合素质。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培养健康心态：减轻学业负担有助于学生缓解压力，形成积极乐观的心态，增强心理素养。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丰富课外活动对思维素养的促进作用</a:t>
            </a:r>
            <a:endParaRPr altLang="en-US" lang="zh-CN"/>
          </a:p>
        </p:txBody>
      </p:sp>
      <p:sp>
        <p:nvSpPr>
          <p:cNvPr id="10491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课外活动强调团队合作和实践操作，有助于培养学生的协作精神和沟通能力。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课外活动有助于培养学生的兴趣爱好和特长，激发创新思维和想象力。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课外活动可以提供多样化的学习体验，帮助学生开阔视野，提高思维广度。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课外活动能够提供个性化教育，满足学生个性化需求，促进思维深度和独特性。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强化家庭教育对思维素养的引导作用</a:t>
            </a:r>
            <a:endParaRPr altLang="en-US" lang="zh-CN"/>
          </a:p>
        </p:txBody>
      </p:sp>
      <p:sp>
        <p:nvSpPr>
          <p:cNvPr id="10492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双减政策减轻了学生的课业负担，为家庭教育提供了更多时间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家庭教育是培养学生思维素养的重要环节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家长应积极参与孩子的教育，引导孩子发展思维能力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培养良好的家庭氛围，促进孩子的思维发展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03</a:t>
            </a:r>
            <a:endParaRPr altLang="en-US" lang="zh-CN"/>
          </a:p>
        </p:txBody>
      </p:sp>
      <p:sp>
        <p:nvSpPr>
          <p:cNvPr id="10492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学校在双减政策下如何培养学生思维素养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创新教学方式，提升学生思维能力</a:t>
            </a:r>
            <a:endParaRPr altLang="en-US" lang="zh-CN"/>
          </a:p>
        </p:txBody>
      </p:sp>
      <p:sp>
        <p:nvSpPr>
          <p:cNvPr id="10493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开展跨学科融合教学，拓宽学生思维视野，培养复合型人才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引入探究式学习，引导学生主动思考和解决问题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利用信息技术手段，开展个性化教学，激发学生创新思维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注重实践教学，提高学生动手能力和实践能力，培养创新精神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强化实践教学，培养学生创新思维</a:t>
            </a:r>
            <a:endParaRPr altLang="en-US" lang="zh-CN"/>
          </a:p>
        </p:txBody>
      </p:sp>
      <p:sp>
        <p:nvSpPr>
          <p:cNvPr id="104940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学校应增加实践教学的比重，让学生通过动手操作、观察实验等方式培养创新思维。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开展创新性竞赛活动，鼓励学生参与，激发创新意识和创造力。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强化实践教学与理论教学的结合，引导学生将理论知识应用于实践中，提高解决问题的能力。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建立创新实践基地，为学生提供更多的实践机会和资源，促进创新思维的培养。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开展课外拓展活动，丰富学生思维体验</a:t>
            </a:r>
            <a:endParaRPr altLang="en-US" lang="zh-CN"/>
          </a:p>
        </p:txBody>
      </p:sp>
      <p:sp>
        <p:nvSpPr>
          <p:cNvPr id="10494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组织各类学科竞赛，激发学生思维活力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引导学生参与社会实践，增强学生实践能力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举办科技文化节，拓宽学生思维视野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开展创新实验活动，培养学生创新思维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引导学生自主学习，激发学生学习兴趣</a:t>
            </a:r>
            <a:endParaRPr altLang="en-US" lang="zh-CN"/>
          </a:p>
        </p:txBody>
      </p:sp>
      <p:sp>
        <p:nvSpPr>
          <p:cNvPr id="10495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创设良好的学习环境，鼓励学生自主探究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开展多样化的教学活动，激发学生的学习兴趣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引导学生发现自己的兴趣点，针对性地培养思维素养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建立有效的激励机制，鼓励学生主动参与学习活动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04</a:t>
            </a:r>
            <a:endParaRPr altLang="en-US" lang="zh-CN"/>
          </a:p>
        </p:txBody>
      </p:sp>
      <p:sp>
        <p:nvSpPr>
          <p:cNvPr id="104959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家长在双减政策下如何引导孩子思维素养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关注孩子全面发展，注重思维素养培养</a:t>
            </a:r>
            <a:endParaRPr altLang="en-US" lang="zh-CN"/>
          </a:p>
        </p:txBody>
      </p:sp>
      <p:sp>
        <p:nvSpPr>
          <p:cNvPr id="104965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家长可以与孩子一起阅读、讨论书籍，培养孩子的批判性思维和创造性思维。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家长应关注孩子的全面发展，注重培养孩子的思维素养。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家长可以通过引导孩子参与多元化的活动，激发孩子的思维活力。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家长应该鼓励孩子尝试新事物，培养孩子的创新能力和解决问题的能力。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鼓励孩子多读书、多思考，拓展知识面和视野</a:t>
            </a:r>
            <a:endParaRPr altLang="en-US" lang="zh-CN"/>
          </a:p>
        </p:txBody>
      </p:sp>
      <p:sp>
        <p:nvSpPr>
          <p:cNvPr id="10497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鼓励孩子阅读各种类型的书籍，包括文学、历史、科学等，以拓展知识面。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引导孩子在阅读中思考，培养批判性思维和解决问题的能力。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鼓励孩子参加各种思维训练活动，如辩论、写作等，以提高思维素养。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家长可以与孩子一起阅读、讨论书籍，促进孩子对知识的理解和思考。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培养孩子的自主学习能力，提高学习效率</a:t>
            </a:r>
            <a:endParaRPr altLang="en-US" lang="zh-CN"/>
          </a:p>
        </p:txBody>
      </p:sp>
      <p:sp>
        <p:nvSpPr>
          <p:cNvPr id="10497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鼓励孩子主动探索：引导孩子对知识的好奇心，培养自主解决问题的能力。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制定学习计划：帮助孩子规划学习时间，形成良好的学习习惯。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培养孩子的独立思考能力：鼓励孩子发表自己的观点，培养批判性思维。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引导孩子使用学习工具：利用互联网资源，提高学习效率。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积极参与学校和社区的教育活动，加强家校合作</a:t>
            </a:r>
            <a:endParaRPr altLang="en-US" lang="zh-CN"/>
          </a:p>
        </p:txBody>
      </p:sp>
      <p:sp>
        <p:nvSpPr>
          <p:cNvPr id="10498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积极参与学校和社区的教育活动，加强家校合作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培养孩子的自主学习和探究能力，引导他们发现问题、分析问题和解决问题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关注孩子的兴趣和特长，鼓励他们在自己擅长的领域深入探索和发展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鼓励孩子多参加社会实践和志愿服务活动，拓展视野和锻炼能力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05</a:t>
            </a:r>
            <a:endParaRPr altLang="en-US" lang="zh-CN"/>
          </a:p>
        </p:txBody>
      </p:sp>
      <p:sp>
        <p:nvSpPr>
          <p:cNvPr id="1049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社会各界在双减政策下如何支持学生思维素养培养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媒体宣传，营造良好的教育氛围</a:t>
            </a:r>
            <a:endParaRPr altLang="en-US" lang="zh-CN"/>
          </a:p>
        </p:txBody>
      </p:sp>
      <p:sp>
        <p:nvSpPr>
          <p:cNvPr id="10499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媒体宣传：通过电视、广播、报纸等媒体宣传双减政策，引导学生和家长正确认识双减政策的意义和价值。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营造良好的教育氛围：通过开展各种教育活动，如讲座、论坛等，营造出重视学生思维素养培养的教育氛围。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鼓励社会各界参与：鼓励企业、社会组织和个人积极参与双减政策的实施，为学生提供更多的思维素养培养资源和机会。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建立评价机制：建立学生思维素养的评价机制，对双减政策实施效果进行评估和反馈，不断完善和优化政策。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企业参与，提供实践机会和资源支持</a:t>
            </a:r>
            <a:endParaRPr altLang="en-US" lang="zh-CN"/>
          </a:p>
        </p:txBody>
      </p:sp>
      <p:sp>
        <p:nvSpPr>
          <p:cNvPr id="10500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企业可以与学校合作，为学生提供实践机会，让学生在实践中锻炼思维素养。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企业可以提供资金、技术和设备等资源支持，帮助学生更好地培养思维素养。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企业可以通过开展培训、讲座等方式，为学生提供思维素养方面的指导和支持。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企业可以与学校合作开展项目，让学生在项目中锻炼思维素养，同时促进企业的发展。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社会组织，开展多样化的教育活动和项目</a:t>
            </a:r>
            <a:endParaRPr altLang="en-US" lang="zh-CN"/>
          </a:p>
        </p:txBody>
      </p:sp>
      <p:sp>
        <p:nvSpPr>
          <p:cNvPr id="10500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组织开展文化交流活动，拓宽学生的国际视野和跨文化交流能力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组织开展志愿者服务活动，培养学生的社会责任感和奉献精神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组织开展思维训练营，提高学生的思维能力和创造力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组织开展科技竞赛，激发学生的科学精神和探索精神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政府引导，制定相关政策和措施，推动教育改革和创新</a:t>
            </a:r>
            <a:endParaRPr altLang="en-US" lang="zh-CN"/>
          </a:p>
        </p:txBody>
      </p:sp>
      <p:sp>
        <p:nvSpPr>
          <p:cNvPr id="10501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政府出台双减政策，减轻学生课业负担，促进学生全面发展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制定教育改革计划，推动学校创新教学方式，注重学生思维素养培养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加强教师培训，提高教师教育教学水平，为学生提供更好的思维素养培养服务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鼓励社会力量参与教育改革，形成多元化教育格局，共同支持学生思维素养培养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638" lnSpcReduction="10000"/>
          </a:bodyPr>
          <a:p>
            <a:r>
              <a:rPr altLang="en-US" lang="zh-CN"/>
              <a:t>06</a:t>
            </a:r>
            <a:endParaRPr altLang="en-US" lang="zh-CN"/>
          </a:p>
        </p:txBody>
      </p:sp>
      <p:sp>
        <p:nvSpPr>
          <p:cNvPr id="10501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双减政策对学生思维素养培养的积极作用和影响</a:t>
            </a:r>
            <a:endParaRPr altLang="en-US" lang="zh-CN"/>
          </a:p>
        </p:txBody>
      </p:sp>
      <p:sp>
        <p:nvSpPr>
          <p:cNvPr id="105024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减轻学业压力，促进学生全面发展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增加学生自主学习和探索的时间，培养创新思维和实践能力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促进学校和家庭的教育观念转变，更加注重学生的综合素质培养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推动教育改革深入发展，提高教育质量和效益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需要进一步解决的问题和改进的方向</a:t>
            </a:r>
            <a:endParaRPr altLang="en-US" lang="zh-CN"/>
          </a:p>
        </p:txBody>
      </p:sp>
      <p:sp>
        <p:nvSpPr>
          <p:cNvPr id="10503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完善课程设置，确保课程质量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加强教师培训，提高教师素质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优化评价机制，促进学生全面发展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强化家校合作，共同推进双减工作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对未来教育发展的展望和期待</a:t>
            </a:r>
            <a:endParaRPr altLang="en-US" lang="zh-CN"/>
          </a:p>
        </p:txBody>
      </p:sp>
      <p:sp>
        <p:nvSpPr>
          <p:cNvPr id="105035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未来教育将更加注重学生思维素养的培养，以适应社会发展的需要。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未来教育将更加注重与行业的合作，为学生提供更多的实践机会和就业指导。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未来教育将更加注重科技的应用，利用人工智能、大数据等技术提升教育质量。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教育将更加注重个性化发展，满足不同学生的需求，激发他们的潜能。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436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6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70"/>
</p:tagLst>
</file>

<file path=ppt/tags/tag7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0"/>
  <p:tag name="KSO_WM_SPECIAL_SOURCE" val="bdnull"/>
  <p:tag name="KSO_WM_TEMPLATE_THUMBS_INDEX" val="1、11"/>
</p:tagLst>
</file>

<file path=ppt/tags/tag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0_1*b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PRESET_TEXT" val="单击此处 添加文档标题"/>
</p:tagLst>
</file>

<file path=ppt/tags/tag84.xml><?xml version="1.0" encoding="utf-8"?>
<p:tagLst xmlns:p="http://schemas.openxmlformats.org/presentationml/2006/main">
  <p:tag name="KSO_WM_SLIDE_ID" val="custom2023027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48.4&quot;,&quot;top&quot;:&quot;87.45&quot;,&quot;width&quot;:&quot;505.15&quot;,&quot;height&quot;:&quot;339.1&quot;}"/>
</p:tagLst>
</file>

<file path=ppt/tags/tag8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6*a*1"/>
  <p:tag name="KSO_WM_TEMPLATE_CATEGORY" val="custom"/>
  <p:tag name="KSO_WM_TEMPLATE_INDEX" val="20230270"/>
  <p:tag name="KSO_WM_UNIT_LAYERLEVEL" val="1"/>
  <p:tag name="KSO_WM_TAG_VERSION" val="1.0"/>
  <p:tag name="KSO_WM_DIAGRAM_GROUP_CODE" val="l1-1"/>
  <p:tag name="KSO_WM_BEAUTIFY_FLAG" val="#wm#"/>
  <p:tag name="KSO_WM_UNIT_PRESET_TEXT" val="目录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70_6*l_h_i*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70_6*l_h_i*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70_6*l_h_i*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70_6*l_h_i*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70_6*l_h_i*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70_6*l_h_i*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0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0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303.8,&quot;width&quot;:635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SLIDE_ID" val="custom2023027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1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8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7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0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3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0_9*e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9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4.xml><?xml version="1.0" encoding="utf-8"?>
<p:tagLst xmlns:p="http://schemas.openxmlformats.org/presentationml/2006/main">
  <p:tag name="KSO_WM_SLIDE_ID" val="custom2023027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.4&quot;,&quot;top&quot;:&quot;87.45&quot;,&quot;width&quot;:&quot;511.35&quot;,&quot;height&quot;:&quot;342.95&quot;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0_11*f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0_11*a*1"/>
  <p:tag name="KSO_WM_TEMPLATE_CATEGORY" val="custom"/>
  <p:tag name="KSO_WM_TEMPLATE_INDEX" val="20230270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410.xml><?xml version="1.0" encoding="utf-8"?>
<p:tagLst xmlns:p="http://schemas.openxmlformats.org/presentationml/2006/main">
  <p:tag name="KSO_WM_SLIDE_ID" val="custom20230270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8.4&quot;,&quot;top&quot;:&quot;87.45&quot;,&quot;width&quot;:&quot;505.15&quot;,&quot;height&quot;:&quot;339.1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6">
      <a:dk1>
        <a:srgbClr val="000000"/>
      </a:dk1>
      <a:lt1>
        <a:srgbClr val="FFFFFF"/>
      </a:lt1>
      <a:dk2>
        <a:srgbClr val="49412A"/>
      </a:dk2>
      <a:lt2>
        <a:srgbClr val="F9F8F5"/>
      </a:lt2>
      <a:accent1>
        <a:srgbClr val="458731"/>
      </a:accent1>
      <a:accent2>
        <a:srgbClr val="629532"/>
      </a:accent2>
      <a:accent3>
        <a:srgbClr val="7FA333"/>
      </a:accent3>
      <a:accent4>
        <a:srgbClr val="9BB135"/>
      </a:accent4>
      <a:accent5>
        <a:srgbClr val="B8BF36"/>
      </a:accent5>
      <a:accent6>
        <a:srgbClr val="D5CD37"/>
      </a:accent6>
      <a:hlink>
        <a:srgbClr val="0563C1"/>
      </a:hlink>
      <a:folHlink>
        <a:srgbClr val="954D72"/>
      </a:folHlink>
    </a:clrScheme>
    <a:fontScheme name="自定义 10">
      <a:majorFont>
        <a:latin typeface="汉仪书宋二简"/>
        <a:ea typeface="汉仪书宋二简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2024-01-05T11:27:11Z</dcterms:created>
  <dcterms:modified xsi:type="dcterms:W3CDTF">2024-01-05T11:27:11Z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210fbc54e14745b782f3fa7b82a81d6a_21</vt:lpwstr>
  </property>
</Properties>
</file>