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933" r:id="rId1"/>
    <p:sldMasterId id="2147485970" r:id="rId2"/>
  </p:sldMasterIdLst>
  <p:notesMasterIdLst>
    <p:notesMasterId r:id="rId3"/>
  </p:notesMasterIdLst>
  <p:sldIdLst>
    <p:sldId id="1286" r:id="rId4"/>
    <p:sldId id="1289" r:id="rId5"/>
    <p:sldId id="1292" r:id="rId6"/>
    <p:sldId id="1295" r:id="rId7"/>
    <p:sldId id="1298" r:id="rId8"/>
    <p:sldId id="1301" r:id="rId9"/>
    <p:sldId id="1304" r:id="rId10"/>
    <p:sldId id="1307" r:id="rId11"/>
    <p:sldId id="1310" r:id="rId12"/>
    <p:sldId id="1313" r:id="rId13"/>
    <p:sldId id="1316" r:id="rId14"/>
    <p:sldId id="1319" r:id="rId15"/>
    <p:sldId id="1322" r:id="rId16"/>
    <p:sldId id="1325" r:id="rId17"/>
    <p:sldId id="1328" r:id="rId18"/>
    <p:sldId id="1331" r:id="rId19"/>
    <p:sldId id="1334" r:id="rId20"/>
    <p:sldId id="1337" r:id="rId21"/>
    <p:sldId id="1340" r:id="rId22"/>
    <p:sldId id="1343" r:id="rId23"/>
    <p:sldId id="1346" r:id="rId24"/>
    <p:sldId id="1349" r:id="rId25"/>
    <p:sldId id="1352" r:id="rId26"/>
    <p:sldId id="1355" r:id="rId27"/>
    <p:sldId id="1358" r:id="rId28"/>
    <p:sldId id="1361" r:id="rId29"/>
    <p:sldId id="1364" r:id="rId30"/>
    <p:sldId id="1367"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tags" Target="../tags/tag6.xml"/><Relationship Id="rId3" Type="http://schemas.openxmlformats.org/officeDocument/2006/relationships/tags" Target="../tags/tag7.xml"/><Relationship Id="rId4" Type="http://schemas.openxmlformats.org/officeDocument/2006/relationships/tags" Target="../tags/tag8.xml"/><Relationship Id="rId5" Type="http://schemas.openxmlformats.org/officeDocument/2006/relationships/tags" Target="../tags/tag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image" Target="../media/image2.jpeg"/><Relationship Id="rId3" Type="http://schemas.openxmlformats.org/officeDocument/2006/relationships/tags" Target="../tags/tag11.xml"/><Relationship Id="rId4" Type="http://schemas.openxmlformats.org/officeDocument/2006/relationships/tags" Target="../tags/tag12.xml"/><Relationship Id="rId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1.jpe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tags" Target="../tags/tag18.xml"/><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tags" Target="../tags/tag39.xml"/><Relationship Id="rId3" Type="http://schemas.openxmlformats.org/officeDocument/2006/relationships/tags" Target="../tags/tag40.xml"/><Relationship Id="rId4" Type="http://schemas.openxmlformats.org/officeDocument/2006/relationships/tags" Target="../tags/tag4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3.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33" name=""/>
        <p:cNvGrpSpPr/>
        <p:nvPr/>
      </p:nvGrpSpPr>
      <p:grpSpPr>
        <a:xfrm>
          <a:off x="0" y="0"/>
          <a:ext cx="0" cy="0"/>
          <a:chOff x="0" y="0"/>
          <a:chExt cx="0" cy="0"/>
        </a:xfrm>
      </p:grpSpPr>
      <p:pic>
        <p:nvPicPr>
          <p:cNvPr id="2097155"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6" name="标题 1"/>
          <p:cNvSpPr>
            <a:spLocks noGrp="1"/>
          </p:cNvSpPr>
          <p:nvPr>
            <p:ph type="ctrTitle" hasCustomPrompt="1"/>
            <p:custDataLst>
              <p:tags r:id="rId3"/>
            </p:custDataLst>
          </p:nvPr>
        </p:nvSpPr>
        <p:spPr>
          <a:xfrm>
            <a:off x="2292545" y="1840534"/>
            <a:ext cx="7601258" cy="1987554"/>
          </a:xfrm>
        </p:spPr>
        <p:txBody>
          <a:bodyPr anchor="t">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编辑标题样式</a:t>
            </a:r>
            <a:endParaRPr altLang="en-US" dirty="0" lang="zh-CN"/>
          </a:p>
        </p:txBody>
      </p:sp>
      <p:sp>
        <p:nvSpPr>
          <p:cNvPr id="1048668" name="副标题 2"/>
          <p:cNvSpPr>
            <a:spLocks noGrp="1"/>
          </p:cNvSpPr>
          <p:nvPr>
            <p:ph type="subTitle" idx="1"/>
            <p:custDataLst>
              <p:tags r:id="rId4"/>
            </p:custDataLst>
          </p:nvPr>
        </p:nvSpPr>
        <p:spPr>
          <a:xfrm>
            <a:off x="2292545" y="4102538"/>
            <a:ext cx="7601258" cy="711200"/>
          </a:xfrm>
        </p:spPr>
        <p:txBody>
          <a:bodyPr>
            <a:normAutofit/>
          </a:bodyPr>
          <a:lstStyle>
            <a:lvl1pPr algn="ctr" indent="0" marL="0">
              <a:lnSpc>
                <a:spcPct val="100000"/>
              </a:lnSpc>
              <a:buNone/>
              <a:defRPr sz="24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文本占位符 23"/>
          <p:cNvSpPr>
            <a:spLocks noGrp="1"/>
          </p:cNvSpPr>
          <p:nvPr>
            <p:ph type="body" sz="quarter" idx="17" hasCustomPrompt="1"/>
            <p:custDataLst>
              <p:tags r:id="rId5"/>
            </p:custDataLst>
          </p:nvPr>
        </p:nvSpPr>
        <p:spPr>
          <a:xfrm>
            <a:off x="4721574" y="4834209"/>
            <a:ext cx="2743199"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72" name="标题 1"/>
          <p:cNvSpPr>
            <a:spLocks noGrp="1"/>
          </p:cNvSpPr>
          <p:nvPr>
            <p:ph type="title"/>
            <p:custDataLst>
              <p:tags r:id="rId1"/>
            </p:custDataLst>
          </p:nvPr>
        </p:nvSpPr>
        <p:spPr>
          <a:xfrm>
            <a:off x="1524000" y="360000"/>
            <a:ext cx="9829800" cy="864000"/>
          </a:xfrm>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2"/>
            </p:custDataLst>
          </p:nvPr>
        </p:nvSpPr>
        <p:spPr>
          <a:xfrm>
            <a:off x="1524000" y="1364400"/>
            <a:ext cx="98298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4"/>
            </p:custDataLst>
          </p:nvPr>
        </p:nvSpPr>
        <p:spPr/>
        <p:txBody>
          <a:bodyPr/>
          <a:p>
            <a:endParaRPr altLang="en-US" lang="zh-CN"/>
          </a:p>
        </p:txBody>
      </p:sp>
      <p:sp>
        <p:nvSpPr>
          <p:cNvPr id="104868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7" name=""/>
        <p:cNvGrpSpPr/>
        <p:nvPr/>
      </p:nvGrpSpPr>
      <p:grpSpPr>
        <a:xfrm>
          <a:off x="0" y="0"/>
          <a:ext cx="0" cy="0"/>
          <a:chOff x="0" y="0"/>
          <a:chExt cx="0" cy="0"/>
        </a:xfrm>
      </p:grpSpPr>
      <p:pic>
        <p:nvPicPr>
          <p:cNvPr id="2097157" name="图片 5"/>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2" name="标题 1"/>
          <p:cNvSpPr>
            <a:spLocks noGrp="1"/>
          </p:cNvSpPr>
          <p:nvPr>
            <p:ph type="title" hasCustomPrompt="1"/>
            <p:custDataLst>
              <p:tags r:id="rId3"/>
            </p:custDataLst>
          </p:nvPr>
        </p:nvSpPr>
        <p:spPr>
          <a:xfrm>
            <a:off x="4655999" y="919175"/>
            <a:ext cx="2880000" cy="1081088"/>
          </a:xfrm>
        </p:spPr>
        <p:txBody>
          <a:bodyPr anchor="b">
            <a:normAutofit/>
          </a:bodyPr>
          <a:lstStyle>
            <a:lvl1pPr algn="ctr">
              <a:defRPr sz="6600">
                <a:solidFill>
                  <a:schemeClr val="bg1"/>
                </a:solidFill>
              </a:defRPr>
            </a:lvl1pPr>
          </a:lstStyle>
          <a:p>
            <a:r>
              <a:rPr altLang="en-US" dirty="0" lang="zh-CN"/>
              <a:t>标题</a:t>
            </a:r>
            <a:endParaRPr altLang="en-US" dirty="0" lang="zh-CN"/>
          </a:p>
        </p:txBody>
      </p:sp>
      <p:sp>
        <p:nvSpPr>
          <p:cNvPr id="1048684" name="文本占位符 2"/>
          <p:cNvSpPr>
            <a:spLocks noGrp="1"/>
          </p:cNvSpPr>
          <p:nvPr>
            <p:ph type="body" idx="1" hasCustomPrompt="1"/>
            <p:custDataLst>
              <p:tags r:id="rId4"/>
            </p:custDataLst>
          </p:nvPr>
        </p:nvSpPr>
        <p:spPr>
          <a:xfrm>
            <a:off x="4656000" y="2089175"/>
            <a:ext cx="2880000" cy="504000"/>
          </a:xfrm>
        </p:spPr>
        <p:txBody>
          <a:bodyPr anchor="t">
            <a:normAutofit/>
          </a:bodyPr>
          <a:lstStyle>
            <a:lvl1pPr algn="ctr" indent="0" marL="0">
              <a:buNone/>
              <a:defRPr b="0" sz="1800">
                <a:solidFill>
                  <a:schemeClr val="bg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86" name="标题 1"/>
          <p:cNvSpPr>
            <a:spLocks noGrp="1"/>
          </p:cNvSpPr>
          <p:nvPr>
            <p:ph type="title" hasCustomPrompt="1"/>
            <p:custDataLst>
              <p:tags r:id="rId3"/>
            </p:custDataLst>
          </p:nvPr>
        </p:nvSpPr>
        <p:spPr>
          <a:xfrm>
            <a:off x="1526400" y="3381109"/>
            <a:ext cx="9144000" cy="1152000"/>
          </a:xfrm>
        </p:spPr>
        <p:txBody>
          <a:bodyPr anchor="b">
            <a:noAutofit/>
          </a:bodyPr>
          <a:lstStyle>
            <a:lvl1pPr algn="ctr">
              <a:defRPr sz="6600">
                <a:solidFill>
                  <a:schemeClr val="lt1">
                    <a:lumMod val="100000"/>
                  </a:schemeClr>
                </a:solidFill>
              </a:defRPr>
            </a:lvl1pPr>
          </a:lstStyle>
          <a:p>
            <a:r>
              <a:rPr altLang="en-US" dirty="0" lang="zh-CN"/>
              <a:t>单击此处编辑标题</a:t>
            </a:r>
            <a:endParaRPr altLang="en-US" dirty="0" lang="zh-CN"/>
          </a:p>
        </p:txBody>
      </p:sp>
      <p:sp>
        <p:nvSpPr>
          <p:cNvPr id="10486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
        <p:nvSpPr>
          <p:cNvPr id="1048690" name="文本占位符 7"/>
          <p:cNvSpPr>
            <a:spLocks noGrp="1"/>
          </p:cNvSpPr>
          <p:nvPr>
            <p:ph type="body" sz="quarter" idx="13" hasCustomPrompt="1"/>
            <p:custDataLst>
              <p:tags r:id="rId5"/>
            </p:custDataLst>
          </p:nvPr>
        </p:nvSpPr>
        <p:spPr>
          <a:xfrm>
            <a:off x="1524000" y="2189693"/>
            <a:ext cx="9144000" cy="1148675"/>
          </a:xfrm>
        </p:spPr>
        <p:txBody>
          <a:bodyPr anchor="b">
            <a:noAutofit/>
          </a:bodyPr>
          <a:lstStyle>
            <a:lvl1pPr algn="ctr" indent="0" marL="0">
              <a:buNone/>
              <a:defRPr sz="8000">
                <a:solidFill>
                  <a:schemeClr val="lt1">
                    <a:lumMod val="100000"/>
                  </a:schemeClr>
                </a:solidFill>
                <a:latin typeface="Montserrat ExtraBold" panose="00000900000000000000" pitchFamily="2" charset="0"/>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694" name="内容占位符 2"/>
          <p:cNvSpPr>
            <a:spLocks noGrp="1"/>
          </p:cNvSpPr>
          <p:nvPr>
            <p:ph sz="half" idx="1"/>
            <p:custDataLst>
              <p:tags r:id="rId2"/>
            </p:custDataLst>
          </p:nvPr>
        </p:nvSpPr>
        <p:spPr>
          <a:xfrm>
            <a:off x="838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内容占位符 3"/>
          <p:cNvSpPr>
            <a:spLocks noGrp="1"/>
          </p:cNvSpPr>
          <p:nvPr>
            <p:ph sz="half" idx="2"/>
            <p:custDataLst>
              <p:tags r:id="rId3"/>
            </p:custDataLst>
          </p:nvPr>
        </p:nvSpPr>
        <p:spPr>
          <a:xfrm>
            <a:off x="6172200" y="1364400"/>
            <a:ext cx="5181600" cy="48132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0" name="页脚占位符 5"/>
          <p:cNvSpPr>
            <a:spLocks noGrp="1"/>
          </p:cNvSpPr>
          <p:nvPr>
            <p:ph type="ftr" sz="quarter" idx="11"/>
            <p:custDataLst>
              <p:tags r:id="rId5"/>
            </p:custDataLst>
          </p:nvPr>
        </p:nvSpPr>
        <p:spPr/>
        <p:txBody>
          <a:bodyPr/>
          <a:p>
            <a:endParaRPr altLang="en-US" lang="zh-CN"/>
          </a:p>
        </p:txBody>
      </p:sp>
      <p:sp>
        <p:nvSpPr>
          <p:cNvPr id="104870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accent1"/>
                </a:solidFill>
              </a:defRPr>
            </a:lvl1pPr>
          </a:lstStyle>
          <a:p>
            <a:pPr lvl="0"/>
            <a:r>
              <a:rPr altLang="en-US" dirty="0" lang="zh-CN"/>
              <a:t>单击此处编辑母版标题样式</a:t>
            </a:r>
            <a:endParaRPr altLang="en-US" dirty="0" lang="zh-CN"/>
          </a:p>
        </p:txBody>
      </p:sp>
      <p:sp>
        <p:nvSpPr>
          <p:cNvPr id="104870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3"/>
          <p:cNvSpPr>
            <a:spLocks noGrp="1"/>
          </p:cNvSpPr>
          <p:nvPr>
            <p:ph sz="half" idx="2"/>
            <p:custDataLst>
              <p:tags r:id="rId3"/>
            </p:custDataLst>
          </p:nvPr>
        </p:nvSpPr>
        <p:spPr>
          <a:xfrm>
            <a:off x="839788" y="2061275"/>
            <a:ext cx="5157787"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2" name="内容占位符 5"/>
          <p:cNvSpPr>
            <a:spLocks noGrp="1"/>
          </p:cNvSpPr>
          <p:nvPr>
            <p:ph sz="quarter" idx="4"/>
            <p:custDataLst>
              <p:tags r:id="rId5"/>
            </p:custDataLst>
          </p:nvPr>
        </p:nvSpPr>
        <p:spPr>
          <a:xfrm>
            <a:off x="6172200" y="2061275"/>
            <a:ext cx="5183188" cy="41283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6" name="页脚占位符 7"/>
          <p:cNvSpPr>
            <a:spLocks noGrp="1"/>
          </p:cNvSpPr>
          <p:nvPr>
            <p:ph type="ftr" sz="quarter" idx="11"/>
            <p:custDataLst>
              <p:tags r:id="rId7"/>
            </p:custDataLst>
          </p:nvPr>
        </p:nvSpPr>
        <p:spPr/>
        <p:txBody>
          <a:bodyPr/>
          <a:p>
            <a:endParaRPr altLang="en-US" lang="zh-CN"/>
          </a:p>
        </p:txBody>
      </p:sp>
      <p:sp>
        <p:nvSpPr>
          <p:cNvPr id="104871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20" name="标题 1"/>
          <p:cNvSpPr>
            <a:spLocks noGrp="1"/>
          </p:cNvSpPr>
          <p:nvPr>
            <p:ph type="title"/>
            <p:custDataLst>
              <p:tags r:id="rId1"/>
            </p:custDataLst>
          </p:nvPr>
        </p:nvSpPr>
        <p:spPr>
          <a:xfrm>
            <a:off x="1992922" y="360000"/>
            <a:ext cx="9360877" cy="864000"/>
          </a:xfrm>
          <a:noFill/>
        </p:spPr>
        <p:txBody>
          <a:bodyPr>
            <a:normAutofit/>
          </a:bodyPr>
          <a:lstStyle>
            <a:lvl1pPr>
              <a:defRPr sz="3200">
                <a:solidFill>
                  <a:schemeClr val="accent1"/>
                </a:solidFill>
              </a:defRPr>
            </a:lvl1pPr>
          </a:lstStyle>
          <a:p>
            <a:r>
              <a:rPr altLang="en-US" dirty="0" lang="zh-CN"/>
              <a:t>单击此处编辑母版标题样式</a:t>
            </a:r>
            <a:endParaRPr altLang="en-US" dirty="0" lang="zh-CN"/>
          </a:p>
        </p:txBody>
      </p:sp>
      <p:sp>
        <p:nvSpPr>
          <p:cNvPr id="104872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4" name="页脚占位符 3"/>
          <p:cNvSpPr>
            <a:spLocks noGrp="1"/>
          </p:cNvSpPr>
          <p:nvPr>
            <p:ph type="ftr" sz="quarter" idx="11"/>
            <p:custDataLst>
              <p:tags r:id="rId3"/>
            </p:custDataLst>
          </p:nvPr>
        </p:nvSpPr>
        <p:spPr/>
        <p:txBody>
          <a:bodyPr/>
          <a:p>
            <a:endParaRPr altLang="en-US" lang="zh-CN"/>
          </a:p>
        </p:txBody>
      </p:sp>
      <p:sp>
        <p:nvSpPr>
          <p:cNvPr id="104872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0" name="页脚占位符 2"/>
          <p:cNvSpPr>
            <a:spLocks noGrp="1"/>
          </p:cNvSpPr>
          <p:nvPr>
            <p:ph type="ftr" sz="quarter" idx="11"/>
            <p:custDataLst>
              <p:tags r:id="rId2"/>
            </p:custDataLst>
          </p:nvPr>
        </p:nvSpPr>
        <p:spPr/>
        <p:txBody>
          <a:bodyPr/>
          <a:p>
            <a:endParaRPr altLang="en-US" lang="zh-CN"/>
          </a:p>
        </p:txBody>
      </p:sp>
      <p:sp>
        <p:nvSpPr>
          <p:cNvPr id="104873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4" name="内容占位符 2"/>
          <p:cNvSpPr>
            <a:spLocks noGrp="1"/>
          </p:cNvSpPr>
          <p:nvPr>
            <p:ph idx="1"/>
            <p:custDataLst>
              <p:tags r:id="rId1"/>
            </p:custDataLst>
          </p:nvPr>
        </p:nvSpPr>
        <p:spPr>
          <a:xfrm>
            <a:off x="1688122" y="360000"/>
            <a:ext cx="9665677" cy="58176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8" name="页脚占位符 4"/>
          <p:cNvSpPr>
            <a:spLocks noGrp="1"/>
          </p:cNvSpPr>
          <p:nvPr>
            <p:ph type="ftr" sz="quarter" idx="11"/>
            <p:custDataLst>
              <p:tags r:id="rId3"/>
            </p:custDataLst>
          </p:nvPr>
        </p:nvSpPr>
        <p:spPr/>
        <p:txBody>
          <a:bodyPr/>
          <a:p>
            <a:endParaRPr altLang="en-US" lang="zh-CN"/>
          </a:p>
        </p:txBody>
      </p:sp>
      <p:sp>
        <p:nvSpPr>
          <p:cNvPr id="1048740"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1664676" y="360000"/>
            <a:ext cx="9690711" cy="864000"/>
          </a:xfrm>
        </p:spPr>
        <p:txBody>
          <a:bodyPr/>
          <a:lstStyle>
            <a:lvl1pPr>
              <a:defRPr>
                <a:solidFill>
                  <a:schemeClr val="accent1"/>
                </a:solidFill>
              </a:defRPr>
            </a:lvl1pPr>
          </a:lstStyle>
          <a:p>
            <a:r>
              <a:rPr altLang="en-US" dirty="0" lang="zh-CN"/>
              <a:t>单击此处编辑母版标题样式</a:t>
            </a:r>
            <a:endParaRPr altLang="en-US" dirty="0" lang="zh-CN"/>
          </a:p>
        </p:txBody>
      </p:sp>
      <p:sp>
        <p:nvSpPr>
          <p:cNvPr id="1048744" name="文本占位符 2"/>
          <p:cNvSpPr>
            <a:spLocks noGrp="1"/>
          </p:cNvSpPr>
          <p:nvPr>
            <p:ph type="body" idx="1" hasCustomPrompt="1"/>
            <p:custDataLst>
              <p:tags r:id="rId2"/>
            </p:custDataLst>
          </p:nvPr>
        </p:nvSpPr>
        <p:spPr>
          <a:xfrm>
            <a:off x="1662964" y="1296000"/>
            <a:ext cx="9689248" cy="576000"/>
          </a:xfrm>
        </p:spPr>
        <p:txBody>
          <a:bodyPr anchor="t"/>
          <a:lstStyle>
            <a:lvl1pPr indent="0" marL="0">
              <a:buNone/>
              <a:defRPr b="0"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8" name="页脚占位符 7"/>
          <p:cNvSpPr>
            <a:spLocks noGrp="1"/>
          </p:cNvSpPr>
          <p:nvPr>
            <p:ph type="ftr" sz="quarter" idx="11"/>
            <p:custDataLst>
              <p:tags r:id="rId4"/>
            </p:custDataLst>
          </p:nvPr>
        </p:nvSpPr>
        <p:spPr/>
        <p:txBody>
          <a:bodyPr/>
          <a:p>
            <a:endParaRPr altLang="en-US" lang="zh-CN"/>
          </a:p>
        </p:txBody>
      </p:sp>
      <p:sp>
        <p:nvSpPr>
          <p:cNvPr id="104875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53" name=""/>
        <p:cNvGrpSpPr/>
        <p:nvPr/>
      </p:nvGrpSpPr>
      <p:grpSpPr>
        <a:xfrm>
          <a:off x="0" y="0"/>
          <a:ext cx="0" cy="0"/>
          <a:chOff x="0" y="0"/>
          <a:chExt cx="0" cy="0"/>
        </a:xfrm>
      </p:grpSpPr>
      <p:pic>
        <p:nvPicPr>
          <p:cNvPr id="2097161" name="图片 8"/>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标题 1"/>
          <p:cNvSpPr>
            <a:spLocks noGrp="1"/>
          </p:cNvSpPr>
          <p:nvPr>
            <p:ph type="ctrTitle" hasCustomPrompt="1"/>
            <p:custDataLst>
              <p:tags r:id="rId3"/>
            </p:custDataLst>
          </p:nvPr>
        </p:nvSpPr>
        <p:spPr>
          <a:xfrm>
            <a:off x="2711116" y="1532672"/>
            <a:ext cx="6769768" cy="2139650"/>
          </a:xfrm>
        </p:spPr>
        <p:txBody>
          <a:bodyPr anchor="b">
            <a:noAutofit/>
          </a:bodyPr>
          <a:lstStyle>
            <a:lvl1pPr algn="ctr">
              <a:lnSpc>
                <a:spcPct val="100000"/>
              </a:lnSpc>
              <a:defRPr sz="6600">
                <a:solidFill>
                  <a:schemeClr val="lt1">
                    <a:lumMod val="100000"/>
                  </a:schemeClr>
                </a:solidFill>
              </a:defRPr>
            </a:lvl1pPr>
          </a:lstStyle>
          <a:p>
            <a:r>
              <a:rPr altLang="en-US" dirty="0" lang="zh-CN"/>
              <a:t>单击此处</a:t>
            </a:r>
            <a:br>
              <a:rPr altLang="zh-CN" dirty="0" lang="en-US"/>
            </a:br>
            <a:r>
              <a:rPr altLang="en-US" dirty="0" lang="zh-CN"/>
              <a:t>编辑母版标题样式</a:t>
            </a:r>
            <a:endParaRPr altLang="en-US" dirty="0" lang="zh-CN"/>
          </a:p>
        </p:txBody>
      </p:sp>
      <p:sp>
        <p:nvSpPr>
          <p:cNvPr id="1048754" name="文本占位符 23"/>
          <p:cNvSpPr>
            <a:spLocks noGrp="1"/>
          </p:cNvSpPr>
          <p:nvPr>
            <p:ph type="body" sz="quarter" idx="17" hasCustomPrompt="1"/>
            <p:custDataLst>
              <p:tags r:id="rId4"/>
            </p:custDataLst>
          </p:nvPr>
        </p:nvSpPr>
        <p:spPr>
          <a:xfrm>
            <a:off x="4724400" y="4154172"/>
            <a:ext cx="2743200" cy="50400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0.xml"/><Relationship Id="rId13" Type="http://schemas.openxmlformats.org/officeDocument/2006/relationships/image" Target="../media/image4.jpeg"/><Relationship Id="rId14" Type="http://schemas.openxmlformats.org/officeDocument/2006/relationships/tags" Target="../tags/tag51.xml"/><Relationship Id="rId15" Type="http://schemas.openxmlformats.org/officeDocument/2006/relationships/tags" Target="../tags/tag52.xml"/><Relationship Id="rId16" Type="http://schemas.openxmlformats.org/officeDocument/2006/relationships/tags" Target="../tags/tag53.xml"/><Relationship Id="rId17" Type="http://schemas.openxmlformats.org/officeDocument/2006/relationships/tags" Target="../tags/tag54.xml"/><Relationship Id="rId18" Type="http://schemas.openxmlformats.org/officeDocument/2006/relationships/tags" Target="../tags/tag55.xml"/><Relationship Id="rId19" Type="http://schemas.openxmlformats.org/officeDocument/2006/relationships/tags" Target="../tags/tag5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934" r:id="rId1"/>
    <p:sldLayoutId id="2147485935" r:id="rId2"/>
    <p:sldLayoutId id="2147485936" r:id="rId3"/>
    <p:sldLayoutId id="2147485937" r:id="rId4"/>
    <p:sldLayoutId id="2147485938" r:id="rId5"/>
    <p:sldLayoutId id="2147485939" r:id="rId6"/>
    <p:sldLayoutId id="2147485940" r:id="rId7"/>
    <p:sldLayoutId id="2147485941" r:id="rId8"/>
    <p:sldLayoutId id="2147485942" r:id="rId9"/>
    <p:sldLayoutId id="2147485943" r:id="rId10"/>
    <p:sldLayoutId id="2147485944"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占位符 1"/>
          <p:cNvSpPr>
            <a:spLocks noGrp="1"/>
          </p:cNvSpPr>
          <p:nvPr>
            <p:ph type="title"/>
            <p:custDataLst>
              <p:tags r:id="rId14"/>
            </p:custDataLst>
          </p:nvPr>
        </p:nvSpPr>
        <p:spPr>
          <a:xfrm>
            <a:off x="1664676" y="360000"/>
            <a:ext cx="9689123"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1664676" y="1364400"/>
            <a:ext cx="9689123"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5971" r:id="rId1"/>
    <p:sldLayoutId id="2147485972" r:id="rId2"/>
    <p:sldLayoutId id="2147485973" r:id="rId3"/>
    <p:sldLayoutId id="2147485974" r:id="rId4"/>
    <p:sldLayoutId id="2147485975" r:id="rId5"/>
    <p:sldLayoutId id="2147485976" r:id="rId6"/>
    <p:sldLayoutId id="2147485977" r:id="rId7"/>
    <p:sldLayoutId id="2147485978" r:id="rId8"/>
    <p:sldLayoutId id="2147485979" r:id="rId9"/>
    <p:sldLayoutId id="2147485980" r:id="rId10"/>
    <p:sldLayoutId id="2147485981" r:id="rId11"/>
  </p:sldLayoutIdLst>
  <p:txStyles>
    <p:titleStyle>
      <a:lvl1pPr algn="l" defTabSz="914400" eaLnBrk="1" hangingPunct="1" latinLnBrk="0" rtl="0">
        <a:lnSpc>
          <a:spcPct val="100000"/>
        </a:lnSpc>
        <a:spcBef>
          <a:spcPct val="0"/>
        </a:spcBef>
        <a:buNone/>
        <a:defRPr b="1" sz="32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accent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accent1"/>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accent1"/>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accent1"/>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accent1"/>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tags" Target="../tags/tag75.xml"/><Relationship Id="rId16" Type="http://schemas.openxmlformats.org/officeDocument/2006/relationships/tags" Target="../tags/tag76.xml"/><Relationship Id="rId17" Type="http://schemas.openxmlformats.org/officeDocument/2006/relationships/tags" Target="../tags/tag77.xml"/><Relationship Id="rId18" Type="http://schemas.openxmlformats.org/officeDocument/2006/relationships/tags" Target="../tags/tag78.xml"/><Relationship Id="rId19"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2.xml"/><Relationship Id="rId2" Type="http://schemas.openxmlformats.org/officeDocument/2006/relationships/tags" Target="../tags/tag83.xml"/><Relationship Id="rId3" Type="http://schemas.openxmlformats.org/officeDocument/2006/relationships/tags" Target="../tags/tag84.xml"/><Relationship Id="rId4" Type="http://schemas.openxmlformats.org/officeDocument/2006/relationships/tags" Target="../tags/tag85.xml"/><Relationship Id="rId5" Type="http://schemas.openxmlformats.org/officeDocument/2006/relationships/tags" Target="../tags/tag86.xml"/><Relationship Id="rId6" Type="http://schemas.openxmlformats.org/officeDocument/2006/relationships/tags" Target="../tags/tag87.xml"/><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tags" Target="../tags/tag94.xml"/><Relationship Id="rId14" Type="http://schemas.openxmlformats.org/officeDocument/2006/relationships/tags" Target="../tags/tag95.xml"/><Relationship Id="rId15" Type="http://schemas.openxmlformats.org/officeDocument/2006/relationships/tags" Target="../tags/tag96.xml"/><Relationship Id="rId16" Type="http://schemas.openxmlformats.org/officeDocument/2006/relationships/tags" Target="../tags/tag97.xml"/><Relationship Id="rId1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98.xml"/><Relationship Id="rId2" Type="http://schemas.openxmlformats.org/officeDocument/2006/relationships/tags" Target="../tags/tag99.xml"/><Relationship Id="rId3" Type="http://schemas.openxmlformats.org/officeDocument/2006/relationships/tags" Target="../tags/tag100.xml"/><Relationship Id="rId4" Type="http://schemas.openxmlformats.org/officeDocument/2006/relationships/tags" Target="../tags/tag101.xml"/><Relationship Id="rId5" Type="http://schemas.openxmlformats.org/officeDocument/2006/relationships/tags" Target="../tags/tag102.xml"/><Relationship Id="rId6" Type="http://schemas.openxmlformats.org/officeDocument/2006/relationships/tags" Target="../tags/tag103.xml"/><Relationship Id="rId7" Type="http://schemas.openxmlformats.org/officeDocument/2006/relationships/tags" Target="../tags/tag104.xml"/><Relationship Id="rId8" Type="http://schemas.openxmlformats.org/officeDocument/2006/relationships/tags" Target="../tags/tag105.xml"/><Relationship Id="rId9" Type="http://schemas.openxmlformats.org/officeDocument/2006/relationships/tags" Target="../tags/tag106.xml"/><Relationship Id="rId10" Type="http://schemas.openxmlformats.org/officeDocument/2006/relationships/tags" Target="../tags/tag107.xml"/><Relationship Id="rId11" Type="http://schemas.openxmlformats.org/officeDocument/2006/relationships/tags" Target="../tags/tag108.xml"/><Relationship Id="rId12" Type="http://schemas.openxmlformats.org/officeDocument/2006/relationships/tags" Target="../tags/tag109.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tags" Target="../tags/tag132.xml"/><Relationship Id="rId5" Type="http://schemas.openxmlformats.org/officeDocument/2006/relationships/tags" Target="../tags/tag133.xml"/><Relationship Id="rId6" Type="http://schemas.openxmlformats.org/officeDocument/2006/relationships/tags" Target="../tags/tag134.xml"/><Relationship Id="rId7" Type="http://schemas.openxmlformats.org/officeDocument/2006/relationships/tags" Target="../tags/tag135.xml"/><Relationship Id="rId8" Type="http://schemas.openxmlformats.org/officeDocument/2006/relationships/tags" Target="../tags/tag136.xml"/><Relationship Id="rId9" Type="http://schemas.openxmlformats.org/officeDocument/2006/relationships/tags" Target="../tags/tag137.xml"/><Relationship Id="rId10" Type="http://schemas.openxmlformats.org/officeDocument/2006/relationships/tags" Target="../tags/tag138.xml"/><Relationship Id="rId11" Type="http://schemas.openxmlformats.org/officeDocument/2006/relationships/tags" Target="../tags/tag139.xml"/><Relationship Id="rId12" Type="http://schemas.openxmlformats.org/officeDocument/2006/relationships/tags" Target="../tags/tag140.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tags" Target="../tags/tag144.xml"/><Relationship Id="rId5" Type="http://schemas.openxmlformats.org/officeDocument/2006/relationships/tags" Target="../tags/tag145.xml"/><Relationship Id="rId6" Type="http://schemas.openxmlformats.org/officeDocument/2006/relationships/tags" Target="../tags/tag146.xml"/><Relationship Id="rId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tags" Target="../tags/tag150.xml"/><Relationship Id="rId5" Type="http://schemas.openxmlformats.org/officeDocument/2006/relationships/tags" Target="../tags/tag151.xml"/><Relationship Id="rId6" Type="http://schemas.openxmlformats.org/officeDocument/2006/relationships/tags" Target="../tags/tag152.xml"/><Relationship Id="rId7" Type="http://schemas.openxmlformats.org/officeDocument/2006/relationships/tags" Target="../tags/tag153.xml"/><Relationship Id="rId8" Type="http://schemas.openxmlformats.org/officeDocument/2006/relationships/tags" Target="../tags/tag154.xml"/><Relationship Id="rId9" Type="http://schemas.openxmlformats.org/officeDocument/2006/relationships/tags" Target="../tags/tag155.xml"/><Relationship Id="rId10" Type="http://schemas.openxmlformats.org/officeDocument/2006/relationships/tags" Target="../tags/tag156.xml"/><Relationship Id="rId11" Type="http://schemas.openxmlformats.org/officeDocument/2006/relationships/tags" Target="../tags/tag157.xml"/><Relationship Id="rId12" Type="http://schemas.openxmlformats.org/officeDocument/2006/relationships/tags" Target="../tags/tag158.xml"/><Relationship Id="rId13" Type="http://schemas.openxmlformats.org/officeDocument/2006/relationships/tags" Target="../tags/tag159.xml"/><Relationship Id="rId14" Type="http://schemas.openxmlformats.org/officeDocument/2006/relationships/tags" Target="../tags/tag160.xml"/><Relationship Id="rId15" Type="http://schemas.openxmlformats.org/officeDocument/2006/relationships/tags" Target="../tags/tag161.xml"/><Relationship Id="rId16" Type="http://schemas.openxmlformats.org/officeDocument/2006/relationships/tags" Target="../tags/tag162.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tags" Target="../tags/tag167.xml"/><Relationship Id="rId6" Type="http://schemas.openxmlformats.org/officeDocument/2006/relationships/tags" Target="../tags/tag168.xml"/><Relationship Id="rId7" Type="http://schemas.openxmlformats.org/officeDocument/2006/relationships/tags" Target="../tags/tag169.xml"/><Relationship Id="rId8" Type="http://schemas.openxmlformats.org/officeDocument/2006/relationships/tags" Target="../tags/tag170.xml"/><Relationship Id="rId9" Type="http://schemas.openxmlformats.org/officeDocument/2006/relationships/tags" Target="../tags/tag171.xml"/><Relationship Id="rId10" Type="http://schemas.openxmlformats.org/officeDocument/2006/relationships/tags" Target="../tags/tag172.xml"/><Relationship Id="rId11" Type="http://schemas.openxmlformats.org/officeDocument/2006/relationships/tags" Target="../tags/tag173.xml"/><Relationship Id="rId12" Type="http://schemas.openxmlformats.org/officeDocument/2006/relationships/tags" Target="../tags/tag174.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tags" Target="../tags/tag190.xml"/><Relationship Id="rId14" Type="http://schemas.openxmlformats.org/officeDocument/2006/relationships/tags" Target="../tags/tag191.xml"/><Relationship Id="rId15" Type="http://schemas.openxmlformats.org/officeDocument/2006/relationships/tags" Target="../tags/tag192.xml"/><Relationship Id="rId16" Type="http://schemas.openxmlformats.org/officeDocument/2006/relationships/tags" Target="../tags/tag193.xml"/><Relationship Id="rId17" Type="http://schemas.openxmlformats.org/officeDocument/2006/relationships/tags" Target="../tags/tag194.xml"/><Relationship Id="rId18" Type="http://schemas.openxmlformats.org/officeDocument/2006/relationships/tags" Target="../tags/tag195.xml"/><Relationship Id="rId19" Type="http://schemas.openxmlformats.org/officeDocument/2006/relationships/tags" Target="../tags/tag196.xml"/><Relationship Id="rId20" Type="http://schemas.openxmlformats.org/officeDocument/2006/relationships/tags" Target="../tags/tag197.xml"/><Relationship Id="rId2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tags" Target="../tags/tag208.xml"/><Relationship Id="rId10" Type="http://schemas.openxmlformats.org/officeDocument/2006/relationships/tags" Target="../tags/tag209.xml"/><Relationship Id="rId11" Type="http://schemas.openxmlformats.org/officeDocument/2006/relationships/tags" Target="../tags/tag210.xml"/><Relationship Id="rId12" Type="http://schemas.openxmlformats.org/officeDocument/2006/relationships/tags" Target="../tags/tag211.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tags" Target="../tags/tag216.xml"/><Relationship Id="rId6" Type="http://schemas.openxmlformats.org/officeDocument/2006/relationships/tags" Target="../tags/tag217.xml"/><Relationship Id="rId7" Type="http://schemas.openxmlformats.org/officeDocument/2006/relationships/tags" Target="../tags/tag218.xml"/><Relationship Id="rId8" Type="http://schemas.openxmlformats.org/officeDocument/2006/relationships/tags" Target="../tags/tag219.xml"/><Relationship Id="rId9" Type="http://schemas.openxmlformats.org/officeDocument/2006/relationships/tags" Target="../tags/tag220.xml"/><Relationship Id="rId10" Type="http://schemas.openxmlformats.org/officeDocument/2006/relationships/tags" Target="../tags/tag221.xml"/><Relationship Id="rId11" Type="http://schemas.openxmlformats.org/officeDocument/2006/relationships/tags" Target="../tags/tag222.xml"/><Relationship Id="rId12" Type="http://schemas.openxmlformats.org/officeDocument/2006/relationships/tags" Target="../tags/tag223.xml"/><Relationship Id="rId13" Type="http://schemas.openxmlformats.org/officeDocument/2006/relationships/tags" Target="../tags/tag224.xml"/><Relationship Id="rId14" Type="http://schemas.openxmlformats.org/officeDocument/2006/relationships/tags" Target="../tags/tag225.xml"/><Relationship Id="rId15" Type="http://schemas.openxmlformats.org/officeDocument/2006/relationships/tags" Target="../tags/tag226.xml"/><Relationship Id="rId16" Type="http://schemas.openxmlformats.org/officeDocument/2006/relationships/tags" Target="../tags/tag227.xml"/><Relationship Id="rId1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tags" Target="../tags/tag234.xml"/><Relationship Id="rId5" Type="http://schemas.openxmlformats.org/officeDocument/2006/relationships/tags" Target="../tags/tag235.xml"/><Relationship Id="rId6" Type="http://schemas.openxmlformats.org/officeDocument/2006/relationships/tags" Target="../tags/tag236.xml"/><Relationship Id="rId7" Type="http://schemas.openxmlformats.org/officeDocument/2006/relationships/tags" Target="../tags/tag237.xml"/><Relationship Id="rId8" Type="http://schemas.openxmlformats.org/officeDocument/2006/relationships/tags" Target="../tags/tag238.xml"/><Relationship Id="rId9" Type="http://schemas.openxmlformats.org/officeDocument/2006/relationships/tags" Target="../tags/tag239.xml"/><Relationship Id="rId10" Type="http://schemas.openxmlformats.org/officeDocument/2006/relationships/tags" Target="../tags/tag240.xml"/><Relationship Id="rId11" Type="http://schemas.openxmlformats.org/officeDocument/2006/relationships/tags" Target="../tags/tag241.xml"/><Relationship Id="rId12" Type="http://schemas.openxmlformats.org/officeDocument/2006/relationships/tags" Target="../tags/tag242.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tags" Target="../tags/tag251.xml"/><Relationship Id="rId10" Type="http://schemas.openxmlformats.org/officeDocument/2006/relationships/tags" Target="../tags/tag252.xml"/><Relationship Id="rId11" Type="http://schemas.openxmlformats.org/officeDocument/2006/relationships/tags" Target="../tags/tag253.xml"/><Relationship Id="rId12" Type="http://schemas.openxmlformats.org/officeDocument/2006/relationships/tags" Target="../tags/tag254.xml"/><Relationship Id="rId13" Type="http://schemas.openxmlformats.org/officeDocument/2006/relationships/tags" Target="../tags/tag255.xml"/><Relationship Id="rId14" Type="http://schemas.openxmlformats.org/officeDocument/2006/relationships/tags" Target="../tags/tag256.xml"/><Relationship Id="rId15" Type="http://schemas.openxmlformats.org/officeDocument/2006/relationships/tags" Target="../tags/tag257.xml"/><Relationship Id="rId16" Type="http://schemas.openxmlformats.org/officeDocument/2006/relationships/tags" Target="../tags/tag258.xml"/><Relationship Id="rId17" Type="http://schemas.openxmlformats.org/officeDocument/2006/relationships/tags" Target="../tags/tag259.xml"/><Relationship Id="rId18" Type="http://schemas.openxmlformats.org/officeDocument/2006/relationships/tags" Target="../tags/tag260.xml"/><Relationship Id="rId19" Type="http://schemas.openxmlformats.org/officeDocument/2006/relationships/tags" Target="../tags/tag261.xml"/><Relationship Id="rId20" Type="http://schemas.openxmlformats.org/officeDocument/2006/relationships/tags" Target="../tags/tag262.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tags" Target="../tags/tag269.xml"/><Relationship Id="rId8" Type="http://schemas.openxmlformats.org/officeDocument/2006/relationships/tags" Target="../tags/tag270.xml"/><Relationship Id="rId9" Type="http://schemas.openxmlformats.org/officeDocument/2006/relationships/tags" Target="../tags/tag271.xml"/><Relationship Id="rId10" Type="http://schemas.openxmlformats.org/officeDocument/2006/relationships/tags" Target="../tags/tag272.xml"/><Relationship Id="rId11" Type="http://schemas.openxmlformats.org/officeDocument/2006/relationships/tags" Target="../tags/tag273.xml"/><Relationship Id="rId12" Type="http://schemas.openxmlformats.org/officeDocument/2006/relationships/tags" Target="../tags/tag274.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tags" Target="../tags/tag278.xml"/><Relationship Id="rId5" Type="http://schemas.openxmlformats.org/officeDocument/2006/relationships/tags" Target="../tags/tag279.xml"/><Relationship Id="rId6" Type="http://schemas.openxmlformats.org/officeDocument/2006/relationships/tags" Target="../tags/tag280.xml"/><Relationship Id="rId7" Type="http://schemas.openxmlformats.org/officeDocument/2006/relationships/tags" Target="../tags/tag281.xml"/><Relationship Id="rId8" Type="http://schemas.openxmlformats.org/officeDocument/2006/relationships/tags" Target="../tags/tag282.xml"/><Relationship Id="rId9" Type="http://schemas.openxmlformats.org/officeDocument/2006/relationships/tags" Target="../tags/tag283.xml"/><Relationship Id="rId10" Type="http://schemas.openxmlformats.org/officeDocument/2006/relationships/tags" Target="../tags/tag284.xml"/><Relationship Id="rId11" Type="http://schemas.openxmlformats.org/officeDocument/2006/relationships/tags" Target="../tags/tag285.xml"/><Relationship Id="rId12" Type="http://schemas.openxmlformats.org/officeDocument/2006/relationships/tags" Target="../tags/tag286.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tags" Target="../tags/tag297.xml"/><Relationship Id="rId9"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tags" Target="../tags/tag301.xml"/><Relationship Id="rId5" Type="http://schemas.openxmlformats.org/officeDocument/2006/relationships/tags" Target="../tags/tag302.xml"/><Relationship Id="rId6" Type="http://schemas.openxmlformats.org/officeDocument/2006/relationships/tags" Target="../tags/tag303.xml"/><Relationship Id="rId7" Type="http://schemas.openxmlformats.org/officeDocument/2006/relationships/tags" Target="../tags/tag304.xml"/><Relationship Id="rId8" Type="http://schemas.openxmlformats.org/officeDocument/2006/relationships/tags" Target="../tags/tag305.xml"/><Relationship Id="rId9" Type="http://schemas.openxmlformats.org/officeDocument/2006/relationships/tags" Target="../tags/tag306.xml"/><Relationship Id="rId10" Type="http://schemas.openxmlformats.org/officeDocument/2006/relationships/tags" Target="../tags/tag307.xml"/><Relationship Id="rId11" Type="http://schemas.openxmlformats.org/officeDocument/2006/relationships/tags" Target="../tags/tag308.xml"/><Relationship Id="rId12" Type="http://schemas.openxmlformats.org/officeDocument/2006/relationships/tags" Target="../tags/tag309.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tags" Target="../tags/tag313.xml"/><Relationship Id="rId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tags" Target="../tags/tag317.xml"/><Relationship Id="rId5" Type="http://schemas.openxmlformats.org/officeDocument/2006/relationships/tags" Target="../tags/tag318.xml"/><Relationship Id="rId6" Type="http://schemas.openxmlformats.org/officeDocument/2006/relationships/tags" Target="../tags/tag319.xml"/><Relationship Id="rId7" Type="http://schemas.openxmlformats.org/officeDocument/2006/relationships/tags" Target="../tags/tag320.xml"/><Relationship Id="rId8" Type="http://schemas.openxmlformats.org/officeDocument/2006/relationships/tags" Target="../tags/tag321.xml"/><Relationship Id="rId9" Type="http://schemas.openxmlformats.org/officeDocument/2006/relationships/tags" Target="../tags/tag322.xml"/><Relationship Id="rId10" Type="http://schemas.openxmlformats.org/officeDocument/2006/relationships/tags" Target="../tags/tag323.xml"/><Relationship Id="rId11" Type="http://schemas.openxmlformats.org/officeDocument/2006/relationships/tags" Target="../tags/tag324.xml"/><Relationship Id="rId12" Type="http://schemas.openxmlformats.org/officeDocument/2006/relationships/tags" Target="../tags/tag325.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26.xml"/><Relationship Id="rId2" Type="http://schemas.openxmlformats.org/officeDocument/2006/relationships/tags" Target="../tags/tag327.xml"/><Relationship Id="rId3" Type="http://schemas.openxmlformats.org/officeDocument/2006/relationships/tags" Target="../tags/tag328.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2292545" y="1840534"/>
            <a:ext cx="7601258" cy="1987554"/>
          </a:xfrm>
        </p:spPr>
        <p:txBody>
          <a:bodyPr/>
          <a:p>
            <a:r>
              <a:rPr altLang="en-US" dirty="0" lang="zh-CN"/>
              <a:t>初中教育2024：促进学生的情感教育和情商培养</a:t>
            </a:r>
            <a:endParaRPr altLang="en-US" dirty="0" lang="zh-CN"/>
          </a:p>
        </p:txBody>
      </p:sp>
      <p:sp>
        <p:nvSpPr>
          <p:cNvPr id="1048650" name="副标题"/>
          <p:cNvSpPr>
            <a:spLocks noGrp="1"/>
          </p:cNvSpPr>
          <p:nvPr>
            <p:ph type="subTitle" idx="1"/>
            <p:custDataLst>
              <p:tags r:id="rId2"/>
            </p:custDataLst>
          </p:nvPr>
        </p:nvSpPr>
        <p:spPr>
          <a:xfrm>
            <a:off x="2292545" y="4102538"/>
            <a:ext cx="7601258" cy="711200"/>
          </a:xfrm>
        </p:spPr>
        <p:txBody>
          <a:bodyPr/>
          <a:p>
            <a:r>
              <a:rPr altLang="en-US" dirty="0" lang="zh-CN"/>
              <a:t>单击此处添加副标题</a:t>
            </a:r>
            <a:endParaRPr altLang="en-US" dirty="0" lang="zh-CN"/>
          </a:p>
        </p:txBody>
      </p:sp>
      <p:sp>
        <p:nvSpPr>
          <p:cNvPr id="1048652" name="文本占位符 23"/>
          <p:cNvSpPr>
            <a:spLocks noGrp="1"/>
          </p:cNvSpPr>
          <p:nvPr>
            <p:ph type="body" sz="quarter" idx="17"/>
            <p:custDataLst>
              <p:tags r:id="rId3"/>
            </p:custDataLst>
          </p:nvPr>
        </p:nvSpPr>
        <p:spPr>
          <a:xfrm>
            <a:off x="4721574" y="4834209"/>
            <a:ext cx="2743199" cy="504000"/>
          </a:xfrm>
        </p:spPr>
        <p:txBody>
          <a:bodyPr/>
          <a:p>
            <a:r>
              <a:rPr altLang="en-US" lang="zh-CN"/>
              <a:t>汇报人：</a:t>
            </a:r>
            <a:r>
              <a:rPr altLang="zh-CN" lang="en-US"/>
              <a:t>xxx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2" name="标题"/>
          <p:cNvSpPr>
            <a:spLocks noGrp="1"/>
          </p:cNvSpPr>
          <p:nvPr>
            <p:ph type="title"/>
            <p:custDataLst>
              <p:tags r:id="rId1"/>
            </p:custDataLst>
          </p:nvPr>
        </p:nvSpPr>
        <p:spPr>
          <a:xfrm>
            <a:off x="4655999" y="919175"/>
            <a:ext cx="2880000" cy="1081088"/>
          </a:xfrm>
        </p:spPr>
        <p:txBody>
          <a:bodyPr/>
          <a:p>
            <a:r>
              <a:rPr altLang="en-US" dirty="0" lang="zh-CN"/>
              <a:t>目录</a:t>
            </a:r>
            <a:endParaRPr altLang="en-US" dirty="0" lang="zh-CN"/>
          </a:p>
        </p:txBody>
      </p:sp>
      <p:sp>
        <p:nvSpPr>
          <p:cNvPr id="1048764" name="副标题"/>
          <p:cNvSpPr>
            <a:spLocks noGrp="1"/>
          </p:cNvSpPr>
          <p:nvPr>
            <p:ph type="body" idx="1"/>
            <p:custDataLst>
              <p:tags r:id="rId2"/>
            </p:custDataLst>
          </p:nvPr>
        </p:nvSpPr>
        <p:spPr>
          <a:xfrm>
            <a:off x="4656000" y="2089175"/>
            <a:ext cx="2880000" cy="504000"/>
          </a:xfrm>
        </p:spPr>
        <p:txBody>
          <a:bodyPr/>
          <a:p>
            <a:r>
              <a:rPr altLang="zh-CN" dirty="0" lang="en-US"/>
              <a:t>CONTENTS</a:t>
            </a:r>
            <a:endParaRPr altLang="en-US" dirty="0" lang="zh-CN"/>
          </a:p>
        </p:txBody>
      </p:sp>
      <p:sp>
        <p:nvSpPr>
          <p:cNvPr id="1048766" name="矩形: 圆角 7"/>
          <p:cNvSpPr/>
          <p:nvPr>
            <p:custDataLst>
              <p:tags r:id="rId3"/>
            </p:custDataLst>
          </p:nvPr>
        </p:nvSpPr>
        <p:spPr>
          <a:xfrm>
            <a:off x="32829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68" name="矩形: 圆角 10"/>
          <p:cNvSpPr/>
          <p:nvPr>
            <p:custDataLst>
              <p:tags r:id="rId4"/>
            </p:custDataLst>
          </p:nvPr>
        </p:nvSpPr>
        <p:spPr>
          <a:xfrm>
            <a:off x="2660650"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70" name="矩形: 圆角 13"/>
          <p:cNvSpPr/>
          <p:nvPr>
            <p:custDataLst>
              <p:tags r:id="rId5"/>
            </p:custDataLst>
          </p:nvPr>
        </p:nvSpPr>
        <p:spPr>
          <a:xfrm>
            <a:off x="499427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accent1"/>
              </a:solidFill>
              <a:cs typeface="微软雅黑" panose="020B0503020204020204" charset="-122"/>
            </a:endParaRPr>
          </a:p>
        </p:txBody>
      </p:sp>
      <p:sp>
        <p:nvSpPr>
          <p:cNvPr id="1048772" name="矩形: 圆角 16"/>
          <p:cNvSpPr/>
          <p:nvPr>
            <p:custDataLst>
              <p:tags r:id="rId6"/>
            </p:custDataLst>
          </p:nvPr>
        </p:nvSpPr>
        <p:spPr>
          <a:xfrm>
            <a:off x="732726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solidFill>
                <a:schemeClr val="accent1"/>
              </a:solidFill>
              <a:cs typeface="微软雅黑" panose="020B0503020204020204" charset="-122"/>
            </a:endParaRPr>
          </a:p>
        </p:txBody>
      </p:sp>
      <p:sp>
        <p:nvSpPr>
          <p:cNvPr id="1048774" name="文本框 14"/>
          <p:cNvSpPr txBox="1"/>
          <p:nvPr>
            <p:custDataLst>
              <p:tags r:id="rId7"/>
            </p:custDataLst>
          </p:nvPr>
        </p:nvSpPr>
        <p:spPr>
          <a:xfrm flipH="1">
            <a:off x="328295" y="5046156"/>
            <a:ext cx="2045970" cy="113643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1900" lang="zh-CN">
                <a:solidFill>
                  <a:schemeClr val="accent1"/>
                </a:solidFill>
                <a:effectLst/>
                <a:latin typeface="+mj-ea"/>
                <a:ea typeface="+mj-ea"/>
                <a:cs typeface="微软雅黑" panose="020B0503020204020204" charset="-122"/>
              </a:rPr>
              <a:t>初中教育的发展趋势</a:t>
            </a:r>
            <a:endParaRPr altLang="en-US" b="1" dirty="0" sz="1900" lang="zh-CN">
              <a:solidFill>
                <a:schemeClr val="accent1"/>
              </a:solidFill>
              <a:effectLst/>
              <a:latin typeface="+mj-ea"/>
              <a:ea typeface="+mj-ea"/>
              <a:cs typeface="微软雅黑" panose="020B0503020204020204" charset="-122"/>
            </a:endParaRPr>
          </a:p>
        </p:txBody>
      </p:sp>
      <p:sp>
        <p:nvSpPr>
          <p:cNvPr id="1048776" name="文本框 17"/>
          <p:cNvSpPr txBox="1"/>
          <p:nvPr>
            <p:custDataLst>
              <p:tags r:id="rId8"/>
            </p:custDataLst>
          </p:nvPr>
        </p:nvSpPr>
        <p:spPr>
          <a:xfrm>
            <a:off x="32829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One</a:t>
            </a:r>
            <a:endParaRPr altLang="zh-CN" dirty="0" sz="2000" lang="en-US">
              <a:solidFill>
                <a:schemeClr val="accent1"/>
              </a:solidFill>
              <a:latin typeface="+mj-ea"/>
              <a:ea typeface="+mj-ea"/>
              <a:cs typeface="微软雅黑" panose="020B0503020204020204" charset="-122"/>
            </a:endParaRPr>
          </a:p>
        </p:txBody>
      </p:sp>
      <p:sp>
        <p:nvSpPr>
          <p:cNvPr id="1048778" name="矩形: 圆角 16"/>
          <p:cNvSpPr/>
          <p:nvPr>
            <p:custDataLst>
              <p:tags r:id="rId9"/>
            </p:custDataLst>
          </p:nvPr>
        </p:nvSpPr>
        <p:spPr>
          <a:xfrm>
            <a:off x="9660255" y="4233545"/>
            <a:ext cx="2199640" cy="2133600"/>
          </a:xfrm>
          <a:prstGeom prst="roundRect">
            <a:avLst>
              <a:gd name="adj" fmla="val 9140"/>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lang="zh-CN">
              <a:solidFill>
                <a:schemeClr val="accent1"/>
              </a:solidFill>
              <a:cs typeface="微软雅黑" panose="020B0503020204020204" charset="-122"/>
            </a:endParaRPr>
          </a:p>
        </p:txBody>
      </p:sp>
      <p:sp>
        <p:nvSpPr>
          <p:cNvPr id="1048780" name="文本框 14"/>
          <p:cNvSpPr txBox="1"/>
          <p:nvPr>
            <p:custDataLst>
              <p:tags r:id="rId10"/>
            </p:custDataLst>
          </p:nvPr>
        </p:nvSpPr>
        <p:spPr>
          <a:xfrm flipH="1">
            <a:off x="2661285" y="5046156"/>
            <a:ext cx="2045970" cy="113643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1900" lang="zh-CN">
                <a:solidFill>
                  <a:schemeClr val="accent1"/>
                </a:solidFill>
                <a:effectLst/>
                <a:latin typeface="+mj-ea"/>
                <a:ea typeface="+mj-ea"/>
                <a:cs typeface="微软雅黑" panose="020B0503020204020204" charset="-122"/>
              </a:rPr>
              <a:t>情感教育的实施策略</a:t>
            </a:r>
            <a:endParaRPr altLang="en-US" b="1" dirty="0" sz="1900" lang="zh-CN">
              <a:solidFill>
                <a:schemeClr val="accent1"/>
              </a:solidFill>
              <a:effectLst/>
              <a:latin typeface="+mj-ea"/>
              <a:ea typeface="+mj-ea"/>
              <a:cs typeface="微软雅黑" panose="020B0503020204020204" charset="-122"/>
            </a:endParaRPr>
          </a:p>
        </p:txBody>
      </p:sp>
      <p:sp>
        <p:nvSpPr>
          <p:cNvPr id="1048782" name="文本框 17"/>
          <p:cNvSpPr txBox="1"/>
          <p:nvPr>
            <p:custDataLst>
              <p:tags r:id="rId11"/>
            </p:custDataLst>
          </p:nvPr>
        </p:nvSpPr>
        <p:spPr>
          <a:xfrm>
            <a:off x="266128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Two</a:t>
            </a:r>
            <a:endParaRPr altLang="zh-CN" dirty="0" sz="2000" lang="en-US">
              <a:solidFill>
                <a:schemeClr val="accent1"/>
              </a:solidFill>
              <a:latin typeface="+mj-ea"/>
              <a:ea typeface="+mj-ea"/>
              <a:cs typeface="微软雅黑" panose="020B0503020204020204" charset="-122"/>
            </a:endParaRPr>
          </a:p>
        </p:txBody>
      </p:sp>
      <p:sp>
        <p:nvSpPr>
          <p:cNvPr id="1048784" name="文本框 14"/>
          <p:cNvSpPr txBox="1"/>
          <p:nvPr>
            <p:custDataLst>
              <p:tags r:id="rId12"/>
            </p:custDataLst>
          </p:nvPr>
        </p:nvSpPr>
        <p:spPr>
          <a:xfrm flipH="1">
            <a:off x="4994275" y="5046156"/>
            <a:ext cx="2045970" cy="1136432"/>
          </a:xfrm>
          <a:prstGeom prst="rect"/>
          <a:noFill/>
        </p:spPr>
        <p:txBody>
          <a:bodyPr vert="horz"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1900" lang="zh-CN">
                <a:solidFill>
                  <a:schemeClr val="accent1"/>
                </a:solidFill>
                <a:effectLst/>
                <a:latin typeface="+mj-ea"/>
                <a:ea typeface="+mj-ea"/>
                <a:cs typeface="微软雅黑" panose="020B0503020204020204" charset="-122"/>
              </a:rPr>
              <a:t>情商培养的实施策略</a:t>
            </a:r>
            <a:endParaRPr altLang="en-US" b="1" dirty="0" sz="1900" lang="zh-CN">
              <a:solidFill>
                <a:schemeClr val="accent1"/>
              </a:solidFill>
              <a:effectLst/>
              <a:latin typeface="+mj-ea"/>
              <a:ea typeface="+mj-ea"/>
              <a:cs typeface="微软雅黑" panose="020B0503020204020204" charset="-122"/>
            </a:endParaRPr>
          </a:p>
        </p:txBody>
      </p:sp>
      <p:sp>
        <p:nvSpPr>
          <p:cNvPr id="1048786" name="文本框 17"/>
          <p:cNvSpPr txBox="1"/>
          <p:nvPr>
            <p:custDataLst>
              <p:tags r:id="rId13"/>
            </p:custDataLst>
          </p:nvPr>
        </p:nvSpPr>
        <p:spPr>
          <a:xfrm>
            <a:off x="499427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Three</a:t>
            </a:r>
            <a:endParaRPr altLang="zh-CN" dirty="0" sz="2000" lang="en-US">
              <a:solidFill>
                <a:schemeClr val="accent1"/>
              </a:solidFill>
              <a:latin typeface="+mj-ea"/>
              <a:ea typeface="+mj-ea"/>
              <a:cs typeface="微软雅黑" panose="020B0503020204020204" charset="-122"/>
            </a:endParaRPr>
          </a:p>
        </p:txBody>
      </p:sp>
      <p:sp>
        <p:nvSpPr>
          <p:cNvPr id="1048788" name="文本框 14"/>
          <p:cNvSpPr txBox="1"/>
          <p:nvPr>
            <p:custDataLst>
              <p:tags r:id="rId14"/>
            </p:custDataLst>
          </p:nvPr>
        </p:nvSpPr>
        <p:spPr>
          <a:xfrm flipH="1">
            <a:off x="7327900" y="5046156"/>
            <a:ext cx="2045970" cy="1136432"/>
          </a:xfrm>
          <a:prstGeom prst="rect"/>
          <a:noFill/>
        </p:spPr>
        <p:txBody>
          <a:bodyPr vert="horz" wrap="square">
            <a:normAutofit fontScale="84167"/>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初中教育中情感教育和情商培养的融合发展</a:t>
            </a:r>
            <a:endParaRPr altLang="en-US" b="1" dirty="0" sz="2400" lang="zh-CN">
              <a:solidFill>
                <a:schemeClr val="accent1"/>
              </a:solidFill>
              <a:effectLst/>
              <a:latin typeface="+mj-ea"/>
              <a:ea typeface="+mj-ea"/>
              <a:cs typeface="微软雅黑" panose="020B0503020204020204" charset="-122"/>
            </a:endParaRPr>
          </a:p>
        </p:txBody>
      </p:sp>
      <p:sp>
        <p:nvSpPr>
          <p:cNvPr id="1048790" name="文本框 17"/>
          <p:cNvSpPr txBox="1"/>
          <p:nvPr>
            <p:custDataLst>
              <p:tags r:id="rId15"/>
            </p:custDataLst>
          </p:nvPr>
        </p:nvSpPr>
        <p:spPr>
          <a:xfrm>
            <a:off x="7327900"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Four</a:t>
            </a:r>
            <a:endParaRPr altLang="zh-CN" dirty="0" sz="2000" lang="en-US">
              <a:solidFill>
                <a:schemeClr val="accent1"/>
              </a:solidFill>
              <a:latin typeface="+mj-ea"/>
              <a:ea typeface="+mj-ea"/>
              <a:cs typeface="微软雅黑" panose="020B0503020204020204" charset="-122"/>
            </a:endParaRPr>
          </a:p>
        </p:txBody>
      </p:sp>
      <p:sp>
        <p:nvSpPr>
          <p:cNvPr id="1048792" name="文本框 14"/>
          <p:cNvSpPr txBox="1"/>
          <p:nvPr>
            <p:custDataLst>
              <p:tags r:id="rId16"/>
            </p:custDataLst>
          </p:nvPr>
        </p:nvSpPr>
        <p:spPr>
          <a:xfrm flipH="1">
            <a:off x="9661525" y="5046156"/>
            <a:ext cx="2045970" cy="1136432"/>
          </a:xfrm>
          <a:prstGeom prst="rect"/>
          <a:noFill/>
        </p:spPr>
        <p:txBody>
          <a:bodyPr vert="horz" wrap="square">
            <a:normAutofit fontScale="84167"/>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en-US" b="1" dirty="0" sz="2400" lang="zh-CN">
                <a:solidFill>
                  <a:schemeClr val="accent1"/>
                </a:solidFill>
                <a:effectLst/>
                <a:latin typeface="+mj-ea"/>
                <a:ea typeface="+mj-ea"/>
                <a:cs typeface="微软雅黑" panose="020B0503020204020204" charset="-122"/>
              </a:rPr>
              <a:t>初中教育中情感教育和情商培养的实践案例分析</a:t>
            </a:r>
            <a:endParaRPr altLang="en-US" b="1" dirty="0" sz="2400" lang="zh-CN">
              <a:solidFill>
                <a:schemeClr val="accent1"/>
              </a:solidFill>
              <a:effectLst/>
              <a:latin typeface="+mj-ea"/>
              <a:ea typeface="+mj-ea"/>
              <a:cs typeface="微软雅黑" panose="020B0503020204020204" charset="-122"/>
            </a:endParaRPr>
          </a:p>
        </p:txBody>
      </p:sp>
      <p:sp>
        <p:nvSpPr>
          <p:cNvPr id="1048794" name="文本框 17"/>
          <p:cNvSpPr txBox="1"/>
          <p:nvPr>
            <p:custDataLst>
              <p:tags r:id="rId17"/>
            </p:custDataLst>
          </p:nvPr>
        </p:nvSpPr>
        <p:spPr>
          <a:xfrm>
            <a:off x="9661525" y="4422586"/>
            <a:ext cx="2044700" cy="639445"/>
          </a:xfrm>
          <a:prstGeom prst="rect"/>
          <a:noFill/>
        </p:spPr>
        <p:txBody>
          <a:bodyPr anchor="b"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r>
              <a:rPr altLang="zh-CN" dirty="0" sz="2000" lang="en-US">
                <a:solidFill>
                  <a:schemeClr val="accent1"/>
                </a:solidFill>
                <a:latin typeface="+mj-ea"/>
                <a:ea typeface="+mj-ea"/>
                <a:cs typeface="微软雅黑" panose="020B0503020204020204" charset="-122"/>
              </a:rPr>
              <a:t>Part Five</a:t>
            </a:r>
            <a:endParaRPr altLang="zh-CN" dirty="0" sz="2000" lang="en-US">
              <a:solidFill>
                <a:schemeClr val="accent1"/>
              </a:solidFill>
              <a:latin typeface="+mj-ea"/>
              <a:ea typeface="+mj-ea"/>
              <a:cs typeface="微软雅黑" panose="020B0503020204020204" charset="-122"/>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16" name="标题"/>
          <p:cNvSpPr>
            <a:spLocks noGrp="1"/>
          </p:cNvSpPr>
          <p:nvPr>
            <p:ph type="title"/>
            <p:custDataLst>
              <p:tags r:id="rId1"/>
            </p:custDataLst>
          </p:nvPr>
        </p:nvSpPr>
        <p:spPr>
          <a:xfrm>
            <a:off x="1526400" y="3381109"/>
            <a:ext cx="9144000" cy="1152000"/>
          </a:xfrm>
        </p:spPr>
        <p:txBody>
          <a:bodyPr/>
          <a:p>
            <a:r>
              <a:rPr altLang="en-US" dirty="0" lang="zh-CN"/>
              <a:t>初中教育的发展趋势</a:t>
            </a:r>
            <a:endParaRPr altLang="en-US" dirty="0" lang="zh-CN"/>
          </a:p>
        </p:txBody>
      </p:sp>
      <p:sp>
        <p:nvSpPr>
          <p:cNvPr id="1048818" name="节编号"/>
          <p:cNvSpPr>
            <a:spLocks noGrp="1"/>
          </p:cNvSpPr>
          <p:nvPr>
            <p:ph type="body" sz="quarter" idx="13"/>
            <p:custDataLst>
              <p:tags r:id="rId2"/>
            </p:custDataLst>
          </p:nvPr>
        </p:nvSpPr>
        <p:spPr>
          <a:xfrm>
            <a:off x="1524000" y="2189693"/>
            <a:ext cx="9144000" cy="1148675"/>
          </a:xfrm>
        </p:spPr>
        <p:txBody>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44" name="标题 1"/>
          <p:cNvSpPr>
            <a:spLocks noGrp="1"/>
          </p:cNvSpPr>
          <p:nvPr>
            <p:ph type="title"/>
          </p:nvPr>
        </p:nvSpPr>
        <p:spPr/>
        <p:txBody>
          <a:bodyPr/>
          <a:p>
            <a:r>
              <a:rPr altLang="en-US" lang="zh-CN"/>
              <a:t>情感教育和情商培养的重要性</a:t>
            </a:r>
            <a:endParaRPr altLang="en-US" lang="zh-CN"/>
          </a:p>
        </p:txBody>
      </p:sp>
      <p:sp>
        <p:nvSpPr>
          <p:cNvPr id="1048846" name="对角圆角矩形 15"/>
          <p:cNvSpPr/>
          <p:nvPr>
            <p:custDataLst>
              <p:tags r:id="rId1"/>
            </p:custDataLst>
          </p:nvPr>
        </p:nvSpPr>
        <p:spPr>
          <a:xfrm>
            <a:off x="17933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48" name="对角圆角矩形 16"/>
          <p:cNvSpPr/>
          <p:nvPr>
            <p:custDataLst>
              <p:tags r:id="rId2"/>
            </p:custDataLst>
          </p:nvPr>
        </p:nvSpPr>
        <p:spPr>
          <a:xfrm>
            <a:off x="17933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50" name="直角三角形 17"/>
          <p:cNvSpPr/>
          <p:nvPr>
            <p:custDataLst>
              <p:tags r:id="rId3"/>
            </p:custDataLst>
          </p:nvPr>
        </p:nvSpPr>
        <p:spPr>
          <a:xfrm>
            <a:off x="23589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52" name="文本框 27"/>
          <p:cNvSpPr txBox="1"/>
          <p:nvPr>
            <p:custDataLst>
              <p:tags r:id="rId4"/>
            </p:custDataLst>
          </p:nvPr>
        </p:nvSpPr>
        <p:spPr>
          <a:xfrm>
            <a:off x="23954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随着社会的发展和教育的变革，情感教育和情商培养在初中教育中的地位和作用越来越重要，成为初中教育发展的重要趋势。</a:t>
            </a:r>
            <a:endParaRPr altLang="zh-CN" dirty="0" lang="en-US">
              <a:solidFill>
                <a:schemeClr val="dk1">
                  <a:lumMod val="80000"/>
                  <a:lumOff val="20000"/>
                </a:schemeClr>
              </a:solidFill>
              <a:latin typeface="+mn-ea"/>
              <a:sym typeface="+mn-ea"/>
            </a:endParaRPr>
          </a:p>
        </p:txBody>
      </p:sp>
      <p:sp>
        <p:nvSpPr>
          <p:cNvPr id="1048854" name="对角圆角矩形 52"/>
          <p:cNvSpPr/>
          <p:nvPr>
            <p:custDataLst>
              <p:tags r:id="rId5"/>
            </p:custDataLst>
          </p:nvPr>
        </p:nvSpPr>
        <p:spPr>
          <a:xfrm>
            <a:off x="17933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56" name="对角圆角矩形 53"/>
          <p:cNvSpPr/>
          <p:nvPr>
            <p:custDataLst>
              <p:tags r:id="rId6"/>
            </p:custDataLst>
          </p:nvPr>
        </p:nvSpPr>
        <p:spPr>
          <a:xfrm>
            <a:off x="17933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58" name="直角三角形 54"/>
          <p:cNvSpPr/>
          <p:nvPr>
            <p:custDataLst>
              <p:tags r:id="rId7"/>
            </p:custDataLst>
          </p:nvPr>
        </p:nvSpPr>
        <p:spPr>
          <a:xfrm>
            <a:off x="23589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60" name="文本框 56"/>
          <p:cNvSpPr txBox="1"/>
          <p:nvPr>
            <p:custDataLst>
              <p:tags r:id="rId8"/>
            </p:custDataLst>
          </p:nvPr>
        </p:nvSpPr>
        <p:spPr>
          <a:xfrm>
            <a:off x="2395499" y="1510531"/>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情感教育有助于培养学生的情感素养和人际交往能力，促进学生的全面发展和健康成长。</a:t>
            </a:r>
            <a:endParaRPr altLang="en-US" dirty="0" lang="zh-CN">
              <a:solidFill>
                <a:schemeClr val="dk1">
                  <a:lumMod val="80000"/>
                  <a:lumOff val="20000"/>
                </a:schemeClr>
              </a:solidFill>
              <a:latin typeface="+mn-ea"/>
              <a:sym typeface="+mn-ea"/>
            </a:endParaRPr>
          </a:p>
        </p:txBody>
      </p:sp>
      <p:sp>
        <p:nvSpPr>
          <p:cNvPr id="1048862" name="对角圆角矩形 5"/>
          <p:cNvSpPr/>
          <p:nvPr>
            <p:custDataLst>
              <p:tags r:id="rId9"/>
            </p:custDataLst>
          </p:nvPr>
        </p:nvSpPr>
        <p:spPr>
          <a:xfrm>
            <a:off x="17933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64" name="对角圆角矩形 6"/>
          <p:cNvSpPr/>
          <p:nvPr>
            <p:custDataLst>
              <p:tags r:id="rId10"/>
            </p:custDataLst>
          </p:nvPr>
        </p:nvSpPr>
        <p:spPr>
          <a:xfrm>
            <a:off x="17933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66" name="直角三角形 7"/>
          <p:cNvSpPr/>
          <p:nvPr>
            <p:custDataLst>
              <p:tags r:id="rId11"/>
            </p:custDataLst>
          </p:nvPr>
        </p:nvSpPr>
        <p:spPr>
          <a:xfrm>
            <a:off x="23589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68" name="文本框 8"/>
          <p:cNvSpPr txBox="1"/>
          <p:nvPr>
            <p:custDataLst>
              <p:tags r:id="rId12"/>
            </p:custDataLst>
          </p:nvPr>
        </p:nvSpPr>
        <p:spPr>
          <a:xfrm>
            <a:off x="23954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情商培养有助于提高学生的自我认知、情绪管理、自我激励和人际关系处理能力，增强学生的综合素质和社会适应能力。</a:t>
            </a:r>
            <a:endParaRPr altLang="en-US" dirty="0" lang="zh-CN">
              <a:solidFill>
                <a:schemeClr val="dk1">
                  <a:lumMod val="80000"/>
                  <a:lumOff val="20000"/>
                </a:schemeClr>
              </a:solidFill>
              <a:latin typeface="+mn-ea"/>
              <a:sym typeface="+mn-ea"/>
            </a:endParaRPr>
          </a:p>
        </p:txBody>
      </p:sp>
      <p:sp>
        <p:nvSpPr>
          <p:cNvPr id="1048870" name="对角圆角矩形 9"/>
          <p:cNvSpPr/>
          <p:nvPr>
            <p:custDataLst>
              <p:tags r:id="rId13"/>
            </p:custDataLst>
          </p:nvPr>
        </p:nvSpPr>
        <p:spPr>
          <a:xfrm>
            <a:off x="17933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72" name="对角圆角矩形 10"/>
          <p:cNvSpPr/>
          <p:nvPr>
            <p:custDataLst>
              <p:tags r:id="rId14"/>
            </p:custDataLst>
          </p:nvPr>
        </p:nvSpPr>
        <p:spPr>
          <a:xfrm>
            <a:off x="17933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74" name="直角三角形 11"/>
          <p:cNvSpPr/>
          <p:nvPr>
            <p:custDataLst>
              <p:tags r:id="rId15"/>
            </p:custDataLst>
          </p:nvPr>
        </p:nvSpPr>
        <p:spPr>
          <a:xfrm>
            <a:off x="23589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76" name="文本框 12"/>
          <p:cNvSpPr txBox="1"/>
          <p:nvPr>
            <p:custDataLst>
              <p:tags r:id="rId16"/>
            </p:custDataLst>
          </p:nvPr>
        </p:nvSpPr>
        <p:spPr>
          <a:xfrm>
            <a:off x="23954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情感教育和情商培养的实践方法和策略包括情感教育课程、心理辅导、社会实践和家庭教育等多个方面，需要学校、家庭和社会各界的共同参与和努力。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10" name="标题 1"/>
          <p:cNvSpPr>
            <a:spLocks noGrp="1"/>
          </p:cNvSpPr>
          <p:nvPr>
            <p:ph type="title"/>
          </p:nvPr>
        </p:nvSpPr>
        <p:spPr/>
        <p:txBody>
          <a:bodyPr/>
          <a:p>
            <a:r>
              <a:rPr altLang="en-US" lang="zh-CN"/>
              <a:t>初中教育改革的方向和目标</a:t>
            </a:r>
            <a:endParaRPr altLang="en-US" lang="zh-CN"/>
          </a:p>
        </p:txBody>
      </p:sp>
      <p:sp>
        <p:nvSpPr>
          <p:cNvPr id="1048912" name="圆角矩形 3"/>
          <p:cNvSpPr/>
          <p:nvPr>
            <p:custDataLst>
              <p:tags r:id="rId1"/>
            </p:custDataLst>
          </p:nvPr>
        </p:nvSpPr>
        <p:spPr>
          <a:xfrm rot="16200000">
            <a:off x="6005283" y="-2843234"/>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14" name="圆角矩形 4"/>
          <p:cNvSpPr/>
          <p:nvPr>
            <p:custDataLst>
              <p:tags r:id="rId2"/>
            </p:custDataLst>
          </p:nvPr>
        </p:nvSpPr>
        <p:spPr>
          <a:xfrm rot="16200000">
            <a:off x="1156654" y="2005395"/>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16" name="圆角矩形 5"/>
          <p:cNvSpPr/>
          <p:nvPr>
            <p:custDataLst>
              <p:tags r:id="rId3"/>
            </p:custDataLst>
          </p:nvPr>
        </p:nvSpPr>
        <p:spPr>
          <a:xfrm rot="16200000">
            <a:off x="6006425" y="-1702346"/>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18" name="圆角矩形 6"/>
          <p:cNvSpPr/>
          <p:nvPr>
            <p:custDataLst>
              <p:tags r:id="rId4"/>
            </p:custDataLst>
          </p:nvPr>
        </p:nvSpPr>
        <p:spPr>
          <a:xfrm rot="16200000">
            <a:off x="1157796" y="3146854"/>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20" name="圆角矩形 9"/>
          <p:cNvSpPr/>
          <p:nvPr>
            <p:custDataLst>
              <p:tags r:id="rId5"/>
            </p:custDataLst>
          </p:nvPr>
        </p:nvSpPr>
        <p:spPr>
          <a:xfrm rot="16200000">
            <a:off x="6005283" y="-583168"/>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22" name="圆角矩形 10"/>
          <p:cNvSpPr/>
          <p:nvPr>
            <p:custDataLst>
              <p:tags r:id="rId6"/>
            </p:custDataLst>
          </p:nvPr>
        </p:nvSpPr>
        <p:spPr>
          <a:xfrm rot="16200000">
            <a:off x="1156654" y="4265461"/>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24" name="圆角矩形 11"/>
          <p:cNvSpPr/>
          <p:nvPr>
            <p:custDataLst>
              <p:tags r:id="rId7"/>
            </p:custDataLst>
          </p:nvPr>
        </p:nvSpPr>
        <p:spPr>
          <a:xfrm rot="16200000">
            <a:off x="6006425" y="557148"/>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26" name="圆角矩形 12"/>
          <p:cNvSpPr/>
          <p:nvPr>
            <p:custDataLst>
              <p:tags r:id="rId8"/>
            </p:custDataLst>
          </p:nvPr>
        </p:nvSpPr>
        <p:spPr>
          <a:xfrm rot="16200000">
            <a:off x="1157796" y="5406348"/>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28" name="文本框 7"/>
          <p:cNvSpPr txBox="1"/>
          <p:nvPr>
            <p:custDataLst>
              <p:tags r:id="rId9"/>
            </p:custDataLst>
          </p:nvPr>
        </p:nvSpPr>
        <p:spPr>
          <a:xfrm>
            <a:off x="1937050" y="3897543"/>
            <a:ext cx="9415127" cy="8659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信息技术与教育教学深度融合</a:t>
            </a:r>
            <a:endParaRPr altLang="en-US" dirty="0" sz="2400" lang="zh-CN">
              <a:latin typeface="+mn-ea"/>
              <a:ea typeface="+mn-ea"/>
            </a:endParaRPr>
          </a:p>
        </p:txBody>
      </p:sp>
      <p:sp>
        <p:nvSpPr>
          <p:cNvPr id="1048930" name="文本框 8"/>
          <p:cNvSpPr txBox="1"/>
          <p:nvPr>
            <p:custDataLst>
              <p:tags r:id="rId10"/>
            </p:custDataLst>
          </p:nvPr>
        </p:nvSpPr>
        <p:spPr>
          <a:xfrm>
            <a:off x="1937050" y="5039002"/>
            <a:ext cx="9415127" cy="865251"/>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强化教师培训，提升教师专业素养</a:t>
            </a:r>
            <a:endParaRPr altLang="en-US" dirty="0" sz="2400" lang="zh-CN">
              <a:latin typeface="+mn-ea"/>
              <a:ea typeface="+mn-ea"/>
            </a:endParaRPr>
          </a:p>
        </p:txBody>
      </p:sp>
      <p:sp>
        <p:nvSpPr>
          <p:cNvPr id="1048932" name="文本框 13"/>
          <p:cNvSpPr txBox="1"/>
          <p:nvPr>
            <p:custDataLst>
              <p:tags r:id="rId11"/>
            </p:custDataLst>
          </p:nvPr>
        </p:nvSpPr>
        <p:spPr>
          <a:xfrm>
            <a:off x="1937050" y="1637477"/>
            <a:ext cx="9415127" cy="8659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情感教育和情商培养成为重要内容</a:t>
            </a:r>
            <a:endParaRPr altLang="en-US" dirty="0" sz="2400" lang="zh-CN">
              <a:latin typeface="+mn-ea"/>
              <a:ea typeface="+mn-ea"/>
            </a:endParaRPr>
          </a:p>
        </p:txBody>
      </p:sp>
      <p:sp>
        <p:nvSpPr>
          <p:cNvPr id="1048934" name="文本框 14"/>
          <p:cNvSpPr txBox="1"/>
          <p:nvPr>
            <p:custDataLst>
              <p:tags r:id="rId12"/>
            </p:custDataLst>
          </p:nvPr>
        </p:nvSpPr>
        <p:spPr>
          <a:xfrm>
            <a:off x="1937050" y="2780079"/>
            <a:ext cx="9415127" cy="865251"/>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个性化教育、多元化评价体系的建立</a:t>
            </a:r>
            <a:endParaRPr altLang="en-US" dirty="0" sz="2400" lang="zh-CN">
              <a:latin typeface="+mn-ea"/>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68" name="标题 1"/>
          <p:cNvSpPr>
            <a:spLocks noGrp="1"/>
          </p:cNvSpPr>
          <p:nvPr>
            <p:ph type="title"/>
          </p:nvPr>
        </p:nvSpPr>
        <p:spPr/>
        <p:txBody>
          <a:bodyPr/>
          <a:p>
            <a:r>
              <a:rPr altLang="en-US" lang="zh-CN"/>
              <a:t>情感教育和情商培养在初中教育中的地位和作用</a:t>
            </a:r>
            <a:endParaRPr altLang="en-US" lang="zh-CN"/>
          </a:p>
        </p:txBody>
      </p:sp>
      <p:sp>
        <p:nvSpPr>
          <p:cNvPr id="1048970" name="任意多边形: 形状 64"/>
          <p:cNvSpPr/>
          <p:nvPr>
            <p:custDataLst>
              <p:tags r:id="rId1"/>
            </p:custDataLst>
          </p:nvPr>
        </p:nvSpPr>
        <p:spPr>
          <a:xfrm rot="10800000">
            <a:off x="16491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72" name="矩形 65"/>
          <p:cNvSpPr/>
          <p:nvPr>
            <p:custDataLst>
              <p:tags r:id="rId2"/>
            </p:custDataLst>
          </p:nvPr>
        </p:nvSpPr>
        <p:spPr>
          <a:xfrm>
            <a:off x="15348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4" name="文本框 66"/>
          <p:cNvSpPr txBox="1"/>
          <p:nvPr>
            <p:custDataLst>
              <p:tags r:id="rId3"/>
            </p:custDataLst>
          </p:nvPr>
        </p:nvSpPr>
        <p:spPr>
          <a:xfrm>
            <a:off x="19169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情感教育有助于培养学生的情感素养和情感表达能力，促进学生的心理健康和人际关系。</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76" name="任意多边形: 形状 68"/>
          <p:cNvSpPr/>
          <p:nvPr>
            <p:custDataLst>
              <p:tags r:id="rId4"/>
            </p:custDataLst>
          </p:nvPr>
        </p:nvSpPr>
        <p:spPr>
          <a:xfrm rot="10800000">
            <a:off x="68560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78" name="矩形 69"/>
          <p:cNvSpPr/>
          <p:nvPr>
            <p:custDataLst>
              <p:tags r:id="rId5"/>
            </p:custDataLst>
          </p:nvPr>
        </p:nvSpPr>
        <p:spPr>
          <a:xfrm>
            <a:off x="67410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0" name="文本框 70"/>
          <p:cNvSpPr txBox="1"/>
          <p:nvPr>
            <p:custDataLst>
              <p:tags r:id="rId6"/>
            </p:custDataLst>
          </p:nvPr>
        </p:nvSpPr>
        <p:spPr>
          <a:xfrm>
            <a:off x="7123794" y="1628981"/>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情商培养注重培养学生的自我认知、情绪管理、人际交往和社会适应能力，有助于提高学生的综合素质和社会适应能力。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8982" name="任意多边形: 形状 72"/>
          <p:cNvSpPr/>
          <p:nvPr>
            <p:custDataLst>
              <p:tags r:id="rId7"/>
            </p:custDataLst>
          </p:nvPr>
        </p:nvSpPr>
        <p:spPr>
          <a:xfrm rot="10800000">
            <a:off x="16491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84" name="文本框 74"/>
          <p:cNvSpPr txBox="1"/>
          <p:nvPr>
            <p:custDataLst>
              <p:tags r:id="rId8"/>
            </p:custDataLst>
          </p:nvPr>
        </p:nvSpPr>
        <p:spPr>
          <a:xfrm>
            <a:off x="1916932" y="4184890"/>
            <a:ext cx="3893432" cy="1276277"/>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随着社会的发展和教育的改革，情感教育和情商培养在初中教育中的地位和作用越来越重要，成为初中教育的重要发展方向。</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86" name="矩形 73"/>
          <p:cNvSpPr/>
          <p:nvPr>
            <p:custDataLst>
              <p:tags r:id="rId9"/>
            </p:custDataLst>
          </p:nvPr>
        </p:nvSpPr>
        <p:spPr>
          <a:xfrm>
            <a:off x="15348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8" name="任意多边形: 形状 83"/>
          <p:cNvSpPr/>
          <p:nvPr>
            <p:custDataLst>
              <p:tags r:id="rId10"/>
            </p:custDataLst>
          </p:nvPr>
        </p:nvSpPr>
        <p:spPr>
          <a:xfrm rot="10800000">
            <a:off x="69144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90" name="矩形 84"/>
          <p:cNvSpPr/>
          <p:nvPr>
            <p:custDataLst>
              <p:tags r:id="rId11"/>
            </p:custDataLst>
          </p:nvPr>
        </p:nvSpPr>
        <p:spPr>
          <a:xfrm>
            <a:off x="68001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2" name="文本框 85"/>
          <p:cNvSpPr txBox="1"/>
          <p:nvPr>
            <p:custDataLst>
              <p:tags r:id="rId12"/>
            </p:custDataLst>
          </p:nvPr>
        </p:nvSpPr>
        <p:spPr>
          <a:xfrm>
            <a:off x="7182233" y="4184890"/>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初中教育应该注重情感教育和情商培养，将其纳入课程体系和学生评价体系中，为学生的全面发展和社会适应能力打下坚实的基础。</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26" name="标题 1"/>
          <p:cNvSpPr>
            <a:spLocks noGrp="1"/>
          </p:cNvSpPr>
          <p:nvPr>
            <p:ph type="title"/>
          </p:nvPr>
        </p:nvSpPr>
        <p:spPr/>
        <p:txBody>
          <a:bodyPr/>
          <a:p>
            <a:r>
              <a:rPr altLang="en-US" lang="zh-CN"/>
              <a:t>初中教育如何适应未来社会的发展需求</a:t>
            </a:r>
            <a:endParaRPr altLang="en-US" lang="zh-CN"/>
          </a:p>
        </p:txBody>
      </p:sp>
      <p:sp>
        <p:nvSpPr>
          <p:cNvPr id="1049028" name="矩形 31"/>
          <p:cNvSpPr/>
          <p:nvPr>
            <p:custDataLst>
              <p:tags r:id="rId1"/>
            </p:custDataLst>
          </p:nvPr>
        </p:nvSpPr>
        <p:spPr>
          <a:xfrm>
            <a:off x="29845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情感教育和情商培养成为重要发展方向</a:t>
            </a:r>
            <a:endParaRPr altLang="en-US" dirty="0" sz="1200" lang="zh-CN" spc="150">
              <a:solidFill>
                <a:schemeClr val="tx1">
                  <a:lumMod val="65000"/>
                  <a:lumOff val="35000"/>
                </a:schemeClr>
              </a:solidFill>
              <a:latin typeface="+mn-ea"/>
              <a:sym typeface="+mn-ea"/>
            </a:endParaRPr>
          </a:p>
        </p:txBody>
      </p:sp>
      <p:sp>
        <p:nvSpPr>
          <p:cNvPr id="1049030" name="矩形 4"/>
          <p:cNvSpPr/>
          <p:nvPr>
            <p:custDataLst>
              <p:tags r:id="rId2"/>
            </p:custDataLst>
          </p:nvPr>
        </p:nvSpPr>
        <p:spPr>
          <a:xfrm>
            <a:off x="29845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注重学生的全面素质和综合能力提升</a:t>
            </a:r>
            <a:endParaRPr altLang="en-US" dirty="0" sz="1200" lang="zh-CN" spc="150">
              <a:solidFill>
                <a:schemeClr val="tx1">
                  <a:lumMod val="65000"/>
                  <a:lumOff val="35000"/>
                </a:schemeClr>
              </a:solidFill>
              <a:latin typeface="+mn-ea"/>
              <a:sym typeface="+mn-ea"/>
            </a:endParaRPr>
          </a:p>
        </p:txBody>
      </p:sp>
      <p:sp>
        <p:nvSpPr>
          <p:cNvPr id="1049032" name="矩形 5"/>
          <p:cNvSpPr/>
          <p:nvPr>
            <p:custDataLst>
              <p:tags r:id="rId3"/>
            </p:custDataLst>
          </p:nvPr>
        </p:nvSpPr>
        <p:spPr>
          <a:xfrm>
            <a:off x="29845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加强与科技、职业教育的结合，培养创新和实践能力</a:t>
            </a:r>
            <a:endParaRPr altLang="en-US" dirty="0" sz="1200" lang="zh-CN" spc="150">
              <a:solidFill>
                <a:schemeClr val="tx1">
                  <a:lumMod val="65000"/>
                  <a:lumOff val="35000"/>
                </a:schemeClr>
              </a:solidFill>
              <a:latin typeface="+mn-ea"/>
              <a:sym typeface="+mn-ea"/>
            </a:endParaRPr>
          </a:p>
        </p:txBody>
      </p:sp>
      <p:sp>
        <p:nvSpPr>
          <p:cNvPr id="1049034" name="矩形 7"/>
          <p:cNvSpPr/>
          <p:nvPr>
            <p:custDataLst>
              <p:tags r:id="rId4"/>
            </p:custDataLst>
          </p:nvPr>
        </p:nvSpPr>
        <p:spPr>
          <a:xfrm>
            <a:off x="29845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关注学生的心理健康和个性化需求</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68" name="标题"/>
          <p:cNvSpPr>
            <a:spLocks noGrp="1"/>
          </p:cNvSpPr>
          <p:nvPr>
            <p:ph type="title"/>
            <p:custDataLst>
              <p:tags r:id="rId1"/>
            </p:custDataLst>
          </p:nvPr>
        </p:nvSpPr>
        <p:spPr>
          <a:xfrm>
            <a:off x="1526400" y="3381109"/>
            <a:ext cx="9144000" cy="1152000"/>
          </a:xfrm>
        </p:spPr>
        <p:txBody>
          <a:bodyPr/>
          <a:p>
            <a:r>
              <a:rPr altLang="en-US" dirty="0" lang="zh-CN"/>
              <a:t>情感教育的实施策略</a:t>
            </a:r>
            <a:endParaRPr altLang="en-US" dirty="0" lang="zh-CN"/>
          </a:p>
        </p:txBody>
      </p:sp>
      <p:sp>
        <p:nvSpPr>
          <p:cNvPr id="1049070" name="节编号"/>
          <p:cNvSpPr>
            <a:spLocks noGrp="1"/>
          </p:cNvSpPr>
          <p:nvPr>
            <p:ph type="body" sz="quarter" idx="13"/>
            <p:custDataLst>
              <p:tags r:id="rId2"/>
            </p:custDataLst>
          </p:nvPr>
        </p:nvSpPr>
        <p:spPr>
          <a:xfrm>
            <a:off x="1524000" y="2189693"/>
            <a:ext cx="9144000" cy="1148675"/>
          </a:xfrm>
        </p:spPr>
        <p:txBody>
          <a:bodyPr/>
          <a:p>
            <a:r>
              <a:rPr altLang="zh-CN" dirty="0" lang="en-US"/>
              <a:t>02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96" name="标题 1"/>
          <p:cNvSpPr>
            <a:spLocks noGrp="1"/>
          </p:cNvSpPr>
          <p:nvPr>
            <p:ph type="title"/>
          </p:nvPr>
        </p:nvSpPr>
        <p:spPr/>
        <p:txBody>
          <a:bodyPr/>
          <a:p>
            <a:r>
              <a:rPr altLang="en-US" lang="zh-CN"/>
              <a:t>情感教育的基本理念和原则</a:t>
            </a:r>
            <a:endParaRPr altLang="en-US" lang="zh-CN"/>
          </a:p>
        </p:txBody>
      </p:sp>
      <p:sp>
        <p:nvSpPr>
          <p:cNvPr id="1049098" name="圆角矩形 26"/>
          <p:cNvSpPr/>
          <p:nvPr>
            <p:custDataLst>
              <p:tags r:id="rId1"/>
            </p:custDataLst>
          </p:nvPr>
        </p:nvSpPr>
        <p:spPr>
          <a:xfrm>
            <a:off x="1524000"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00" name="圆角矩形 28"/>
          <p:cNvSpPr/>
          <p:nvPr>
            <p:custDataLst>
              <p:tags r:id="rId2"/>
            </p:custDataLst>
          </p:nvPr>
        </p:nvSpPr>
        <p:spPr>
          <a:xfrm>
            <a:off x="1526277"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102" name="文本框 31"/>
          <p:cNvSpPr txBox="1"/>
          <p:nvPr>
            <p:custDataLst>
              <p:tags r:id="rId3"/>
            </p:custDataLst>
          </p:nvPr>
        </p:nvSpPr>
        <p:spPr>
          <a:xfrm>
            <a:off x="1662881" y="2355440"/>
            <a:ext cx="2045769" cy="305147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尊重学生的情感：教师应当尊重学生的情感，关注学生的情感变化，理解学生的情感需求。</a:t>
            </a:r>
            <a:endParaRPr altLang="en-US" dirty="0" sz="2000" lang="zh-CN" spc="200">
              <a:solidFill>
                <a:schemeClr val="tx1">
                  <a:lumMod val="85000"/>
                  <a:lumOff val="15000"/>
                </a:schemeClr>
              </a:solidFill>
              <a:latin typeface="+mn-ea"/>
              <a:sym typeface="+mn-ea"/>
            </a:endParaRPr>
          </a:p>
        </p:txBody>
      </p:sp>
      <p:sp>
        <p:nvSpPr>
          <p:cNvPr id="1049104" name="圆角矩形 29"/>
          <p:cNvSpPr/>
          <p:nvPr>
            <p:custDataLst>
              <p:tags r:id="rId4"/>
            </p:custDataLst>
          </p:nvPr>
        </p:nvSpPr>
        <p:spPr>
          <a:xfrm>
            <a:off x="4026131"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06" name="圆角矩形 32"/>
          <p:cNvSpPr/>
          <p:nvPr>
            <p:custDataLst>
              <p:tags r:id="rId5"/>
            </p:custDataLst>
          </p:nvPr>
        </p:nvSpPr>
        <p:spPr>
          <a:xfrm>
            <a:off x="4028408"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08" name="文本框 34"/>
          <p:cNvSpPr txBox="1"/>
          <p:nvPr>
            <p:custDataLst>
              <p:tags r:id="rId6"/>
            </p:custDataLst>
          </p:nvPr>
        </p:nvSpPr>
        <p:spPr>
          <a:xfrm>
            <a:off x="4167288"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培养学生的情感能力：教师应当注重培养学生的情感能力，包括情绪调节、情感表达、情感理解等方面。</a:t>
            </a:r>
            <a:endParaRPr altLang="en-US" dirty="0" sz="2000" lang="zh-CN" spc="200">
              <a:solidFill>
                <a:schemeClr val="tx1">
                  <a:lumMod val="85000"/>
                  <a:lumOff val="15000"/>
                </a:schemeClr>
              </a:solidFill>
              <a:latin typeface="+mn-ea"/>
              <a:sym typeface="+mn-ea"/>
            </a:endParaRPr>
          </a:p>
        </p:txBody>
      </p:sp>
      <p:sp>
        <p:nvSpPr>
          <p:cNvPr id="1049110" name="圆角矩形 3"/>
          <p:cNvSpPr/>
          <p:nvPr>
            <p:custDataLst>
              <p:tags r:id="rId7"/>
            </p:custDataLst>
          </p:nvPr>
        </p:nvSpPr>
        <p:spPr>
          <a:xfrm>
            <a:off x="6528262"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12" name="圆角矩形 4"/>
          <p:cNvSpPr/>
          <p:nvPr>
            <p:custDataLst>
              <p:tags r:id="rId8"/>
            </p:custDataLst>
          </p:nvPr>
        </p:nvSpPr>
        <p:spPr>
          <a:xfrm>
            <a:off x="653053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14" name="文本框 5"/>
          <p:cNvSpPr txBox="1"/>
          <p:nvPr>
            <p:custDataLst>
              <p:tags r:id="rId9"/>
            </p:custDataLst>
          </p:nvPr>
        </p:nvSpPr>
        <p:spPr>
          <a:xfrm>
            <a:off x="6668850"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情感教育应当与学科教学相结合：教师应当将情感教育与学科教学相结合，通过学科教学来渗透情感教育。</a:t>
            </a:r>
            <a:endParaRPr altLang="en-US" dirty="0" sz="2000" lang="zh-CN" spc="200">
              <a:solidFill>
                <a:schemeClr val="tx1">
                  <a:lumMod val="85000"/>
                  <a:lumOff val="15000"/>
                </a:schemeClr>
              </a:solidFill>
              <a:latin typeface="+mn-ea"/>
              <a:sym typeface="+mn-ea"/>
            </a:endParaRPr>
          </a:p>
        </p:txBody>
      </p:sp>
      <p:sp>
        <p:nvSpPr>
          <p:cNvPr id="1049116" name="圆角矩形 8"/>
          <p:cNvSpPr/>
          <p:nvPr>
            <p:custDataLst>
              <p:tags r:id="rId10"/>
            </p:custDataLst>
          </p:nvPr>
        </p:nvSpPr>
        <p:spPr>
          <a:xfrm>
            <a:off x="9030393"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18" name="圆角矩形 9"/>
          <p:cNvSpPr/>
          <p:nvPr>
            <p:custDataLst>
              <p:tags r:id="rId11"/>
            </p:custDataLst>
          </p:nvPr>
        </p:nvSpPr>
        <p:spPr>
          <a:xfrm>
            <a:off x="903266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20" name="文本框 10"/>
          <p:cNvSpPr txBox="1"/>
          <p:nvPr>
            <p:custDataLst>
              <p:tags r:id="rId12"/>
            </p:custDataLst>
          </p:nvPr>
        </p:nvSpPr>
        <p:spPr>
          <a:xfrm>
            <a:off x="9170981" y="2355440"/>
            <a:ext cx="2043262" cy="3052675"/>
          </a:xfrm>
          <a:prstGeom prst="rect"/>
          <a:noFill/>
        </p:spPr>
        <p:txBody>
          <a:bodyPr anchor="t" anchorCtr="0" rtlCol="0" wrap="square">
            <a:normAutofit fontScale="95000"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创造良好的情感教育环境：教师应当创造一个积极、健康、和谐的课堂氛围，让学生在愉悦的环境中接受情感教育。</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54" name="标题 1"/>
          <p:cNvSpPr>
            <a:spLocks noGrp="1"/>
          </p:cNvSpPr>
          <p:nvPr>
            <p:ph type="title"/>
          </p:nvPr>
        </p:nvSpPr>
        <p:spPr/>
        <p:txBody>
          <a:bodyPr/>
          <a:p>
            <a:r>
              <a:rPr altLang="en-US" lang="zh-CN"/>
              <a:t>情感教育的课程设置和教学方法</a:t>
            </a:r>
            <a:endParaRPr altLang="en-US" lang="zh-CN"/>
          </a:p>
        </p:txBody>
      </p:sp>
      <p:sp>
        <p:nvSpPr>
          <p:cNvPr id="1049156" name="矩形 3"/>
          <p:cNvSpPr/>
          <p:nvPr>
            <p:custDataLst>
              <p:tags r:id="rId1"/>
            </p:custDataLst>
          </p:nvPr>
        </p:nvSpPr>
        <p:spPr>
          <a:xfrm>
            <a:off x="2041542" y="2258094"/>
            <a:ext cx="9312086" cy="138403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9158" name="矩形 13"/>
          <p:cNvSpPr/>
          <p:nvPr>
            <p:custDataLst>
              <p:tags r:id="rId2"/>
            </p:custDataLst>
          </p:nvPr>
        </p:nvSpPr>
        <p:spPr>
          <a:xfrm>
            <a:off x="1524000" y="2258094"/>
            <a:ext cx="252541" cy="138403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0" name="文本框 4"/>
          <p:cNvSpPr txBox="1"/>
          <p:nvPr>
            <p:custDataLst>
              <p:tags r:id="rId3"/>
            </p:custDataLst>
          </p:nvPr>
        </p:nvSpPr>
        <p:spPr>
          <a:xfrm>
            <a:off x="2309076" y="2377257"/>
            <a:ext cx="8910028" cy="114493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200" lang="zh-CN" spc="150">
                <a:solidFill>
                  <a:schemeClr val="tx1">
                    <a:lumMod val="85000"/>
                    <a:lumOff val="15000"/>
                  </a:schemeClr>
                </a:solidFill>
                <a:latin typeface="+mn-ea"/>
                <a:sym typeface="+mn-ea"/>
              </a:rPr>
              <a:t>课程设置：情感教育应纳入学校课程体系，与学科教育相结合，贯穿整个初中阶段。</a:t>
            </a:r>
            <a:endParaRPr altLang="en-US" dirty="0" sz="2200" lang="zh-CN" spc="150">
              <a:solidFill>
                <a:schemeClr val="tx1">
                  <a:lumMod val="85000"/>
                  <a:lumOff val="15000"/>
                </a:schemeClr>
              </a:solidFill>
              <a:latin typeface="+mn-ea"/>
              <a:sym typeface="+mn-ea"/>
            </a:endParaRPr>
          </a:p>
        </p:txBody>
      </p:sp>
      <p:sp>
        <p:nvSpPr>
          <p:cNvPr id="1049162" name="矩形 39"/>
          <p:cNvSpPr/>
          <p:nvPr>
            <p:custDataLst>
              <p:tags r:id="rId4"/>
            </p:custDataLst>
          </p:nvPr>
        </p:nvSpPr>
        <p:spPr>
          <a:xfrm>
            <a:off x="2041542" y="3900678"/>
            <a:ext cx="9312086" cy="138403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9164" name="矩形 5"/>
          <p:cNvSpPr/>
          <p:nvPr>
            <p:custDataLst>
              <p:tags r:id="rId5"/>
            </p:custDataLst>
          </p:nvPr>
        </p:nvSpPr>
        <p:spPr>
          <a:xfrm>
            <a:off x="1524000" y="3900678"/>
            <a:ext cx="252541" cy="138403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9166" name="文本框 41"/>
          <p:cNvSpPr txBox="1"/>
          <p:nvPr>
            <p:custDataLst>
              <p:tags r:id="rId6"/>
            </p:custDataLst>
          </p:nvPr>
        </p:nvSpPr>
        <p:spPr>
          <a:xfrm>
            <a:off x="2309076" y="4020425"/>
            <a:ext cx="8910028" cy="1144938"/>
          </a:xfrm>
          <a:prstGeom prst="rect"/>
          <a:noFill/>
        </p:spPr>
        <p:txBody>
          <a:bodyPr anchor="ctr" anchorCtr="0" bIns="45720" lIns="91440" rIns="91440" rtlCol="0" tIns="45720" vert="horz" wrap="square">
            <a:normAutofit fontScale="94167"/>
          </a:bodyPr>
          <a:p>
            <a:pPr algn="l" lvl="0">
              <a:lnSpc>
                <a:spcPct val="130000"/>
              </a:lnSpc>
              <a:spcBef>
                <a:spcPts val="0"/>
              </a:spcBef>
              <a:spcAft>
                <a:spcPts val="0"/>
              </a:spcAft>
              <a:buClrTx/>
              <a:buSzTx/>
              <a:buFontTx/>
            </a:pPr>
            <a:r>
              <a:rPr altLang="en-US" dirty="0" sz="2400" lang="zh-CN" spc="150">
                <a:solidFill>
                  <a:schemeClr val="tx1">
                    <a:lumMod val="85000"/>
                    <a:lumOff val="15000"/>
                  </a:schemeClr>
                </a:solidFill>
                <a:latin typeface="+mn-ea"/>
                <a:sym typeface="+mn-ea"/>
              </a:rPr>
              <a:t>教学方法：采用体验式、互动式教学方法，通过情感活动、角色扮演、小组讨论等方式，引导学生表达、理解和调控情感。</a:t>
            </a:r>
            <a:endParaRPr altLang="en-US" dirty="0" sz="24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00" name="标题 1"/>
          <p:cNvSpPr>
            <a:spLocks noGrp="1"/>
          </p:cNvSpPr>
          <p:nvPr>
            <p:ph type="title"/>
          </p:nvPr>
        </p:nvSpPr>
        <p:spPr/>
        <p:txBody>
          <a:bodyPr/>
          <a:p>
            <a:r>
              <a:rPr altLang="en-US" lang="zh-CN"/>
              <a:t>情感教育中的心理辅导和家庭教育</a:t>
            </a:r>
            <a:endParaRPr altLang="en-US" lang="zh-CN"/>
          </a:p>
        </p:txBody>
      </p:sp>
      <p:sp>
        <p:nvSpPr>
          <p:cNvPr id="1049202" name="对角圆角矩形 15"/>
          <p:cNvSpPr/>
          <p:nvPr>
            <p:custDataLst>
              <p:tags r:id="rId1"/>
            </p:custDataLst>
          </p:nvPr>
        </p:nvSpPr>
        <p:spPr>
          <a:xfrm>
            <a:off x="17933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4" name="对角圆角矩形 16"/>
          <p:cNvSpPr/>
          <p:nvPr>
            <p:custDataLst>
              <p:tags r:id="rId2"/>
            </p:custDataLst>
          </p:nvPr>
        </p:nvSpPr>
        <p:spPr>
          <a:xfrm>
            <a:off x="17933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6" name="直角三角形 17"/>
          <p:cNvSpPr/>
          <p:nvPr>
            <p:custDataLst>
              <p:tags r:id="rId3"/>
            </p:custDataLst>
          </p:nvPr>
        </p:nvSpPr>
        <p:spPr>
          <a:xfrm>
            <a:off x="23589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8" name="文本框 27"/>
          <p:cNvSpPr txBox="1"/>
          <p:nvPr>
            <p:custDataLst>
              <p:tags r:id="rId4"/>
            </p:custDataLst>
          </p:nvPr>
        </p:nvSpPr>
        <p:spPr>
          <a:xfrm>
            <a:off x="23954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情感教育中的心理辅导和家庭教育是相互补充的，需要学校和家庭共同参与，为学生提供全面的情感教育支持。</a:t>
            </a:r>
            <a:endParaRPr altLang="zh-CN" dirty="0" lang="en-US">
              <a:solidFill>
                <a:schemeClr val="dk1">
                  <a:lumMod val="80000"/>
                  <a:lumOff val="20000"/>
                </a:schemeClr>
              </a:solidFill>
              <a:latin typeface="+mn-ea"/>
              <a:sym typeface="+mn-ea"/>
            </a:endParaRPr>
          </a:p>
        </p:txBody>
      </p:sp>
      <p:sp>
        <p:nvSpPr>
          <p:cNvPr id="1049210" name="对角圆角矩形 52"/>
          <p:cNvSpPr/>
          <p:nvPr>
            <p:custDataLst>
              <p:tags r:id="rId5"/>
            </p:custDataLst>
          </p:nvPr>
        </p:nvSpPr>
        <p:spPr>
          <a:xfrm>
            <a:off x="17933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2" name="对角圆角矩形 53"/>
          <p:cNvSpPr/>
          <p:nvPr>
            <p:custDataLst>
              <p:tags r:id="rId6"/>
            </p:custDataLst>
          </p:nvPr>
        </p:nvSpPr>
        <p:spPr>
          <a:xfrm>
            <a:off x="17933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4" name="直角三角形 54"/>
          <p:cNvSpPr/>
          <p:nvPr>
            <p:custDataLst>
              <p:tags r:id="rId7"/>
            </p:custDataLst>
          </p:nvPr>
        </p:nvSpPr>
        <p:spPr>
          <a:xfrm>
            <a:off x="23589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6" name="文本框 56"/>
          <p:cNvSpPr txBox="1"/>
          <p:nvPr>
            <p:custDataLst>
              <p:tags r:id="rId8"/>
            </p:custDataLst>
          </p:nvPr>
        </p:nvSpPr>
        <p:spPr>
          <a:xfrm>
            <a:off x="23954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心理辅导：通过专业的心理咨询和辅导，帮助学生了解自己的情感需求和情绪表达方式，提高自我认知和情感管理能力。</a:t>
            </a:r>
            <a:endParaRPr altLang="en-US" dirty="0" lang="zh-CN">
              <a:solidFill>
                <a:schemeClr val="dk1">
                  <a:lumMod val="80000"/>
                  <a:lumOff val="20000"/>
                </a:schemeClr>
              </a:solidFill>
              <a:latin typeface="+mn-ea"/>
              <a:sym typeface="+mn-ea"/>
            </a:endParaRPr>
          </a:p>
        </p:txBody>
      </p:sp>
      <p:sp>
        <p:nvSpPr>
          <p:cNvPr id="1049218" name="对角圆角矩形 5"/>
          <p:cNvSpPr/>
          <p:nvPr>
            <p:custDataLst>
              <p:tags r:id="rId9"/>
            </p:custDataLst>
          </p:nvPr>
        </p:nvSpPr>
        <p:spPr>
          <a:xfrm>
            <a:off x="17933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0" name="对角圆角矩形 6"/>
          <p:cNvSpPr/>
          <p:nvPr>
            <p:custDataLst>
              <p:tags r:id="rId10"/>
            </p:custDataLst>
          </p:nvPr>
        </p:nvSpPr>
        <p:spPr>
          <a:xfrm>
            <a:off x="17933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2" name="直角三角形 7"/>
          <p:cNvSpPr/>
          <p:nvPr>
            <p:custDataLst>
              <p:tags r:id="rId11"/>
            </p:custDataLst>
          </p:nvPr>
        </p:nvSpPr>
        <p:spPr>
          <a:xfrm>
            <a:off x="23589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4" name="文本框 8"/>
          <p:cNvSpPr txBox="1"/>
          <p:nvPr>
            <p:custDataLst>
              <p:tags r:id="rId12"/>
            </p:custDataLst>
          </p:nvPr>
        </p:nvSpPr>
        <p:spPr>
          <a:xfrm>
            <a:off x="23954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家庭教育：家长在情感教育中扮演着重要的角色，通过与孩子的沟通和互动，培养孩子的情感表达和沟通能力，促进家庭关系的和谐发展。</a:t>
            </a:r>
            <a:endParaRPr altLang="en-US" dirty="0" lang="zh-CN">
              <a:solidFill>
                <a:schemeClr val="dk1">
                  <a:lumMod val="80000"/>
                  <a:lumOff val="20000"/>
                </a:schemeClr>
              </a:solidFill>
              <a:latin typeface="+mn-ea"/>
              <a:sym typeface="+mn-ea"/>
            </a:endParaRPr>
          </a:p>
        </p:txBody>
      </p:sp>
      <p:sp>
        <p:nvSpPr>
          <p:cNvPr id="1049226" name="对角圆角矩形 9"/>
          <p:cNvSpPr/>
          <p:nvPr>
            <p:custDataLst>
              <p:tags r:id="rId13"/>
            </p:custDataLst>
          </p:nvPr>
        </p:nvSpPr>
        <p:spPr>
          <a:xfrm>
            <a:off x="17933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8" name="对角圆角矩形 10"/>
          <p:cNvSpPr/>
          <p:nvPr>
            <p:custDataLst>
              <p:tags r:id="rId14"/>
            </p:custDataLst>
          </p:nvPr>
        </p:nvSpPr>
        <p:spPr>
          <a:xfrm>
            <a:off x="17933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0" name="直角三角形 11"/>
          <p:cNvSpPr/>
          <p:nvPr>
            <p:custDataLst>
              <p:tags r:id="rId15"/>
            </p:custDataLst>
          </p:nvPr>
        </p:nvSpPr>
        <p:spPr>
          <a:xfrm>
            <a:off x="23589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2" name="文本框 12"/>
          <p:cNvSpPr txBox="1"/>
          <p:nvPr>
            <p:custDataLst>
              <p:tags r:id="rId16"/>
            </p:custDataLst>
          </p:nvPr>
        </p:nvSpPr>
        <p:spPr>
          <a:xfrm>
            <a:off x="23954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心理辅导和家庭教育在情感教育中的实施策略需要根据学生的具体情况和需求进行个性化定制，以提高情感教育的效果和质量。</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66" name="标题 1"/>
          <p:cNvSpPr>
            <a:spLocks noGrp="1"/>
          </p:cNvSpPr>
          <p:nvPr>
            <p:ph type="title"/>
          </p:nvPr>
        </p:nvSpPr>
        <p:spPr/>
        <p:txBody>
          <a:bodyPr/>
          <a:p>
            <a:r>
              <a:rPr altLang="en-US" lang="zh-CN"/>
              <a:t>情感教育中的教师角色和素质要求</a:t>
            </a:r>
            <a:endParaRPr altLang="en-US" lang="zh-CN"/>
          </a:p>
        </p:txBody>
      </p:sp>
      <p:sp>
        <p:nvSpPr>
          <p:cNvPr id="1049268" name="圆角矩形 26"/>
          <p:cNvSpPr/>
          <p:nvPr>
            <p:custDataLst>
              <p:tags r:id="rId1"/>
            </p:custDataLst>
          </p:nvPr>
        </p:nvSpPr>
        <p:spPr>
          <a:xfrm>
            <a:off x="1524000"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70" name="圆角矩形 28"/>
          <p:cNvSpPr/>
          <p:nvPr>
            <p:custDataLst>
              <p:tags r:id="rId2"/>
            </p:custDataLst>
          </p:nvPr>
        </p:nvSpPr>
        <p:spPr>
          <a:xfrm>
            <a:off x="1526277"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272" name="文本框 31"/>
          <p:cNvSpPr txBox="1"/>
          <p:nvPr>
            <p:custDataLst>
              <p:tags r:id="rId3"/>
            </p:custDataLst>
          </p:nvPr>
        </p:nvSpPr>
        <p:spPr>
          <a:xfrm>
            <a:off x="1662881" y="2355440"/>
            <a:ext cx="2045769" cy="305147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教师应当具备情感教育的能力和素质，能够引导学生认识、表达和调节情感。</a:t>
            </a:r>
            <a:endParaRPr altLang="en-US" dirty="0" sz="2000" lang="zh-CN" spc="200">
              <a:solidFill>
                <a:schemeClr val="tx1">
                  <a:lumMod val="85000"/>
                  <a:lumOff val="15000"/>
                </a:schemeClr>
              </a:solidFill>
              <a:latin typeface="+mn-ea"/>
              <a:sym typeface="+mn-ea"/>
            </a:endParaRPr>
          </a:p>
        </p:txBody>
      </p:sp>
      <p:sp>
        <p:nvSpPr>
          <p:cNvPr id="1049274" name="圆角矩形 29"/>
          <p:cNvSpPr/>
          <p:nvPr>
            <p:custDataLst>
              <p:tags r:id="rId4"/>
            </p:custDataLst>
          </p:nvPr>
        </p:nvSpPr>
        <p:spPr>
          <a:xfrm>
            <a:off x="4026131"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76" name="圆角矩形 32"/>
          <p:cNvSpPr/>
          <p:nvPr>
            <p:custDataLst>
              <p:tags r:id="rId5"/>
            </p:custDataLst>
          </p:nvPr>
        </p:nvSpPr>
        <p:spPr>
          <a:xfrm>
            <a:off x="4028408"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78" name="文本框 34"/>
          <p:cNvSpPr txBox="1"/>
          <p:nvPr>
            <p:custDataLst>
              <p:tags r:id="rId6"/>
            </p:custDataLst>
          </p:nvPr>
        </p:nvSpPr>
        <p:spPr>
          <a:xfrm>
            <a:off x="4167288"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教师应当成为学生的情感导师，关注学生的情感需求，建立良好的师生关系。</a:t>
            </a:r>
            <a:endParaRPr altLang="en-US" dirty="0" sz="2000" lang="zh-CN" spc="200">
              <a:solidFill>
                <a:schemeClr val="tx1">
                  <a:lumMod val="85000"/>
                  <a:lumOff val="15000"/>
                </a:schemeClr>
              </a:solidFill>
              <a:latin typeface="+mn-ea"/>
              <a:sym typeface="+mn-ea"/>
            </a:endParaRPr>
          </a:p>
        </p:txBody>
      </p:sp>
      <p:sp>
        <p:nvSpPr>
          <p:cNvPr id="1049280" name="圆角矩形 3"/>
          <p:cNvSpPr/>
          <p:nvPr>
            <p:custDataLst>
              <p:tags r:id="rId7"/>
            </p:custDataLst>
          </p:nvPr>
        </p:nvSpPr>
        <p:spPr>
          <a:xfrm>
            <a:off x="6528262"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82" name="圆角矩形 4"/>
          <p:cNvSpPr/>
          <p:nvPr>
            <p:custDataLst>
              <p:tags r:id="rId8"/>
            </p:custDataLst>
          </p:nvPr>
        </p:nvSpPr>
        <p:spPr>
          <a:xfrm>
            <a:off x="653053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84" name="文本框 5"/>
          <p:cNvSpPr txBox="1"/>
          <p:nvPr>
            <p:custDataLst>
              <p:tags r:id="rId9"/>
            </p:custDataLst>
          </p:nvPr>
        </p:nvSpPr>
        <p:spPr>
          <a:xfrm>
            <a:off x="6668850"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教师应当具备情感教育的专业知识和技能，能够有效地开展情感教育活动。</a:t>
            </a:r>
            <a:endParaRPr altLang="en-US" dirty="0" sz="2000" lang="zh-CN" spc="200">
              <a:solidFill>
                <a:schemeClr val="tx1">
                  <a:lumMod val="85000"/>
                  <a:lumOff val="15000"/>
                </a:schemeClr>
              </a:solidFill>
              <a:latin typeface="+mn-ea"/>
              <a:sym typeface="+mn-ea"/>
            </a:endParaRPr>
          </a:p>
        </p:txBody>
      </p:sp>
      <p:sp>
        <p:nvSpPr>
          <p:cNvPr id="1049286" name="圆角矩形 8"/>
          <p:cNvSpPr/>
          <p:nvPr>
            <p:custDataLst>
              <p:tags r:id="rId10"/>
            </p:custDataLst>
          </p:nvPr>
        </p:nvSpPr>
        <p:spPr>
          <a:xfrm>
            <a:off x="9030393"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88" name="圆角矩形 9"/>
          <p:cNvSpPr/>
          <p:nvPr>
            <p:custDataLst>
              <p:tags r:id="rId11"/>
            </p:custDataLst>
          </p:nvPr>
        </p:nvSpPr>
        <p:spPr>
          <a:xfrm>
            <a:off x="903266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90" name="文本框 10"/>
          <p:cNvSpPr txBox="1"/>
          <p:nvPr>
            <p:custDataLst>
              <p:tags r:id="rId12"/>
            </p:custDataLst>
          </p:nvPr>
        </p:nvSpPr>
        <p:spPr>
          <a:xfrm>
            <a:off x="9170981"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教师应当注重自身的情感修养，以身作则，为学生树立良好的情感榜样。</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24" name="标题"/>
          <p:cNvSpPr>
            <a:spLocks noGrp="1"/>
          </p:cNvSpPr>
          <p:nvPr>
            <p:ph type="title"/>
            <p:custDataLst>
              <p:tags r:id="rId1"/>
            </p:custDataLst>
          </p:nvPr>
        </p:nvSpPr>
        <p:spPr>
          <a:xfrm>
            <a:off x="1526400" y="3381109"/>
            <a:ext cx="9144000" cy="1152000"/>
          </a:xfrm>
        </p:spPr>
        <p:txBody>
          <a:bodyPr/>
          <a:p>
            <a:r>
              <a:rPr altLang="en-US" dirty="0" lang="zh-CN"/>
              <a:t>情商培养的实施策略</a:t>
            </a:r>
            <a:endParaRPr altLang="en-US" dirty="0" lang="zh-CN"/>
          </a:p>
        </p:txBody>
      </p:sp>
      <p:sp>
        <p:nvSpPr>
          <p:cNvPr id="1049326" name="节编号"/>
          <p:cNvSpPr>
            <a:spLocks noGrp="1"/>
          </p:cNvSpPr>
          <p:nvPr>
            <p:ph type="body" sz="quarter" idx="13"/>
            <p:custDataLst>
              <p:tags r:id="rId2"/>
            </p:custDataLst>
          </p:nvPr>
        </p:nvSpPr>
        <p:spPr>
          <a:xfrm>
            <a:off x="1524000" y="2189693"/>
            <a:ext cx="9144000" cy="1148675"/>
          </a:xfrm>
        </p:spPr>
        <p:txBody>
          <a:bodyPr/>
          <a:p>
            <a:r>
              <a:rPr altLang="zh-CN" dirty="0" lang="en-US"/>
              <a:t>03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52" name="标题 1"/>
          <p:cNvSpPr>
            <a:spLocks noGrp="1"/>
          </p:cNvSpPr>
          <p:nvPr>
            <p:ph type="title"/>
          </p:nvPr>
        </p:nvSpPr>
        <p:spPr/>
        <p:txBody>
          <a:bodyPr/>
          <a:p>
            <a:r>
              <a:rPr altLang="en-US" lang="zh-CN"/>
              <a:t>情商的基本概念和内涵</a:t>
            </a:r>
            <a:endParaRPr altLang="en-US" lang="zh-CN"/>
          </a:p>
        </p:txBody>
      </p:sp>
      <p:sp>
        <p:nvSpPr>
          <p:cNvPr id="1049354" name="Freeform 27"/>
          <p:cNvSpPr/>
          <p:nvPr>
            <p:custDataLst>
              <p:tags r:id="rId1"/>
            </p:custDataLst>
          </p:nvPr>
        </p:nvSpPr>
        <p:spPr bwMode="auto">
          <a:xfrm>
            <a:off x="1524000" y="5697775"/>
            <a:ext cx="170097" cy="156340"/>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356" name="矩形: 圆角 32"/>
          <p:cNvSpPr/>
          <p:nvPr>
            <p:custDataLst>
              <p:tags r:id="rId2"/>
            </p:custDataLst>
          </p:nvPr>
        </p:nvSpPr>
        <p:spPr>
          <a:xfrm flipH="1">
            <a:off x="1640511" y="1605986"/>
            <a:ext cx="2008977" cy="4329746"/>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58" name="任意多边形: 形状 33"/>
          <p:cNvSpPr/>
          <p:nvPr>
            <p:custDataLst>
              <p:tags r:id="rId3"/>
            </p:custDataLst>
          </p:nvPr>
        </p:nvSpPr>
        <p:spPr bwMode="auto">
          <a:xfrm>
            <a:off x="1524000" y="4970887"/>
            <a:ext cx="1986908" cy="822342"/>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360" name="正文"/>
          <p:cNvSpPr txBox="1"/>
          <p:nvPr>
            <p:custDataLst>
              <p:tags r:id="rId4"/>
            </p:custDataLst>
          </p:nvPr>
        </p:nvSpPr>
        <p:spPr>
          <a:xfrm>
            <a:off x="1761659" y="1687718"/>
            <a:ext cx="1766864" cy="3265432"/>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情商定义：情商是指个体运用情绪、情感的能力，包括自我认知、情绪管理、自我激励、社交意识、人际关系管理。</a:t>
            </a:r>
            <a:endParaRPr altLang="en-US" dirty="0" sz="1600" lang="zh-CN" spc="150">
              <a:solidFill>
                <a:schemeClr val="tx1">
                  <a:lumMod val="65000"/>
                  <a:lumOff val="35000"/>
                </a:schemeClr>
              </a:solidFill>
              <a:latin typeface="+mn-ea"/>
            </a:endParaRPr>
          </a:p>
        </p:txBody>
      </p:sp>
      <p:sp>
        <p:nvSpPr>
          <p:cNvPr id="1049362" name="标题"/>
          <p:cNvSpPr txBox="1"/>
          <p:nvPr>
            <p:custDataLst>
              <p:tags r:id="rId5"/>
            </p:custDataLst>
          </p:nvPr>
        </p:nvSpPr>
        <p:spPr>
          <a:xfrm>
            <a:off x="1586603" y="5015521"/>
            <a:ext cx="1899585" cy="599312"/>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364" name="Freeform 27"/>
          <p:cNvSpPr/>
          <p:nvPr>
            <p:custDataLst>
              <p:tags r:id="rId6"/>
            </p:custDataLst>
          </p:nvPr>
        </p:nvSpPr>
        <p:spPr bwMode="auto">
          <a:xfrm>
            <a:off x="4091874" y="5697775"/>
            <a:ext cx="170097" cy="156340"/>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366" name="矩形: 圆角 38"/>
          <p:cNvSpPr/>
          <p:nvPr>
            <p:custDataLst>
              <p:tags r:id="rId7"/>
            </p:custDataLst>
          </p:nvPr>
        </p:nvSpPr>
        <p:spPr>
          <a:xfrm flipH="1">
            <a:off x="4208385" y="1605986"/>
            <a:ext cx="2008977" cy="4329746"/>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68" name="任意多边形: 形状 39"/>
          <p:cNvSpPr/>
          <p:nvPr>
            <p:custDataLst>
              <p:tags r:id="rId8"/>
            </p:custDataLst>
          </p:nvPr>
        </p:nvSpPr>
        <p:spPr bwMode="auto">
          <a:xfrm>
            <a:off x="4091874" y="4970887"/>
            <a:ext cx="1986908" cy="822342"/>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370" name="正文"/>
          <p:cNvSpPr txBox="1"/>
          <p:nvPr>
            <p:custDataLst>
              <p:tags r:id="rId9"/>
            </p:custDataLst>
          </p:nvPr>
        </p:nvSpPr>
        <p:spPr>
          <a:xfrm>
            <a:off x="4329533" y="1687718"/>
            <a:ext cx="1766864" cy="3265432"/>
          </a:xfrm>
          <a:prstGeom prst="rect"/>
          <a:noFill/>
        </p:spPr>
        <p:txBody>
          <a:bodyPr anchor="ctr" anchorCtr="0" bIns="46800" lIns="90000" rIns="90000" rtlCol="0" tIns="46800" wrap="square">
            <a:normAutofit lnSpcReduction="10000"/>
          </a:bodyPr>
          <a:p>
            <a:pPr algn="ctr">
              <a:lnSpc>
                <a:spcPct val="130000"/>
              </a:lnSpc>
              <a:spcAft>
                <a:spcPts val="1000"/>
              </a:spcAft>
            </a:pPr>
            <a:r>
              <a:rPr altLang="en-US" dirty="0" sz="1600" lang="zh-CN" spc="150">
                <a:solidFill>
                  <a:schemeClr val="tx1">
                    <a:lumMod val="65000"/>
                    <a:lumOff val="35000"/>
                  </a:schemeClr>
                </a:solidFill>
                <a:latin typeface="+mn-ea"/>
              </a:rPr>
              <a:t>情商内涵：情商涵盖了自我认知、情绪管理、自我激励、社交意识、人际关系管理等方面的能力，这些能力在个人和职业生活中都至关重要。</a:t>
            </a:r>
            <a:endParaRPr altLang="en-US" dirty="0" sz="1600" lang="zh-CN" spc="150">
              <a:solidFill>
                <a:schemeClr val="tx1">
                  <a:lumMod val="65000"/>
                  <a:lumOff val="35000"/>
                </a:schemeClr>
              </a:solidFill>
              <a:latin typeface="+mn-ea"/>
            </a:endParaRPr>
          </a:p>
        </p:txBody>
      </p:sp>
      <p:sp>
        <p:nvSpPr>
          <p:cNvPr id="1049372" name="标题"/>
          <p:cNvSpPr txBox="1"/>
          <p:nvPr>
            <p:custDataLst>
              <p:tags r:id="rId10"/>
            </p:custDataLst>
          </p:nvPr>
        </p:nvSpPr>
        <p:spPr>
          <a:xfrm>
            <a:off x="4154477" y="5015521"/>
            <a:ext cx="1899585" cy="599312"/>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374" name="Freeform 27"/>
          <p:cNvSpPr/>
          <p:nvPr>
            <p:custDataLst>
              <p:tags r:id="rId11"/>
            </p:custDataLst>
          </p:nvPr>
        </p:nvSpPr>
        <p:spPr bwMode="auto">
          <a:xfrm>
            <a:off x="6659749" y="5697775"/>
            <a:ext cx="170097" cy="156340"/>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376" name="矩形: 圆角 68"/>
          <p:cNvSpPr/>
          <p:nvPr>
            <p:custDataLst>
              <p:tags r:id="rId12"/>
            </p:custDataLst>
          </p:nvPr>
        </p:nvSpPr>
        <p:spPr>
          <a:xfrm flipH="1">
            <a:off x="6776260" y="1605986"/>
            <a:ext cx="2008977" cy="4329746"/>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78" name="任意多边形: 形状 69"/>
          <p:cNvSpPr/>
          <p:nvPr>
            <p:custDataLst>
              <p:tags r:id="rId13"/>
            </p:custDataLst>
          </p:nvPr>
        </p:nvSpPr>
        <p:spPr bwMode="auto">
          <a:xfrm>
            <a:off x="6659749" y="4970887"/>
            <a:ext cx="1986908" cy="822342"/>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380" name="正文"/>
          <p:cNvSpPr txBox="1"/>
          <p:nvPr>
            <p:custDataLst>
              <p:tags r:id="rId14"/>
            </p:custDataLst>
          </p:nvPr>
        </p:nvSpPr>
        <p:spPr>
          <a:xfrm>
            <a:off x="6897408" y="1687718"/>
            <a:ext cx="1766864" cy="3265432"/>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情商的重要性：情商对于个人的成功和幸福感有着重要的影响，高情商的人往往能够更好地应对挑战和压力，建立良好的人际关系，提升个人和职业发展。</a:t>
            </a:r>
            <a:endParaRPr altLang="en-US" dirty="0" sz="1600" lang="zh-CN" spc="150">
              <a:solidFill>
                <a:schemeClr val="tx1">
                  <a:lumMod val="65000"/>
                  <a:lumOff val="35000"/>
                </a:schemeClr>
              </a:solidFill>
              <a:latin typeface="+mn-ea"/>
            </a:endParaRPr>
          </a:p>
        </p:txBody>
      </p:sp>
      <p:sp>
        <p:nvSpPr>
          <p:cNvPr id="1049382" name="标题"/>
          <p:cNvSpPr txBox="1"/>
          <p:nvPr>
            <p:custDataLst>
              <p:tags r:id="rId15"/>
            </p:custDataLst>
          </p:nvPr>
        </p:nvSpPr>
        <p:spPr>
          <a:xfrm>
            <a:off x="6722352" y="5015521"/>
            <a:ext cx="1899585" cy="599312"/>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384" name="Freeform 27"/>
          <p:cNvSpPr/>
          <p:nvPr>
            <p:custDataLst>
              <p:tags r:id="rId16"/>
            </p:custDataLst>
          </p:nvPr>
        </p:nvSpPr>
        <p:spPr bwMode="auto">
          <a:xfrm>
            <a:off x="9227623" y="5697775"/>
            <a:ext cx="170097" cy="156340"/>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386" name="矩形: 圆角 74"/>
          <p:cNvSpPr/>
          <p:nvPr>
            <p:custDataLst>
              <p:tags r:id="rId17"/>
            </p:custDataLst>
          </p:nvPr>
        </p:nvSpPr>
        <p:spPr>
          <a:xfrm flipH="1">
            <a:off x="9344714" y="1605986"/>
            <a:ext cx="2008977" cy="4329746"/>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88" name="任意多边形: 形状 75"/>
          <p:cNvSpPr/>
          <p:nvPr>
            <p:custDataLst>
              <p:tags r:id="rId18"/>
            </p:custDataLst>
          </p:nvPr>
        </p:nvSpPr>
        <p:spPr bwMode="auto">
          <a:xfrm>
            <a:off x="9227623" y="4970887"/>
            <a:ext cx="1986908" cy="822342"/>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390" name="正文"/>
          <p:cNvSpPr txBox="1"/>
          <p:nvPr>
            <p:custDataLst>
              <p:tags r:id="rId19"/>
            </p:custDataLst>
          </p:nvPr>
        </p:nvSpPr>
        <p:spPr>
          <a:xfrm>
            <a:off x="9465282" y="1687718"/>
            <a:ext cx="1766864" cy="3265432"/>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情商培养的实施策略：学校可以通过课程设置、教师培训、校园文化等方式来实施情商培养，帮助学生提高情商水平，促进学生的全面发展。</a:t>
            </a:r>
            <a:endParaRPr altLang="en-US" dirty="0" sz="1600" lang="zh-CN" spc="150">
              <a:solidFill>
                <a:schemeClr val="tx1">
                  <a:lumMod val="65000"/>
                  <a:lumOff val="35000"/>
                </a:schemeClr>
              </a:solidFill>
              <a:latin typeface="+mn-ea"/>
            </a:endParaRPr>
          </a:p>
        </p:txBody>
      </p:sp>
      <p:sp>
        <p:nvSpPr>
          <p:cNvPr id="1049392" name="标题"/>
          <p:cNvSpPr txBox="1"/>
          <p:nvPr>
            <p:custDataLst>
              <p:tags r:id="rId20"/>
            </p:custDataLst>
          </p:nvPr>
        </p:nvSpPr>
        <p:spPr>
          <a:xfrm>
            <a:off x="9290806" y="5015521"/>
            <a:ext cx="1899585" cy="599312"/>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26" name="标题 1"/>
          <p:cNvSpPr>
            <a:spLocks noGrp="1"/>
          </p:cNvSpPr>
          <p:nvPr>
            <p:ph type="title"/>
          </p:nvPr>
        </p:nvSpPr>
        <p:spPr/>
        <p:txBody>
          <a:bodyPr/>
          <a:p>
            <a:r>
              <a:rPr altLang="en-US" lang="zh-CN"/>
              <a:t>情商培养的目标和原则</a:t>
            </a:r>
            <a:endParaRPr altLang="en-US" lang="zh-CN"/>
          </a:p>
        </p:txBody>
      </p:sp>
      <p:sp>
        <p:nvSpPr>
          <p:cNvPr id="1049428" name="矩形 31"/>
          <p:cNvSpPr/>
          <p:nvPr>
            <p:custDataLst>
              <p:tags r:id="rId1"/>
            </p:custDataLst>
          </p:nvPr>
        </p:nvSpPr>
        <p:spPr>
          <a:xfrm>
            <a:off x="1524000" y="2124277"/>
            <a:ext cx="9831244" cy="1516053"/>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目标：提高学生的情感智商，培养其自我认知、情绪管理、人际交往和社会意识等方面的能力。</a:t>
            </a:r>
            <a:endParaRPr altLang="en-US" dirty="0" sz="1200" lang="zh-CN" spc="150">
              <a:solidFill>
                <a:schemeClr val="tx1">
                  <a:lumMod val="65000"/>
                  <a:lumOff val="35000"/>
                </a:schemeClr>
              </a:solidFill>
              <a:latin typeface="+mn-ea"/>
              <a:sym typeface="+mn-ea"/>
            </a:endParaRPr>
          </a:p>
        </p:txBody>
      </p:sp>
      <p:sp>
        <p:nvSpPr>
          <p:cNvPr id="1049430" name="矩形 4"/>
          <p:cNvSpPr/>
          <p:nvPr>
            <p:custDataLst>
              <p:tags r:id="rId2"/>
            </p:custDataLst>
          </p:nvPr>
        </p:nvSpPr>
        <p:spPr>
          <a:xfrm>
            <a:off x="1524000" y="3901669"/>
            <a:ext cx="9831244" cy="1516053"/>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原则：以生为本、全面渗透、注重实践、长期坚持。</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64" name="标题 1"/>
          <p:cNvSpPr>
            <a:spLocks noGrp="1"/>
          </p:cNvSpPr>
          <p:nvPr>
            <p:ph type="title"/>
          </p:nvPr>
        </p:nvSpPr>
        <p:spPr/>
        <p:txBody>
          <a:bodyPr/>
          <a:p>
            <a:r>
              <a:rPr altLang="en-US" lang="zh-CN"/>
              <a:t>情商培养的课程设置和教学方法</a:t>
            </a:r>
            <a:endParaRPr altLang="en-US" lang="zh-CN"/>
          </a:p>
        </p:txBody>
      </p:sp>
      <p:sp>
        <p:nvSpPr>
          <p:cNvPr id="1049466" name="矩形 3"/>
          <p:cNvSpPr/>
          <p:nvPr>
            <p:custDataLst>
              <p:tags r:id="rId1"/>
            </p:custDataLst>
          </p:nvPr>
        </p:nvSpPr>
        <p:spPr>
          <a:xfrm>
            <a:off x="2042276" y="1436267"/>
            <a:ext cx="9311583" cy="102378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8" name="矩形 13"/>
          <p:cNvSpPr/>
          <p:nvPr>
            <p:custDataLst>
              <p:tags r:id="rId2"/>
            </p:custDataLst>
          </p:nvPr>
        </p:nvSpPr>
        <p:spPr>
          <a:xfrm>
            <a:off x="1524000" y="1436267"/>
            <a:ext cx="252527" cy="102378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70" name="文本框 4"/>
          <p:cNvSpPr txBox="1"/>
          <p:nvPr>
            <p:custDataLst>
              <p:tags r:id="rId3"/>
            </p:custDataLst>
          </p:nvPr>
        </p:nvSpPr>
        <p:spPr>
          <a:xfrm>
            <a:off x="2308889" y="1524722"/>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课程设置：将情商教育纳入课程体系，设置相关课程，如人际关系、情绪管理等。</a:t>
            </a:r>
            <a:endParaRPr altLang="en-US" dirty="0" sz="2000" lang="zh-CN" spc="150">
              <a:solidFill>
                <a:schemeClr val="tx1">
                  <a:lumMod val="85000"/>
                  <a:lumOff val="15000"/>
                </a:schemeClr>
              </a:solidFill>
              <a:latin typeface="+mn-ea"/>
              <a:sym typeface="+mn-ea"/>
            </a:endParaRPr>
          </a:p>
        </p:txBody>
      </p:sp>
      <p:sp>
        <p:nvSpPr>
          <p:cNvPr id="1049472" name="矩形 39"/>
          <p:cNvSpPr/>
          <p:nvPr>
            <p:custDataLst>
              <p:tags r:id="rId4"/>
            </p:custDataLst>
          </p:nvPr>
        </p:nvSpPr>
        <p:spPr>
          <a:xfrm>
            <a:off x="2042276" y="2651599"/>
            <a:ext cx="9311583" cy="102378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4" name="矩形 5"/>
          <p:cNvSpPr/>
          <p:nvPr>
            <p:custDataLst>
              <p:tags r:id="rId5"/>
            </p:custDataLst>
          </p:nvPr>
        </p:nvSpPr>
        <p:spPr>
          <a:xfrm>
            <a:off x="1524000" y="2651599"/>
            <a:ext cx="252527" cy="102378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6" name="文本框 41"/>
          <p:cNvSpPr txBox="1"/>
          <p:nvPr>
            <p:custDataLst>
              <p:tags r:id="rId6"/>
            </p:custDataLst>
          </p:nvPr>
        </p:nvSpPr>
        <p:spPr>
          <a:xfrm>
            <a:off x="2308889" y="2740055"/>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教学方法：采用体验式、互动式教学方法，如角色扮演、小组讨论等，以提高学生的情感认知和情商水平。</a:t>
            </a:r>
            <a:endParaRPr altLang="en-US" dirty="0" sz="2000" lang="zh-CN" spc="150">
              <a:solidFill>
                <a:schemeClr val="tx1">
                  <a:lumMod val="85000"/>
                  <a:lumOff val="15000"/>
                </a:schemeClr>
              </a:solidFill>
              <a:latin typeface="+mn-ea"/>
              <a:sym typeface="+mn-ea"/>
            </a:endParaRPr>
          </a:p>
        </p:txBody>
      </p:sp>
      <p:sp>
        <p:nvSpPr>
          <p:cNvPr id="1049478" name="矩形 12"/>
          <p:cNvSpPr/>
          <p:nvPr>
            <p:custDataLst>
              <p:tags r:id="rId7"/>
            </p:custDataLst>
          </p:nvPr>
        </p:nvSpPr>
        <p:spPr>
          <a:xfrm>
            <a:off x="2042276" y="3866931"/>
            <a:ext cx="9311583" cy="102378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0" name="矩形 17"/>
          <p:cNvSpPr/>
          <p:nvPr>
            <p:custDataLst>
              <p:tags r:id="rId8"/>
            </p:custDataLst>
          </p:nvPr>
        </p:nvSpPr>
        <p:spPr>
          <a:xfrm>
            <a:off x="1524000" y="3866931"/>
            <a:ext cx="252527" cy="102378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2" name="文本框 19"/>
          <p:cNvSpPr txBox="1"/>
          <p:nvPr>
            <p:custDataLst>
              <p:tags r:id="rId9"/>
            </p:custDataLst>
          </p:nvPr>
        </p:nvSpPr>
        <p:spPr>
          <a:xfrm>
            <a:off x="2308889" y="3955387"/>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教师培训：对教师进行情商教育的培训，提高教师的情感教育能力和教学水平。</a:t>
            </a:r>
            <a:endParaRPr altLang="en-US" dirty="0" sz="2000" lang="zh-CN" spc="150">
              <a:solidFill>
                <a:schemeClr val="tx1">
                  <a:lumMod val="85000"/>
                  <a:lumOff val="15000"/>
                </a:schemeClr>
              </a:solidFill>
              <a:latin typeface="+mn-ea"/>
              <a:sym typeface="+mn-ea"/>
            </a:endParaRPr>
          </a:p>
        </p:txBody>
      </p:sp>
      <p:sp>
        <p:nvSpPr>
          <p:cNvPr id="1049484" name="矩形 49"/>
          <p:cNvSpPr/>
          <p:nvPr>
            <p:custDataLst>
              <p:tags r:id="rId10"/>
            </p:custDataLst>
          </p:nvPr>
        </p:nvSpPr>
        <p:spPr>
          <a:xfrm>
            <a:off x="2042276" y="5081640"/>
            <a:ext cx="9311583" cy="102378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6" name="矩形 26"/>
          <p:cNvSpPr/>
          <p:nvPr>
            <p:custDataLst>
              <p:tags r:id="rId11"/>
            </p:custDataLst>
          </p:nvPr>
        </p:nvSpPr>
        <p:spPr>
          <a:xfrm>
            <a:off x="1524000" y="5081640"/>
            <a:ext cx="252527" cy="102378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8" name="文本框 27"/>
          <p:cNvSpPr txBox="1"/>
          <p:nvPr>
            <p:custDataLst>
              <p:tags r:id="rId12"/>
            </p:custDataLst>
          </p:nvPr>
        </p:nvSpPr>
        <p:spPr>
          <a:xfrm>
            <a:off x="2308889" y="5170096"/>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家庭教育：加强家庭教育指导，引导家长关注孩子的情感需求和情商发展。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22" name="标题 1"/>
          <p:cNvSpPr>
            <a:spLocks noGrp="1"/>
          </p:cNvSpPr>
          <p:nvPr>
            <p:ph type="title"/>
          </p:nvPr>
        </p:nvSpPr>
        <p:spPr/>
        <p:txBody>
          <a:bodyPr/>
          <a:p>
            <a:r>
              <a:rPr altLang="en-US" lang="zh-CN"/>
              <a:t>情商培养中的实践活动和社会资源利用</a:t>
            </a:r>
            <a:endParaRPr altLang="en-US" lang="zh-CN"/>
          </a:p>
        </p:txBody>
      </p:sp>
      <p:sp>
        <p:nvSpPr>
          <p:cNvPr id="1049524" name="对角圆角矩形 15"/>
          <p:cNvSpPr/>
          <p:nvPr>
            <p:custDataLst>
              <p:tags r:id="rId1"/>
            </p:custDataLst>
          </p:nvPr>
        </p:nvSpPr>
        <p:spPr>
          <a:xfrm>
            <a:off x="17933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6" name="对角圆角矩形 16"/>
          <p:cNvSpPr/>
          <p:nvPr>
            <p:custDataLst>
              <p:tags r:id="rId2"/>
            </p:custDataLst>
          </p:nvPr>
        </p:nvSpPr>
        <p:spPr>
          <a:xfrm>
            <a:off x="17933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8" name="直角三角形 17"/>
          <p:cNvSpPr/>
          <p:nvPr>
            <p:custDataLst>
              <p:tags r:id="rId3"/>
            </p:custDataLst>
          </p:nvPr>
        </p:nvSpPr>
        <p:spPr>
          <a:xfrm>
            <a:off x="23589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0" name="文本框 27"/>
          <p:cNvSpPr txBox="1"/>
          <p:nvPr>
            <p:custDataLst>
              <p:tags r:id="rId4"/>
            </p:custDataLst>
          </p:nvPr>
        </p:nvSpPr>
        <p:spPr>
          <a:xfrm>
            <a:off x="2395499" y="4109581"/>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社会实践：鼓励学生参与社区服务和志愿者活动，提高社会适应能力</a:t>
            </a:r>
            <a:endParaRPr altLang="zh-CN" dirty="0" sz="1600" lang="en-US">
              <a:solidFill>
                <a:schemeClr val="dk1">
                  <a:lumMod val="80000"/>
                  <a:lumOff val="20000"/>
                </a:schemeClr>
              </a:solidFill>
              <a:latin typeface="+mn-ea"/>
              <a:sym typeface="+mn-ea"/>
            </a:endParaRPr>
          </a:p>
        </p:txBody>
      </p:sp>
      <p:sp>
        <p:nvSpPr>
          <p:cNvPr id="1049532" name="对角圆角矩形 52"/>
          <p:cNvSpPr/>
          <p:nvPr>
            <p:custDataLst>
              <p:tags r:id="rId5"/>
            </p:custDataLst>
          </p:nvPr>
        </p:nvSpPr>
        <p:spPr>
          <a:xfrm>
            <a:off x="17933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4" name="对角圆角矩形 53"/>
          <p:cNvSpPr/>
          <p:nvPr>
            <p:custDataLst>
              <p:tags r:id="rId6"/>
            </p:custDataLst>
          </p:nvPr>
        </p:nvSpPr>
        <p:spPr>
          <a:xfrm>
            <a:off x="17933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6" name="直角三角形 54"/>
          <p:cNvSpPr/>
          <p:nvPr>
            <p:custDataLst>
              <p:tags r:id="rId7"/>
            </p:custDataLst>
          </p:nvPr>
        </p:nvSpPr>
        <p:spPr>
          <a:xfrm>
            <a:off x="23589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8" name="文本框 56"/>
          <p:cNvSpPr txBox="1"/>
          <p:nvPr>
            <p:custDataLst>
              <p:tags r:id="rId8"/>
            </p:custDataLst>
          </p:nvPr>
        </p:nvSpPr>
        <p:spPr>
          <a:xfrm>
            <a:off x="23954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利用学校资源：组织各种社团和活动，培养学生的团队合作和社交能力</a:t>
            </a:r>
            <a:endParaRPr altLang="en-US" dirty="0" sz="1600" lang="zh-CN">
              <a:solidFill>
                <a:schemeClr val="dk1">
                  <a:lumMod val="80000"/>
                  <a:lumOff val="20000"/>
                </a:schemeClr>
              </a:solidFill>
              <a:latin typeface="+mn-ea"/>
              <a:sym typeface="+mn-ea"/>
            </a:endParaRPr>
          </a:p>
        </p:txBody>
      </p:sp>
      <p:sp>
        <p:nvSpPr>
          <p:cNvPr id="1049540" name="对角圆角矩形 5"/>
          <p:cNvSpPr/>
          <p:nvPr>
            <p:custDataLst>
              <p:tags r:id="rId9"/>
            </p:custDataLst>
          </p:nvPr>
        </p:nvSpPr>
        <p:spPr>
          <a:xfrm>
            <a:off x="17933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2" name="对角圆角矩形 6"/>
          <p:cNvSpPr/>
          <p:nvPr>
            <p:custDataLst>
              <p:tags r:id="rId10"/>
            </p:custDataLst>
          </p:nvPr>
        </p:nvSpPr>
        <p:spPr>
          <a:xfrm>
            <a:off x="17933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4" name="直角三角形 7"/>
          <p:cNvSpPr/>
          <p:nvPr>
            <p:custDataLst>
              <p:tags r:id="rId11"/>
            </p:custDataLst>
          </p:nvPr>
        </p:nvSpPr>
        <p:spPr>
          <a:xfrm>
            <a:off x="23589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6" name="文本框 8"/>
          <p:cNvSpPr txBox="1"/>
          <p:nvPr>
            <p:custDataLst>
              <p:tags r:id="rId12"/>
            </p:custDataLst>
          </p:nvPr>
        </p:nvSpPr>
        <p:spPr>
          <a:xfrm>
            <a:off x="23954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家庭参与：加强家长与学校的合作，共同关注孩子的情商发展</a:t>
            </a:r>
            <a:endParaRPr altLang="en-US" dirty="0" sz="1600" lang="zh-CN">
              <a:solidFill>
                <a:schemeClr val="dk1">
                  <a:lumMod val="80000"/>
                  <a:lumOff val="20000"/>
                </a:schemeClr>
              </a:solidFill>
              <a:latin typeface="+mn-ea"/>
              <a:sym typeface="+mn-ea"/>
            </a:endParaRPr>
          </a:p>
        </p:txBody>
      </p:sp>
      <p:sp>
        <p:nvSpPr>
          <p:cNvPr id="1049548" name="对角圆角矩形 9"/>
          <p:cNvSpPr/>
          <p:nvPr>
            <p:custDataLst>
              <p:tags r:id="rId13"/>
            </p:custDataLst>
          </p:nvPr>
        </p:nvSpPr>
        <p:spPr>
          <a:xfrm>
            <a:off x="17933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0" name="对角圆角矩形 10"/>
          <p:cNvSpPr/>
          <p:nvPr>
            <p:custDataLst>
              <p:tags r:id="rId14"/>
            </p:custDataLst>
          </p:nvPr>
        </p:nvSpPr>
        <p:spPr>
          <a:xfrm>
            <a:off x="17933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2" name="直角三角形 11"/>
          <p:cNvSpPr/>
          <p:nvPr>
            <p:custDataLst>
              <p:tags r:id="rId15"/>
            </p:custDataLst>
          </p:nvPr>
        </p:nvSpPr>
        <p:spPr>
          <a:xfrm>
            <a:off x="23589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4" name="文本框 12"/>
          <p:cNvSpPr txBox="1"/>
          <p:nvPr>
            <p:custDataLst>
              <p:tags r:id="rId16"/>
            </p:custDataLst>
          </p:nvPr>
        </p:nvSpPr>
        <p:spPr>
          <a:xfrm>
            <a:off x="23954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情感教育：通过情感交流、情感表达和情感理解等方式，培养学生的情感素养和情感管理能力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88" name="标题"/>
          <p:cNvSpPr>
            <a:spLocks noGrp="1"/>
          </p:cNvSpPr>
          <p:nvPr>
            <p:ph type="title"/>
            <p:custDataLst>
              <p:tags r:id="rId1"/>
            </p:custDataLst>
          </p:nvPr>
        </p:nvSpPr>
        <p:spPr>
          <a:xfrm>
            <a:off x="1526400" y="3381109"/>
            <a:ext cx="9144000" cy="1152000"/>
          </a:xfrm>
        </p:spPr>
        <p:txBody>
          <a:bodyPr/>
          <a:p>
            <a:r>
              <a:rPr altLang="en-US" dirty="0" lang="zh-CN"/>
              <a:t>初中教育中情感教育和情商培养的融合发展</a:t>
            </a:r>
            <a:endParaRPr altLang="en-US" dirty="0" lang="zh-CN"/>
          </a:p>
        </p:txBody>
      </p:sp>
      <p:sp>
        <p:nvSpPr>
          <p:cNvPr id="1049590" name="节编号"/>
          <p:cNvSpPr>
            <a:spLocks noGrp="1"/>
          </p:cNvSpPr>
          <p:nvPr>
            <p:ph type="body" sz="quarter" idx="13"/>
            <p:custDataLst>
              <p:tags r:id="rId2"/>
            </p:custDataLst>
          </p:nvPr>
        </p:nvSpPr>
        <p:spPr>
          <a:xfrm>
            <a:off x="1524000" y="2189693"/>
            <a:ext cx="9144000" cy="1148675"/>
          </a:xfrm>
        </p:spPr>
        <p:txBody>
          <a:bodyPr/>
          <a:p>
            <a:r>
              <a:rPr altLang="zh-CN" dirty="0" lang="en-US"/>
              <a:t>04</a:t>
            </a:r>
            <a:endParaRPr altLang="zh-CN" dirty="0"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16" name="标题 1"/>
          <p:cNvSpPr>
            <a:spLocks noGrp="1"/>
          </p:cNvSpPr>
          <p:nvPr>
            <p:ph type="title"/>
          </p:nvPr>
        </p:nvSpPr>
        <p:spPr/>
        <p:txBody>
          <a:bodyPr/>
          <a:p>
            <a:r>
              <a:rPr altLang="en-US" lang="zh-CN"/>
              <a:t>情感教育和情商培养的内在联系和区别</a:t>
            </a:r>
            <a:endParaRPr altLang="en-US" lang="zh-CN"/>
          </a:p>
        </p:txBody>
      </p:sp>
      <p:sp>
        <p:nvSpPr>
          <p:cNvPr id="1049618" name="圆角矩形 3"/>
          <p:cNvSpPr/>
          <p:nvPr>
            <p:custDataLst>
              <p:tags r:id="rId1"/>
            </p:custDataLst>
          </p:nvPr>
        </p:nvSpPr>
        <p:spPr>
          <a:xfrm rot="16200000">
            <a:off x="6005283" y="-2843234"/>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20" name="圆角矩形 4"/>
          <p:cNvSpPr/>
          <p:nvPr>
            <p:custDataLst>
              <p:tags r:id="rId2"/>
            </p:custDataLst>
          </p:nvPr>
        </p:nvSpPr>
        <p:spPr>
          <a:xfrm rot="16200000">
            <a:off x="1156654" y="2005395"/>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22" name="圆角矩形 5"/>
          <p:cNvSpPr/>
          <p:nvPr>
            <p:custDataLst>
              <p:tags r:id="rId3"/>
            </p:custDataLst>
          </p:nvPr>
        </p:nvSpPr>
        <p:spPr>
          <a:xfrm rot="16200000">
            <a:off x="6006425" y="-1702346"/>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24" name="圆角矩形 6"/>
          <p:cNvSpPr/>
          <p:nvPr>
            <p:custDataLst>
              <p:tags r:id="rId4"/>
            </p:custDataLst>
          </p:nvPr>
        </p:nvSpPr>
        <p:spPr>
          <a:xfrm rot="16200000">
            <a:off x="1157796" y="3146854"/>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26" name="圆角矩形 9"/>
          <p:cNvSpPr/>
          <p:nvPr>
            <p:custDataLst>
              <p:tags r:id="rId5"/>
            </p:custDataLst>
          </p:nvPr>
        </p:nvSpPr>
        <p:spPr>
          <a:xfrm rot="16200000">
            <a:off x="6005283" y="-583168"/>
            <a:ext cx="865964" cy="982779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28" name="圆角矩形 10"/>
          <p:cNvSpPr/>
          <p:nvPr>
            <p:custDataLst>
              <p:tags r:id="rId6"/>
            </p:custDataLst>
          </p:nvPr>
        </p:nvSpPr>
        <p:spPr>
          <a:xfrm rot="16200000">
            <a:off x="1156654" y="4265461"/>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30" name="圆角矩形 11"/>
          <p:cNvSpPr/>
          <p:nvPr>
            <p:custDataLst>
              <p:tags r:id="rId7"/>
            </p:custDataLst>
          </p:nvPr>
        </p:nvSpPr>
        <p:spPr>
          <a:xfrm rot="16200000">
            <a:off x="6006425" y="557148"/>
            <a:ext cx="865964" cy="982851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32" name="圆角矩形 12"/>
          <p:cNvSpPr/>
          <p:nvPr>
            <p:custDataLst>
              <p:tags r:id="rId8"/>
            </p:custDataLst>
          </p:nvPr>
        </p:nvSpPr>
        <p:spPr>
          <a:xfrm rot="16200000">
            <a:off x="1157796" y="5406348"/>
            <a:ext cx="864538" cy="12971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34" name="文本框 7"/>
          <p:cNvSpPr txBox="1"/>
          <p:nvPr>
            <p:custDataLst>
              <p:tags r:id="rId9"/>
            </p:custDataLst>
          </p:nvPr>
        </p:nvSpPr>
        <p:spPr>
          <a:xfrm>
            <a:off x="1937050" y="3897543"/>
            <a:ext cx="9415127" cy="865964"/>
          </a:xfrm>
          <a:prstGeom prst="rect"/>
        </p:spPr>
        <p:txBody>
          <a:bodyPr anchor="ctr" anchorCtr="0" bIns="46800" lIns="90000" rIns="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情感教育和情商培养的融合发展，可以更好地促进学生的全面发展和个人成长。</a:t>
            </a:r>
            <a:endParaRPr altLang="en-US" dirty="0" sz="2400" lang="zh-CN">
              <a:latin typeface="+mn-ea"/>
              <a:ea typeface="+mn-ea"/>
            </a:endParaRPr>
          </a:p>
        </p:txBody>
      </p:sp>
      <p:sp>
        <p:nvSpPr>
          <p:cNvPr id="1049636" name="文本框 8"/>
          <p:cNvSpPr txBox="1"/>
          <p:nvPr>
            <p:custDataLst>
              <p:tags r:id="rId10"/>
            </p:custDataLst>
          </p:nvPr>
        </p:nvSpPr>
        <p:spPr>
          <a:xfrm>
            <a:off x="1937050" y="5039002"/>
            <a:ext cx="9415127" cy="865251"/>
          </a:xfrm>
          <a:prstGeom prst="rect"/>
        </p:spPr>
        <p:txBody>
          <a:bodyPr anchor="ctr" anchorCtr="0" bIns="46800" lIns="90000" rIns="9000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情感教育和情商培养在实施过程中需要相互配合，根据学生的特点和需求进行有针对性的教育。</a:t>
            </a:r>
            <a:endParaRPr altLang="en-US" dirty="0" sz="2400" lang="zh-CN">
              <a:latin typeface="+mn-ea"/>
              <a:ea typeface="+mn-ea"/>
            </a:endParaRPr>
          </a:p>
        </p:txBody>
      </p:sp>
      <p:sp>
        <p:nvSpPr>
          <p:cNvPr id="1049638" name="文本框 13"/>
          <p:cNvSpPr txBox="1"/>
          <p:nvPr>
            <p:custDataLst>
              <p:tags r:id="rId11"/>
            </p:custDataLst>
          </p:nvPr>
        </p:nvSpPr>
        <p:spPr>
          <a:xfrm>
            <a:off x="1937050" y="1637477"/>
            <a:ext cx="9415127" cy="865964"/>
          </a:xfrm>
          <a:prstGeom prst="rect"/>
        </p:spPr>
        <p:txBody>
          <a:bodyPr anchor="ctr" anchorCtr="0" bIns="46800" lIns="90000" rIns="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情感教育是情商培养的基础，通过情感教育可以培养学生的情感认知和情感表达能力。</a:t>
            </a:r>
            <a:endParaRPr altLang="en-US" dirty="0" sz="2400" lang="zh-CN">
              <a:latin typeface="+mn-ea"/>
              <a:ea typeface="+mn-ea"/>
            </a:endParaRPr>
          </a:p>
        </p:txBody>
      </p:sp>
      <p:sp>
        <p:nvSpPr>
          <p:cNvPr id="1049640" name="文本框 14"/>
          <p:cNvSpPr txBox="1"/>
          <p:nvPr>
            <p:custDataLst>
              <p:tags r:id="rId12"/>
            </p:custDataLst>
          </p:nvPr>
        </p:nvSpPr>
        <p:spPr>
          <a:xfrm>
            <a:off x="1937050" y="2780079"/>
            <a:ext cx="9415127" cy="865251"/>
          </a:xfrm>
          <a:prstGeom prst="rect"/>
        </p:spPr>
        <p:txBody>
          <a:bodyPr anchor="ctr" anchorCtr="0" bIns="46800" lIns="90000" rIns="90000" rtlCol="0" tIns="46800" vert="horz" wrap="square">
            <a:normAutofit lnSpcReduction="2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情商培养是在情感教育的基础上，进一步发展学生的自我认知、情绪管理、自我激励、人际关系管理等方面的能力。</a:t>
            </a:r>
            <a:endParaRPr altLang="en-US" dirty="0" sz="2400" lang="zh-CN">
              <a:latin typeface="+mn-ea"/>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74" name="标题 1"/>
          <p:cNvSpPr>
            <a:spLocks noGrp="1"/>
          </p:cNvSpPr>
          <p:nvPr>
            <p:ph type="title"/>
          </p:nvPr>
        </p:nvSpPr>
        <p:spPr/>
        <p:txBody>
          <a:bodyPr/>
          <a:p>
            <a:r>
              <a:rPr altLang="en-US" lang="zh-CN"/>
              <a:t>初中教育中情感教育和情商培养的互补作用</a:t>
            </a:r>
            <a:endParaRPr altLang="en-US" lang="zh-CN"/>
          </a:p>
        </p:txBody>
      </p:sp>
      <p:sp>
        <p:nvSpPr>
          <p:cNvPr id="1049676" name="五边形 16"/>
          <p:cNvSpPr/>
          <p:nvPr>
            <p:custDataLst>
              <p:tags r:id="rId1"/>
            </p:custDataLst>
          </p:nvPr>
        </p:nvSpPr>
        <p:spPr>
          <a:xfrm rot="16200000" flipH="1">
            <a:off x="7367209" y="1751001"/>
            <a:ext cx="766742" cy="223105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8" name="五边形 17"/>
          <p:cNvSpPr/>
          <p:nvPr>
            <p:custDataLst>
              <p:tags r:id="rId2"/>
            </p:custDataLst>
          </p:nvPr>
        </p:nvSpPr>
        <p:spPr>
          <a:xfrm rot="16200000" flipH="1">
            <a:off x="7386160"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0" name="任意多边形 18"/>
          <p:cNvSpPr/>
          <p:nvPr>
            <p:custDataLst>
              <p:tags r:id="rId3"/>
            </p:custDataLst>
          </p:nvPr>
        </p:nvSpPr>
        <p:spPr>
          <a:xfrm>
            <a:off x="674929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2" name="任意多边形 19"/>
          <p:cNvSpPr/>
          <p:nvPr>
            <p:custDataLst>
              <p:tags r:id="rId4"/>
            </p:custDataLst>
          </p:nvPr>
        </p:nvSpPr>
        <p:spPr>
          <a:xfrm flipV="1">
            <a:off x="6635014" y="1907203"/>
            <a:ext cx="2231056"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4" name="五边形 2"/>
          <p:cNvSpPr/>
          <p:nvPr>
            <p:custDataLst>
              <p:tags r:id="rId5"/>
            </p:custDataLst>
          </p:nvPr>
        </p:nvSpPr>
        <p:spPr>
          <a:xfrm rot="16200000" flipH="1">
            <a:off x="2255621" y="1751575"/>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6" name="五边形 3"/>
          <p:cNvSpPr/>
          <p:nvPr>
            <p:custDataLst>
              <p:tags r:id="rId6"/>
            </p:custDataLst>
          </p:nvPr>
        </p:nvSpPr>
        <p:spPr>
          <a:xfrm rot="16200000" flipH="1">
            <a:off x="2275721" y="4236447"/>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8" name="任意多边形 4"/>
          <p:cNvSpPr/>
          <p:nvPr>
            <p:custDataLst>
              <p:tags r:id="rId7"/>
            </p:custDataLst>
          </p:nvPr>
        </p:nvSpPr>
        <p:spPr>
          <a:xfrm>
            <a:off x="1638854" y="2480325"/>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0" name="任意多边形 5"/>
          <p:cNvSpPr/>
          <p:nvPr>
            <p:custDataLst>
              <p:tags r:id="rId8"/>
            </p:custDataLst>
          </p:nvPr>
        </p:nvSpPr>
        <p:spPr>
          <a:xfrm flipV="1">
            <a:off x="1524000" y="1907203"/>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63885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16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情感教育有助于培养学生的情感认知和情感表达能力，为情商培养打下基础。</a:t>
            </a:r>
            <a:endParaRPr altLang="en-US" baseline="0" b="0" cap="none" dirty="0" sz="16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749294" y="3116044"/>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600" err="1">
                <a:solidFill>
                  <a:schemeClr val="tx1">
                    <a:lumMod val="75000"/>
                    <a:lumOff val="25000"/>
                  </a:schemeClr>
                </a:solidFill>
                <a:latin typeface="+mn-ea"/>
                <a:ea typeface="+mn-ea"/>
                <a:cs typeface="+mn-ea"/>
                <a:sym typeface="+mn-lt"/>
              </a:rPr>
              <a:t>情感教育和情商培养的融合发展，能够相互促进，全面提升学生的情感和心理素养。</a:t>
            </a:r>
            <a:endParaRPr dirty="0" sz="1600" err="1">
              <a:solidFill>
                <a:schemeClr val="tx1">
                  <a:lumMod val="75000"/>
                  <a:lumOff val="25000"/>
                </a:schemeClr>
              </a:solidFill>
              <a:latin typeface="+mn-ea"/>
              <a:ea typeface="+mn-ea"/>
              <a:cs typeface="+mn-ea"/>
              <a:sym typeface="+mn-lt"/>
            </a:endParaRPr>
          </a:p>
        </p:txBody>
      </p:sp>
      <p:sp>
        <p:nvSpPr>
          <p:cNvPr id="1049696" name="五边形 9"/>
          <p:cNvSpPr/>
          <p:nvPr>
            <p:custDataLst>
              <p:tags r:id="rId11"/>
            </p:custDataLst>
          </p:nvPr>
        </p:nvSpPr>
        <p:spPr>
          <a:xfrm rot="16200000" flipH="1">
            <a:off x="4877169" y="1763061"/>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8" name="五边形 10"/>
          <p:cNvSpPr/>
          <p:nvPr>
            <p:custDataLst>
              <p:tags r:id="rId12"/>
            </p:custDataLst>
          </p:nvPr>
        </p:nvSpPr>
        <p:spPr>
          <a:xfrm rot="16200000" flipH="1">
            <a:off x="4896695" y="4247932"/>
            <a:ext cx="728895" cy="2002012"/>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0" name="任意多边形 11"/>
          <p:cNvSpPr/>
          <p:nvPr>
            <p:custDataLst>
              <p:tags r:id="rId13"/>
            </p:custDataLst>
          </p:nvPr>
        </p:nvSpPr>
        <p:spPr>
          <a:xfrm>
            <a:off x="4259828" y="2491237"/>
            <a:ext cx="2002012"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02" name="任意多边形 12"/>
          <p:cNvSpPr/>
          <p:nvPr>
            <p:custDataLst>
              <p:tags r:id="rId14"/>
            </p:custDataLst>
          </p:nvPr>
        </p:nvSpPr>
        <p:spPr>
          <a:xfrm flipV="1">
            <a:off x="4145548" y="1919262"/>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4" name="五边形 23"/>
          <p:cNvSpPr/>
          <p:nvPr>
            <p:custDataLst>
              <p:tags r:id="rId15"/>
            </p:custDataLst>
          </p:nvPr>
        </p:nvSpPr>
        <p:spPr>
          <a:xfrm rot="16200000" flipH="1">
            <a:off x="9856101" y="1785457"/>
            <a:ext cx="766742" cy="222975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6" name="五边形 24"/>
          <p:cNvSpPr/>
          <p:nvPr>
            <p:custDataLst>
              <p:tags r:id="rId16"/>
            </p:custDataLst>
          </p:nvPr>
        </p:nvSpPr>
        <p:spPr>
          <a:xfrm rot="16200000" flipH="1">
            <a:off x="9875626" y="4269180"/>
            <a:ext cx="728895" cy="2003317"/>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8" name="任意多边形 25"/>
          <p:cNvSpPr/>
          <p:nvPr>
            <p:custDataLst>
              <p:tags r:id="rId17"/>
            </p:custDataLst>
          </p:nvPr>
        </p:nvSpPr>
        <p:spPr>
          <a:xfrm>
            <a:off x="9238185" y="2513633"/>
            <a:ext cx="2003317" cy="3021290"/>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0" name="任意多边形 26"/>
          <p:cNvSpPr/>
          <p:nvPr>
            <p:custDataLst>
              <p:tags r:id="rId18"/>
            </p:custDataLst>
          </p:nvPr>
        </p:nvSpPr>
        <p:spPr>
          <a:xfrm flipV="1">
            <a:off x="9124479" y="1941659"/>
            <a:ext cx="2229751" cy="10721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38759" y="3149351"/>
            <a:ext cx="2002012" cy="1803783"/>
          </a:xfrm>
          <a:prstGeom prst="rect"/>
          <a:noFill/>
          <a:ln>
            <a:noFill/>
          </a:ln>
        </p:spPr>
        <p:txBody>
          <a:bodyPr wrap="square">
            <a:normAutofit fontScale="8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通过情感教育和情商培养的互补作用，可以更好地实现初中教育的育人目标，促进学生全面发展。</a:t>
            </a:r>
            <a:endParaRPr dirty="0" sz="2000" err="1">
              <a:solidFill>
                <a:schemeClr val="tx1">
                  <a:lumMod val="75000"/>
                  <a:lumOff val="25000"/>
                </a:schemeClr>
              </a:solidFill>
              <a:latin typeface="+mn-ea"/>
              <a:ea typeface="+mn-ea"/>
              <a:cs typeface="+mn-ea"/>
              <a:sym typeface="+mn-lt"/>
            </a:endParaRPr>
          </a:p>
        </p:txBody>
      </p:sp>
      <p:sp>
        <p:nvSpPr>
          <p:cNvPr id="10497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4259828" y="3126955"/>
            <a:ext cx="2002012" cy="180378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1600" lang="zh-CN">
                <a:solidFill>
                  <a:schemeClr val="tx1">
                    <a:lumMod val="75000"/>
                    <a:lumOff val="25000"/>
                  </a:schemeClr>
                </a:solidFill>
                <a:latin typeface="+mn-ea"/>
                <a:ea typeface="+mn-ea"/>
                <a:cs typeface="+mn-ea"/>
                <a:sym typeface="+mn-lt"/>
              </a:rPr>
              <a:t>情商培养注重学生的自我认知、情绪管理和社会技能，能够提升学生的情感素养。</a:t>
            </a:r>
            <a:endParaRPr altLang="en-US" dirty="0" sz="16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48" name="标题 1"/>
          <p:cNvSpPr>
            <a:spLocks noGrp="1"/>
          </p:cNvSpPr>
          <p:nvPr>
            <p:ph type="title"/>
          </p:nvPr>
        </p:nvSpPr>
        <p:spPr/>
        <p:txBody>
          <a:bodyPr/>
          <a:p>
            <a:r>
              <a:rPr altLang="en-US" lang="zh-CN"/>
              <a:t>初中教育中情感教育和情商培养的融合模式和实施策略</a:t>
            </a:r>
            <a:endParaRPr altLang="en-US" lang="zh-CN"/>
          </a:p>
        </p:txBody>
      </p:sp>
      <p:sp>
        <p:nvSpPr>
          <p:cNvPr id="1049750" name="矩形 5"/>
          <p:cNvSpPr/>
          <p:nvPr>
            <p:custDataLst>
              <p:tags r:id="rId1"/>
            </p:custDataLst>
          </p:nvPr>
        </p:nvSpPr>
        <p:spPr>
          <a:xfrm>
            <a:off x="1524000"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52" name="矩形 10"/>
          <p:cNvSpPr/>
          <p:nvPr>
            <p:custDataLst>
              <p:tags r:id="rId2"/>
            </p:custDataLst>
          </p:nvPr>
        </p:nvSpPr>
        <p:spPr>
          <a:xfrm>
            <a:off x="1841772"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754" name="TextBox 2"/>
          <p:cNvSpPr txBox="1"/>
          <p:nvPr>
            <p:custDataLst>
              <p:tags r:id="rId3"/>
            </p:custDataLst>
          </p:nvPr>
        </p:nvSpPr>
        <p:spPr>
          <a:xfrm>
            <a:off x="1662883"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融合模式：情感教育和情商培养相互渗透，形成有机整体</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56" name="矩形 6"/>
          <p:cNvSpPr/>
          <p:nvPr>
            <p:custDataLst>
              <p:tags r:id="rId4"/>
            </p:custDataLst>
          </p:nvPr>
        </p:nvSpPr>
        <p:spPr>
          <a:xfrm>
            <a:off x="403188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58" name="矩形 11"/>
          <p:cNvSpPr/>
          <p:nvPr>
            <p:custDataLst>
              <p:tags r:id="rId5"/>
            </p:custDataLst>
          </p:nvPr>
        </p:nvSpPr>
        <p:spPr>
          <a:xfrm>
            <a:off x="4366806"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760" name="TextBox 2"/>
          <p:cNvSpPr txBox="1"/>
          <p:nvPr>
            <p:custDataLst>
              <p:tags r:id="rId6"/>
            </p:custDataLst>
          </p:nvPr>
        </p:nvSpPr>
        <p:spPr>
          <a:xfrm>
            <a:off x="4170199" y="3114594"/>
            <a:ext cx="2042231" cy="1649085"/>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实施策略：制定情感教育和情商培养的课程计划，开展相关活动，建立评价机制</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62" name="矩形 33"/>
          <p:cNvSpPr/>
          <p:nvPr>
            <p:custDataLst>
              <p:tags r:id="rId7"/>
            </p:custDataLst>
          </p:nvPr>
        </p:nvSpPr>
        <p:spPr>
          <a:xfrm>
            <a:off x="6535775"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64" name="矩形 37"/>
          <p:cNvSpPr/>
          <p:nvPr>
            <p:custDataLst>
              <p:tags r:id="rId8"/>
            </p:custDataLst>
          </p:nvPr>
        </p:nvSpPr>
        <p:spPr>
          <a:xfrm>
            <a:off x="685354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766" name="TextBox 2"/>
          <p:cNvSpPr txBox="1"/>
          <p:nvPr>
            <p:custDataLst>
              <p:tags r:id="rId9"/>
            </p:custDataLst>
          </p:nvPr>
        </p:nvSpPr>
        <p:spPr>
          <a:xfrm>
            <a:off x="6674657" y="3114594"/>
            <a:ext cx="2042231" cy="1649085"/>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教师培训：提高教师的情感教育和情商培养能力，加强教师之间的交流与合作</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68" name="矩形 34"/>
          <p:cNvSpPr/>
          <p:nvPr>
            <p:custDataLst>
              <p:tags r:id="rId10"/>
            </p:custDataLst>
          </p:nvPr>
        </p:nvSpPr>
        <p:spPr>
          <a:xfrm>
            <a:off x="9034518" y="2600786"/>
            <a:ext cx="2319782" cy="234624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70" name="矩形 38"/>
          <p:cNvSpPr/>
          <p:nvPr>
            <p:custDataLst>
              <p:tags r:id="rId11"/>
            </p:custDataLst>
          </p:nvPr>
        </p:nvSpPr>
        <p:spPr>
          <a:xfrm>
            <a:off x="9369437" y="2595642"/>
            <a:ext cx="476305" cy="24697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latin typeface="+mn-ea"/>
              <a:sym typeface="Arial" panose="02080604020202020204" pitchFamily="34" charset="0"/>
            </a:endParaRPr>
          </a:p>
        </p:txBody>
      </p:sp>
      <p:sp>
        <p:nvSpPr>
          <p:cNvPr id="1049772" name="TextBox 2"/>
          <p:cNvSpPr txBox="1"/>
          <p:nvPr>
            <p:custDataLst>
              <p:tags r:id="rId12"/>
            </p:custDataLst>
          </p:nvPr>
        </p:nvSpPr>
        <p:spPr>
          <a:xfrm>
            <a:off x="9173401" y="3114594"/>
            <a:ext cx="2042231" cy="164908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家校合作：加强与家长的沟通，共同关注学生的情感和情商发展</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06" name="标题 1"/>
          <p:cNvSpPr>
            <a:spLocks noGrp="1"/>
          </p:cNvSpPr>
          <p:nvPr>
            <p:ph type="title"/>
          </p:nvPr>
        </p:nvSpPr>
        <p:spPr/>
        <p:txBody>
          <a:bodyPr/>
          <a:p>
            <a:r>
              <a:rPr altLang="en-US" lang="zh-CN"/>
              <a:t>初中教育中情感教育和情商培养的未来发展方向和趋势</a:t>
            </a:r>
            <a:endParaRPr altLang="en-US" lang="zh-CN"/>
          </a:p>
        </p:txBody>
      </p:sp>
      <p:sp>
        <p:nvSpPr>
          <p:cNvPr id="1049808" name="任意多边形 20"/>
          <p:cNvSpPr/>
          <p:nvPr>
            <p:custDataLst>
              <p:tags r:id="rId1"/>
            </p:custDataLst>
          </p:nvPr>
        </p:nvSpPr>
        <p:spPr>
          <a:xfrm rot="2700000">
            <a:off x="20188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10" name="文本框 24"/>
          <p:cNvSpPr txBox="1"/>
          <p:nvPr>
            <p:custDataLst>
              <p:tags r:id="rId2"/>
            </p:custDataLst>
          </p:nvPr>
        </p:nvSpPr>
        <p:spPr bwMode="auto">
          <a:xfrm>
            <a:off x="16604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情感教育和情商培养将更加注重个体差异和多元化需求，以适应不同学生的发展需要。</a:t>
            </a:r>
            <a:endParaRPr altLang="en-US" dirty="0" sz="2000" lang="zh-CN" spc="150">
              <a:solidFill>
                <a:schemeClr val="tx1">
                  <a:lumMod val="75000"/>
                  <a:lumOff val="25000"/>
                </a:schemeClr>
              </a:solidFill>
              <a:latin typeface="+mn-ea"/>
              <a:sym typeface="+mn-ea"/>
            </a:endParaRPr>
          </a:p>
        </p:txBody>
      </p:sp>
      <p:sp>
        <p:nvSpPr>
          <p:cNvPr id="1049812" name="矩形 42"/>
          <p:cNvSpPr/>
          <p:nvPr>
            <p:custDataLst>
              <p:tags r:id="rId3"/>
            </p:custDataLst>
          </p:nvPr>
        </p:nvSpPr>
        <p:spPr>
          <a:xfrm>
            <a:off x="17934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14" name="任意多边形 18"/>
          <p:cNvSpPr/>
          <p:nvPr>
            <p:custDataLst>
              <p:tags r:id="rId4"/>
            </p:custDataLst>
          </p:nvPr>
        </p:nvSpPr>
        <p:spPr>
          <a:xfrm rot="5400000">
            <a:off x="45352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16" name="文本框 27"/>
          <p:cNvSpPr txBox="1"/>
          <p:nvPr>
            <p:custDataLst>
              <p:tags r:id="rId5"/>
            </p:custDataLst>
          </p:nvPr>
        </p:nvSpPr>
        <p:spPr bwMode="auto">
          <a:xfrm>
            <a:off x="4176139"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随着科技的发展，情感教育和情商培养将更加注重数字化和智能化技术的应用，以提高教育效果和效率。</a:t>
            </a:r>
            <a:endParaRPr altLang="en-US" dirty="0" sz="2000" lang="zh-CN" spc="150">
              <a:solidFill>
                <a:schemeClr val="tx1">
                  <a:lumMod val="75000"/>
                  <a:lumOff val="25000"/>
                </a:schemeClr>
              </a:solidFill>
              <a:latin typeface="+mn-ea"/>
              <a:sym typeface="+mn-ea"/>
            </a:endParaRPr>
          </a:p>
        </p:txBody>
      </p:sp>
      <p:sp>
        <p:nvSpPr>
          <p:cNvPr id="1049818" name="矩形 43"/>
          <p:cNvSpPr/>
          <p:nvPr>
            <p:custDataLst>
              <p:tags r:id="rId6"/>
            </p:custDataLst>
          </p:nvPr>
        </p:nvSpPr>
        <p:spPr>
          <a:xfrm>
            <a:off x="43098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20" name="任意多边形 21"/>
          <p:cNvSpPr/>
          <p:nvPr>
            <p:custDataLst>
              <p:tags r:id="rId7"/>
            </p:custDataLst>
          </p:nvPr>
        </p:nvSpPr>
        <p:spPr>
          <a:xfrm rot="18900000" flipH="1">
            <a:off x="70509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22" name="文本框 30"/>
          <p:cNvSpPr txBox="1"/>
          <p:nvPr>
            <p:custDataLst>
              <p:tags r:id="rId8"/>
            </p:custDataLst>
          </p:nvPr>
        </p:nvSpPr>
        <p:spPr bwMode="auto">
          <a:xfrm>
            <a:off x="66925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未来情感教育和情商培养将更加注重跨学科整合，以促进学生的全面发展。</a:t>
            </a:r>
            <a:endParaRPr altLang="en-US" dirty="0" sz="2000" lang="zh-CN" spc="150">
              <a:solidFill>
                <a:schemeClr val="tx1">
                  <a:lumMod val="75000"/>
                  <a:lumOff val="25000"/>
                </a:schemeClr>
              </a:solidFill>
              <a:latin typeface="+mn-ea"/>
              <a:sym typeface="+mn-ea"/>
            </a:endParaRPr>
          </a:p>
        </p:txBody>
      </p:sp>
      <p:sp>
        <p:nvSpPr>
          <p:cNvPr id="1049824" name="矩形 44"/>
          <p:cNvSpPr/>
          <p:nvPr>
            <p:custDataLst>
              <p:tags r:id="rId9"/>
            </p:custDataLst>
          </p:nvPr>
        </p:nvSpPr>
        <p:spPr>
          <a:xfrm>
            <a:off x="68248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26" name="任意多边形 22"/>
          <p:cNvSpPr/>
          <p:nvPr>
            <p:custDataLst>
              <p:tags r:id="rId10"/>
            </p:custDataLst>
          </p:nvPr>
        </p:nvSpPr>
        <p:spPr>
          <a:xfrm rot="2700000" flipH="1" flipV="1">
            <a:off x="95666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28" name="文本框 33"/>
          <p:cNvSpPr txBox="1"/>
          <p:nvPr>
            <p:custDataLst>
              <p:tags r:id="rId11"/>
            </p:custDataLst>
          </p:nvPr>
        </p:nvSpPr>
        <p:spPr bwMode="auto">
          <a:xfrm>
            <a:off x="9208210" y="3113403"/>
            <a:ext cx="2008977" cy="3064097"/>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情感教育和情商培养将更加注重与家庭教育和社会教育的合作，以形成教育合力，共同促进学生的成长和发展。</a:t>
            </a:r>
            <a:endParaRPr altLang="en-US" dirty="0" sz="2000" lang="zh-CN" spc="150">
              <a:solidFill>
                <a:schemeClr val="tx1">
                  <a:lumMod val="75000"/>
                  <a:lumOff val="25000"/>
                </a:schemeClr>
              </a:solidFill>
              <a:latin typeface="+mn-ea"/>
              <a:sym typeface="+mn-ea"/>
            </a:endParaRPr>
          </a:p>
        </p:txBody>
      </p:sp>
      <p:sp>
        <p:nvSpPr>
          <p:cNvPr id="1049830" name="矩形 45"/>
          <p:cNvSpPr/>
          <p:nvPr>
            <p:custDataLst>
              <p:tags r:id="rId12"/>
            </p:custDataLst>
          </p:nvPr>
        </p:nvSpPr>
        <p:spPr>
          <a:xfrm>
            <a:off x="93412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64" name="标题"/>
          <p:cNvSpPr>
            <a:spLocks noGrp="1"/>
          </p:cNvSpPr>
          <p:nvPr>
            <p:ph type="title"/>
            <p:custDataLst>
              <p:tags r:id="rId1"/>
            </p:custDataLst>
          </p:nvPr>
        </p:nvSpPr>
        <p:spPr>
          <a:xfrm>
            <a:off x="1526400" y="3381109"/>
            <a:ext cx="9144000" cy="1152000"/>
          </a:xfrm>
        </p:spPr>
        <p:txBody>
          <a:bodyPr/>
          <a:p>
            <a:r>
              <a:rPr altLang="en-US" dirty="0" lang="zh-CN"/>
              <a:t>初中教育中情感教育和情商培养的实践案例分析</a:t>
            </a:r>
            <a:endParaRPr altLang="en-US" dirty="0" lang="zh-CN"/>
          </a:p>
        </p:txBody>
      </p:sp>
      <p:sp>
        <p:nvSpPr>
          <p:cNvPr id="1049866" name="节编号"/>
          <p:cNvSpPr>
            <a:spLocks noGrp="1"/>
          </p:cNvSpPr>
          <p:nvPr>
            <p:ph type="body" sz="quarter" idx="13"/>
            <p:custDataLst>
              <p:tags r:id="rId2"/>
            </p:custDataLst>
          </p:nvPr>
        </p:nvSpPr>
        <p:spPr>
          <a:xfrm>
            <a:off x="1524000" y="2189693"/>
            <a:ext cx="9144000" cy="1148675"/>
          </a:xfrm>
        </p:spPr>
        <p:txBody>
          <a:bodyPr/>
          <a:p>
            <a:r>
              <a:rPr altLang="zh-CN" dirty="0" lang="en-US"/>
              <a:t>05</a:t>
            </a:r>
            <a:endParaRPr altLang="zh-CN" dirty="0"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92" name="标题 1"/>
          <p:cNvSpPr>
            <a:spLocks noGrp="1"/>
          </p:cNvSpPr>
          <p:nvPr>
            <p:ph type="title"/>
          </p:nvPr>
        </p:nvSpPr>
        <p:spPr/>
        <p:txBody>
          <a:bodyPr/>
          <a:p>
            <a:r>
              <a:rPr altLang="en-US" lang="zh-CN"/>
              <a:t>国内外的成功实践案例介绍和分析</a:t>
            </a:r>
            <a:endParaRPr altLang="en-US" lang="zh-CN"/>
          </a:p>
        </p:txBody>
      </p:sp>
      <p:sp>
        <p:nvSpPr>
          <p:cNvPr id="1049894" name="五边形 30"/>
          <p:cNvSpPr/>
          <p:nvPr>
            <p:custDataLst>
              <p:tags r:id="rId1"/>
            </p:custDataLst>
          </p:nvPr>
        </p:nvSpPr>
        <p:spPr>
          <a:xfrm>
            <a:off x="1524000" y="3254120"/>
            <a:ext cx="2605327" cy="1059031"/>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96" name="燕尾形 36"/>
          <p:cNvSpPr/>
          <p:nvPr>
            <p:custDataLst>
              <p:tags r:id="rId2"/>
            </p:custDataLst>
          </p:nvPr>
        </p:nvSpPr>
        <p:spPr>
          <a:xfrm>
            <a:off x="3864767" y="3254120"/>
            <a:ext cx="2605327" cy="1059031"/>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98" name="燕尾形 37"/>
          <p:cNvSpPr/>
          <p:nvPr>
            <p:custDataLst>
              <p:tags r:id="rId3"/>
            </p:custDataLst>
          </p:nvPr>
        </p:nvSpPr>
        <p:spPr>
          <a:xfrm>
            <a:off x="8546301" y="3254120"/>
            <a:ext cx="2605327" cy="1059031"/>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0" name="燕尾形 38"/>
          <p:cNvSpPr/>
          <p:nvPr>
            <p:custDataLst>
              <p:tags r:id="rId4"/>
            </p:custDataLst>
          </p:nvPr>
        </p:nvSpPr>
        <p:spPr>
          <a:xfrm>
            <a:off x="6205534" y="3254120"/>
            <a:ext cx="2605327" cy="1059031"/>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2" name="文本框 3"/>
          <p:cNvSpPr txBox="1"/>
          <p:nvPr>
            <p:custDataLst>
              <p:tags r:id="rId5"/>
            </p:custDataLst>
          </p:nvPr>
        </p:nvSpPr>
        <p:spPr>
          <a:xfrm>
            <a:off x="3810275"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国内案例：上海市某中学的情商培养课程</a:t>
            </a:r>
            <a:endParaRPr altLang="en-US" sz="1400" lang="zh-CN" spc="150">
              <a:solidFill>
                <a:schemeClr val="tx1"/>
              </a:solidFill>
              <a:effectLst/>
              <a:latin typeface="+mn-ea"/>
              <a:sym typeface="+mn-ea"/>
            </a:endParaRPr>
          </a:p>
        </p:txBody>
      </p:sp>
      <p:sp>
        <p:nvSpPr>
          <p:cNvPr id="1049904" name="文本框 6"/>
          <p:cNvSpPr txBox="1"/>
          <p:nvPr>
            <p:custDataLst>
              <p:tags r:id="rId6"/>
            </p:custDataLst>
          </p:nvPr>
        </p:nvSpPr>
        <p:spPr>
          <a:xfrm>
            <a:off x="1524000"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国内案例：北京市某中学的情感教育实践</a:t>
            </a:r>
            <a:endParaRPr altLang="en-US" dirty="0" sz="1400" lang="zh-CN" spc="150">
              <a:solidFill>
                <a:schemeClr val="tx1"/>
              </a:solidFill>
              <a:effectLst/>
              <a:latin typeface="+mn-ea"/>
              <a:sym typeface="+mn-ea"/>
            </a:endParaRPr>
          </a:p>
        </p:txBody>
      </p:sp>
      <p:sp>
        <p:nvSpPr>
          <p:cNvPr id="1049906" name="文本框 7"/>
          <p:cNvSpPr txBox="1"/>
          <p:nvPr>
            <p:custDataLst>
              <p:tags r:id="rId7"/>
            </p:custDataLst>
          </p:nvPr>
        </p:nvSpPr>
        <p:spPr>
          <a:xfrm>
            <a:off x="6203955" y="1772582"/>
            <a:ext cx="2809868" cy="1267521"/>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国外案例：美国某中学的情感教育项目</a:t>
            </a:r>
            <a:endParaRPr altLang="en-US" sz="1400" lang="zh-CN" spc="150">
              <a:solidFill>
                <a:schemeClr val="tx1"/>
              </a:solidFill>
              <a:effectLst/>
              <a:latin typeface="+mn-ea"/>
              <a:sym typeface="+mn-ea"/>
            </a:endParaRPr>
          </a:p>
        </p:txBody>
      </p:sp>
      <p:sp>
        <p:nvSpPr>
          <p:cNvPr id="1049908" name="文本框 8"/>
          <p:cNvSpPr txBox="1"/>
          <p:nvPr>
            <p:custDataLst>
              <p:tags r:id="rId8"/>
            </p:custDataLst>
          </p:nvPr>
        </p:nvSpPr>
        <p:spPr>
          <a:xfrm>
            <a:off x="8543932" y="4539015"/>
            <a:ext cx="2809868" cy="123119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国外案例：英国某中学的情商教育模式</a:t>
            </a:r>
            <a:endParaRPr altLang="en-US" sz="1400" lang="zh-CN" spc="150">
              <a:solidFill>
                <a:schemeClr val="tx1"/>
              </a:solidFill>
              <a:effectLst/>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42" name="标题 1"/>
          <p:cNvSpPr>
            <a:spLocks noGrp="1"/>
          </p:cNvSpPr>
          <p:nvPr>
            <p:ph type="title"/>
          </p:nvPr>
        </p:nvSpPr>
        <p:spPr/>
        <p:txBody>
          <a:bodyPr/>
          <a:p>
            <a:r>
              <a:rPr altLang="en-US" lang="zh-CN"/>
              <a:t>实践案例中的经验和教训总结</a:t>
            </a:r>
            <a:endParaRPr altLang="en-US" lang="zh-CN"/>
          </a:p>
        </p:txBody>
      </p:sp>
      <p:sp>
        <p:nvSpPr>
          <p:cNvPr id="1049944" name="矩形 3"/>
          <p:cNvSpPr/>
          <p:nvPr>
            <p:custDataLst>
              <p:tags r:id="rId1"/>
            </p:custDataLst>
          </p:nvPr>
        </p:nvSpPr>
        <p:spPr>
          <a:xfrm>
            <a:off x="2042276" y="1436267"/>
            <a:ext cx="9311583" cy="1023782"/>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46" name="矩形 13"/>
          <p:cNvSpPr/>
          <p:nvPr>
            <p:custDataLst>
              <p:tags r:id="rId2"/>
            </p:custDataLst>
          </p:nvPr>
        </p:nvSpPr>
        <p:spPr>
          <a:xfrm>
            <a:off x="1524000" y="1436267"/>
            <a:ext cx="252527" cy="1023782"/>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48" name="文本框 4"/>
          <p:cNvSpPr txBox="1"/>
          <p:nvPr>
            <p:custDataLst>
              <p:tags r:id="rId3"/>
            </p:custDataLst>
          </p:nvPr>
        </p:nvSpPr>
        <p:spPr>
          <a:xfrm>
            <a:off x="2308889" y="1524722"/>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案例选择：选择具有代表性的实践案例，确保分析的针对性和有效性。</a:t>
            </a:r>
            <a:endParaRPr altLang="en-US" dirty="0" sz="2000" lang="zh-CN" spc="150">
              <a:solidFill>
                <a:schemeClr val="tx1">
                  <a:lumMod val="85000"/>
                  <a:lumOff val="15000"/>
                </a:schemeClr>
              </a:solidFill>
              <a:latin typeface="+mn-ea"/>
              <a:sym typeface="+mn-ea"/>
            </a:endParaRPr>
          </a:p>
        </p:txBody>
      </p:sp>
      <p:sp>
        <p:nvSpPr>
          <p:cNvPr id="1049950" name="矩形 39"/>
          <p:cNvSpPr/>
          <p:nvPr>
            <p:custDataLst>
              <p:tags r:id="rId4"/>
            </p:custDataLst>
          </p:nvPr>
        </p:nvSpPr>
        <p:spPr>
          <a:xfrm>
            <a:off x="2042276" y="2651599"/>
            <a:ext cx="9311583" cy="1023782"/>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2" name="矩形 5"/>
          <p:cNvSpPr/>
          <p:nvPr>
            <p:custDataLst>
              <p:tags r:id="rId5"/>
            </p:custDataLst>
          </p:nvPr>
        </p:nvSpPr>
        <p:spPr>
          <a:xfrm>
            <a:off x="1524000" y="2651599"/>
            <a:ext cx="252527" cy="1023782"/>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4" name="文本框 41"/>
          <p:cNvSpPr txBox="1"/>
          <p:nvPr>
            <p:custDataLst>
              <p:tags r:id="rId6"/>
            </p:custDataLst>
          </p:nvPr>
        </p:nvSpPr>
        <p:spPr>
          <a:xfrm>
            <a:off x="2308889" y="2740055"/>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案例实施：详细描述案例的实施过程，包括目标、方法、资源和时间安排等。</a:t>
            </a:r>
            <a:endParaRPr altLang="en-US" dirty="0" sz="2000" lang="zh-CN" spc="150">
              <a:solidFill>
                <a:schemeClr val="tx1">
                  <a:lumMod val="85000"/>
                  <a:lumOff val="15000"/>
                </a:schemeClr>
              </a:solidFill>
              <a:latin typeface="+mn-ea"/>
              <a:sym typeface="+mn-ea"/>
            </a:endParaRPr>
          </a:p>
        </p:txBody>
      </p:sp>
      <p:sp>
        <p:nvSpPr>
          <p:cNvPr id="1049956" name="矩形 12"/>
          <p:cNvSpPr/>
          <p:nvPr>
            <p:custDataLst>
              <p:tags r:id="rId7"/>
            </p:custDataLst>
          </p:nvPr>
        </p:nvSpPr>
        <p:spPr>
          <a:xfrm>
            <a:off x="2042276" y="3866931"/>
            <a:ext cx="9311583" cy="1023782"/>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8" name="矩形 17"/>
          <p:cNvSpPr/>
          <p:nvPr>
            <p:custDataLst>
              <p:tags r:id="rId8"/>
            </p:custDataLst>
          </p:nvPr>
        </p:nvSpPr>
        <p:spPr>
          <a:xfrm>
            <a:off x="1524000" y="3866931"/>
            <a:ext cx="252527" cy="1023782"/>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0" name="文本框 19"/>
          <p:cNvSpPr txBox="1"/>
          <p:nvPr>
            <p:custDataLst>
              <p:tags r:id="rId9"/>
            </p:custDataLst>
          </p:nvPr>
        </p:nvSpPr>
        <p:spPr>
          <a:xfrm>
            <a:off x="2308889" y="3955387"/>
            <a:ext cx="8909546" cy="846922"/>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案例分析：从情感教育和情商培养的角度，分析案例中成功和失败的原因。</a:t>
            </a:r>
            <a:endParaRPr altLang="en-US" dirty="0" sz="2000" lang="zh-CN" spc="150">
              <a:solidFill>
                <a:schemeClr val="tx1">
                  <a:lumMod val="85000"/>
                  <a:lumOff val="15000"/>
                </a:schemeClr>
              </a:solidFill>
              <a:latin typeface="+mn-ea"/>
              <a:sym typeface="+mn-ea"/>
            </a:endParaRPr>
          </a:p>
        </p:txBody>
      </p:sp>
      <p:sp>
        <p:nvSpPr>
          <p:cNvPr id="1049962" name="矩形 49"/>
          <p:cNvSpPr/>
          <p:nvPr>
            <p:custDataLst>
              <p:tags r:id="rId10"/>
            </p:custDataLst>
          </p:nvPr>
        </p:nvSpPr>
        <p:spPr>
          <a:xfrm>
            <a:off x="2042276" y="5081640"/>
            <a:ext cx="9311583" cy="1023782"/>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4" name="矩形 26"/>
          <p:cNvSpPr/>
          <p:nvPr>
            <p:custDataLst>
              <p:tags r:id="rId11"/>
            </p:custDataLst>
          </p:nvPr>
        </p:nvSpPr>
        <p:spPr>
          <a:xfrm>
            <a:off x="1524000" y="5081640"/>
            <a:ext cx="252527" cy="1023782"/>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6" name="文本框 27"/>
          <p:cNvSpPr txBox="1"/>
          <p:nvPr>
            <p:custDataLst>
              <p:tags r:id="rId12"/>
            </p:custDataLst>
          </p:nvPr>
        </p:nvSpPr>
        <p:spPr>
          <a:xfrm>
            <a:off x="2308889" y="5170096"/>
            <a:ext cx="8909546" cy="846922"/>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案例总结：总结实践案例中的经验和教训，提出改进和优化建议。</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00" name="标题 1"/>
          <p:cNvSpPr>
            <a:spLocks noGrp="1"/>
          </p:cNvSpPr>
          <p:nvPr>
            <p:ph type="title"/>
          </p:nvPr>
        </p:nvSpPr>
        <p:spPr/>
        <p:txBody>
          <a:bodyPr/>
          <a:p>
            <a:r>
              <a:rPr altLang="en-US" lang="zh-CN"/>
              <a:t>对未来初中教育的启示和建议</a:t>
            </a:r>
            <a:endParaRPr altLang="en-US" lang="zh-CN"/>
          </a:p>
        </p:txBody>
      </p:sp>
      <p:sp>
        <p:nvSpPr>
          <p:cNvPr id="1050002" name="矩形 31"/>
          <p:cNvSpPr/>
          <p:nvPr>
            <p:custDataLst>
              <p:tags r:id="rId1"/>
            </p:custDataLst>
          </p:nvPr>
        </p:nvSpPr>
        <p:spPr>
          <a:xfrm>
            <a:off x="29845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重视情感教育和情商培养在初中教育中的地位和作用，将其纳入课程体系中。</a:t>
            </a:r>
            <a:endParaRPr altLang="en-US" dirty="0" sz="1200" lang="zh-CN" spc="150">
              <a:solidFill>
                <a:schemeClr val="tx1">
                  <a:lumMod val="65000"/>
                  <a:lumOff val="35000"/>
                </a:schemeClr>
              </a:solidFill>
              <a:latin typeface="+mn-ea"/>
              <a:sym typeface="+mn-ea"/>
            </a:endParaRPr>
          </a:p>
        </p:txBody>
      </p:sp>
      <p:sp>
        <p:nvSpPr>
          <p:cNvPr id="1050004" name="矩形 4"/>
          <p:cNvSpPr/>
          <p:nvPr>
            <p:custDataLst>
              <p:tags r:id="rId2"/>
            </p:custDataLst>
          </p:nvPr>
        </p:nvSpPr>
        <p:spPr>
          <a:xfrm>
            <a:off x="29845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加强对初中教师的培训，提高教师的情感教育和情商培养能力。</a:t>
            </a:r>
            <a:endParaRPr altLang="en-US" dirty="0" sz="1200" lang="zh-CN" spc="150">
              <a:solidFill>
                <a:schemeClr val="tx1">
                  <a:lumMod val="65000"/>
                  <a:lumOff val="35000"/>
                </a:schemeClr>
              </a:solidFill>
              <a:latin typeface="+mn-ea"/>
              <a:sym typeface="+mn-ea"/>
            </a:endParaRPr>
          </a:p>
        </p:txBody>
      </p:sp>
      <p:sp>
        <p:nvSpPr>
          <p:cNvPr id="1050006" name="矩形 5"/>
          <p:cNvSpPr/>
          <p:nvPr>
            <p:custDataLst>
              <p:tags r:id="rId3"/>
            </p:custDataLst>
          </p:nvPr>
        </p:nvSpPr>
        <p:spPr>
          <a:xfrm>
            <a:off x="29845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开展丰富多彩的课外活动，培养学生的情感表达和人际交往能力。</a:t>
            </a:r>
            <a:endParaRPr altLang="en-US" dirty="0" sz="1200" lang="zh-CN" spc="150">
              <a:solidFill>
                <a:schemeClr val="tx1">
                  <a:lumMod val="65000"/>
                  <a:lumOff val="35000"/>
                </a:schemeClr>
              </a:solidFill>
              <a:latin typeface="+mn-ea"/>
              <a:sym typeface="+mn-ea"/>
            </a:endParaRPr>
          </a:p>
        </p:txBody>
      </p:sp>
      <p:sp>
        <p:nvSpPr>
          <p:cNvPr id="1050008" name="矩形 7"/>
          <p:cNvSpPr/>
          <p:nvPr>
            <p:custDataLst>
              <p:tags r:id="rId4"/>
            </p:custDataLst>
          </p:nvPr>
        </p:nvSpPr>
        <p:spPr>
          <a:xfrm>
            <a:off x="29845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建立科学的评价体系，将情感教育和情商培养纳入学生的综合素质评价中。</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42" name="标题 1"/>
          <p:cNvSpPr>
            <a:spLocks noGrp="1"/>
          </p:cNvSpPr>
          <p:nvPr>
            <p:ph type="title"/>
          </p:nvPr>
        </p:nvSpPr>
        <p:spPr/>
        <p:txBody>
          <a:bodyPr/>
          <a:p>
            <a:r>
              <a:rPr altLang="en-US" lang="zh-CN"/>
              <a:t>实践案例对初中教育改革的影响和推动作用</a:t>
            </a:r>
            <a:endParaRPr altLang="en-US" lang="zh-CN"/>
          </a:p>
        </p:txBody>
      </p:sp>
      <p:sp>
        <p:nvSpPr>
          <p:cNvPr id="1050044" name="圆角矩形 26"/>
          <p:cNvSpPr/>
          <p:nvPr>
            <p:custDataLst>
              <p:tags r:id="rId1"/>
            </p:custDataLst>
          </p:nvPr>
        </p:nvSpPr>
        <p:spPr>
          <a:xfrm>
            <a:off x="1524000"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46" name="圆角矩形 28"/>
          <p:cNvSpPr/>
          <p:nvPr>
            <p:custDataLst>
              <p:tags r:id="rId2"/>
            </p:custDataLst>
          </p:nvPr>
        </p:nvSpPr>
        <p:spPr>
          <a:xfrm>
            <a:off x="1526277"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048" name="文本框 31"/>
          <p:cNvSpPr txBox="1"/>
          <p:nvPr>
            <p:custDataLst>
              <p:tags r:id="rId3"/>
            </p:custDataLst>
          </p:nvPr>
        </p:nvSpPr>
        <p:spPr>
          <a:xfrm>
            <a:off x="1662881" y="2355440"/>
            <a:ext cx="2045769" cy="3051471"/>
          </a:xfrm>
          <a:prstGeom prst="rect"/>
          <a:noFill/>
        </p:spPr>
        <p:txBody>
          <a:bodyPr anchor="t" anchorCtr="0" rtlCol="0" wrap="square">
            <a:normAutofit fontScale="95000" lnSpcReduction="20000"/>
          </a:bodyPr>
          <a:p>
            <a:pPr algn="just" fontAlgn="auto">
              <a:lnSpc>
                <a:spcPct val="120000"/>
              </a:lnSpc>
            </a:pPr>
            <a:r>
              <a:rPr altLang="en-US" dirty="0" sz="2000" lang="zh-CN" spc="200">
                <a:solidFill>
                  <a:schemeClr val="tx1">
                    <a:lumMod val="85000"/>
                    <a:lumOff val="15000"/>
                  </a:schemeClr>
                </a:solidFill>
                <a:latin typeface="+mn-ea"/>
                <a:sym typeface="+mn-ea"/>
              </a:rPr>
              <a:t>提升学生情感素养：通过实践案例，初中学生能够更好地理解情感教育和情商培养的重要性，提升自身的情感素养。</a:t>
            </a:r>
            <a:endParaRPr altLang="en-US" dirty="0" sz="2000" lang="zh-CN" spc="200">
              <a:solidFill>
                <a:schemeClr val="tx1">
                  <a:lumMod val="85000"/>
                  <a:lumOff val="15000"/>
                </a:schemeClr>
              </a:solidFill>
              <a:latin typeface="+mn-ea"/>
              <a:sym typeface="+mn-ea"/>
            </a:endParaRPr>
          </a:p>
        </p:txBody>
      </p:sp>
      <p:sp>
        <p:nvSpPr>
          <p:cNvPr id="1050050" name="圆角矩形 29"/>
          <p:cNvSpPr/>
          <p:nvPr>
            <p:custDataLst>
              <p:tags r:id="rId4"/>
            </p:custDataLst>
          </p:nvPr>
        </p:nvSpPr>
        <p:spPr>
          <a:xfrm>
            <a:off x="4026131"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52" name="圆角矩形 32"/>
          <p:cNvSpPr/>
          <p:nvPr>
            <p:custDataLst>
              <p:tags r:id="rId5"/>
            </p:custDataLst>
          </p:nvPr>
        </p:nvSpPr>
        <p:spPr>
          <a:xfrm>
            <a:off x="4028408"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54" name="文本框 34"/>
          <p:cNvSpPr txBox="1"/>
          <p:nvPr>
            <p:custDataLst>
              <p:tags r:id="rId6"/>
            </p:custDataLst>
          </p:nvPr>
        </p:nvSpPr>
        <p:spPr>
          <a:xfrm>
            <a:off x="4167288"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促进教育改革：实践案例可以为初中教育改革提供有益的参考和借鉴，推动教育改革的深入发展。</a:t>
            </a:r>
            <a:endParaRPr altLang="en-US" dirty="0" sz="2000" lang="zh-CN" spc="200">
              <a:solidFill>
                <a:schemeClr val="tx1">
                  <a:lumMod val="85000"/>
                  <a:lumOff val="15000"/>
                </a:schemeClr>
              </a:solidFill>
              <a:latin typeface="+mn-ea"/>
              <a:sym typeface="+mn-ea"/>
            </a:endParaRPr>
          </a:p>
        </p:txBody>
      </p:sp>
      <p:sp>
        <p:nvSpPr>
          <p:cNvPr id="1050056" name="圆角矩形 3"/>
          <p:cNvSpPr/>
          <p:nvPr>
            <p:custDataLst>
              <p:tags r:id="rId7"/>
            </p:custDataLst>
          </p:nvPr>
        </p:nvSpPr>
        <p:spPr>
          <a:xfrm>
            <a:off x="6528262"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58" name="圆角矩形 4"/>
          <p:cNvSpPr/>
          <p:nvPr>
            <p:custDataLst>
              <p:tags r:id="rId8"/>
            </p:custDataLst>
          </p:nvPr>
        </p:nvSpPr>
        <p:spPr>
          <a:xfrm>
            <a:off x="653053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60" name="文本框 5"/>
          <p:cNvSpPr txBox="1"/>
          <p:nvPr>
            <p:custDataLst>
              <p:tags r:id="rId9"/>
            </p:custDataLst>
          </p:nvPr>
        </p:nvSpPr>
        <p:spPr>
          <a:xfrm>
            <a:off x="6668850" y="2355440"/>
            <a:ext cx="2043262" cy="3052675"/>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增强教育实践性：通过实践案例的分析和探讨，初中教育可以更好地与实践相结合，增强教育的实践性。</a:t>
            </a:r>
            <a:endParaRPr altLang="en-US" dirty="0" sz="2000" lang="zh-CN" spc="200">
              <a:solidFill>
                <a:schemeClr val="tx1">
                  <a:lumMod val="85000"/>
                  <a:lumOff val="15000"/>
                </a:schemeClr>
              </a:solidFill>
              <a:latin typeface="+mn-ea"/>
              <a:sym typeface="+mn-ea"/>
            </a:endParaRPr>
          </a:p>
        </p:txBody>
      </p:sp>
      <p:sp>
        <p:nvSpPr>
          <p:cNvPr id="1050062" name="圆角矩形 8"/>
          <p:cNvSpPr/>
          <p:nvPr>
            <p:custDataLst>
              <p:tags r:id="rId10"/>
            </p:custDataLst>
          </p:nvPr>
        </p:nvSpPr>
        <p:spPr>
          <a:xfrm>
            <a:off x="9030393" y="1978072"/>
            <a:ext cx="2323427" cy="3585737"/>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64" name="圆角矩形 9"/>
          <p:cNvSpPr/>
          <p:nvPr>
            <p:custDataLst>
              <p:tags r:id="rId11"/>
            </p:custDataLst>
          </p:nvPr>
        </p:nvSpPr>
        <p:spPr>
          <a:xfrm>
            <a:off x="9032669" y="1978072"/>
            <a:ext cx="2319039" cy="19053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66" name="文本框 10"/>
          <p:cNvSpPr txBox="1"/>
          <p:nvPr>
            <p:custDataLst>
              <p:tags r:id="rId12"/>
            </p:custDataLst>
          </p:nvPr>
        </p:nvSpPr>
        <p:spPr>
          <a:xfrm>
            <a:off x="9170981" y="2355440"/>
            <a:ext cx="2043262" cy="3052675"/>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培养创新精神：实践案例可以激发初中学生的创新精神，培养他们独立思考和解决问题的能力。</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00" name="标题"/>
          <p:cNvSpPr>
            <a:spLocks noGrp="1"/>
          </p:cNvSpPr>
          <p:nvPr>
            <p:ph type="ctrTitle"/>
            <p:custDataLst>
              <p:tags r:id="rId1"/>
            </p:custDataLst>
          </p:nvPr>
        </p:nvSpPr>
        <p:spPr>
          <a:xfrm>
            <a:off x="2711116" y="1532672"/>
            <a:ext cx="6769768" cy="2139650"/>
          </a:xfrm>
        </p:spPr>
        <p:txBody>
          <a:bodyPr/>
          <a:p>
            <a:r>
              <a:rPr altLang="zh-CN" dirty="0" lang="en-US"/>
              <a:t>THANK YOU</a:t>
            </a:r>
            <a:endParaRPr altLang="en-US" dirty="0" lang="zh-CN"/>
          </a:p>
        </p:txBody>
      </p:sp>
      <p:sp>
        <p:nvSpPr>
          <p:cNvPr id="1050102" name="署名"/>
          <p:cNvSpPr>
            <a:spLocks noGrp="1"/>
          </p:cNvSpPr>
          <p:nvPr>
            <p:ph type="body" sz="quarter" idx="17"/>
            <p:custDataLst>
              <p:tags r:id="rId2"/>
            </p:custDataLst>
          </p:nvPr>
        </p:nvSpPr>
        <p:spPr>
          <a:xfrm>
            <a:off x="4724400" y="4154172"/>
            <a:ext cx="2743200" cy="504000"/>
          </a:xfrm>
        </p:spPr>
        <p:txBody>
          <a:bodyPr/>
          <a:p>
            <a:r>
              <a:rPr altLang="en-US" lang="zh-CN"/>
              <a:t>汇报人：</a:t>
            </a:r>
            <a:r>
              <a:rPr altLang="zh-CN" lang="en-US"/>
              <a:t>xxx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10"/>
  <p:tag name="KSO_WM_UNIT_TYPE" val="f"/>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72"/>
  <p:tag name="KSO_WM_UNIT_TYPE" val="f"/>
  <p:tag name="KSO_WM_UNIT_INDEX" val="1"/>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NOCLEAR" val="0"/>
  <p:tag name="KSO_WM_UNIT_PRESET_TEXT" val="单击此处编辑母版标题样式"/>
  <p:tag name="KSO_WM_UNIT_TYPE" val="a"/>
  <p:tag name="KSO_WM_UNIT_INDEX" val="1"/>
  <p:tag name="KSO_WM_TEMPLATE_CATEGORY" val="custom"/>
  <p:tag name="KSO_WM_TEMPLATE_INDEX" val="20230995"/>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NOCLEAR" val="0"/>
  <p:tag name="KSO_WM_UNIT_SUBTYPE" val="a"/>
  <p:tag name="KSO_WM_UNIT_PRESET_TEXT" val="单击此处编辑母版文本样式 二级 三级 四级 五级"/>
  <p:tag name="KSO_WM_UNIT_TYPE" val="f"/>
  <p:tag name="KSO_WM_UNIT_INDEX" val="1"/>
  <p:tag name="KSO_WM_TEMPLATE_CATEGORY" val="custom"/>
  <p:tag name="KSO_WM_TEMPLATE_INDEX" val="20230995"/>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5"/>
  <p:tag name="KSO_WM_TEMPLATE_THUMBS_INDEX" val="1、9"/>
</p:tagLst>
</file>

<file path=ppt/tags/tag5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5_1*a*1"/>
  <p:tag name="KSO_WM_TEMPLATE_CATEGORY" val="custom"/>
  <p:tag name="KSO_WM_TEMPLATE_INDEX" val="20230995"/>
  <p:tag name="KSO_WM_UNIT_LAYERLEVEL" val="1"/>
  <p:tag name="KSO_WM_TAG_VERSION" val="1.0"/>
  <p:tag name="KSO_WM_BEAUTIFY_FLAG" val="#wm#"/>
  <p:tag name="KSO_WM_UNIT_PRESET_TEXT" val="此处编辑 添加文档标题"/>
</p:tagLst>
</file>

<file path=ppt/tags/tag5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5_1*b*1"/>
  <p:tag name="KSO_WM_TEMPLATE_CATEGORY" val="custom"/>
  <p:tag name="KSO_WM_TEMPLATE_INDEX" val="20230995"/>
  <p:tag name="KSO_WM_UNIT_LAYERLEVEL" val="1"/>
  <p:tag name="KSO_WM_TAG_VERSION" val="1.0"/>
  <p:tag name="KSO_WM_BEAUTIFY_FLAG" val="#wm#"/>
  <p:tag name="KSO_WM_UNIT_PRESET_TEXT" val="单击此处添加副标题"/>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1*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60.xml><?xml version="1.0" encoding="utf-8"?>
<p:tagLst xmlns:p="http://schemas.openxmlformats.org/presentationml/2006/main">
  <p:tag name="KSO_WM_SLIDE_ID" val="custom20230995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5"/>
  <p:tag name="KSO_WM_SLIDE_LAYOUT" val="a_b_f"/>
  <p:tag name="KSO_WM_SLIDE_LAYOUT_CNT" val="1_1_1"/>
  <p:tag name="KSO_WM_SLIDE_TYPE" val="title"/>
  <p:tag name="KSO_WM_SLIDE_SUBTYPE" val="pureTxt"/>
  <p:tag name="KSO_WM_TEMPLATE_THUMBS_INDEX" val="1、9"/>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a*1"/>
  <p:tag name="KSO_WM_TEMPLATE_CATEGORY" val="custom"/>
  <p:tag name="KSO_WM_TEMPLATE_INDEX" val="20230995"/>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b*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1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2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3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4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1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1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1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1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5_2"/>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142.50102362204717,&quot;width&quot;:935.15}"/>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2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2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2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2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3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3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3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3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4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4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4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4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a*1_5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21"/>
  <p:tag name="KSO_WM_DIAGRAM_GROUP_CODE" val="l1-1"/>
  <p:tag name="KSO_WM_UNIT_TYPE" val="l_h_a"/>
  <p:tag name="KSO_WM_UNIT_INDEX" val="1_5_1"/>
  <p:tag name="KSO_WM_UNIT_PRESET_TEXT" val="添加标题"/>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5*l_h_i*1_5_1"/>
  <p:tag name="KSO_WM_TEMPLATE_CATEGORY" val="custom"/>
  <p:tag name="KSO_WM_TEMPLATE_INDEX" val="20230995"/>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SUBTYPE" val="d"/>
  <p:tag name="KSO_WM_UNIT_TYPE" val="l_h_i"/>
  <p:tag name="KSO_WM_UNIT_INDEX" val="1_5_1"/>
  <p:tag name="KSO_WM_DIAGRAM_MAX_ITEMCNT" val="6"/>
  <p:tag name="KSO_WM_DIAGRAM_MIN_ITEMCNT" val="2"/>
  <p:tag name="KSO_WM_DIAGRAM_VIRTUALLY_FRAME" val="{&quot;height&quot;:142.50102362204717,&quot;width&quot;:935.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SLIDE_ID" val="custom20230995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95"/>
  <p:tag name="KSO_WM_SLIDE_LAYOUT" val="a_b_l"/>
  <p:tag name="KSO_WM_SLIDE_LAYOUT_CNT" val="1_1_1"/>
  <p:tag name="KSO_WM_SLIDE_TYPE" val="contents"/>
  <p:tag name="KSO_WM_SLIDE_SUBTYPE" val="diag"/>
  <p:tag name="KSO_WM_DIAGRAM_GROUP_CODE" val="l1-1"/>
  <p:tag name="KSO_WM_SLIDE_DIAGTYPE" val="l"/>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1.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28.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1*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1*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1*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1*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1*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1*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7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77.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1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655_3*l_h_i*1_1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5_3*l_h_i*1_1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5_3*l_h_i*1_1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5_3*l_h_f*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5_3*l_h_a*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655_3*l_h_i*1_2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5_3*l_h_i*1_2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5_3*l_h_i*1_2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5_3*l_h_f*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5_3*l_h_a*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655_3*l_h_i*1_3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5_3*l_h_i*1_3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5_3*l_h_i*1_3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5_3*l_h_f*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5_3*l_h_a*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655_3*l_h_i*1_4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5_3*l_h_i*1_4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5_3*l_h_i*1_4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5_3*l_h_f*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5_3*l_h_a*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255_1*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255_1*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2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30.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7*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8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5_7*e*1"/>
  <p:tag name="KSO_WM_TEMPLATE_CATEGORY" val="custom"/>
  <p:tag name="KSO_WM_TEMPLATE_INDEX" val="20230995"/>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89.xml><?xml version="1.0" encoding="utf-8"?>
<p:tagLst xmlns:p="http://schemas.openxmlformats.org/presentationml/2006/main">
  <p:tag name="KSO_WM_SLIDE_ID" val="custom2023099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5"/>
  <p:tag name="KSO_WM_SLIDE_TYPE" val="sectionTitle"/>
  <p:tag name="KSO_WM_SLIDE_SUBTYPE" val="pureTxt"/>
  <p:tag name="KSO_WM_SLIDE_LAYOUT" val="a_e"/>
  <p:tag name="KSO_WM_SLIDE_LAYOUT_CNT" val="1_1"/>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a*1"/>
  <p:tag name="KSO_WM_TEMPLATE_CATEGORY" val="custom"/>
  <p:tag name="KSO_WM_TEMPLATE_INDEX" val="20230995"/>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5_9*f*1"/>
  <p:tag name="KSO_WM_TEMPLATE_CATEGORY" val="custom"/>
  <p:tag name="KSO_WM_TEMPLATE_INDEX" val="20230995"/>
  <p:tag name="KSO_WM_UNIT_LAYERLEVEL" val="1"/>
  <p:tag name="KSO_WM_TAG_VERSION" val="1.0"/>
  <p:tag name="KSO_WM_BEAUTIFY_FLAG" val="#wm#"/>
  <p:tag name="KSO_WM_UNIT_SUBTYPE" val="b"/>
  <p:tag name="KSO_WM_UNIT_NOCLEAR" val="0"/>
  <p:tag name="KSO_WM_UNIT_VALUE" val="11"/>
  <p:tag name="KSO_WM_UNIT_TYPE" val="f"/>
  <p:tag name="KSO_WM_UNIT_INDEX" val="1"/>
  <p:tag name="KSO_WM_UNIT_PRESET_TEXT" val="汇报人：WPS"/>
</p:tagLst>
</file>

<file path=ppt/tags/tag328.xml><?xml version="1.0" encoding="utf-8"?>
<p:tagLst xmlns:p="http://schemas.openxmlformats.org/presentationml/2006/main">
  <p:tag name="KSO_WM_SLIDE_ID" val="custom2023099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5"/>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44546A"/>
      </a:dk2>
      <a:lt2>
        <a:srgbClr val="E7E6E6"/>
      </a:lt2>
      <a:accent1>
        <a:srgbClr val="00B0F0"/>
      </a:accent1>
      <a:accent2>
        <a:srgbClr val="8FCDFF"/>
      </a:accent2>
      <a:accent3>
        <a:srgbClr val="FF7860"/>
      </a:accent3>
      <a:accent4>
        <a:srgbClr val="46D1AC"/>
      </a:accent4>
      <a:accent5>
        <a:srgbClr val="FF7943"/>
      </a:accent5>
      <a:accent6>
        <a:srgbClr val="FFB268"/>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2023-12-31T17:50:59Z</dcterms:created>
  <dcterms:modified xsi:type="dcterms:W3CDTF">2023-12-31T17:50:59Z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a87c6b488149410b88051eb80171d803_21</vt:lpwstr>
  </property>
</Properties>
</file>