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403" r:id="rId1"/>
    <p:sldMasterId id="2147486440" r:id="rId2"/>
  </p:sldMasterIdLst>
  <p:notesMasterIdLst>
    <p:notesMasterId r:id="rId3"/>
  </p:notesMasterIdLst>
  <p:sldIdLst>
    <p:sldId id="1527" r:id="rId4"/>
    <p:sldId id="1530" r:id="rId5"/>
    <p:sldId id="1533" r:id="rId6"/>
    <p:sldId id="1536" r:id="rId7"/>
    <p:sldId id="1542" r:id="rId9"/>
    <p:sldId id="1545" r:id="rId10"/>
    <p:sldId id="1548" r:id="rId11"/>
    <p:sldId id="1551" r:id="rId12"/>
    <p:sldId id="1554" r:id="rId13"/>
    <p:sldId id="1560" r:id="rId15"/>
    <p:sldId id="1563" r:id="rId16"/>
    <p:sldId id="1566" r:id="rId17"/>
    <p:sldId id="1569" r:id="rId18"/>
    <p:sldId id="1572" r:id="rId19"/>
    <p:sldId id="1578" r:id="rId21"/>
    <p:sldId id="1581" r:id="rId22"/>
    <p:sldId id="1584" r:id="rId23"/>
    <p:sldId id="1587" r:id="rId24"/>
    <p:sldId id="1590" r:id="rId25"/>
    <p:sldId id="1596" r:id="rId27"/>
    <p:sldId id="1599" r:id="rId28"/>
    <p:sldId id="1602" r:id="rId29"/>
    <p:sldId id="1605" r:id="rId30"/>
    <p:sldId id="1608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image" Target="../media/image2.png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tags" Target="../tags/tag68.xml"/><Relationship Id="rId12" Type="http://schemas.openxmlformats.org/officeDocument/2006/relationships/tags" Target="../tags/tag69.xml"/><Relationship Id="rId13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 descr="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8797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87365" y="1017905"/>
            <a:ext cx="5766435" cy="215900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86730" y="3231515"/>
            <a:ext cx="5767070" cy="751205"/>
          </a:xfrm>
        </p:spPr>
        <p:txBody>
          <a:bodyPr anchor="ctr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586730" y="473710"/>
            <a:ext cx="576770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8303260" y="4082415"/>
            <a:ext cx="3050540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5588000" y="4081780"/>
            <a:ext cx="2714625" cy="1376045"/>
          </a:xfrm>
        </p:spPr>
        <p:txBody>
          <a:bodyPr anchor="t" anchorCtr="0">
            <a:normAutofit/>
          </a:bodyPr>
          <a:lstStyle>
            <a:lvl1pPr algn="r" indent="0" marL="0">
              <a:lnSpc>
                <a:spcPct val="100000"/>
              </a:lnSpc>
              <a:buNone/>
              <a:defRPr b="1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6" name="椭圆 8"/>
          <p:cNvSpPr/>
          <p:nvPr userDrawn="1">
            <p:custDataLst>
              <p:tags r:id="rId11"/>
            </p:custDataLst>
          </p:nvPr>
        </p:nvSpPr>
        <p:spPr>
          <a:xfrm rot="5400000" flipH="1">
            <a:off x="111163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8" name="椭圆 10"/>
          <p:cNvSpPr/>
          <p:nvPr userDrawn="1">
            <p:custDataLst>
              <p:tags r:id="rId12"/>
            </p:custDataLst>
          </p:nvPr>
        </p:nvSpPr>
        <p:spPr>
          <a:xfrm rot="5400000" flipH="1">
            <a:off x="108927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90" name="椭圆 11"/>
          <p:cNvSpPr/>
          <p:nvPr userDrawn="1">
            <p:custDataLst>
              <p:tags r:id="rId13"/>
            </p:custDataLst>
          </p:nvPr>
        </p:nvSpPr>
        <p:spPr>
          <a:xfrm rot="5400000" flipH="1">
            <a:off x="106686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5" descr="C:\Users\wps\Desktop\商务-读书_01(2).png商务-读书_01(2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39153" y="453300"/>
            <a:ext cx="10513695" cy="1081405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>
                    <a:alpha val="6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4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 descr="商务-读书_01(1)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69620" y="2511425"/>
            <a:ext cx="10652760" cy="1697355"/>
          </a:xfrm>
        </p:spPr>
        <p:txBody>
          <a:bodyPr anchor="t" anchorCtr="0" tIns="144145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769938" y="1246505"/>
            <a:ext cx="10652125" cy="2004060"/>
          </a:xfrm>
        </p:spPr>
        <p:txBody>
          <a:bodyPr anchor="b" anchorCtr="0">
            <a:noAutofit/>
          </a:bodyPr>
          <a:lstStyle>
            <a:lvl1pPr algn="ctr" indent="0" marL="0">
              <a:buNone/>
              <a:defRPr b="1" sz="11500">
                <a:ln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 descr="商务-读书_0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579110" y="1732280"/>
            <a:ext cx="5621655" cy="1800225"/>
          </a:xfrm>
        </p:spPr>
        <p:txBody>
          <a:bodyPr anchor="b"/>
          <a:lstStyle>
            <a:lvl1pPr algn="r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578475" y="660400"/>
            <a:ext cx="5622925" cy="1071880"/>
          </a:xfrm>
        </p:spPr>
        <p:txBody>
          <a:bodyPr anchor="t" anchorCtr="0" bIns="0" lIns="0" rIns="0" rtlCol="0" tIns="179705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8321675" y="3835400"/>
            <a:ext cx="2879725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578475" y="3835400"/>
            <a:ext cx="2743200" cy="1310640"/>
          </a:xfrm>
        </p:spPr>
        <p:txBody>
          <a:bodyPr anchor="t" anchorCtr="0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1" cap="none" dirty="0" sz="1800" i="0" kern="1200" kumimoji="0" lang="zh-CN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sp>
        <p:nvSpPr>
          <p:cNvPr id="1048794" name="椭圆 8"/>
          <p:cNvSpPr/>
          <p:nvPr userDrawn="1">
            <p:custDataLst>
              <p:tags r:id="rId10"/>
            </p:custDataLst>
          </p:nvPr>
        </p:nvSpPr>
        <p:spPr>
          <a:xfrm rot="5400000" flipH="1">
            <a:off x="10963910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6" name="椭圆 10"/>
          <p:cNvSpPr/>
          <p:nvPr userDrawn="1">
            <p:custDataLst>
              <p:tags r:id="rId11"/>
            </p:custDataLst>
          </p:nvPr>
        </p:nvSpPr>
        <p:spPr>
          <a:xfrm rot="5400000" flipH="1">
            <a:off x="10740390" y="5883275"/>
            <a:ext cx="81280" cy="86360"/>
          </a:xfrm>
          <a:prstGeom prst="ellipse"/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98" name="椭圆 11"/>
          <p:cNvSpPr/>
          <p:nvPr userDrawn="1">
            <p:custDataLst>
              <p:tags r:id="rId12"/>
            </p:custDataLst>
          </p:nvPr>
        </p:nvSpPr>
        <p:spPr>
          <a:xfrm rot="5400000" flipH="1">
            <a:off x="10516235" y="5883275"/>
            <a:ext cx="81280" cy="86360"/>
          </a:xfrm>
          <a:prstGeom prst="ellipse"/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0.xml"/><Relationship Id="rId13" Type="http://schemas.openxmlformats.org/officeDocument/2006/relationships/image" Target="../media/image5.png"/><Relationship Id="rId14" Type="http://schemas.openxmlformats.org/officeDocument/2006/relationships/tags" Target="../tags/tag71.xml"/><Relationship Id="rId15" Type="http://schemas.openxmlformats.org/officeDocument/2006/relationships/tags" Target="../tags/tag72.xml"/><Relationship Id="rId16" Type="http://schemas.openxmlformats.org/officeDocument/2006/relationships/tags" Target="../tags/tag73.xml"/><Relationship Id="rId17" Type="http://schemas.openxmlformats.org/officeDocument/2006/relationships/tags" Target="../tags/tag74.xml"/><Relationship Id="rId18" Type="http://schemas.openxmlformats.org/officeDocument/2006/relationships/tags" Target="../tags/tag75.xml"/><Relationship Id="rId19" Type="http://schemas.openxmlformats.org/officeDocument/2006/relationships/tags" Target="../tags/tag76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404" r:id="rId1"/>
    <p:sldLayoutId id="2147486405" r:id="rId2"/>
    <p:sldLayoutId id="2147486406" r:id="rId3"/>
    <p:sldLayoutId id="2147486407" r:id="rId4"/>
    <p:sldLayoutId id="2147486408" r:id="rId5"/>
    <p:sldLayoutId id="2147486409" r:id="rId6"/>
    <p:sldLayoutId id="2147486410" r:id="rId7"/>
    <p:sldLayoutId id="2147486411" r:id="rId8"/>
    <p:sldLayoutId id="2147486412" r:id="rId9"/>
    <p:sldLayoutId id="2147486413" r:id="rId10"/>
    <p:sldLayoutId id="2147486414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商务-读书_0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6441" r:id="rId1"/>
    <p:sldLayoutId id="2147486442" r:id="rId2"/>
    <p:sldLayoutId id="2147486443" r:id="rId3"/>
    <p:sldLayoutId id="2147486444" r:id="rId4"/>
    <p:sldLayoutId id="2147486445" r:id="rId5"/>
    <p:sldLayoutId id="2147486446" r:id="rId6"/>
    <p:sldLayoutId id="2147486447" r:id="rId7"/>
    <p:sldLayoutId id="2147486448" r:id="rId8"/>
    <p:sldLayoutId id="2147486449" r:id="rId9"/>
    <p:sldLayoutId id="2147486450" r:id="rId10"/>
    <p:sldLayoutId id="2147486451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5.xml"/><Relationship Id="rId2" Type="http://schemas.openxmlformats.org/officeDocument/2006/relationships/tags" Target="../tags/tag96.xml"/><Relationship Id="rId3" Type="http://schemas.openxmlformats.org/officeDocument/2006/relationships/tags" Target="../tags/tag97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tags" Target="../tags/tag111.xml"/><Relationship Id="rId12" Type="http://schemas.openxmlformats.org/officeDocument/2006/relationships/tags" Target="../tags/tag11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tags" Target="../tags/tag117.xml"/><Relationship Id="rId6" Type="http://schemas.openxmlformats.org/officeDocument/2006/relationships/tags" Target="../tags/tag118.xml"/><Relationship Id="rId7" Type="http://schemas.openxmlformats.org/officeDocument/2006/relationships/tags" Target="../tags/tag119.xml"/><Relationship Id="rId8" Type="http://schemas.openxmlformats.org/officeDocument/2006/relationships/tags" Target="../tags/tag120.xml"/><Relationship Id="rId9" Type="http://schemas.openxmlformats.org/officeDocument/2006/relationships/tags" Target="../tags/tag121.xml"/><Relationship Id="rId10" Type="http://schemas.openxmlformats.org/officeDocument/2006/relationships/tags" Target="../tags/tag122.xml"/><Relationship Id="rId11" Type="http://schemas.openxmlformats.org/officeDocument/2006/relationships/tags" Target="../tags/tag123.xml"/><Relationship Id="rId12" Type="http://schemas.openxmlformats.org/officeDocument/2006/relationships/tags" Target="../tags/tag124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tags" Target="../tags/tag144.xml"/><Relationship Id="rId14" Type="http://schemas.openxmlformats.org/officeDocument/2006/relationships/tags" Target="../tags/tag145.xml"/><Relationship Id="rId15" Type="http://schemas.openxmlformats.org/officeDocument/2006/relationships/tags" Target="../tags/tag146.xml"/><Relationship Id="rId16" Type="http://schemas.openxmlformats.org/officeDocument/2006/relationships/tags" Target="../tags/tag147.xml"/><Relationship Id="rId17" Type="http://schemas.openxmlformats.org/officeDocument/2006/relationships/tags" Target="../tags/tag148.xml"/><Relationship Id="rId18" Type="http://schemas.openxmlformats.org/officeDocument/2006/relationships/tags" Target="../tags/tag149.xml"/><Relationship Id="rId19" Type="http://schemas.openxmlformats.org/officeDocument/2006/relationships/tags" Target="../tags/tag150.xml"/><Relationship Id="rId20" Type="http://schemas.openxmlformats.org/officeDocument/2006/relationships/tags" Target="../tags/tag151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2.xml"/><Relationship Id="rId2" Type="http://schemas.openxmlformats.org/officeDocument/2006/relationships/tags" Target="../tags/tag153.xml"/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tags" Target="../tags/tag157.xml"/><Relationship Id="rId7" Type="http://schemas.openxmlformats.org/officeDocument/2006/relationships/tags" Target="../tags/tag158.xml"/><Relationship Id="rId8" Type="http://schemas.openxmlformats.org/officeDocument/2006/relationships/tags" Target="../tags/tag159.xml"/><Relationship Id="rId9" Type="http://schemas.openxmlformats.org/officeDocument/2006/relationships/tags" Target="../tags/tag160.xml"/><Relationship Id="rId10" Type="http://schemas.openxmlformats.org/officeDocument/2006/relationships/tags" Target="../tags/tag161.xml"/><Relationship Id="rId11" Type="http://schemas.openxmlformats.org/officeDocument/2006/relationships/tags" Target="../tags/tag162.xml"/><Relationship Id="rId12" Type="http://schemas.openxmlformats.org/officeDocument/2006/relationships/tags" Target="../tags/tag163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tags" Target="../tags/tag191.xml"/><Relationship Id="rId6" Type="http://schemas.openxmlformats.org/officeDocument/2006/relationships/tags" Target="../tags/tag192.xml"/><Relationship Id="rId7" Type="http://schemas.openxmlformats.org/officeDocument/2006/relationships/tags" Target="../tags/tag193.xml"/><Relationship Id="rId8" Type="http://schemas.openxmlformats.org/officeDocument/2006/relationships/tags" Target="../tags/tag194.xml"/><Relationship Id="rId9" Type="http://schemas.openxmlformats.org/officeDocument/2006/relationships/tags" Target="../tags/tag195.xml"/><Relationship Id="rId10" Type="http://schemas.openxmlformats.org/officeDocument/2006/relationships/tags" Target="../tags/tag196.xml"/><Relationship Id="rId11" Type="http://schemas.openxmlformats.org/officeDocument/2006/relationships/tags" Target="../tags/tag197.xml"/><Relationship Id="rId12" Type="http://schemas.openxmlformats.org/officeDocument/2006/relationships/tags" Target="../tags/tag198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tags" Target="../tags/tag270.xml"/><Relationship Id="rId14" Type="http://schemas.openxmlformats.org/officeDocument/2006/relationships/tags" Target="../tags/tag271.xml"/><Relationship Id="rId15" Type="http://schemas.openxmlformats.org/officeDocument/2006/relationships/tags" Target="../tags/tag272.xml"/><Relationship Id="rId16" Type="http://schemas.openxmlformats.org/officeDocument/2006/relationships/tags" Target="../tags/tag273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tags" Target="../tags/tag286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3333"/>
          </a:bodyPr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酒店行业2024工作总结及工作展望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xxx,a click to unlimited possibilities</a:t>
            </a:r>
            <a:endParaRPr altLang="en-US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zh-CN" lang="en-US"/>
              <a:t>目录</a:t>
            </a:r>
            <a:endParaRPr altLang="zh-CN" lang="en-US"/>
          </a:p>
        </p:txBody>
      </p:sp>
      <p:sp>
        <p:nvSpPr>
          <p:cNvPr id="1048824" name="序号"/>
          <p:cNvSpPr txBox="1"/>
          <p:nvPr>
            <p:custDataLst>
              <p:tags r:id="rId2"/>
            </p:custDataLst>
          </p:nvPr>
        </p:nvSpPr>
        <p:spPr>
          <a:xfrm>
            <a:off x="11715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01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26" name="项标题"/>
          <p:cNvSpPr txBox="1"/>
          <p:nvPr>
            <p:custDataLst>
              <p:tags r:id="rId3"/>
            </p:custDataLst>
          </p:nvPr>
        </p:nvSpPr>
        <p:spPr>
          <a:xfrm>
            <a:off x="11715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添加目录标题</a:t>
            </a:r>
            <a:endParaRPr altLang="zh-CN" b="1" dirty="0" sz="2400" lang="en-US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8" name="序号"/>
          <p:cNvSpPr txBox="1"/>
          <p:nvPr>
            <p:custDataLst>
              <p:tags r:id="rId4"/>
            </p:custDataLst>
          </p:nvPr>
        </p:nvSpPr>
        <p:spPr>
          <a:xfrm>
            <a:off x="487362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02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0" name="项标题"/>
          <p:cNvSpPr txBox="1"/>
          <p:nvPr>
            <p:custDataLst>
              <p:tags r:id="rId5"/>
            </p:custDataLst>
          </p:nvPr>
        </p:nvSpPr>
        <p:spPr>
          <a:xfrm>
            <a:off x="487362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工作总结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2" name="序号"/>
          <p:cNvSpPr txBox="1"/>
          <p:nvPr>
            <p:custDataLst>
              <p:tags r:id="rId6"/>
            </p:custDataLst>
          </p:nvPr>
        </p:nvSpPr>
        <p:spPr>
          <a:xfrm>
            <a:off x="8575675" y="1962150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03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7"/>
            </p:custDataLst>
          </p:nvPr>
        </p:nvSpPr>
        <p:spPr>
          <a:xfrm>
            <a:off x="8575675" y="2767965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工作亮点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序号"/>
          <p:cNvSpPr txBox="1"/>
          <p:nvPr>
            <p:custDataLst>
              <p:tags r:id="rId8"/>
            </p:custDataLst>
          </p:nvPr>
        </p:nvSpPr>
        <p:spPr>
          <a:xfrm>
            <a:off x="3022600" y="367474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04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38" name="项标题"/>
          <p:cNvSpPr txBox="1"/>
          <p:nvPr>
            <p:custDataLst>
              <p:tags r:id="rId9"/>
            </p:custDataLst>
          </p:nvPr>
        </p:nvSpPr>
        <p:spPr>
          <a:xfrm>
            <a:off x="3022600" y="448056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工作不足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0" name="序号"/>
          <p:cNvSpPr txBox="1"/>
          <p:nvPr>
            <p:custDataLst>
              <p:tags r:id="rId10"/>
            </p:custDataLst>
          </p:nvPr>
        </p:nvSpPr>
        <p:spPr>
          <a:xfrm>
            <a:off x="6724650" y="3674745"/>
            <a:ext cx="2447925" cy="12490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sz="7200" lang="en-US">
                <a:ln>
                  <a:gradFill>
                    <a:gsLst>
                      <a:gs pos="0">
                        <a:schemeClr val="accent1">
                          <a:alpha val="7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+mj-ea"/>
                <a:ea typeface="+mj-ea"/>
              </a:rPr>
              <a:t>05</a:t>
            </a:r>
            <a:endParaRPr b="1" sz="7200" lang="en-US">
              <a:ln>
                <a:gradFill>
                  <a:gsLst>
                    <a:gs pos="0">
                      <a:schemeClr val="accent1">
                        <a:alpha val="7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11"/>
            </p:custDataLst>
          </p:nvPr>
        </p:nvSpPr>
        <p:spPr>
          <a:xfrm>
            <a:off x="6724650" y="4480560"/>
            <a:ext cx="2447925" cy="7200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工作展望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单击添加章节标题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87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工作总结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9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2024年酒店行业整体情况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00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0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0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旅游业的复苏与增长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消费者需求的变化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数字化和智能化技术的应用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绿色环保和可持续发展趋势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市场竞争情况</a:t>
            </a:r>
            <a:endParaRPr altLang="en-US" lang="zh-CN"/>
          </a:p>
        </p:txBody>
      </p:sp>
      <p:sp>
        <p:nvSpPr>
          <p:cNvPr id="104906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6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7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7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市场份额：酒店所占市场份额和排名情况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8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营销策略：酒店采取的营销策略和效果评估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8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竞争对手分析：主要竞争对手及其特点、优势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8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市场趋势：未来市场趋势和变化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客户需求变化</a:t>
            </a:r>
            <a:endParaRPr altLang="en-US" lang="zh-CN"/>
          </a:p>
        </p:txBody>
      </p:sp>
      <p:sp>
        <p:nvSpPr>
          <p:cNvPr id="104912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客户需求多样化：随着消费者需求的不断变化，酒店需要提供更加多样化、个性化的服务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客户对品质的要求提高：客户对酒店的服务质量、设施设备等方面的要求不断提高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客户对价格的敏感度增加：随着市场竞争的加剧，客户对酒店的价格敏感度增加，需要酒店提供更加合理的价格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客户对体验感的追求：客户更加注重在酒店入住过程中的体验感，需要酒店提供更加舒适、便捷的服务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工作亮点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1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提升服务质量</a:t>
            </a:r>
            <a:endParaRPr altLang="en-US" lang="zh-CN"/>
          </a:p>
        </p:txBody>
      </p:sp>
      <p:sp>
        <p:nvSpPr>
          <p:cNvPr id="104922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员工培训：加强员工服务意识和技能培训，提高服务质量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客户满意度提升：加强客户反馈和调查，不断改进服务质量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4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4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5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员工激励计划：实施员工激励计划，提高员工积极性和服务质量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服务流程优化：简化服务流程，提高服务效率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创新营销策略</a:t>
            </a:r>
            <a:endParaRPr altLang="en-US" lang="zh-CN"/>
          </a:p>
        </p:txBody>
      </p:sp>
      <p:sp>
        <p:nvSpPr>
          <p:cNvPr id="104930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社交媒体营销：利用社交媒体平台推广酒店产品和服务，吸引更多潜在客户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0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内容营销：通过撰写博客、制作视频等方式，提供有价值的内容，提高客户粘性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合作营销：与其他企业或品牌合作，共同推广产品和服务，扩大市场份额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个性化营销：根据客户需求和偏好，提供定制化的产品和服务，提高客户满意度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2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优化管理流程</a:t>
            </a:r>
            <a:endParaRPr altLang="en-US" lang="zh-CN"/>
          </a:p>
        </p:txBody>
      </p:sp>
      <p:sp>
        <p:nvSpPr>
          <p:cNvPr id="104935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建立完善的管理制度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6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6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优化内部审批流程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7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提高员工工作效率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37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提升客户满意度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拓展市场份额</a:t>
            </a:r>
            <a:endParaRPr altLang="en-US" lang="zh-CN"/>
          </a:p>
        </p:txBody>
      </p:sp>
      <p:sp>
        <p:nvSpPr>
          <p:cNvPr id="1049416" name="矩形: 圆角 4"/>
          <p:cNvSpPr/>
          <p:nvPr>
            <p:custDataLst>
              <p:tags r:id="rId1"/>
            </p:custDataLst>
          </p:nvPr>
        </p:nvSpPr>
        <p:spPr>
          <a:xfrm>
            <a:off x="838200" y="3290466"/>
            <a:ext cx="2456181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418" name="正文"/>
          <p:cNvSpPr txBox="1"/>
          <p:nvPr>
            <p:custDataLst>
              <p:tags r:id="rId2"/>
            </p:custDataLst>
          </p:nvPr>
        </p:nvSpPr>
        <p:spPr>
          <a:xfrm>
            <a:off x="1001124" y="3487561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市场份额增长情况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420" name="矩形: 圆角 4"/>
          <p:cNvSpPr/>
          <p:nvPr>
            <p:custDataLst>
              <p:tags r:id="rId3"/>
            </p:custDataLst>
          </p:nvPr>
        </p:nvSpPr>
        <p:spPr>
          <a:xfrm>
            <a:off x="8898350" y="329107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422" name="正文"/>
          <p:cNvSpPr txBox="1"/>
          <p:nvPr>
            <p:custDataLst>
              <p:tags r:id="rId4"/>
            </p:custDataLst>
          </p:nvPr>
        </p:nvSpPr>
        <p:spPr>
          <a:xfrm>
            <a:off x="9061273" y="348817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未来计划及目标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424" name="矩形: 圆角 4"/>
          <p:cNvSpPr/>
          <p:nvPr>
            <p:custDataLst>
              <p:tags r:id="rId5"/>
            </p:custDataLst>
          </p:nvPr>
        </p:nvSpPr>
        <p:spPr>
          <a:xfrm>
            <a:off x="3524917" y="329168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426" name="正文"/>
          <p:cNvSpPr txBox="1"/>
          <p:nvPr>
            <p:custDataLst>
              <p:tags r:id="rId6"/>
            </p:custDataLst>
          </p:nvPr>
        </p:nvSpPr>
        <p:spPr>
          <a:xfrm>
            <a:off x="3688451" y="348878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拓展策略及效果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428" name="矩形: 圆角 4"/>
          <p:cNvSpPr/>
          <p:nvPr>
            <p:custDataLst>
              <p:tags r:id="rId7"/>
            </p:custDataLst>
          </p:nvPr>
        </p:nvSpPr>
        <p:spPr>
          <a:xfrm>
            <a:off x="6211633" y="3292297"/>
            <a:ext cx="2456060" cy="95984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430" name="正文"/>
          <p:cNvSpPr txBox="1"/>
          <p:nvPr>
            <p:custDataLst>
              <p:tags r:id="rId8"/>
            </p:custDataLst>
          </p:nvPr>
        </p:nvSpPr>
        <p:spPr>
          <a:xfrm>
            <a:off x="6374557" y="3489392"/>
            <a:ext cx="2129603" cy="57847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与竞争对手比较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工作不足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4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服务质量不稳定</a:t>
            </a:r>
            <a:endParaRPr altLang="en-US" lang="zh-CN"/>
          </a:p>
        </p:txBody>
      </p:sp>
      <p:sp>
        <p:nvSpPr>
          <p:cNvPr id="104953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3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员工服务水平参差不齐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3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3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设施设备老化问题突出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4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4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客户投诉处理不及时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4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5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服务流程不够规范和标准化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营销策略不够精准</a:t>
            </a:r>
            <a:endParaRPr altLang="en-US" lang="zh-CN"/>
          </a:p>
        </p:txBody>
      </p:sp>
      <p:sp>
        <p:nvSpPr>
          <p:cNvPr id="104958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9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60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0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缺乏有效的数据分析与支持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0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营销策略缺乏创新和个性化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0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缺乏对目标客户群体的深入了解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61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营销渠道不够多样化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管理流程存在漏洞</a:t>
            </a:r>
            <a:endParaRPr altLang="en-US" lang="zh-CN"/>
          </a:p>
        </p:txBody>
      </p:sp>
      <p:sp>
        <p:nvSpPr>
          <p:cNvPr id="104964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5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沟通不畅：部门之间缺乏有效的沟通，导致信息传递不畅，影响工作效率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员工培训不足：员工缺乏必要的技能和知识，导致服务质量下降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监管不力：对员工的工作表现缺乏有效的监管，导致工作质量不稳定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6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流程不完善：酒店的管理流程存在缺陷，导致工作效率低下，影响客户体验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市场份额有待提高</a:t>
            </a:r>
            <a:endParaRPr altLang="en-US" lang="zh-CN"/>
          </a:p>
        </p:txBody>
      </p:sp>
      <p:sp>
        <p:nvSpPr>
          <p:cNvPr id="104969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市场竞争激烈，需要加强品牌推广和市场营销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客户体验和服务质量有待提高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营销策略和渠道需要进一步拓展和创新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需要加强与合作伙伴的合作关系，共同提高市场份额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工作展望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97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提高服务质量，满足客户需求</a:t>
            </a:r>
            <a:endParaRPr altLang="en-US" lang="zh-CN"/>
          </a:p>
        </p:txBody>
      </p:sp>
      <p:sp>
        <p:nvSpPr>
          <p:cNvPr id="104981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提升员工素质：加强培训，提高员工的服务意识和技能水平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优化服务流程：简化流程，提高服务效率，确保客户满意度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创新服务模式：探索新的服务模式，提供个性化、定制化的服务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建立客户反馈机制：及时收集客户反馈，不断改进服务质量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精准营销，提高市场占有率</a:t>
            </a:r>
            <a:endParaRPr altLang="en-US" lang="zh-CN"/>
          </a:p>
        </p:txBody>
      </p:sp>
      <p:sp>
        <p:nvSpPr>
          <p:cNvPr id="104987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精准营销：通过大数据分析，精准定位目标客户群体，提高营销效果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提高市场占有率：通过优化产品和服务，提高客户满意度，增加市场份额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8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拓展业务范围：探索新的业务领域，如旅游、会议、展览等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加强品牌建设：通过品牌推广和宣传，提高品牌知名度和美誉度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9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优化管理流程，提升运营效率</a:t>
            </a:r>
            <a:endParaRPr altLang="en-US" lang="zh-CN"/>
          </a:p>
        </p:txBody>
      </p:sp>
      <p:sp>
        <p:nvSpPr>
          <p:cNvPr id="104993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引入先进的管理理念：借鉴国内外先进的管理理念，结合实际情况，制定适合酒店的管理方案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优化酒店管理流程：通过简化流程、提高效率，降低成本，提升客户满意度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提升酒店运营效率：通过合理安排人员、优化资源配置，提高酒店整体运营效率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加强员工培训：提高员工的专业素质和服务意识，为酒店的可持续发展提供有力保障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拓展业务范围，实现多元化发展</a:t>
            </a:r>
            <a:endParaRPr altLang="en-US" lang="zh-CN"/>
          </a:p>
        </p:txBody>
      </p:sp>
      <p:sp>
        <p:nvSpPr>
          <p:cNvPr id="1050000" name="正文"/>
          <p:cNvSpPr txBox="1"/>
          <p:nvPr>
            <p:custDataLst>
              <p:tags r:id="rId1"/>
            </p:custDataLst>
          </p:nvPr>
        </p:nvSpPr>
        <p:spPr>
          <a:xfrm>
            <a:off x="3493911" y="1888800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拓展酒店业务范围：在现有酒店业务的基础上，拓展业务范围，增加酒店类型、服务项目等，以满足不同客户的需求。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标题"/>
          <p:cNvSpPr txBox="1"/>
          <p:nvPr>
            <p:custDataLst>
              <p:tags r:id="rId2"/>
            </p:custDataLst>
          </p:nvPr>
        </p:nvSpPr>
        <p:spPr>
          <a:xfrm>
            <a:off x="3493911" y="1364400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004" name="正文"/>
          <p:cNvSpPr txBox="1"/>
          <p:nvPr>
            <p:custDataLst>
              <p:tags r:id="rId3"/>
            </p:custDataLst>
          </p:nvPr>
        </p:nvSpPr>
        <p:spPr>
          <a:xfrm>
            <a:off x="3493911" y="3106870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实现多元化发展：通过拓展酒店业务范围，实现酒店业务的多元化发展，提高酒店的盈利能力。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6" name="标题"/>
          <p:cNvSpPr txBox="1"/>
          <p:nvPr>
            <p:custDataLst>
              <p:tags r:id="rId4"/>
            </p:custDataLst>
          </p:nvPr>
        </p:nvSpPr>
        <p:spPr>
          <a:xfrm>
            <a:off x="3493911" y="2582469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008" name="正文"/>
          <p:cNvSpPr txBox="1"/>
          <p:nvPr>
            <p:custDataLst>
              <p:tags r:id="rId5"/>
            </p:custDataLst>
          </p:nvPr>
        </p:nvSpPr>
        <p:spPr>
          <a:xfrm>
            <a:off x="3493911" y="4324939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提升品牌形象：通过拓展酒店业务范围和实现多元化发展，提升酒店品牌形象，提高酒店的市场竞争力。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标题"/>
          <p:cNvSpPr txBox="1"/>
          <p:nvPr>
            <p:custDataLst>
              <p:tags r:id="rId6"/>
            </p:custDataLst>
          </p:nvPr>
        </p:nvSpPr>
        <p:spPr>
          <a:xfrm>
            <a:off x="3493911" y="3800539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50012" name="正文"/>
          <p:cNvSpPr txBox="1"/>
          <p:nvPr>
            <p:custDataLst>
              <p:tags r:id="rId7"/>
            </p:custDataLst>
          </p:nvPr>
        </p:nvSpPr>
        <p:spPr>
          <a:xfrm>
            <a:off x="3493911" y="5543009"/>
            <a:ext cx="5204177" cy="635255"/>
          </a:xfrm>
          <a:prstGeom prst="rect"/>
          <a:noFill/>
        </p:spPr>
        <p:txBody>
          <a:bodyPr anchor="t" anchorCtr="0" bIns="0" lIns="360045" rIns="0" rtlCol="0" tIns="0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吸引更多客户：通过拓展酒店业务范围和实现多元化发展，吸引更多客户前来入住，提高酒店的入住率和收益。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标题"/>
          <p:cNvSpPr txBox="1"/>
          <p:nvPr>
            <p:custDataLst>
              <p:tags r:id="rId8"/>
            </p:custDataLst>
          </p:nvPr>
        </p:nvSpPr>
        <p:spPr>
          <a:xfrm>
            <a:off x="3493911" y="5018608"/>
            <a:ext cx="5204177" cy="522409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indent="-342900" lvl="0" marL="342900">
              <a:buClr>
                <a:schemeClr val="accent1"/>
              </a:buClr>
              <a:buSzPct val="70000"/>
              <a:buFont typeface="Wingdings" panose="05000000000000000000" charset="0"/>
              <a:buChar char="l"/>
            </a:pPr>
            <a:r>
              <a:rPr altLang="en-US" b="1" dirty="0" sz="2000" lang="zh-CN" spc="300">
                <a:solidFill>
                  <a:schemeClr val="accent1"/>
                </a:solidFill>
                <a:latin typeface="+mj-ea"/>
                <a:ea typeface="+mj-ea"/>
                <a:sym typeface="+mn-ea"/>
              </a:rPr>
              <a:t>添加项标题</a:t>
            </a:r>
            <a:endParaRPr altLang="en-US" b="1" dirty="0" sz="2000" lang="zh-CN" spc="300">
              <a:solidFill>
                <a:schemeClr val="accent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THANK YOU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500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500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t>汇报时间：</a:t>
            </a:r>
            <a:r>
              <a:rPr altLang="zh-CN" lang="en-US"/>
              <a:t>20X-XX-XX</a:t>
            </a:r>
            <a:endParaRPr altLang="zh-CN" lang="en-US"/>
          </a:p>
        </p:txBody>
      </p:sp>
      <p:sp>
        <p:nvSpPr>
          <p:cNvPr id="10500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2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  <p:tag name="KSO_WM_UNIT_VALUE" val="128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  <p:tag name="KSO_WM_UNIT_VALUE" val="128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72"/>
  <p:tag name="KSO_WM_UNIT_TYPE" val="f"/>
  <p:tag name="KSO_WM_UNIT_INDEX" val="3"/>
  <p:tag name="KSO_WM_UNIT_SUBTYPE" val="g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8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2"/>
  <p:tag name="KSO_WM_TEMPLATE_THUMBS_INDEX" val="1、9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2_1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单击添加标题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2_1*b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79.xml><?xml version="1.0" encoding="utf-8"?>
<p:tagLst xmlns:p="http://schemas.openxmlformats.org/presentationml/2006/main"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2_1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0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2_1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时间：20X-XX-XX"/>
</p:tagLst>
</file>

<file path=ppt/tags/tag81.xml><?xml version="1.0" encoding="utf-8"?>
<p:tagLst xmlns:p="http://schemas.openxmlformats.org/presentationml/2006/main">
  <p:tag name="KSO_WM_UNIT_SUBTYPE" val="b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2_1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098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2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5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2_5*l_h_i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2_5*l_h_a*1_1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82_5*l_h_i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2_5*l_h_a*1_2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82_5*l_h_i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2_5*l_h_a*1_3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82_5*l_h_i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2_5*l_h_a*1_4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2_5*l_h_i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type&quot;:0},&quot;glow&quot;:{&quot;colorType&quot;:0},&quot;line&quot;:{&quot;gradient&quot;:[{&quot;brightness&quot;:0,&quot;colorType&quot;:1,&quot;foreColorIndex&quot;:5,&quot;pos&quot;:0,&quot;transparency&quot;:0.30000001192092896},{&quot;brightness&quot;:0.4000000059604645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2_5*l_h_a*1_5_1"/>
  <p:tag name="KSO_WM_TEMPLATE_CATEGORY" val="custom"/>
  <p:tag name="KSO_WM_TEMPLATE_INDEX" val="20230982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标题"/>
  <p:tag name="KSO_WM_DIAGRAM_MAX_ITEMCNT" val="6"/>
  <p:tag name="KSO_WM_DIAGRAM_MIN_ITEMCNT" val="2"/>
  <p:tag name="KSO_WM_DIAGRAM_VIRTUALLY_FRAME" val="{&quot;height&quot;:256.3,&quot;width&quot;:77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SLIDE_ID" val="custom20230982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82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7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9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00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3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31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8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86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7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2_7*e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33.xml><?xml version="1.0" encoding="utf-8"?>
<p:tagLst xmlns:p="http://schemas.openxmlformats.org/presentationml/2006/main">
  <p:tag name="KSO_WM_SLIDE_ID" val="custom20230982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2"/>
  <p:tag name="KSO_WM_SLIDE_TYPE" val="sectionTitle"/>
  <p:tag name="KSO_WM_SLIDE_SUBTYPE" val="pureTxt"/>
  <p:tag name="KSO_WM_SLIDE_LAYOUT" val="a_e"/>
  <p:tag name="KSO_WM_SLIDE_LAYOUT_CNT" val="1_1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30_3*l_h_f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30_3*l_h_a*1_1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30_3*l_h_f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30_3*l_h_a*1_2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30_3*l_h_f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30_3*l_h_a*1_3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30_3*l_h_f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智能图形项正文，请尽量言简意赅的阐述观点，以便观者可以准确理解您所传达的信息。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30_3*l_h_a*1_4_1"/>
  <p:tag name="KSO_WM_TEMPLATE_CATEGORY" val="diagram"/>
  <p:tag name="KSO_WM_TEMPLATE_INDEX" val="2023093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项标题"/>
  <p:tag name="KSO_WM_UNIT_TEXT_FILL_FORE_SCHEMECOLOR_INDEX" val="5"/>
  <p:tag name="KSO_WM_DIAGRAM_MAX_ITEMCNT" val="6"/>
  <p:tag name="KSO_WM_DIAGRAM_MIN_ITEMCNT" val="2"/>
  <p:tag name="KSO_WM_DIAGRAM_VIRTUALLY_FRAME" val="{&quot;height&quot;:392.4,&quot;width&quot;:3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a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2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NOCLEAR" val="0"/>
  <p:tag name="KSO_WM_UNIT_VALUE" val="69"/>
  <p:tag name="KSO_WM_UNIT_TYPE" val="f"/>
  <p:tag name="KSO_WM_UNIT_INDEX" val="2"/>
  <p:tag name="KSO_WM_UNIT_SUBTYPE" val="g"/>
  <p:tag name="KSO_WM_UNIT_PRESET_TEXT" val="YOUR LOGO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1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-XX-XX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2_9*f*3"/>
  <p:tag name="KSO_WM_TEMPLATE_CATEGORY" val="custom"/>
  <p:tag name="KSO_WM_TEMPLATE_INDEX" val="20230982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44"/>
  <p:tag name="KSO_WM_UNIT_TYPE" val="f"/>
  <p:tag name="KSO_WM_UNIT_INDEX" val="3"/>
  <p:tag name="KSO_WM_UNIT_PRESET_TEXT" val="汇报人：WPS"/>
</p:tagLst>
</file>

<file path=ppt/tags/tag286.xml><?xml version="1.0" encoding="utf-8"?>
<p:tagLst xmlns:p="http://schemas.openxmlformats.org/presentationml/2006/main">
  <p:tag name="KSO_WM_SLIDE_ID" val="custom20230982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2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8">
      <a:dk1>
        <a:srgbClr val="000000"/>
      </a:dk1>
      <a:lt1>
        <a:srgbClr val="FFFFFF"/>
      </a:lt1>
      <a:dk2>
        <a:srgbClr val="2D180D"/>
      </a:dk2>
      <a:lt2>
        <a:srgbClr val="FCE9DA"/>
      </a:lt2>
      <a:accent1>
        <a:srgbClr val="ED7D31"/>
      </a:accent1>
      <a:accent2>
        <a:srgbClr val="E9692B"/>
      </a:accent2>
      <a:accent3>
        <a:srgbClr val="E45425"/>
      </a:accent3>
      <a:accent4>
        <a:srgbClr val="E04020"/>
      </a:accent4>
      <a:accent5>
        <a:srgbClr val="DB2B1A"/>
      </a:accent5>
      <a:accent6>
        <a:srgbClr val="D71714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/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2023-12-17T11:58:04Z</dcterms:created>
  <dcterms:modified xsi:type="dcterms:W3CDTF">2023-12-17T11:58:04Z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f4b3585cc593491e80331eab288fb567_21</vt:lpwstr>
  </property>
</Properties>
</file>