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3757" r:id="rId1"/>
    <p:sldMasterId id="2147503794" r:id="rId2"/>
  </p:sldMasterIdLst>
  <p:notesMasterIdLst>
    <p:notesMasterId r:id="rId3"/>
  </p:notesMasterIdLst>
  <p:sldIdLst>
    <p:sldId id="9604" r:id="rId4"/>
    <p:sldId id="9608" r:id="rId5"/>
    <p:sldId id="9611" r:id="rId6"/>
    <p:sldId id="9614" r:id="rId7"/>
    <p:sldId id="9617" r:id="rId8"/>
    <p:sldId id="9620" r:id="rId9"/>
    <p:sldId id="9623" r:id="rId10"/>
    <p:sldId id="9626" r:id="rId11"/>
    <p:sldId id="9629" r:id="rId12"/>
    <p:sldId id="9632" r:id="rId13"/>
    <p:sldId id="9635" r:id="rId14"/>
    <p:sldId id="9638" r:id="rId15"/>
    <p:sldId id="9641" r:id="rId16"/>
    <p:sldId id="9644" r:id="rId17"/>
    <p:sldId id="9647" r:id="rId18"/>
    <p:sldId id="9650" r:id="rId19"/>
    <p:sldId id="9653" r:id="rId20"/>
    <p:sldId id="9656" r:id="rId21"/>
    <p:sldId id="9659" r:id="rId22"/>
    <p:sldId id="9662" r:id="rId23"/>
    <p:sldId id="9665" r:id="rId24"/>
    <p:sldId id="9668" r:id="rId25"/>
    <p:sldId id="9671" r:id="rId26"/>
    <p:sldId id="9674" r:id="rId27"/>
    <p:sldId id="9677" r:id="rId28"/>
    <p:sldId id="9680" r:id="rId29"/>
    <p:sldId id="9683" r:id="rId30"/>
    <p:sldId id="9686" r:id="rId31"/>
    <p:sldId id="9689" r:id="rId32"/>
    <p:sldId id="9692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tags" Target="../tags/tag10.xml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tags" Target="../tags/tag13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3.png"/><Relationship Id="rId3" Type="http://schemas.openxmlformats.org/officeDocument/2006/relationships/tags" Target="../tags/tag15.xml"/><Relationship Id="rId4" Type="http://schemas.openxmlformats.org/officeDocument/2006/relationships/image" Target="../media/image4.png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image" Target="../media/image5.png"/><Relationship Id="rId3" Type="http://schemas.openxmlformats.org/officeDocument/2006/relationships/tags" Target="../tags/tag21.xml"/><Relationship Id="rId4" Type="http://schemas.openxmlformats.org/officeDocument/2006/relationships/image" Target="../media/image6.png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tags" Target="../tags/tag25.xml"/><Relationship Id="rId9" Type="http://schemas.openxmlformats.org/officeDocument/2006/relationships/tags" Target="../tags/tag26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tags" Target="../tags/tag28.xml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1.png"/><Relationship Id="rId3" Type="http://schemas.openxmlformats.org/officeDocument/2006/relationships/tags" Target="../tags/tag58.xml"/><Relationship Id="rId4" Type="http://schemas.openxmlformats.org/officeDocument/2006/relationships/image" Target="../media/image7.png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tags" Target="../tags/tag61.xml"/><Relationship Id="rId8" Type="http://schemas.openxmlformats.org/officeDocument/2006/relationships/tags" Target="../tags/tag62.xml"/><Relationship Id="rId9" Type="http://schemas.openxmlformats.org/officeDocument/2006/relationships/tags" Target="../tags/tag63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@png2x_background_封面" descr="C:/Users/kingsoft/AppData/Local/Temp/fig2wpp/@png2x_background_封面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pic>
        <p:nvPicPr>
          <p:cNvPr id="2097159" name="@png2x_main_封面" descr="C:/Users/kingsoft/AppData/Local/Temp/fig2wpp/@png2x_main_封面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6235700" y="777240"/>
            <a:ext cx="5312410" cy="531241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>
          <a:xfrm>
            <a:off x="886968" y="694944"/>
            <a:ext cx="5980363" cy="3392424"/>
          </a:xfrm>
          <a:noFill/>
        </p:spPr>
        <p:txBody>
          <a:bodyPr anchor="b" wrap="square">
            <a:normAutofit/>
          </a:bodyPr>
          <a:lstStyle>
            <a:lvl1pPr algn="l">
              <a:lnSpc>
                <a:spcPct val="100000"/>
              </a:lnSpc>
              <a:defRPr b="0" sz="66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886968" y="4270248"/>
            <a:ext cx="5980363" cy="1261872"/>
          </a:xfrm>
          <a:noFill/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400">
                <a:gradFill flip="none" rotWithShape="1">
                  <a:gsLst>
                    <a:gs pos="0">
                      <a:schemeClr val="accent3">
                        <a:alpha val="55000"/>
                      </a:schemeClr>
                    </a:gs>
                    <a:gs pos="66000">
                      <a:schemeClr val="accent1"/>
                    </a:gs>
                    <a:gs pos="100000">
                      <a:schemeClr val="accent6">
                        <a:alpha val="73000"/>
                      </a:schemeClr>
                    </a:gs>
                  </a:gsLst>
                  <a:lin ang="0" scaled="1"/>
                </a:gradFill>
                <a:latin typeface="+mn-ea"/>
                <a:ea typeface="+mn-ea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单击此处编辑副标题样式</a:t>
            </a:r>
            <a:endParaRPr altLang="en-US" dirty="0" lang="zh-CN"/>
          </a:p>
        </p:txBody>
      </p:sp>
      <p:sp>
        <p:nvSpPr>
          <p:cNvPr id="104867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6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86968" y="5522976"/>
            <a:ext cx="6345936" cy="740664"/>
          </a:xfrm>
          <a:noFill/>
        </p:spPr>
        <p:txBody>
          <a:bodyPr anchor="b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00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0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>
                <a:solidFill>
                  <a:schemeClr val="tx1">
                    <a:lumMod val="9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8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85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@png2x_background_目录" descr="C:/Users/kingsoft/AppData/Local/Temp/fig2wpp/@png2x_background_目录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pic>
        <p:nvPicPr>
          <p:cNvPr id="2097163" name="@png2x_main_目录" descr="C:/Users/kingsoft/AppData/Local/Temp/fig2wpp/@png2x_main_目录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77900" y="0"/>
            <a:ext cx="11210290" cy="5486400"/>
          </a:xfrm>
          <a:prstGeom prst="rect"/>
        </p:spPr>
      </p:pic>
      <p:sp>
        <p:nvSpPr>
          <p:cNvPr id="1048688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838200" y="1207008"/>
            <a:ext cx="1279165" cy="4443984"/>
          </a:xfrm>
          <a:noFill/>
        </p:spPr>
        <p:txBody>
          <a:bodyPr anchor="ctr" wrap="square">
            <a:normAutofit/>
          </a:bodyPr>
          <a:lstStyle>
            <a:lvl1pPr algn="ctr">
              <a:defRPr b="0" sz="60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@png2x_background_章节" descr="C:/Users/kingsoft/AppData/Local/Temp/fig2wpp/@png2x_background_章节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pic>
        <p:nvPicPr>
          <p:cNvPr id="2097167" name="@png2x_main_章节" descr="C:/Users/kingsoft/AppData/Local/Temp/fig2wpp/@png2x_main_章节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64795"/>
            <a:ext cx="5595620" cy="6482715"/>
          </a:xfrm>
          <a:prstGeom prst="rect"/>
        </p:spPr>
      </p:pic>
      <p:sp>
        <p:nvSpPr>
          <p:cNvPr id="1048696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208776" y="3456432"/>
            <a:ext cx="4709160" cy="2807208"/>
          </a:xfrm>
          <a:noFill/>
        </p:spPr>
        <p:txBody>
          <a:bodyPr anchor="t" wrap="square">
            <a:normAutofit/>
          </a:bodyPr>
          <a:lstStyle>
            <a:lvl1pPr algn="r">
              <a:defRPr b="0" sz="50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4" name="文本占位符 7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6208776" y="923544"/>
            <a:ext cx="4709160" cy="2505456"/>
          </a:xfrm>
          <a:noFill/>
        </p:spPr>
        <p:txBody>
          <a:bodyPr anchor="b" wrap="square">
            <a:normAutofit/>
          </a:bodyPr>
          <a:lstStyle>
            <a:lvl1pPr algn="r" indent="0" marL="0">
              <a:buNone/>
              <a:defRPr b="0" sz="50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8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1014984" y="1843314"/>
            <a:ext cx="4824984" cy="4334286"/>
          </a:xfrm>
          <a:noFill/>
        </p:spPr>
        <p:txBody>
          <a:bodyPr anchor="t" bIns="0" lIns="0" rIns="0" rtlCol="0" tIns="0" vert="horz" wrap="square">
            <a:normAutofit/>
          </a:bodyPr>
          <a:lstStyle>
            <a:lvl1pPr>
              <a:defRPr altLang="en-US" dirty="0" lang="zh-CN"/>
            </a:lvl1pPr>
            <a:lvl2pPr>
              <a:defRPr altLang="en-US" dirty="0" lang="zh-CN"/>
            </a:lvl2pPr>
            <a:lvl3pPr>
              <a:defRPr altLang="en-US" dirty="0" lang="zh-CN">
                <a:solidFill>
                  <a:schemeClr val="tx1">
                    <a:lumMod val="95000"/>
                  </a:schemeClr>
                </a:solidFill>
              </a:defRPr>
            </a:lvl3pPr>
            <a:lvl4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4pPr>
            <a:lvl5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348984" y="1843314"/>
            <a:ext cx="4824984" cy="4334286"/>
          </a:xfrm>
          <a:noFill/>
        </p:spPr>
        <p:txBody>
          <a:bodyPr anchor="t" bIns="0" lIns="0" rIns="0" rtlCol="0" tIns="0" vert="horz" wrap="square">
            <a:normAutofit/>
          </a:bodyPr>
          <a:lstStyle>
            <a:lvl1pPr>
              <a:defRPr altLang="en-US" dirty="0" lang="zh-CN"/>
            </a:lvl1pPr>
            <a:lvl2pPr>
              <a:defRPr altLang="en-US" dirty="0" lang="zh-CN"/>
            </a:lvl2pPr>
            <a:lvl3pPr>
              <a:defRPr altLang="en-US" dirty="0" lang="zh-CN">
                <a:solidFill>
                  <a:schemeClr val="tx1">
                    <a:lumMod val="95000"/>
                  </a:schemeClr>
                </a:solidFill>
              </a:defRPr>
            </a:lvl3pPr>
            <a:lvl4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4pPr>
            <a:lvl5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  <a:noFill/>
        </p:spPr>
        <p:txBody>
          <a:bodyPr anchor="t" bIns="0" lIns="0" rIns="0" rtlCol="0" tIns="0" vert="horz" wrap="square">
            <a:normAutofit/>
          </a:bodyPr>
          <a:lstStyle>
            <a:lvl1pPr>
              <a:defRPr altLang="en-US" dirty="0" lang="zh-CN"/>
            </a:lvl1pPr>
            <a:lvl2pPr>
              <a:defRPr altLang="en-US" dirty="0" lang="zh-CN"/>
            </a:lvl2pPr>
            <a:lvl3pPr>
              <a:defRPr altLang="en-US" dirty="0" lang="zh-CN">
                <a:solidFill>
                  <a:schemeClr val="tx1">
                    <a:lumMod val="95000"/>
                  </a:schemeClr>
                </a:solidFill>
              </a:defRPr>
            </a:lvl3pPr>
            <a:lvl4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4pPr>
            <a:lvl5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  <a:noFill/>
        </p:spPr>
        <p:txBody>
          <a:bodyPr anchor="t" bIns="0" lIns="0" rIns="0" rtlCol="0" tIns="0" vert="horz" wrap="square">
            <a:normAutofit/>
          </a:bodyPr>
          <a:lstStyle>
            <a:lvl1pPr>
              <a:defRPr altLang="en-US" dirty="0" lang="zh-CN"/>
            </a:lvl1pPr>
            <a:lvl2pPr>
              <a:defRPr altLang="en-US" dirty="0" lang="zh-CN"/>
            </a:lvl2pPr>
            <a:lvl3pPr>
              <a:defRPr altLang="en-US" dirty="0" lang="zh-CN">
                <a:solidFill>
                  <a:schemeClr val="tx1">
                    <a:lumMod val="95000"/>
                  </a:schemeClr>
                </a:solidFill>
              </a:defRPr>
            </a:lvl3pPr>
            <a:lvl4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4pPr>
            <a:lvl5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  <a:noFill/>
        </p:spPr>
        <p:txBody>
          <a:bodyPr anchor="t" bIns="0" lIns="0" rIns="0" rtlCol="0" tIns="0" vert="horz" wrap="square">
            <a:normAutofit/>
          </a:bodyPr>
          <a:lstStyle>
            <a:lvl1pPr>
              <a:defRPr altLang="en-US" dirty="0" lang="zh-CN"/>
            </a:lvl1pPr>
            <a:lvl2pPr>
              <a:defRPr altLang="en-US" dirty="0" lang="zh-CN"/>
            </a:lvl2pPr>
            <a:lvl3pPr>
              <a:defRPr altLang="en-US" dirty="0" lang="zh-CN">
                <a:solidFill>
                  <a:schemeClr val="tx1">
                    <a:lumMod val="95000"/>
                  </a:schemeClr>
                </a:solidFill>
              </a:defRPr>
            </a:lvl3pPr>
            <a:lvl4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4pPr>
            <a:lvl5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1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</a:t>
            </a:r>
            <a:r>
              <a:rPr altLang="en-US" lang="zh-CN"/>
              <a:t>此处编辑副标题</a:t>
            </a:r>
            <a:r>
              <a:rPr altLang="en-US" dirty="0" lang="zh-CN"/>
              <a:t>样式</a:t>
            </a:r>
            <a:endParaRPr altLang="en-US" dirty="0" lang="zh-CN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png2x_background_结束" descr="C:/Users/kingsoft/AppData/Local/Temp/fig2wpp/@png2x_background_结束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pic>
        <p:nvPicPr>
          <p:cNvPr id="2097171" name="@png2x_main_结束" descr="C:/Users/kingsoft/AppData/Local/Temp/fig2wpp/@png2x_main_结束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6235700" y="777240"/>
            <a:ext cx="5312410" cy="5312410"/>
          </a:xfrm>
          <a:prstGeom prst="rect"/>
        </p:spPr>
      </p:pic>
      <p:sp>
        <p:nvSpPr>
          <p:cNvPr id="1048766" name="标题 1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>
          <a:xfrm>
            <a:off x="758952" y="1077437"/>
            <a:ext cx="6345936" cy="2734056"/>
          </a:xfrm>
          <a:noFill/>
        </p:spPr>
        <p:txBody>
          <a:bodyPr anchor="b" wrap="square">
            <a:normAutofit/>
          </a:bodyPr>
          <a:lstStyle>
            <a:lvl1pPr algn="l">
              <a:lnSpc>
                <a:spcPct val="100000"/>
              </a:lnSpc>
              <a:defRPr b="0" sz="66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74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758952" y="4111690"/>
            <a:ext cx="6345936" cy="1959926"/>
          </a:xfrm>
          <a:noFill/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4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.xml"/><Relationship Id="rId13" Type="http://schemas.openxmlformats.org/officeDocument/2006/relationships/image" Target="../media/image8.png"/><Relationship Id="rId14" Type="http://schemas.openxmlformats.org/officeDocument/2006/relationships/tags" Target="../tags/tag65.xml"/><Relationship Id="rId15" Type="http://schemas.openxmlformats.org/officeDocument/2006/relationships/image" Target="../media/image9.png"/><Relationship Id="rId16" Type="http://schemas.openxmlformats.org/officeDocument/2006/relationships/tags" Target="../tags/tag66.xml"/><Relationship Id="rId17" Type="http://schemas.openxmlformats.org/officeDocument/2006/relationships/tags" Target="../tags/tag67.xml"/><Relationship Id="rId18" Type="http://schemas.openxmlformats.org/officeDocument/2006/relationships/tags" Target="../tags/tag68.xml"/><Relationship Id="rId19" Type="http://schemas.openxmlformats.org/officeDocument/2006/relationships/tags" Target="../tags/tag69.xml"/><Relationship Id="rId20" Type="http://schemas.openxmlformats.org/officeDocument/2006/relationships/tags" Target="../tags/tag70.xml"/><Relationship Id="rId21" Type="http://schemas.openxmlformats.org/officeDocument/2006/relationships/tags" Target="../tags/tag71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758" r:id="rId1"/>
    <p:sldLayoutId id="2147503759" r:id="rId2"/>
    <p:sldLayoutId id="2147503760" r:id="rId3"/>
    <p:sldLayoutId id="2147503761" r:id="rId4"/>
    <p:sldLayoutId id="2147503762" r:id="rId5"/>
    <p:sldLayoutId id="2147503763" r:id="rId6"/>
    <p:sldLayoutId id="2147503764" r:id="rId7"/>
    <p:sldLayoutId id="2147503765" r:id="rId8"/>
    <p:sldLayoutId id="2147503766" r:id="rId9"/>
    <p:sldLayoutId id="2147503767" r:id="rId10"/>
    <p:sldLayoutId id="214750376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png2x_right_正文" descr="C:/Users/kingsoft/AppData/Local/Temp/fig2wpp/@png2x_right_正文.png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3035300" y="1179195"/>
            <a:ext cx="9152890" cy="5678170"/>
          </a:xfrm>
          <a:prstGeom prst="rect"/>
        </p:spPr>
      </p:pic>
      <p:pic>
        <p:nvPicPr>
          <p:cNvPr id="2097155" name="@png2x_left_正文" descr="C:/Users/kingsoft/AppData/Local/Temp/fig2wpp/@png2x_left_正文.png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0" y="2578100"/>
            <a:ext cx="6409690" cy="4279265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1014984" y="725714"/>
            <a:ext cx="10158984" cy="801334"/>
          </a:xfrm>
          <a:prstGeom prst="rect"/>
          <a:noFill/>
        </p:spPr>
        <p:txBody>
          <a:bodyPr anchor="b" bIns="0" lIns="0" rIns="0" rtlCol="0" tIns="0" vert="horz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7"/>
            </p:custDataLst>
          </p:nvPr>
        </p:nvSpPr>
        <p:spPr>
          <a:xfrm>
            <a:off x="1014984" y="1773936"/>
            <a:ext cx="10158984" cy="4187952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3795" r:id="rId1"/>
    <p:sldLayoutId id="2147503796" r:id="rId2"/>
    <p:sldLayoutId id="2147503797" r:id="rId3"/>
    <p:sldLayoutId id="2147503798" r:id="rId4"/>
    <p:sldLayoutId id="2147503799" r:id="rId5"/>
    <p:sldLayoutId id="2147503800" r:id="rId6"/>
    <p:sldLayoutId id="2147503801" r:id="rId7"/>
    <p:sldLayoutId id="2147503802" r:id="rId8"/>
    <p:sldLayoutId id="2147503803" r:id="rId9"/>
    <p:sldLayoutId id="2147503804" r:id="rId10"/>
    <p:sldLayoutId id="2147503805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0" sz="4000" kern="1200">
          <a:solidFill>
            <a:schemeClr val="tx1"/>
          </a:solidFill>
          <a:latin typeface="+mj-ea"/>
          <a:ea typeface="+mj-ea"/>
          <a:cs typeface="MiSans Demibold" panose="000007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b="0" sz="1800" kern="1200">
          <a:solidFill>
            <a:schemeClr val="tx1"/>
          </a:solidFill>
          <a:latin typeface="+mn-ea"/>
          <a:ea typeface="+mn-ea"/>
          <a:cs typeface="MiSans Demibold" panose="00000700000000000000" charset="-122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600" kern="1200">
          <a:solidFill>
            <a:schemeClr val="tx1"/>
          </a:solidFill>
          <a:latin typeface="+mn-ea"/>
          <a:ea typeface="+mn-ea"/>
          <a:cs typeface="MiSans Demibold" panose="00000700000000000000" charset="-122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400" kern="1200">
          <a:solidFill>
            <a:schemeClr val="tx1"/>
          </a:solidFill>
          <a:latin typeface="+mn-ea"/>
          <a:ea typeface="+mn-ea"/>
          <a:cs typeface="MiSans Demibold" panose="00000700000000000000" charset="-122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400" kern="1200">
          <a:solidFill>
            <a:schemeClr val="tx1"/>
          </a:solidFill>
          <a:latin typeface="+mn-ea"/>
          <a:ea typeface="+mn-ea"/>
          <a:cs typeface="MiSans Demibold" panose="00000700000000000000" charset="-122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400" kern="1200">
          <a:solidFill>
            <a:schemeClr val="tx1"/>
          </a:solidFill>
          <a:latin typeface="+mn-ea"/>
          <a:ea typeface="+mn-ea"/>
          <a:cs typeface="MiSans Demibold" panose="000007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tags" Target="../tags/tag77.xml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tags" Target="../tags/tag84.xml"/><Relationship Id="rId10" Type="http://schemas.openxmlformats.org/officeDocument/2006/relationships/tags" Target="../tags/tag85.xml"/><Relationship Id="rId11" Type="http://schemas.openxmlformats.org/officeDocument/2006/relationships/tags" Target="../tags/tag86.xml"/><Relationship Id="rId12" Type="http://schemas.openxmlformats.org/officeDocument/2006/relationships/tags" Target="../tags/tag87.xml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tags" Target="../tags/tag137.xml"/><Relationship Id="rId18" Type="http://schemas.openxmlformats.org/officeDocument/2006/relationships/tags" Target="../tags/tag138.xml"/><Relationship Id="rId1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tags" Target="../tags/tag154.xml"/><Relationship Id="rId14" Type="http://schemas.openxmlformats.org/officeDocument/2006/relationships/tags" Target="../tags/tag155.xml"/><Relationship Id="rId15" Type="http://schemas.openxmlformats.org/officeDocument/2006/relationships/tags" Target="../tags/tag156.xml"/><Relationship Id="rId16" Type="http://schemas.openxmlformats.org/officeDocument/2006/relationships/tags" Target="../tags/tag157.xml"/><Relationship Id="rId17" Type="http://schemas.openxmlformats.org/officeDocument/2006/relationships/tags" Target="../tags/tag158.xml"/><Relationship Id="rId18" Type="http://schemas.openxmlformats.org/officeDocument/2006/relationships/tags" Target="../tags/tag159.xml"/><Relationship Id="rId19" Type="http://schemas.openxmlformats.org/officeDocument/2006/relationships/tags" Target="../tags/tag160.xml"/><Relationship Id="rId20" Type="http://schemas.openxmlformats.org/officeDocument/2006/relationships/tags" Target="../tags/tag161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tags" Target="../tags/tag174.xml"/><Relationship Id="rId14" Type="http://schemas.openxmlformats.org/officeDocument/2006/relationships/tags" Target="../tags/tag175.xml"/><Relationship Id="rId15" Type="http://schemas.openxmlformats.org/officeDocument/2006/relationships/tags" Target="../tags/tag176.xml"/><Relationship Id="rId16" Type="http://schemas.openxmlformats.org/officeDocument/2006/relationships/tags" Target="../tags/tag177.xml"/><Relationship Id="rId17" Type="http://schemas.openxmlformats.org/officeDocument/2006/relationships/tags" Target="../tags/tag178.xml"/><Relationship Id="rId18" Type="http://schemas.openxmlformats.org/officeDocument/2006/relationships/tags" Target="../tags/tag179.xml"/><Relationship Id="rId19" Type="http://schemas.openxmlformats.org/officeDocument/2006/relationships/tags" Target="../tags/tag180.xml"/><Relationship Id="rId20" Type="http://schemas.openxmlformats.org/officeDocument/2006/relationships/tags" Target="../tags/tag181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tags" Target="../tags/tag194.xml"/><Relationship Id="rId14" Type="http://schemas.openxmlformats.org/officeDocument/2006/relationships/tags" Target="../tags/tag195.xml"/><Relationship Id="rId15" Type="http://schemas.openxmlformats.org/officeDocument/2006/relationships/tags" Target="../tags/tag196.xml"/><Relationship Id="rId16" Type="http://schemas.openxmlformats.org/officeDocument/2006/relationships/tags" Target="../tags/tag197.xml"/><Relationship Id="rId17" Type="http://schemas.openxmlformats.org/officeDocument/2006/relationships/tags" Target="../tags/tag198.xml"/><Relationship Id="rId18" Type="http://schemas.openxmlformats.org/officeDocument/2006/relationships/tags" Target="../tags/tag199.xml"/><Relationship Id="rId19" Type="http://schemas.openxmlformats.org/officeDocument/2006/relationships/tags" Target="../tags/tag200.xml"/><Relationship Id="rId20" Type="http://schemas.openxmlformats.org/officeDocument/2006/relationships/tags" Target="../tags/tag201.xml"/><Relationship Id="rId21" Type="http://schemas.openxmlformats.org/officeDocument/2006/relationships/tags" Target="../tags/tag202.xml"/><Relationship Id="rId22" Type="http://schemas.openxmlformats.org/officeDocument/2006/relationships/tags" Target="../tags/tag203.xml"/><Relationship Id="rId23" Type="http://schemas.openxmlformats.org/officeDocument/2006/relationships/tags" Target="../tags/tag204.xml"/><Relationship Id="rId24" Type="http://schemas.openxmlformats.org/officeDocument/2006/relationships/tags" Target="../tags/tag205.xml"/><Relationship Id="rId25" Type="http://schemas.openxmlformats.org/officeDocument/2006/relationships/tags" Target="../tags/tag206.xml"/><Relationship Id="rId26" Type="http://schemas.openxmlformats.org/officeDocument/2006/relationships/tags" Target="../tags/tag207.xml"/><Relationship Id="rId27" Type="http://schemas.openxmlformats.org/officeDocument/2006/relationships/tags" Target="../tags/tag208.xml"/><Relationship Id="rId28" Type="http://schemas.openxmlformats.org/officeDocument/2006/relationships/tags" Target="../tags/tag209.xml"/><Relationship Id="rId29" Type="http://schemas.openxmlformats.org/officeDocument/2006/relationships/tags" Target="../tags/tag210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tags" Target="../tags/tag269.xml"/><Relationship Id="rId14" Type="http://schemas.openxmlformats.org/officeDocument/2006/relationships/tags" Target="../tags/tag270.xml"/><Relationship Id="rId15" Type="http://schemas.openxmlformats.org/officeDocument/2006/relationships/tags" Target="../tags/tag271.xml"/><Relationship Id="rId16" Type="http://schemas.openxmlformats.org/officeDocument/2006/relationships/tags" Target="../tags/tag272.xml"/><Relationship Id="rId17" Type="http://schemas.openxmlformats.org/officeDocument/2006/relationships/tags" Target="../tags/tag273.xml"/><Relationship Id="rId18" Type="http://schemas.openxmlformats.org/officeDocument/2006/relationships/tags" Target="../tags/tag274.xml"/><Relationship Id="rId19" Type="http://schemas.openxmlformats.org/officeDocument/2006/relationships/tags" Target="../tags/tag275.xml"/><Relationship Id="rId20" Type="http://schemas.openxmlformats.org/officeDocument/2006/relationships/tags" Target="../tags/tag276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tags" Target="../tags/tag320.xml"/><Relationship Id="rId14" Type="http://schemas.openxmlformats.org/officeDocument/2006/relationships/tags" Target="../tags/tag321.xml"/><Relationship Id="rId15" Type="http://schemas.openxmlformats.org/officeDocument/2006/relationships/tags" Target="../tags/tag322.xml"/><Relationship Id="rId16" Type="http://schemas.openxmlformats.org/officeDocument/2006/relationships/tags" Target="../tags/tag323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tags" Target="../tags/tag336.xml"/><Relationship Id="rId14" Type="http://schemas.openxmlformats.org/officeDocument/2006/relationships/tags" Target="../tags/tag337.xml"/><Relationship Id="rId15" Type="http://schemas.openxmlformats.org/officeDocument/2006/relationships/tags" Target="../tags/tag338.xml"/><Relationship Id="rId16" Type="http://schemas.openxmlformats.org/officeDocument/2006/relationships/tags" Target="../tags/tag339.xml"/><Relationship Id="rId17" Type="http://schemas.openxmlformats.org/officeDocument/2006/relationships/tags" Target="../tags/tag340.xml"/><Relationship Id="rId18" Type="http://schemas.openxmlformats.org/officeDocument/2006/relationships/tags" Target="../tags/tag341.xml"/><Relationship Id="rId19" Type="http://schemas.openxmlformats.org/officeDocument/2006/relationships/tags" Target="../tags/tag342.xml"/><Relationship Id="rId20" Type="http://schemas.openxmlformats.org/officeDocument/2006/relationships/tags" Target="../tags/tag343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95.xml"/><Relationship Id="rId2" Type="http://schemas.openxmlformats.org/officeDocument/2006/relationships/tags" Target="../tags/tag396.xml"/><Relationship Id="rId3" Type="http://schemas.openxmlformats.org/officeDocument/2006/relationships/tags" Target="../tags/tag39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2024年新能源行业智能能源管理方案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 A CLICK TO UNLIMITED POSSIBILITIES</a:t>
            </a:r>
            <a:endParaRPr altLang="en-US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207008"/>
            <a:ext cx="1279165" cy="4443984"/>
          </a:xfrm>
        </p:spPr>
        <p:txBody>
          <a:bodyPr wrap="square"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90" name="序号"/>
          <p:cNvSpPr txBox="1"/>
          <p:nvPr>
            <p:custDataLst>
              <p:tags r:id="rId2"/>
            </p:custDataLst>
          </p:nvPr>
        </p:nvSpPr>
        <p:spPr>
          <a:xfrm>
            <a:off x="3711575" y="4183380"/>
            <a:ext cx="941705" cy="63627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MiSans Demibold" panose="00000700000000000000" charset="-122"/>
              </a:rPr>
              <a:t>01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MiSans Demibold" panose="00000700000000000000" charset="-122"/>
            </a:endParaRPr>
          </a:p>
        </p:txBody>
      </p:sp>
      <p:sp>
        <p:nvSpPr>
          <p:cNvPr id="1048792" name="项标题"/>
          <p:cNvSpPr txBox="1"/>
          <p:nvPr>
            <p:custDataLst>
              <p:tags r:id="rId3"/>
            </p:custDataLst>
          </p:nvPr>
        </p:nvSpPr>
        <p:spPr>
          <a:xfrm>
            <a:off x="4799330" y="4215130"/>
            <a:ext cx="2797810" cy="646430"/>
          </a:xfrm>
          <a:prstGeom prst="rect"/>
          <a:noFill/>
        </p:spPr>
        <p:txBody>
          <a:bodyPr anchor="ctr" anchorCtr="0" bIns="7200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1600" lang="zh-CN" spc="300">
                <a:latin typeface="+mj-ea"/>
                <a:ea typeface="+mj-ea"/>
                <a:cs typeface="MiSans Demibold" panose="00000700000000000000" charset="-122"/>
              </a:rPr>
              <a:t>智能能源管理方案概述</a:t>
            </a:r>
            <a:endParaRPr altLang="en-US" dirty="0" sz="1600" lang="zh-CN" spc="300">
              <a:latin typeface="+mj-ea"/>
              <a:ea typeface="+mj-ea"/>
              <a:cs typeface="MiSans Demibold" panose="00000700000000000000" charset="-122"/>
            </a:endParaRPr>
          </a:p>
        </p:txBody>
      </p:sp>
      <p:sp>
        <p:nvSpPr>
          <p:cNvPr id="1048794" name="序号"/>
          <p:cNvSpPr txBox="1"/>
          <p:nvPr>
            <p:custDataLst>
              <p:tags r:id="rId4"/>
            </p:custDataLst>
          </p:nvPr>
        </p:nvSpPr>
        <p:spPr>
          <a:xfrm>
            <a:off x="7483475" y="4183380"/>
            <a:ext cx="941705" cy="63627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MiSans Demibold" panose="00000700000000000000" charset="-122"/>
              </a:rPr>
              <a:t>02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MiSans Demibold" panose="00000700000000000000" charset="-122"/>
            </a:endParaRPr>
          </a:p>
        </p:txBody>
      </p:sp>
      <p:sp>
        <p:nvSpPr>
          <p:cNvPr id="1048796" name="项标题"/>
          <p:cNvSpPr txBox="1"/>
          <p:nvPr>
            <p:custDataLst>
              <p:tags r:id="rId5"/>
            </p:custDataLst>
          </p:nvPr>
        </p:nvSpPr>
        <p:spPr>
          <a:xfrm>
            <a:off x="8571230" y="4215130"/>
            <a:ext cx="2797810" cy="646430"/>
          </a:xfrm>
          <a:prstGeom prst="rect"/>
          <a:noFill/>
        </p:spPr>
        <p:txBody>
          <a:bodyPr anchor="ctr" anchorCtr="0" bIns="7200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1600" lang="zh-CN" spc="300">
                <a:latin typeface="+mj-ea"/>
                <a:ea typeface="+mj-ea"/>
                <a:cs typeface="MiSans Demibold" panose="00000700000000000000" charset="-122"/>
              </a:rPr>
              <a:t>新能源行业现状与趋势</a:t>
            </a:r>
            <a:endParaRPr altLang="en-US" dirty="0" sz="1600" lang="zh-CN" spc="300">
              <a:latin typeface="+mj-ea"/>
              <a:ea typeface="+mj-ea"/>
              <a:cs typeface="MiSans Demibold" panose="00000700000000000000" charset="-122"/>
            </a:endParaRPr>
          </a:p>
        </p:txBody>
      </p:sp>
      <p:sp>
        <p:nvSpPr>
          <p:cNvPr id="1048798" name="序号"/>
          <p:cNvSpPr txBox="1"/>
          <p:nvPr>
            <p:custDataLst>
              <p:tags r:id="rId6"/>
            </p:custDataLst>
          </p:nvPr>
        </p:nvSpPr>
        <p:spPr>
          <a:xfrm>
            <a:off x="3711575" y="4997450"/>
            <a:ext cx="941705" cy="63627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MiSans Demibold" panose="00000700000000000000" charset="-122"/>
              </a:rPr>
              <a:t>03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MiSans Demibold" panose="00000700000000000000" charset="-122"/>
            </a:endParaRPr>
          </a:p>
        </p:txBody>
      </p:sp>
      <p:sp>
        <p:nvSpPr>
          <p:cNvPr id="1048800" name="项标题"/>
          <p:cNvSpPr txBox="1"/>
          <p:nvPr>
            <p:custDataLst>
              <p:tags r:id="rId7"/>
            </p:custDataLst>
          </p:nvPr>
        </p:nvSpPr>
        <p:spPr>
          <a:xfrm>
            <a:off x="4799330" y="5029200"/>
            <a:ext cx="2797810" cy="646430"/>
          </a:xfrm>
          <a:prstGeom prst="rect"/>
          <a:noFill/>
        </p:spPr>
        <p:txBody>
          <a:bodyPr anchor="ctr" anchorCtr="0" bIns="72000" lIns="0" rIns="0" rtlCol="0" tIns="0" wrap="square">
            <a:normAutofit fontScale="71111"/>
          </a:bodyPr>
          <a:p>
            <a:pPr algn="l">
              <a:lnSpc>
                <a:spcPct val="100000"/>
              </a:lnSpc>
            </a:pPr>
            <a:r>
              <a:rPr altLang="en-US" dirty="0" sz="2700" lang="zh-CN" spc="300">
                <a:latin typeface="+mj-ea"/>
                <a:ea typeface="+mj-ea"/>
                <a:cs typeface="MiSans Demibold" panose="00000700000000000000" charset="-122"/>
              </a:rPr>
              <a:t>智能能源管理方案的技术支持</a:t>
            </a:r>
            <a:endParaRPr altLang="en-US" dirty="0" sz="2700" lang="zh-CN" spc="300">
              <a:latin typeface="+mj-ea"/>
              <a:ea typeface="+mj-ea"/>
              <a:cs typeface="MiSans Demibold" panose="000007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8"/>
            </p:custDataLst>
          </p:nvPr>
        </p:nvSpPr>
        <p:spPr>
          <a:xfrm>
            <a:off x="7483475" y="4997450"/>
            <a:ext cx="941705" cy="63627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MiSans Demibold" panose="00000700000000000000" charset="-122"/>
              </a:rPr>
              <a:t>04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MiSans Demibold" panose="00000700000000000000" charset="-122"/>
            </a:endParaRPr>
          </a:p>
        </p:txBody>
      </p:sp>
      <p:sp>
        <p:nvSpPr>
          <p:cNvPr id="1048804" name="项标题"/>
          <p:cNvSpPr txBox="1"/>
          <p:nvPr>
            <p:custDataLst>
              <p:tags r:id="rId9"/>
            </p:custDataLst>
          </p:nvPr>
        </p:nvSpPr>
        <p:spPr>
          <a:xfrm>
            <a:off x="8571230" y="5029200"/>
            <a:ext cx="2797810" cy="646430"/>
          </a:xfrm>
          <a:prstGeom prst="rect"/>
          <a:noFill/>
        </p:spPr>
        <p:txBody>
          <a:bodyPr anchor="ctr" anchorCtr="0" bIns="72000" lIns="0" rIns="0" rtlCol="0" tIns="0" wrap="square">
            <a:normAutofit fontScale="71111"/>
          </a:bodyPr>
          <a:p>
            <a:pPr algn="l">
              <a:lnSpc>
                <a:spcPct val="100000"/>
              </a:lnSpc>
            </a:pPr>
            <a:r>
              <a:rPr altLang="en-US" dirty="0" sz="2700" lang="zh-CN" spc="300">
                <a:latin typeface="+mj-ea"/>
                <a:ea typeface="+mj-ea"/>
                <a:cs typeface="MiSans Demibold" panose="00000700000000000000" charset="-122"/>
              </a:rPr>
              <a:t>智能能源管理方案的应用场景</a:t>
            </a:r>
            <a:endParaRPr altLang="en-US" dirty="0" sz="2700" lang="zh-CN" spc="300">
              <a:latin typeface="+mj-ea"/>
              <a:ea typeface="+mj-ea"/>
              <a:cs typeface="MiSans Demibold" panose="00000700000000000000" charset="-122"/>
            </a:endParaRPr>
          </a:p>
        </p:txBody>
      </p:sp>
      <p:sp>
        <p:nvSpPr>
          <p:cNvPr id="1048806" name="序号"/>
          <p:cNvSpPr txBox="1"/>
          <p:nvPr>
            <p:custDataLst>
              <p:tags r:id="rId10"/>
            </p:custDataLst>
          </p:nvPr>
        </p:nvSpPr>
        <p:spPr>
          <a:xfrm>
            <a:off x="3711575" y="5811520"/>
            <a:ext cx="941705" cy="63627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MiSans Demibold" panose="00000700000000000000" charset="-122"/>
              </a:rPr>
              <a:t>05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MiSans Demibold" panose="00000700000000000000" charset="-122"/>
            </a:endParaRPr>
          </a:p>
        </p:txBody>
      </p:sp>
      <p:sp>
        <p:nvSpPr>
          <p:cNvPr id="1048808" name="项标题"/>
          <p:cNvSpPr txBox="1"/>
          <p:nvPr>
            <p:custDataLst>
              <p:tags r:id="rId11"/>
            </p:custDataLst>
          </p:nvPr>
        </p:nvSpPr>
        <p:spPr>
          <a:xfrm>
            <a:off x="4799330" y="5843270"/>
            <a:ext cx="2797810" cy="646430"/>
          </a:xfrm>
          <a:prstGeom prst="rect"/>
          <a:noFill/>
        </p:spPr>
        <p:txBody>
          <a:bodyPr anchor="ctr" anchorCtr="0" bIns="72000" lIns="0" rIns="0" rtlCol="0" tIns="0" wrap="square">
            <a:normAutofit fontScale="71111"/>
          </a:bodyPr>
          <a:p>
            <a:pPr algn="l">
              <a:lnSpc>
                <a:spcPct val="100000"/>
              </a:lnSpc>
            </a:pPr>
            <a:r>
              <a:rPr altLang="en-US" dirty="0" sz="2700" lang="zh-CN" spc="300">
                <a:latin typeface="+mj-ea"/>
                <a:ea typeface="+mj-ea"/>
                <a:cs typeface="MiSans Demibold" panose="00000700000000000000" charset="-122"/>
              </a:rPr>
              <a:t>智能能源管理方案的优势与价值</a:t>
            </a:r>
            <a:endParaRPr altLang="en-US" dirty="0" sz="2700" lang="zh-CN" spc="300">
              <a:latin typeface="+mj-ea"/>
              <a:ea typeface="+mj-ea"/>
              <a:cs typeface="MiSans Demibold" panose="00000700000000000000" charset="-122"/>
            </a:endParaRPr>
          </a:p>
        </p:txBody>
      </p:sp>
      <p:sp>
        <p:nvSpPr>
          <p:cNvPr id="1048810" name="序号"/>
          <p:cNvSpPr txBox="1"/>
          <p:nvPr>
            <p:custDataLst>
              <p:tags r:id="rId12"/>
            </p:custDataLst>
          </p:nvPr>
        </p:nvSpPr>
        <p:spPr>
          <a:xfrm>
            <a:off x="7483475" y="5811520"/>
            <a:ext cx="941705" cy="63627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MiSans Demibold" panose="00000700000000000000" charset="-122"/>
              </a:rPr>
              <a:t>06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MiSans Demibold" panose="00000700000000000000" charset="-122"/>
            </a:endParaRPr>
          </a:p>
        </p:txBody>
      </p:sp>
      <p:sp>
        <p:nvSpPr>
          <p:cNvPr id="1048812" name="项标题"/>
          <p:cNvSpPr txBox="1"/>
          <p:nvPr>
            <p:custDataLst>
              <p:tags r:id="rId13"/>
            </p:custDataLst>
          </p:nvPr>
        </p:nvSpPr>
        <p:spPr>
          <a:xfrm>
            <a:off x="8571230" y="5843270"/>
            <a:ext cx="2797810" cy="646430"/>
          </a:xfrm>
          <a:prstGeom prst="rect"/>
          <a:noFill/>
        </p:spPr>
        <p:txBody>
          <a:bodyPr anchor="ctr" anchorCtr="0" bIns="72000" lIns="0" rIns="0" rtlCol="0" tIns="0" wrap="square">
            <a:normAutofit fontScale="71111"/>
          </a:bodyPr>
          <a:p>
            <a:pPr algn="l">
              <a:lnSpc>
                <a:spcPct val="100000"/>
              </a:lnSpc>
            </a:pPr>
            <a:r>
              <a:rPr altLang="en-US" dirty="0" sz="2700" lang="zh-CN" spc="300">
                <a:latin typeface="+mj-ea"/>
                <a:ea typeface="+mj-ea"/>
                <a:cs typeface="MiSans Demibold" panose="00000700000000000000" charset="-122"/>
              </a:rPr>
              <a:t>智能能源管理方案的未来发展前景</a:t>
            </a:r>
            <a:endParaRPr altLang="en-US" dirty="0" sz="2700" lang="zh-CN" spc="300">
              <a:latin typeface="+mj-ea"/>
              <a:ea typeface="+mj-ea"/>
              <a:cs typeface="MiSans Demibold" panose="00000700000000000000" charset="-122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08776" y="3456432"/>
            <a:ext cx="4709160" cy="2807208"/>
          </a:xfrm>
        </p:spPr>
        <p:txBody>
          <a:bodyPr wrap="square">
            <a:normAutofit/>
          </a:bodyPr>
          <a:p>
            <a:r>
              <a:rPr altLang="en-US" lang="zh-CN"/>
              <a:t>智能能源管理方案概述</a:t>
            </a:r>
            <a:endParaRPr altLang="en-US" lang="zh-CN"/>
          </a:p>
        </p:txBody>
      </p:sp>
      <p:sp>
        <p:nvSpPr>
          <p:cNvPr id="10488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6208776" y="923544"/>
            <a:ext cx="4709160" cy="2505456"/>
          </a:xfrm>
        </p:spPr>
        <p:txBody>
          <a:bodyPr wrap="square">
            <a:normAutofit/>
          </a:bodyPr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定义和背景</a:t>
            </a:r>
            <a:endParaRPr altLang="en-US" lang="zh-CN"/>
          </a:p>
        </p:txBody>
      </p:sp>
      <p:sp>
        <p:nvSpPr>
          <p:cNvPr id="1048880" name="圆角矩形 26"/>
          <p:cNvSpPr/>
          <p:nvPr>
            <p:custDataLst>
              <p:tags r:id="rId1"/>
            </p:custDataLst>
          </p:nvPr>
        </p:nvSpPr>
        <p:spPr>
          <a:xfrm>
            <a:off x="1014984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882" name="圆角矩形 28"/>
          <p:cNvSpPr/>
          <p:nvPr>
            <p:custDataLst>
              <p:tags r:id="rId2"/>
            </p:custDataLst>
          </p:nvPr>
        </p:nvSpPr>
        <p:spPr>
          <a:xfrm>
            <a:off x="1017337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884" name="文本框 31"/>
          <p:cNvSpPr txBox="1"/>
          <p:nvPr>
            <p:custDataLst>
              <p:tags r:id="rId3"/>
            </p:custDataLst>
          </p:nvPr>
        </p:nvSpPr>
        <p:spPr>
          <a:xfrm>
            <a:off x="1158516" y="2404948"/>
            <a:ext cx="2114279" cy="3153660"/>
          </a:xfrm>
          <a:prstGeom prst="rect"/>
          <a:noFill/>
        </p:spPr>
        <p:txBody>
          <a:bodyPr anchor="t" anchorCtr="0" rtlCol="0" wrap="square">
            <a:normAutofit fontScale="94444"/>
          </a:bodyPr>
          <a:p>
            <a:pPr algn="just" fontAlgn="auto">
              <a:lnSpc>
                <a:spcPct val="120000"/>
              </a:lnSpc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智能能源管理方案是一种基于信息技术和数据分析技术，对能源的采集、传输、存储和使用进行全面监测和优化的解决方案。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6" name="圆角矩形 29"/>
          <p:cNvSpPr/>
          <p:nvPr>
            <p:custDataLst>
              <p:tags r:id="rId4"/>
            </p:custDataLst>
          </p:nvPr>
        </p:nvSpPr>
        <p:spPr>
          <a:xfrm>
            <a:off x="3600907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888" name="圆角矩形 32"/>
          <p:cNvSpPr/>
          <p:nvPr>
            <p:custDataLst>
              <p:tags r:id="rId5"/>
            </p:custDataLst>
          </p:nvPr>
        </p:nvSpPr>
        <p:spPr>
          <a:xfrm>
            <a:off x="3603260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890" name="文本框 34"/>
          <p:cNvSpPr txBox="1"/>
          <p:nvPr>
            <p:custDataLst>
              <p:tags r:id="rId6"/>
            </p:custDataLst>
          </p:nvPr>
        </p:nvSpPr>
        <p:spPr>
          <a:xfrm>
            <a:off x="3746792" y="2404948"/>
            <a:ext cx="2111688" cy="315490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随着能源需求的不断增长和能源资源的日益紧张，智能能源管理方案已成为新能源行业的重要发展方向。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2" name="圆角矩形 3"/>
          <p:cNvSpPr/>
          <p:nvPr>
            <p:custDataLst>
              <p:tags r:id="rId7"/>
            </p:custDataLst>
          </p:nvPr>
        </p:nvSpPr>
        <p:spPr>
          <a:xfrm>
            <a:off x="6186830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894" name="圆角矩形 4"/>
          <p:cNvSpPr/>
          <p:nvPr>
            <p:custDataLst>
              <p:tags r:id="rId8"/>
            </p:custDataLst>
          </p:nvPr>
        </p:nvSpPr>
        <p:spPr>
          <a:xfrm>
            <a:off x="6189183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896" name="文本框 5"/>
          <p:cNvSpPr txBox="1"/>
          <p:nvPr>
            <p:custDataLst>
              <p:tags r:id="rId9"/>
            </p:custDataLst>
          </p:nvPr>
        </p:nvSpPr>
        <p:spPr>
          <a:xfrm>
            <a:off x="6332127" y="2404948"/>
            <a:ext cx="2111688" cy="315490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智能能源管理方案的应用范围广泛，包括工业、商业和居民等领域的能源管理。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8" name="圆角矩形 8"/>
          <p:cNvSpPr/>
          <p:nvPr>
            <p:custDataLst>
              <p:tags r:id="rId10"/>
            </p:custDataLst>
          </p:nvPr>
        </p:nvSpPr>
        <p:spPr>
          <a:xfrm>
            <a:off x="8772753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00" name="圆角矩形 9"/>
          <p:cNvSpPr/>
          <p:nvPr>
            <p:custDataLst>
              <p:tags r:id="rId11"/>
            </p:custDataLst>
          </p:nvPr>
        </p:nvSpPr>
        <p:spPr>
          <a:xfrm>
            <a:off x="8775106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02" name="文本框 10"/>
          <p:cNvSpPr txBox="1"/>
          <p:nvPr>
            <p:custDataLst>
              <p:tags r:id="rId12"/>
            </p:custDataLst>
          </p:nvPr>
        </p:nvSpPr>
        <p:spPr>
          <a:xfrm>
            <a:off x="8918050" y="2404948"/>
            <a:ext cx="2111688" cy="3154904"/>
          </a:xfrm>
          <a:prstGeom prst="rect"/>
          <a:noFill/>
        </p:spPr>
        <p:txBody>
          <a:bodyPr anchor="t" anchorCtr="0" rtlCol="0" wrap="square">
            <a:normAutofit fontScale="8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智能能源管理方案的核心技术包括物联网、大数据、云计算和人工智能等，这些技术的发展为智能能源管理方案的实现提供了有力支持。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方案目标</a:t>
            </a:r>
            <a:endParaRPr altLang="en-US" lang="zh-CN"/>
          </a:p>
        </p:txBody>
      </p:sp>
      <p:sp>
        <p:nvSpPr>
          <p:cNvPr id="1048938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0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2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4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提高能源供应的可靠性和稳定性，减少能源中断的风险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6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8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0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2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提高能源利用效率，降低能源消耗成本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6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8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0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实现能源的可视化管理，便于监控和调度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4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6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8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推动能源行业的数字化转型，提升产业竞争力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方案实施流程</a:t>
            </a:r>
            <a:endParaRPr altLang="en-US" lang="zh-CN"/>
          </a:p>
        </p:txBody>
      </p:sp>
      <p:sp>
        <p:nvSpPr>
          <p:cNvPr id="1049004" name="任意多边形 20"/>
          <p:cNvSpPr/>
          <p:nvPr>
            <p:custDataLst>
              <p:tags r:id="rId1"/>
            </p:custDataLst>
          </p:nvPr>
        </p:nvSpPr>
        <p:spPr>
          <a:xfrm rot="2700000">
            <a:off x="1242640" y="1812229"/>
            <a:ext cx="1103420" cy="11053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014984" y="3306145"/>
            <a:ext cx="1560249" cy="261766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78889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需求分析：对客户的需求进行深入了解和分析，明确智能能源管理方案的目标和要求。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矩形 42"/>
          <p:cNvSpPr/>
          <p:nvPr>
            <p:custDataLst>
              <p:tags r:id="rId3"/>
            </p:custDataLst>
          </p:nvPr>
        </p:nvSpPr>
        <p:spPr>
          <a:xfrm>
            <a:off x="1050371" y="2981176"/>
            <a:ext cx="1488690" cy="105422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0" name="任意多边形 18"/>
          <p:cNvSpPr/>
          <p:nvPr>
            <p:custDataLst>
              <p:tags r:id="rId4"/>
            </p:custDataLst>
          </p:nvPr>
        </p:nvSpPr>
        <p:spPr>
          <a:xfrm rot="5400000">
            <a:off x="2963622" y="1812229"/>
            <a:ext cx="1103420" cy="11053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734786" y="3306145"/>
            <a:ext cx="1560249" cy="261766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375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系统设计：根据需求分析结果，设计智能能源管理方案的系统架构和功能模块。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矩形 43"/>
          <p:cNvSpPr/>
          <p:nvPr>
            <p:custDataLst>
              <p:tags r:id="rId6"/>
            </p:custDataLst>
          </p:nvPr>
        </p:nvSpPr>
        <p:spPr>
          <a:xfrm>
            <a:off x="2770173" y="2981176"/>
            <a:ext cx="1488690" cy="105422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4682834" y="1812229"/>
            <a:ext cx="1103420" cy="11053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4454589" y="3306145"/>
            <a:ext cx="1560249" cy="261766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开发与实现：依据系统设计，进行智能能源管理系统的开发和实现工作。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矩形 44"/>
          <p:cNvSpPr/>
          <p:nvPr>
            <p:custDataLst>
              <p:tags r:id="rId9"/>
            </p:custDataLst>
          </p:nvPr>
        </p:nvSpPr>
        <p:spPr>
          <a:xfrm>
            <a:off x="4489976" y="2981176"/>
            <a:ext cx="1488690" cy="105422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6402637" y="1812229"/>
            <a:ext cx="1103420" cy="11053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6174391" y="3306145"/>
            <a:ext cx="1560249" cy="261766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78889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测试与优化：对开发完成的智能能源管理系统进行测试和优化，确保系统的稳定性和性能。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矩形 45"/>
          <p:cNvSpPr/>
          <p:nvPr>
            <p:custDataLst>
              <p:tags r:id="rId12"/>
            </p:custDataLst>
          </p:nvPr>
        </p:nvSpPr>
        <p:spPr>
          <a:xfrm>
            <a:off x="6210368" y="2981176"/>
            <a:ext cx="1488690" cy="105422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任意多边形 19"/>
          <p:cNvSpPr/>
          <p:nvPr>
            <p:custDataLst>
              <p:tags r:id="rId13"/>
            </p:custDataLst>
          </p:nvPr>
        </p:nvSpPr>
        <p:spPr>
          <a:xfrm rot="16200000" flipV="1">
            <a:off x="8124208" y="1812229"/>
            <a:ext cx="1103420" cy="11053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文本框 36"/>
          <p:cNvSpPr txBox="1"/>
          <p:nvPr>
            <p:custDataLst>
              <p:tags r:id="rId14"/>
            </p:custDataLst>
          </p:nvPr>
        </p:nvSpPr>
        <p:spPr bwMode="auto">
          <a:xfrm>
            <a:off x="7894783" y="3306145"/>
            <a:ext cx="1560249" cy="261766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78889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部署与实施：将智能能源管理系统部署到客户现场，并进行实施和调试，确保系统正常运行。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46"/>
          <p:cNvSpPr/>
          <p:nvPr>
            <p:custDataLst>
              <p:tags r:id="rId15"/>
            </p:custDataLst>
          </p:nvPr>
        </p:nvSpPr>
        <p:spPr>
          <a:xfrm>
            <a:off x="7930170" y="2981176"/>
            <a:ext cx="1488690" cy="105422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任意多边形 23"/>
          <p:cNvSpPr/>
          <p:nvPr>
            <p:custDataLst>
              <p:tags r:id="rId16"/>
            </p:custDataLst>
          </p:nvPr>
        </p:nvSpPr>
        <p:spPr>
          <a:xfrm rot="18900000" flipV="1">
            <a:off x="9842831" y="1812229"/>
            <a:ext cx="1103420" cy="11053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6" name="文本框 39"/>
          <p:cNvSpPr txBox="1"/>
          <p:nvPr>
            <p:custDataLst>
              <p:tags r:id="rId17"/>
            </p:custDataLst>
          </p:nvPr>
        </p:nvSpPr>
        <p:spPr bwMode="auto">
          <a:xfrm>
            <a:off x="9614586" y="3306145"/>
            <a:ext cx="1560249" cy="261766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78889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维护与升级：对智能能源管理系统进行持续的维护和升级，保证系统的长期稳定运行。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矩形 47"/>
          <p:cNvSpPr/>
          <p:nvPr>
            <p:custDataLst>
              <p:tags r:id="rId18"/>
            </p:custDataLst>
          </p:nvPr>
        </p:nvSpPr>
        <p:spPr>
          <a:xfrm>
            <a:off x="9650563" y="2981176"/>
            <a:ext cx="1488690" cy="105422"/>
          </a:xfrm>
          <a:prstGeom prst="rect"/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08776" y="3456432"/>
            <a:ext cx="4709160" cy="2807208"/>
          </a:xfrm>
        </p:spPr>
        <p:txBody>
          <a:bodyPr wrap="square">
            <a:normAutofit/>
          </a:bodyPr>
          <a:p>
            <a:r>
              <a:rPr altLang="en-US" lang="zh-CN"/>
              <a:t>新能源行业现状与趋势</a:t>
            </a:r>
            <a:endParaRPr altLang="en-US" lang="zh-CN"/>
          </a:p>
        </p:txBody>
      </p:sp>
      <p:sp>
        <p:nvSpPr>
          <p:cNvPr id="10490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6208776" y="923544"/>
            <a:ext cx="4709160" cy="2505456"/>
          </a:xfrm>
        </p:spPr>
        <p:txBody>
          <a:bodyPr wrap="square">
            <a:normAutofit/>
          </a:bodyPr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新能源行业发展现状</a:t>
            </a:r>
            <a:endParaRPr altLang="en-US" lang="zh-CN"/>
          </a:p>
        </p:txBody>
      </p:sp>
      <p:sp>
        <p:nvSpPr>
          <p:cNvPr id="104911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80267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任意多边形 18"/>
          <p:cNvSpPr/>
          <p:nvPr>
            <p:custDataLst>
              <p:tags r:id="rId3"/>
            </p:custDataLst>
          </p:nvPr>
        </p:nvSpPr>
        <p:spPr>
          <a:xfrm>
            <a:off x="641526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41699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8086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任意多边形 4"/>
          <p:cNvSpPr/>
          <p:nvPr>
            <p:custDataLst>
              <p:tags r:id="rId7"/>
            </p:custDataLst>
          </p:nvPr>
        </p:nvSpPr>
        <p:spPr>
          <a:xfrm>
            <a:off x="113368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4169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政策支持：各国政府纷纷出台政策，鼓励新能源行业发展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市场需求：随着环保意识的提高，市场需求持续增长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9273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6081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任意多边形 11"/>
          <p:cNvSpPr/>
          <p:nvPr>
            <p:custDataLst>
              <p:tags r:id="rId13"/>
            </p:custDataLst>
          </p:nvPr>
        </p:nvSpPr>
        <p:spPr>
          <a:xfrm>
            <a:off x="3842430" y="2545291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6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54163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815877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82775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2" name="任意多边形 25"/>
          <p:cNvSpPr/>
          <p:nvPr>
            <p:custDataLst>
              <p:tags r:id="rId17"/>
            </p:custDataLst>
          </p:nvPr>
        </p:nvSpPr>
        <p:spPr>
          <a:xfrm>
            <a:off x="8987504" y="2568438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4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7730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225445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产业链完善：新能源产业链日趋完善，形成完整的产业链条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202299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技术进步：新能源技术不断突破，成本逐渐降低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新能源行业发展趋势</a:t>
            </a:r>
            <a:endParaRPr altLang="en-US" lang="zh-CN"/>
          </a:p>
        </p:txBody>
      </p:sp>
      <p:sp>
        <p:nvSpPr>
          <p:cNvPr id="104918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80267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任意多边形 18"/>
          <p:cNvSpPr/>
          <p:nvPr>
            <p:custDataLst>
              <p:tags r:id="rId3"/>
            </p:custDataLst>
          </p:nvPr>
        </p:nvSpPr>
        <p:spPr>
          <a:xfrm>
            <a:off x="641526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41699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8086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任意多边形 4"/>
          <p:cNvSpPr/>
          <p:nvPr>
            <p:custDataLst>
              <p:tags r:id="rId7"/>
            </p:custDataLst>
          </p:nvPr>
        </p:nvSpPr>
        <p:spPr>
          <a:xfrm>
            <a:off x="113368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4169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875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智能化：随着技术的进步，新能源行业将越来越依赖智能化技术进行能源管理和优化。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绿色化：随着环保意识的提高，新能源行业将更加注重绿色、清洁、可持续发展。</a:t>
            </a:r>
            <a:endParaRPr dirty="0"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9273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6081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任意多边形 11"/>
          <p:cNvSpPr/>
          <p:nvPr>
            <p:custDataLst>
              <p:tags r:id="rId13"/>
            </p:custDataLst>
          </p:nvPr>
        </p:nvSpPr>
        <p:spPr>
          <a:xfrm>
            <a:off x="3842430" y="2545291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54163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815877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82775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任意多边形 25"/>
          <p:cNvSpPr/>
          <p:nvPr>
            <p:custDataLst>
              <p:tags r:id="rId17"/>
            </p:custDataLst>
          </p:nvPr>
        </p:nvSpPr>
        <p:spPr>
          <a:xfrm>
            <a:off x="8987504" y="2568438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7730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225445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875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区域化：各国根据自身资源条件和经济发展需求，将形成具有区域特色的新能源发展模式。</a:t>
            </a:r>
            <a:endParaRPr dirty="0"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202299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7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多元化：未来新能源将呈现多元化发展趋势，包括太阳能、风能、水能、潮汐能、生物质能等。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新能源行业面临的挑战</a:t>
            </a:r>
            <a:endParaRPr altLang="en-US" lang="zh-CN"/>
          </a:p>
        </p:txBody>
      </p:sp>
      <p:sp>
        <p:nvSpPr>
          <p:cNvPr id="1049258" name="椭圆 262"/>
          <p:cNvSpPr/>
          <p:nvPr>
            <p:custDataLst>
              <p:tags r:id="rId1"/>
            </p:custDataLst>
          </p:nvPr>
        </p:nvSpPr>
        <p:spPr>
          <a:xfrm>
            <a:off x="2687367" y="4101549"/>
            <a:ext cx="6813746" cy="178263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0" name="椭圆 263"/>
          <p:cNvSpPr/>
          <p:nvPr>
            <p:custDataLst>
              <p:tags r:id="rId2"/>
            </p:custDataLst>
          </p:nvPr>
        </p:nvSpPr>
        <p:spPr>
          <a:xfrm>
            <a:off x="3476649" y="4175998"/>
            <a:ext cx="5166079" cy="153086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2" name="椭圆 264"/>
          <p:cNvSpPr/>
          <p:nvPr>
            <p:custDataLst>
              <p:tags r:id="rId3"/>
            </p:custDataLst>
          </p:nvPr>
        </p:nvSpPr>
        <p:spPr>
          <a:xfrm>
            <a:off x="4215693" y="4395109"/>
            <a:ext cx="3687157" cy="109261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4" name="椭圆 265"/>
          <p:cNvSpPr/>
          <p:nvPr>
            <p:custDataLst>
              <p:tags r:id="rId4"/>
            </p:custDataLst>
          </p:nvPr>
        </p:nvSpPr>
        <p:spPr>
          <a:xfrm>
            <a:off x="4840340" y="4580324"/>
            <a:ext cx="2437632" cy="72234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6" name="椭圆 266"/>
          <p:cNvSpPr/>
          <p:nvPr>
            <p:custDataLst>
              <p:tags r:id="rId5"/>
            </p:custDataLst>
          </p:nvPr>
        </p:nvSpPr>
        <p:spPr>
          <a:xfrm>
            <a:off x="5480724" y="4769776"/>
            <a:ext cx="1402138" cy="415495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109245" y="4700774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68" name="椭圆 268"/>
          <p:cNvSpPr/>
          <p:nvPr>
            <p:custDataLst>
              <p:tags r:id="rId7"/>
            </p:custDataLst>
          </p:nvPr>
        </p:nvSpPr>
        <p:spPr>
          <a:xfrm flipV="1">
            <a:off x="3024507" y="4528270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0" name="椭圆 269"/>
          <p:cNvSpPr/>
          <p:nvPr>
            <p:custDataLst>
              <p:tags r:id="rId8"/>
            </p:custDataLst>
          </p:nvPr>
        </p:nvSpPr>
        <p:spPr>
          <a:xfrm flipV="1">
            <a:off x="3063244" y="4567613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2" name="椭圆 270"/>
          <p:cNvSpPr/>
          <p:nvPr>
            <p:custDataLst>
              <p:tags r:id="rId9"/>
            </p:custDataLst>
          </p:nvPr>
        </p:nvSpPr>
        <p:spPr>
          <a:xfrm flipV="1">
            <a:off x="7663356" y="3774094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12384" y="3880623"/>
            <a:ext cx="0" cy="178263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4" name="椭圆 272"/>
          <p:cNvSpPr/>
          <p:nvPr>
            <p:custDataLst>
              <p:tags r:id="rId11"/>
            </p:custDataLst>
          </p:nvPr>
        </p:nvSpPr>
        <p:spPr>
          <a:xfrm flipV="1">
            <a:off x="4165455" y="3657881"/>
            <a:ext cx="358997" cy="35898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344012" y="4046469"/>
            <a:ext cx="0" cy="94193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55657" y="3757146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6" name="椭圆 275"/>
          <p:cNvSpPr/>
          <p:nvPr>
            <p:custDataLst>
              <p:tags r:id="rId14"/>
            </p:custDataLst>
          </p:nvPr>
        </p:nvSpPr>
        <p:spPr>
          <a:xfrm flipV="1">
            <a:off x="6970918" y="3584642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8" name="椭圆 276"/>
          <p:cNvSpPr/>
          <p:nvPr>
            <p:custDataLst>
              <p:tags r:id="rId15"/>
            </p:custDataLst>
          </p:nvPr>
        </p:nvSpPr>
        <p:spPr>
          <a:xfrm flipV="1">
            <a:off x="7009656" y="3623985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0" name="椭圆 277"/>
          <p:cNvSpPr/>
          <p:nvPr>
            <p:custDataLst>
              <p:tags r:id="rId16"/>
            </p:custDataLst>
          </p:nvPr>
        </p:nvSpPr>
        <p:spPr>
          <a:xfrm flipV="1">
            <a:off x="3932423" y="4381793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81451" y="4488322"/>
            <a:ext cx="0" cy="10307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2" name="椭圆 279"/>
          <p:cNvSpPr/>
          <p:nvPr>
            <p:custDataLst>
              <p:tags r:id="rId18"/>
            </p:custDataLst>
          </p:nvPr>
        </p:nvSpPr>
        <p:spPr>
          <a:xfrm flipV="1">
            <a:off x="8350952" y="4600298"/>
            <a:ext cx="244537" cy="24452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72007" y="4871463"/>
            <a:ext cx="0" cy="3824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4" name="椭圆 281"/>
          <p:cNvSpPr/>
          <p:nvPr>
            <p:custDataLst>
              <p:tags r:id="rId20"/>
            </p:custDataLst>
          </p:nvPr>
        </p:nvSpPr>
        <p:spPr>
          <a:xfrm flipV="1">
            <a:off x="5035240" y="4889016"/>
            <a:ext cx="302904" cy="30289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84138" y="5240077"/>
            <a:ext cx="0" cy="6691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6" name="图形 15"/>
          <p:cNvSpPr/>
          <p:nvPr>
            <p:custDataLst>
              <p:tags r:id="rId22"/>
            </p:custDataLst>
          </p:nvPr>
        </p:nvSpPr>
        <p:spPr>
          <a:xfrm>
            <a:off x="5097583" y="4953780"/>
            <a:ext cx="173201" cy="168767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88" name="图形 19"/>
          <p:cNvSpPr/>
          <p:nvPr>
            <p:custDataLst>
              <p:tags r:id="rId23"/>
            </p:custDataLst>
          </p:nvPr>
        </p:nvSpPr>
        <p:spPr>
          <a:xfrm>
            <a:off x="8413901" y="4668695"/>
            <a:ext cx="118617" cy="106816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90" name="图形 27"/>
          <p:cNvSpPr/>
          <p:nvPr>
            <p:custDataLst>
              <p:tags r:id="rId24"/>
            </p:custDataLst>
          </p:nvPr>
        </p:nvSpPr>
        <p:spPr>
          <a:xfrm>
            <a:off x="4261089" y="3772883"/>
            <a:ext cx="167743" cy="129013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92" name="任意多边形: 形状 286"/>
          <p:cNvSpPr/>
          <p:nvPr>
            <p:custDataLst>
              <p:tags r:id="rId25"/>
            </p:custDataLst>
          </p:nvPr>
        </p:nvSpPr>
        <p:spPr>
          <a:xfrm>
            <a:off x="5472250" y="3725672"/>
            <a:ext cx="1243945" cy="124395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94" name="正文"/>
          <p:cNvSpPr txBox="1"/>
          <p:nvPr>
            <p:custDataLst>
              <p:tags r:id="rId26"/>
            </p:custDataLst>
          </p:nvPr>
        </p:nvSpPr>
        <p:spPr>
          <a:xfrm>
            <a:off x="1014984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技术难题：如何提高能源转换效率和稳定性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正文"/>
          <p:cNvSpPr txBox="1"/>
          <p:nvPr>
            <p:custDataLst>
              <p:tags r:id="rId27"/>
            </p:custDataLst>
          </p:nvPr>
        </p:nvSpPr>
        <p:spPr>
          <a:xfrm>
            <a:off x="9175340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基础设施建设：需要大量投资和时间来建设基础设施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正文"/>
          <p:cNvSpPr txBox="1"/>
          <p:nvPr>
            <p:custDataLst>
              <p:tags r:id="rId28"/>
            </p:custDataLst>
          </p:nvPr>
        </p:nvSpPr>
        <p:spPr>
          <a:xfrm>
            <a:off x="6993314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资源限制：部分新能源资源有限，难以满足大规模需求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正文"/>
          <p:cNvSpPr txBox="1"/>
          <p:nvPr>
            <p:custDataLst>
              <p:tags r:id="rId29"/>
            </p:custDataLst>
          </p:nvPr>
        </p:nvSpPr>
        <p:spPr>
          <a:xfrm>
            <a:off x="3197011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政策环境：各国政策差异大，市场不稳定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08776" y="3456432"/>
            <a:ext cx="4709160" cy="2807208"/>
          </a:xfrm>
        </p:spPr>
        <p:txBody>
          <a:bodyPr wrap="square">
            <a:normAutofit/>
          </a:bodyPr>
          <a:p>
            <a:r>
              <a:rPr altLang="en-US" lang="zh-CN"/>
              <a:t>智能能源管理方案的技术支持</a:t>
            </a:r>
            <a:endParaRPr altLang="en-US" lang="zh-CN"/>
          </a:p>
        </p:txBody>
      </p:sp>
      <p:sp>
        <p:nvSpPr>
          <p:cNvPr id="10493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6208776" y="923544"/>
            <a:ext cx="4709160" cy="2505456"/>
          </a:xfrm>
        </p:spPr>
        <p:txBody>
          <a:bodyPr wrap="square">
            <a:normAutofit/>
          </a:bodyPr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物联网技术</a:t>
            </a:r>
            <a:endParaRPr altLang="en-US" lang="zh-CN"/>
          </a:p>
        </p:txBody>
      </p:sp>
      <p:sp>
        <p:nvSpPr>
          <p:cNvPr id="1049372" name="正文"/>
          <p:cNvSpPr txBox="1"/>
          <p:nvPr>
            <p:custDataLst>
              <p:tags r:id="rId1"/>
            </p:custDataLst>
          </p:nvPr>
        </p:nvSpPr>
        <p:spPr>
          <a:xfrm>
            <a:off x="2863958" y="1773936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定义：物联网技术是一种基于互联网、通过信息传感器设备实现物品与物品之间全面感知、可靠传输和智能处理的网络技术。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正文"/>
          <p:cNvSpPr txBox="1"/>
          <p:nvPr>
            <p:custDataLst>
              <p:tags r:id="rId2"/>
            </p:custDataLst>
          </p:nvPr>
        </p:nvSpPr>
        <p:spPr>
          <a:xfrm>
            <a:off x="2863958" y="2885205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应用领域：广泛应用于智能家居、智能交通、智能工业等领域，实现能源的智能化管理。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正文"/>
          <p:cNvSpPr txBox="1"/>
          <p:nvPr>
            <p:custDataLst>
              <p:tags r:id="rId3"/>
            </p:custDataLst>
          </p:nvPr>
        </p:nvSpPr>
        <p:spPr>
          <a:xfrm>
            <a:off x="2863958" y="3996473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技术特点：具有全面感知、可靠传输和智能处理三大特点，能够实现能源的实时监测、控制和优化，提高能源利用效率和管理水平。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正文"/>
          <p:cNvSpPr txBox="1"/>
          <p:nvPr>
            <p:custDataLst>
              <p:tags r:id="rId4"/>
            </p:custDataLst>
          </p:nvPr>
        </p:nvSpPr>
        <p:spPr>
          <a:xfrm>
            <a:off x="2863958" y="5107742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在智能能源管理中的应用：物联网技术可以应用于智能能源管理领域，实现能源的智能化监测、控制和优化，提高能源利用效率和管理水平，推动新能源行业的发展。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大数据分析技术</a:t>
            </a:r>
            <a:endParaRPr altLang="en-US" lang="zh-CN"/>
          </a:p>
        </p:txBody>
      </p:sp>
      <p:sp>
        <p:nvSpPr>
          <p:cNvPr id="1049414" name="矩形 5"/>
          <p:cNvSpPr/>
          <p:nvPr>
            <p:custDataLst>
              <p:tags r:id="rId1"/>
            </p:custDataLst>
          </p:nvPr>
        </p:nvSpPr>
        <p:spPr>
          <a:xfrm>
            <a:off x="1014984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6" name="矩形 10"/>
          <p:cNvSpPr/>
          <p:nvPr>
            <p:custDataLst>
              <p:tags r:id="rId2"/>
            </p:custDataLst>
          </p:nvPr>
        </p:nvSpPr>
        <p:spPr>
          <a:xfrm>
            <a:off x="1343398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8" name="TextBox 2"/>
          <p:cNvSpPr txBox="1"/>
          <p:nvPr>
            <p:custDataLst>
              <p:tags r:id="rId3"/>
            </p:custDataLst>
          </p:nvPr>
        </p:nvSpPr>
        <p:spPr>
          <a:xfrm>
            <a:off x="1158517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数据采集：实时监测和收集能源使用数据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20" name="矩形 6"/>
          <p:cNvSpPr/>
          <p:nvPr>
            <p:custDataLst>
              <p:tags r:id="rId4"/>
            </p:custDataLst>
          </p:nvPr>
        </p:nvSpPr>
        <p:spPr>
          <a:xfrm>
            <a:off x="360685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2" name="矩形 11"/>
          <p:cNvSpPr/>
          <p:nvPr>
            <p:custDataLst>
              <p:tags r:id="rId5"/>
            </p:custDataLst>
          </p:nvPr>
        </p:nvSpPr>
        <p:spPr>
          <a:xfrm>
            <a:off x="395299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4" name="TextBox 2"/>
          <p:cNvSpPr txBox="1"/>
          <p:nvPr>
            <p:custDataLst>
              <p:tags r:id="rId6"/>
            </p:custDataLst>
          </p:nvPr>
        </p:nvSpPr>
        <p:spPr>
          <a:xfrm>
            <a:off x="3749800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数据存储：高效存储和管理海量数据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26" name="矩形 33"/>
          <p:cNvSpPr/>
          <p:nvPr>
            <p:custDataLst>
              <p:tags r:id="rId7"/>
            </p:custDataLst>
          </p:nvPr>
        </p:nvSpPr>
        <p:spPr>
          <a:xfrm>
            <a:off x="6194595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8" name="矩形 37"/>
          <p:cNvSpPr/>
          <p:nvPr>
            <p:custDataLst>
              <p:tags r:id="rId8"/>
            </p:custDataLst>
          </p:nvPr>
        </p:nvSpPr>
        <p:spPr>
          <a:xfrm>
            <a:off x="6523009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0" name="TextBox 2"/>
          <p:cNvSpPr txBox="1"/>
          <p:nvPr>
            <p:custDataLst>
              <p:tags r:id="rId9"/>
            </p:custDataLst>
          </p:nvPr>
        </p:nvSpPr>
        <p:spPr>
          <a:xfrm>
            <a:off x="6338128" y="3189524"/>
            <a:ext cx="2110622" cy="1704310"/>
          </a:xfrm>
          <a:prstGeom prst="rect"/>
          <a:noFill/>
        </p:spPr>
        <p:txBody>
          <a:bodyPr rtlCol="0" wrap="square">
            <a:normAutofit fontScale="94444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数据处理：运用算法和模型对数据进行处理和分析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32" name="矩形 34"/>
          <p:cNvSpPr/>
          <p:nvPr>
            <p:custDataLst>
              <p:tags r:id="rId10"/>
            </p:custDataLst>
          </p:nvPr>
        </p:nvSpPr>
        <p:spPr>
          <a:xfrm>
            <a:off x="877701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4" name="矩形 38"/>
          <p:cNvSpPr/>
          <p:nvPr>
            <p:custDataLst>
              <p:tags r:id="rId11"/>
            </p:custDataLst>
          </p:nvPr>
        </p:nvSpPr>
        <p:spPr>
          <a:xfrm>
            <a:off x="912315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6" name="TextBox 2"/>
          <p:cNvSpPr txBox="1"/>
          <p:nvPr>
            <p:custDataLst>
              <p:tags r:id="rId12"/>
            </p:custDataLst>
          </p:nvPr>
        </p:nvSpPr>
        <p:spPr>
          <a:xfrm>
            <a:off x="8920551" y="3189524"/>
            <a:ext cx="2110622" cy="1704310"/>
          </a:xfrm>
          <a:prstGeom prst="rect"/>
          <a:noFill/>
        </p:spPr>
        <p:txBody>
          <a:bodyPr rtlCol="0" wrap="square">
            <a:normAutofit fontScale="8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数据可视化：将处理后的数据以图表、报表等形式呈现，便于理解和决策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云计算技术</a:t>
            </a:r>
            <a:endParaRPr altLang="en-US" lang="zh-CN"/>
          </a:p>
        </p:txBody>
      </p:sp>
      <p:sp>
        <p:nvSpPr>
          <p:cNvPr id="1049472" name="圆角矩形 26"/>
          <p:cNvSpPr/>
          <p:nvPr>
            <p:custDataLst>
              <p:tags r:id="rId1"/>
            </p:custDataLst>
          </p:nvPr>
        </p:nvSpPr>
        <p:spPr>
          <a:xfrm>
            <a:off x="1014984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74" name="圆角矩形 28"/>
          <p:cNvSpPr/>
          <p:nvPr>
            <p:custDataLst>
              <p:tags r:id="rId2"/>
            </p:custDataLst>
          </p:nvPr>
        </p:nvSpPr>
        <p:spPr>
          <a:xfrm>
            <a:off x="1017337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76" name="文本框 31"/>
          <p:cNvSpPr txBox="1"/>
          <p:nvPr>
            <p:custDataLst>
              <p:tags r:id="rId3"/>
            </p:custDataLst>
          </p:nvPr>
        </p:nvSpPr>
        <p:spPr>
          <a:xfrm>
            <a:off x="1158516" y="2404948"/>
            <a:ext cx="2114279" cy="3153660"/>
          </a:xfrm>
          <a:prstGeom prst="rect"/>
          <a:noFill/>
        </p:spPr>
        <p:txBody>
          <a:bodyPr anchor="t" anchorCtr="0" rtlCol="0" wrap="square">
            <a:normAutofit fontScale="95000"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云计算技术为智能能源管理方案提供了强大的数据处理和分析能力，能够实时监控和优化能源使用。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圆角矩形 29"/>
          <p:cNvSpPr/>
          <p:nvPr>
            <p:custDataLst>
              <p:tags r:id="rId4"/>
            </p:custDataLst>
          </p:nvPr>
        </p:nvSpPr>
        <p:spPr>
          <a:xfrm>
            <a:off x="3600907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80" name="圆角矩形 32"/>
          <p:cNvSpPr/>
          <p:nvPr>
            <p:custDataLst>
              <p:tags r:id="rId5"/>
            </p:custDataLst>
          </p:nvPr>
        </p:nvSpPr>
        <p:spPr>
          <a:xfrm>
            <a:off x="3603260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82" name="文本框 34"/>
          <p:cNvSpPr txBox="1"/>
          <p:nvPr>
            <p:custDataLst>
              <p:tags r:id="rId6"/>
            </p:custDataLst>
          </p:nvPr>
        </p:nvSpPr>
        <p:spPr>
          <a:xfrm>
            <a:off x="3746792" y="2404948"/>
            <a:ext cx="2111688" cy="315490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云计算技术可以实现能源数据的集中存储和共享，方便企业进行数据分析和挖掘，为决策提供支持。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圆角矩形 3"/>
          <p:cNvSpPr/>
          <p:nvPr>
            <p:custDataLst>
              <p:tags r:id="rId7"/>
            </p:custDataLst>
          </p:nvPr>
        </p:nvSpPr>
        <p:spPr>
          <a:xfrm>
            <a:off x="6186830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86" name="圆角矩形 4"/>
          <p:cNvSpPr/>
          <p:nvPr>
            <p:custDataLst>
              <p:tags r:id="rId8"/>
            </p:custDataLst>
          </p:nvPr>
        </p:nvSpPr>
        <p:spPr>
          <a:xfrm>
            <a:off x="6189183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88" name="文本框 5"/>
          <p:cNvSpPr txBox="1"/>
          <p:nvPr>
            <p:custDataLst>
              <p:tags r:id="rId9"/>
            </p:custDataLst>
          </p:nvPr>
        </p:nvSpPr>
        <p:spPr>
          <a:xfrm>
            <a:off x="6332127" y="2404948"/>
            <a:ext cx="2111688" cy="315490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云计算技术可以降低企业的IT成本，减少硬件设备的投入和维护成本，提高企业的经济效益。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圆角矩形 8"/>
          <p:cNvSpPr/>
          <p:nvPr>
            <p:custDataLst>
              <p:tags r:id="rId10"/>
            </p:custDataLst>
          </p:nvPr>
        </p:nvSpPr>
        <p:spPr>
          <a:xfrm>
            <a:off x="8772753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92" name="圆角矩形 9"/>
          <p:cNvSpPr/>
          <p:nvPr>
            <p:custDataLst>
              <p:tags r:id="rId11"/>
            </p:custDataLst>
          </p:nvPr>
        </p:nvSpPr>
        <p:spPr>
          <a:xfrm>
            <a:off x="8775106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94" name="文本框 10"/>
          <p:cNvSpPr txBox="1"/>
          <p:nvPr>
            <p:custDataLst>
              <p:tags r:id="rId12"/>
            </p:custDataLst>
          </p:nvPr>
        </p:nvSpPr>
        <p:spPr>
          <a:xfrm>
            <a:off x="8918050" y="2404948"/>
            <a:ext cx="2111688" cy="315490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云计算技术可以提供灵活的扩展性和高可用性，能够满足企业不断增长的能源管理需求。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人工智能技术</a:t>
            </a:r>
            <a:endParaRPr altLang="en-US" lang="zh-CN"/>
          </a:p>
        </p:txBody>
      </p:sp>
      <p:sp>
        <p:nvSpPr>
          <p:cNvPr id="1049530" name="任意多边形 20"/>
          <p:cNvSpPr/>
          <p:nvPr>
            <p:custDataLst>
              <p:tags r:id="rId1"/>
            </p:custDataLst>
          </p:nvPr>
        </p:nvSpPr>
        <p:spPr>
          <a:xfrm rot="2700000">
            <a:off x="2248630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936743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机器学习：通过大数据分析，预测能源需求和优化能源分配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矩形 42"/>
          <p:cNvSpPr/>
          <p:nvPr>
            <p:custDataLst>
              <p:tags r:id="rId3"/>
            </p:custDataLst>
          </p:nvPr>
        </p:nvSpPr>
        <p:spPr>
          <a:xfrm>
            <a:off x="2052489" y="2965036"/>
            <a:ext cx="1516214" cy="10737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6" name="任意多边形 18"/>
          <p:cNvSpPr/>
          <p:nvPr>
            <p:custDataLst>
              <p:tags r:id="rId4"/>
            </p:custDataLst>
          </p:nvPr>
        </p:nvSpPr>
        <p:spPr>
          <a:xfrm rot="5400000">
            <a:off x="443811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2565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自然语言处理：实现人机交互，方便用户操作和查询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矩形 43"/>
          <p:cNvSpPr/>
          <p:nvPr>
            <p:custDataLst>
              <p:tags r:id="rId6"/>
            </p:custDataLst>
          </p:nvPr>
        </p:nvSpPr>
        <p:spPr>
          <a:xfrm>
            <a:off x="4241970" y="2965036"/>
            <a:ext cx="1516214" cy="10737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2702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1513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计算机视觉：实时监测能源设备和环境状况，提高安全性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矩形 44"/>
          <p:cNvSpPr/>
          <p:nvPr>
            <p:custDataLst>
              <p:tags r:id="rId9"/>
            </p:custDataLst>
          </p:nvPr>
        </p:nvSpPr>
        <p:spPr>
          <a:xfrm>
            <a:off x="6430310" y="2965036"/>
            <a:ext cx="1516214" cy="10737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15932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04045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云计算：实现数据存储和处理，支持大规模能源管理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矩形 45"/>
          <p:cNvSpPr/>
          <p:nvPr>
            <p:custDataLst>
              <p:tags r:id="rId12"/>
            </p:custDataLst>
          </p:nvPr>
        </p:nvSpPr>
        <p:spPr>
          <a:xfrm>
            <a:off x="8619791" y="2965036"/>
            <a:ext cx="1516214" cy="10737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08776" y="3456432"/>
            <a:ext cx="4709160" cy="2807208"/>
          </a:xfrm>
        </p:spPr>
        <p:txBody>
          <a:bodyPr wrap="square">
            <a:normAutofit/>
          </a:bodyPr>
          <a:p>
            <a:r>
              <a:rPr altLang="en-US" lang="zh-CN"/>
              <a:t>智能能源管理方案的应用场景</a:t>
            </a:r>
            <a:endParaRPr altLang="en-US" lang="zh-CN"/>
          </a:p>
        </p:txBody>
      </p:sp>
      <p:sp>
        <p:nvSpPr>
          <p:cNvPr id="10495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6208776" y="923544"/>
            <a:ext cx="4709160" cy="2505456"/>
          </a:xfrm>
        </p:spPr>
        <p:txBody>
          <a:bodyPr wrap="square">
            <a:normAutofit/>
          </a:bodyPr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家庭智能能源管理</a:t>
            </a:r>
            <a:endParaRPr altLang="en-US" lang="zh-CN"/>
          </a:p>
        </p:txBody>
      </p:sp>
      <p:sp>
        <p:nvSpPr>
          <p:cNvPr id="104962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80267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8" name="任意多边形 18"/>
          <p:cNvSpPr/>
          <p:nvPr>
            <p:custDataLst>
              <p:tags r:id="rId3"/>
            </p:custDataLst>
          </p:nvPr>
        </p:nvSpPr>
        <p:spPr>
          <a:xfrm>
            <a:off x="641526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0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41699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8086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6" name="任意多边形 4"/>
          <p:cNvSpPr/>
          <p:nvPr>
            <p:custDataLst>
              <p:tags r:id="rId7"/>
            </p:custDataLst>
          </p:nvPr>
        </p:nvSpPr>
        <p:spPr>
          <a:xfrm>
            <a:off x="113368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8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4169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4444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家庭能源消耗监测：实时监测家庭能源消耗情况，提供可视化数据。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4444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家庭能源设备控制：通过智能设备，远程控制家庭能源设备，实现节能控制。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4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9273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6081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8" name="任意多边形 11"/>
          <p:cNvSpPr/>
          <p:nvPr>
            <p:custDataLst>
              <p:tags r:id="rId13"/>
            </p:custDataLst>
          </p:nvPr>
        </p:nvSpPr>
        <p:spPr>
          <a:xfrm>
            <a:off x="3842430" y="2545291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0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54163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815877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82775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6" name="任意多边形 25"/>
          <p:cNvSpPr/>
          <p:nvPr>
            <p:custDataLst>
              <p:tags r:id="rId17"/>
            </p:custDataLst>
          </p:nvPr>
        </p:nvSpPr>
        <p:spPr>
          <a:xfrm>
            <a:off x="8987504" y="2568438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8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7730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225445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7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家庭能源使用规划：根据家庭成员生活习惯，制定合理的能源使用规划，提高能源利用效率。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202299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4444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家庭能源优化建议：根据家庭能源消耗情况，提供优化建议，降低能源消耗。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企业智能能源管理</a:t>
            </a:r>
            <a:endParaRPr altLang="en-US" lang="zh-CN"/>
          </a:p>
        </p:txBody>
      </p:sp>
      <p:sp>
        <p:nvSpPr>
          <p:cNvPr id="104969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926919" y="1773936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00" name="矩形 65"/>
          <p:cNvSpPr/>
          <p:nvPr>
            <p:custDataLst>
              <p:tags r:id="rId2"/>
            </p:custDataLst>
          </p:nvPr>
        </p:nvSpPr>
        <p:spPr>
          <a:xfrm>
            <a:off x="1827458" y="2090756"/>
            <a:ext cx="190068" cy="1900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2" name="文本框 66"/>
          <p:cNvSpPr txBox="1"/>
          <p:nvPr>
            <p:custDataLst>
              <p:tags r:id="rId3"/>
            </p:custDataLst>
          </p:nvPr>
        </p:nvSpPr>
        <p:spPr>
          <a:xfrm>
            <a:off x="2159924" y="2004148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工业制造：实时监控能源消耗，提高能效，降低成本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0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457394" y="1773936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06" name="矩形 69"/>
          <p:cNvSpPr/>
          <p:nvPr>
            <p:custDataLst>
              <p:tags r:id="rId5"/>
            </p:custDataLst>
          </p:nvPr>
        </p:nvSpPr>
        <p:spPr>
          <a:xfrm>
            <a:off x="6357375" y="2090756"/>
            <a:ext cx="190068" cy="1900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8" name="文本框 70"/>
          <p:cNvSpPr txBox="1"/>
          <p:nvPr>
            <p:custDataLst>
              <p:tags r:id="rId6"/>
            </p:custDataLst>
          </p:nvPr>
        </p:nvSpPr>
        <p:spPr>
          <a:xfrm>
            <a:off x="6690400" y="2004148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商业楼宇：优化能源分配，降低能耗，实现绿色节能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1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926919" y="3998384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12" name="文本框 74"/>
          <p:cNvSpPr txBox="1"/>
          <p:nvPr>
            <p:custDataLst>
              <p:tags r:id="rId8"/>
            </p:custDataLst>
          </p:nvPr>
        </p:nvSpPr>
        <p:spPr>
          <a:xfrm>
            <a:off x="2159924" y="4228037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城市管理：整合各类能源资源，提高城市能源利用效率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14" name="矩形 73"/>
          <p:cNvSpPr/>
          <p:nvPr>
            <p:custDataLst>
              <p:tags r:id="rId9"/>
            </p:custDataLst>
          </p:nvPr>
        </p:nvSpPr>
        <p:spPr>
          <a:xfrm>
            <a:off x="1827458" y="4315204"/>
            <a:ext cx="190068" cy="1900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08242" y="3998384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18" name="矩形 84"/>
          <p:cNvSpPr/>
          <p:nvPr>
            <p:custDataLst>
              <p:tags r:id="rId11"/>
            </p:custDataLst>
          </p:nvPr>
        </p:nvSpPr>
        <p:spPr>
          <a:xfrm>
            <a:off x="6408782" y="4315204"/>
            <a:ext cx="190068" cy="1900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0" name="文本框 85"/>
          <p:cNvSpPr txBox="1"/>
          <p:nvPr>
            <p:custDataLst>
              <p:tags r:id="rId12"/>
            </p:custDataLst>
          </p:nvPr>
        </p:nvSpPr>
        <p:spPr>
          <a:xfrm>
            <a:off x="6741248" y="4228037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交通物流：利用智能充电桩等设备，提高能源利用效率，减少排放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城市智能能源管理</a:t>
            </a:r>
            <a:endParaRPr altLang="en-US" lang="zh-CN"/>
          </a:p>
        </p:txBody>
      </p:sp>
      <p:sp>
        <p:nvSpPr>
          <p:cNvPr id="1049756" name="矩形 31"/>
          <p:cNvSpPr/>
          <p:nvPr>
            <p:custDataLst>
              <p:tags r:id="rId1"/>
            </p:custDataLst>
          </p:nvPr>
        </p:nvSpPr>
        <p:spPr>
          <a:xfrm>
            <a:off x="3088828" y="1773936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城市能源消耗监测与控制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矩形 4"/>
          <p:cNvSpPr/>
          <p:nvPr>
            <p:custDataLst>
              <p:tags r:id="rId2"/>
            </p:custDataLst>
          </p:nvPr>
        </p:nvSpPr>
        <p:spPr>
          <a:xfrm>
            <a:off x="3088828" y="2860879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城市供暖、供冷系统的智能化管理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矩形 5"/>
          <p:cNvSpPr/>
          <p:nvPr>
            <p:custDataLst>
              <p:tags r:id="rId3"/>
            </p:custDataLst>
          </p:nvPr>
        </p:nvSpPr>
        <p:spPr>
          <a:xfrm>
            <a:off x="3088828" y="3947821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城市照明系统的智能化控制与管理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矩形 7"/>
          <p:cNvSpPr/>
          <p:nvPr>
            <p:custDataLst>
              <p:tags r:id="rId4"/>
            </p:custDataLst>
          </p:nvPr>
        </p:nvSpPr>
        <p:spPr>
          <a:xfrm>
            <a:off x="3088828" y="5034764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城市交通系统的智能化能源管理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工业智能能源管理</a:t>
            </a:r>
            <a:endParaRPr altLang="en-US" lang="zh-CN"/>
          </a:p>
        </p:txBody>
      </p:sp>
      <p:sp>
        <p:nvSpPr>
          <p:cNvPr id="1049798" name="任意多边形 20"/>
          <p:cNvSpPr/>
          <p:nvPr>
            <p:custDataLst>
              <p:tags r:id="rId1"/>
            </p:custDataLst>
          </p:nvPr>
        </p:nvSpPr>
        <p:spPr>
          <a:xfrm rot="2700000">
            <a:off x="2248630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936743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工业领域能源消耗大，智能能源管理方案可实现节能减排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矩形 42"/>
          <p:cNvSpPr/>
          <p:nvPr>
            <p:custDataLst>
              <p:tags r:id="rId3"/>
            </p:custDataLst>
          </p:nvPr>
        </p:nvSpPr>
        <p:spPr>
          <a:xfrm>
            <a:off x="2052489" y="2965036"/>
            <a:ext cx="1516214" cy="10737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4" name="任意多边形 18"/>
          <p:cNvSpPr/>
          <p:nvPr>
            <p:custDataLst>
              <p:tags r:id="rId4"/>
            </p:custDataLst>
          </p:nvPr>
        </p:nvSpPr>
        <p:spPr>
          <a:xfrm rot="5400000">
            <a:off x="443811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2565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实时监测、分析和优化能源消耗，提高能源利用效率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矩形 43"/>
          <p:cNvSpPr/>
          <p:nvPr>
            <p:custDataLst>
              <p:tags r:id="rId6"/>
            </p:custDataLst>
          </p:nvPr>
        </p:nvSpPr>
        <p:spPr>
          <a:xfrm>
            <a:off x="4241970" y="2965036"/>
            <a:ext cx="1516214" cy="10737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2702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1513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预测能源需求，制定合理的能源采购和调度计划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矩形 44"/>
          <p:cNvSpPr/>
          <p:nvPr>
            <p:custDataLst>
              <p:tags r:id="rId9"/>
            </p:custDataLst>
          </p:nvPr>
        </p:nvSpPr>
        <p:spPr>
          <a:xfrm>
            <a:off x="6430310" y="2965036"/>
            <a:ext cx="1516214" cy="10737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15932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04045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工业智能能源管理方案可降低企业运营成本，提高竞争力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矩形 45"/>
          <p:cNvSpPr/>
          <p:nvPr>
            <p:custDataLst>
              <p:tags r:id="rId12"/>
            </p:custDataLst>
          </p:nvPr>
        </p:nvSpPr>
        <p:spPr>
          <a:xfrm>
            <a:off x="8619791" y="2965036"/>
            <a:ext cx="1516214" cy="10737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08776" y="3456432"/>
            <a:ext cx="4709160" cy="2807208"/>
          </a:xfrm>
        </p:spPr>
        <p:txBody>
          <a:bodyPr wrap="square">
            <a:normAutofit/>
          </a:bodyPr>
          <a:p>
            <a:r>
              <a:rPr altLang="en-US" lang="zh-CN"/>
              <a:t>智能能源管理方案的优势与价值</a:t>
            </a:r>
            <a:endParaRPr altLang="en-US" lang="zh-CN"/>
          </a:p>
        </p:txBody>
      </p:sp>
      <p:sp>
        <p:nvSpPr>
          <p:cNvPr id="10498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6208776" y="923544"/>
            <a:ext cx="4709160" cy="2505456"/>
          </a:xfrm>
        </p:spPr>
        <p:txBody>
          <a:bodyPr wrap="square">
            <a:normAutofit/>
          </a:bodyPr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提高能源利用效率</a:t>
            </a:r>
            <a:endParaRPr altLang="en-US" lang="zh-CN"/>
          </a:p>
        </p:txBody>
      </p:sp>
      <p:sp>
        <p:nvSpPr>
          <p:cNvPr id="1049892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4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6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8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 fontScale="54444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降低运营成本：智能能源管理方案可以降低企业的运营成本，因为通过优化能源分配和减少能源浪费，企业可以减少能源的采购和消耗成本。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2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4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6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 fontScale="6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实时监控能源消耗：智能能源管理系统可以实时监控能源的消耗情况，及时发现和解决能源浪费的问题。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0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2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4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 fontScale="6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优化能源分配：通过对能源数据的分析和预测，智能能源管理系统可以优化能源的分配，提高能源的使用效率。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8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0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2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 fontScale="54444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促进可持续发展：提高能源利用效率可以帮助企业实现可持续发展目标，同时也有助于减少环境污染和推动社会进步。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降低能源成本</a:t>
            </a:r>
            <a:endParaRPr altLang="en-US" lang="zh-CN"/>
          </a:p>
        </p:txBody>
      </p:sp>
      <p:sp>
        <p:nvSpPr>
          <p:cNvPr id="104995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80267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任意多边形 18"/>
          <p:cNvSpPr/>
          <p:nvPr>
            <p:custDataLst>
              <p:tags r:id="rId3"/>
            </p:custDataLst>
          </p:nvPr>
        </p:nvSpPr>
        <p:spPr>
          <a:xfrm>
            <a:off x="641526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41699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8086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任意多边形 4"/>
          <p:cNvSpPr/>
          <p:nvPr>
            <p:custDataLst>
              <p:tags r:id="rId7"/>
            </p:custDataLst>
          </p:nvPr>
        </p:nvSpPr>
        <p:spPr>
          <a:xfrm>
            <a:off x="113368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4169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实时监控能源使用情况，减少浪费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预测能源需求，提前调整能源供应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7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9273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6081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2" name="任意多边形 11"/>
          <p:cNvSpPr/>
          <p:nvPr>
            <p:custDataLst>
              <p:tags r:id="rId13"/>
            </p:custDataLst>
          </p:nvPr>
        </p:nvSpPr>
        <p:spPr>
          <a:xfrm>
            <a:off x="3842430" y="2545291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54163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815877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82775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0" name="任意多边形 25"/>
          <p:cNvSpPr/>
          <p:nvPr>
            <p:custDataLst>
              <p:tags r:id="rId17"/>
            </p:custDataLst>
          </p:nvPr>
        </p:nvSpPr>
        <p:spPr>
          <a:xfrm>
            <a:off x="8987504" y="2568438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2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7730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225445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优化能源配置，降低运营成本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202299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智能调度能源，提高能源利用效率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提升能源安全性</a:t>
            </a:r>
            <a:endParaRPr altLang="en-US" lang="zh-CN"/>
          </a:p>
        </p:txBody>
      </p:sp>
      <p:sp>
        <p:nvSpPr>
          <p:cNvPr id="1050032" name="圆角矩形 3"/>
          <p:cNvSpPr/>
          <p:nvPr>
            <p:custDataLst>
              <p:tags r:id="rId1"/>
            </p:custDataLst>
          </p:nvPr>
        </p:nvSpPr>
        <p:spPr>
          <a:xfrm rot="16200000">
            <a:off x="5668896" y="-2623722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圆角矩形 4"/>
          <p:cNvSpPr/>
          <p:nvPr>
            <p:custDataLst>
              <p:tags r:id="rId2"/>
            </p:custDataLst>
          </p:nvPr>
        </p:nvSpPr>
        <p:spPr>
          <a:xfrm rot="16200000">
            <a:off x="910140" y="2135034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36" name="圆角矩形 5"/>
          <p:cNvSpPr/>
          <p:nvPr>
            <p:custDataLst>
              <p:tags r:id="rId3"/>
            </p:custDataLst>
          </p:nvPr>
        </p:nvSpPr>
        <p:spPr>
          <a:xfrm rot="16200000">
            <a:off x="5670017" y="-1503982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圆角矩形 6"/>
          <p:cNvSpPr/>
          <p:nvPr>
            <p:custDataLst>
              <p:tags r:id="rId4"/>
            </p:custDataLst>
          </p:nvPr>
        </p:nvSpPr>
        <p:spPr>
          <a:xfrm rot="16200000">
            <a:off x="911261" y="3255335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0" name="圆角矩形 9"/>
          <p:cNvSpPr/>
          <p:nvPr>
            <p:custDataLst>
              <p:tags r:id="rId5"/>
            </p:custDataLst>
          </p:nvPr>
        </p:nvSpPr>
        <p:spPr>
          <a:xfrm rot="16200000">
            <a:off x="5668896" y="-405549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圆角矩形 10"/>
          <p:cNvSpPr/>
          <p:nvPr>
            <p:custDataLst>
              <p:tags r:id="rId6"/>
            </p:custDataLst>
          </p:nvPr>
        </p:nvSpPr>
        <p:spPr>
          <a:xfrm rot="16200000">
            <a:off x="910140" y="435320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44" name="圆角矩形 11"/>
          <p:cNvSpPr/>
          <p:nvPr>
            <p:custDataLst>
              <p:tags r:id="rId7"/>
            </p:custDataLst>
          </p:nvPr>
        </p:nvSpPr>
        <p:spPr>
          <a:xfrm rot="16200000">
            <a:off x="5670017" y="713631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圆角矩形 12"/>
          <p:cNvSpPr/>
          <p:nvPr>
            <p:custDataLst>
              <p:tags r:id="rId8"/>
            </p:custDataLst>
          </p:nvPr>
        </p:nvSpPr>
        <p:spPr>
          <a:xfrm rot="16200000">
            <a:off x="911261" y="547294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8" name="文本框 7"/>
          <p:cNvSpPr txBox="1"/>
          <p:nvPr>
            <p:custDataLst>
              <p:tags r:id="rId9"/>
            </p:custDataLst>
          </p:nvPr>
        </p:nvSpPr>
        <p:spPr>
          <a:xfrm>
            <a:off x="1676071" y="3992110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 fontScale="816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智能能源管理系统具备预警和自动处置功能，能够快速响应能源异常情况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50" name="文本框 8"/>
          <p:cNvSpPr txBox="1"/>
          <p:nvPr>
            <p:custDataLst>
              <p:tags r:id="rId10"/>
            </p:custDataLst>
          </p:nvPr>
        </p:nvSpPr>
        <p:spPr>
          <a:xfrm>
            <a:off x="1676071" y="5112411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 fontScale="7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通过对历史数据进行分析，智能能源管理系统能够发现潜在的能源安全风险，为预防和应对提供支持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52" name="文本框 13"/>
          <p:cNvSpPr txBox="1"/>
          <p:nvPr>
            <p:custDataLst>
              <p:tags r:id="rId11"/>
            </p:custDataLst>
          </p:nvPr>
        </p:nvSpPr>
        <p:spPr>
          <a:xfrm>
            <a:off x="1676071" y="1773936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实时监控能源使用情况，及时发现和解决能源浪费和安全问题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50054" name="文本框 14"/>
          <p:cNvSpPr txBox="1"/>
          <p:nvPr>
            <p:custDataLst>
              <p:tags r:id="rId12"/>
            </p:custDataLst>
          </p:nvPr>
        </p:nvSpPr>
        <p:spPr>
          <a:xfrm>
            <a:off x="1676071" y="2895358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 fontScale="858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通过智能算法预测能源需求，提前调整能源供应，确保能源稳定供应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促进新能源的开发与利用</a:t>
            </a:r>
            <a:endParaRPr altLang="en-US" lang="zh-CN"/>
          </a:p>
        </p:txBody>
      </p:sp>
      <p:sp>
        <p:nvSpPr>
          <p:cNvPr id="1050090" name="矩形 31"/>
          <p:cNvSpPr/>
          <p:nvPr>
            <p:custDataLst>
              <p:tags r:id="rId1"/>
            </p:custDataLst>
          </p:nvPr>
        </p:nvSpPr>
        <p:spPr>
          <a:xfrm>
            <a:off x="3088828" y="1773936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提高能源利用效率，降低能源消耗成本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矩形 4"/>
          <p:cNvSpPr/>
          <p:nvPr>
            <p:custDataLst>
              <p:tags r:id="rId2"/>
            </p:custDataLst>
          </p:nvPr>
        </p:nvSpPr>
        <p:spPr>
          <a:xfrm>
            <a:off x="3088828" y="2860879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优化能源结构，减少对传统能源的依赖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矩形 5"/>
          <p:cNvSpPr/>
          <p:nvPr>
            <p:custDataLst>
              <p:tags r:id="rId3"/>
            </p:custDataLst>
          </p:nvPr>
        </p:nvSpPr>
        <p:spPr>
          <a:xfrm>
            <a:off x="3088828" y="3947821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促进新能源技术的研发与创新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矩形 7"/>
          <p:cNvSpPr/>
          <p:nvPr>
            <p:custDataLst>
              <p:tags r:id="rId4"/>
            </p:custDataLst>
          </p:nvPr>
        </p:nvSpPr>
        <p:spPr>
          <a:xfrm>
            <a:off x="3088828" y="5034764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推动新能源产业的发展，增加就业机会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08776" y="3456432"/>
            <a:ext cx="4709160" cy="2807208"/>
          </a:xfrm>
        </p:spPr>
        <p:txBody>
          <a:bodyPr wrap="square">
            <a:normAutofit/>
          </a:bodyPr>
          <a:p>
            <a:r>
              <a:rPr altLang="en-US" lang="zh-CN"/>
              <a:t>智能能源管理方案的未来发展前景</a:t>
            </a:r>
            <a:endParaRPr altLang="en-US" lang="zh-CN"/>
          </a:p>
        </p:txBody>
      </p:sp>
      <p:sp>
        <p:nvSpPr>
          <p:cNvPr id="10501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6208776" y="923544"/>
            <a:ext cx="4709160" cy="2505456"/>
          </a:xfrm>
        </p:spPr>
        <p:txBody>
          <a:bodyPr wrap="square">
            <a:normAutofit/>
          </a:bodyPr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技术创新方向</a:t>
            </a:r>
            <a:endParaRPr altLang="en-US" lang="zh-CN"/>
          </a:p>
        </p:txBody>
      </p:sp>
      <p:sp>
        <p:nvSpPr>
          <p:cNvPr id="1050168" name="矩形 31"/>
          <p:cNvSpPr/>
          <p:nvPr>
            <p:custDataLst>
              <p:tags r:id="rId1"/>
            </p:custDataLst>
          </p:nvPr>
        </p:nvSpPr>
        <p:spPr>
          <a:xfrm>
            <a:off x="3088828" y="1773936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人工智能技术：提高能源管理效率，实现智能化决策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矩形 4"/>
          <p:cNvSpPr/>
          <p:nvPr>
            <p:custDataLst>
              <p:tags r:id="rId2"/>
            </p:custDataLst>
          </p:nvPr>
        </p:nvSpPr>
        <p:spPr>
          <a:xfrm>
            <a:off x="3088828" y="2860879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物联网技术：实时监测能源使用情况，实现远程控制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2" name="矩形 5"/>
          <p:cNvSpPr/>
          <p:nvPr>
            <p:custDataLst>
              <p:tags r:id="rId3"/>
            </p:custDataLst>
          </p:nvPr>
        </p:nvSpPr>
        <p:spPr>
          <a:xfrm>
            <a:off x="3088828" y="3947821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区块链技术：确保能源交易透明可信，降低能源管理风险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矩形 7"/>
          <p:cNvSpPr/>
          <p:nvPr>
            <p:custDataLst>
              <p:tags r:id="rId4"/>
            </p:custDataLst>
          </p:nvPr>
        </p:nvSpPr>
        <p:spPr>
          <a:xfrm>
            <a:off x="3088828" y="5034764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云计算技术：实现大规模数据处理和分析，提高能源管理智能化水平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市场拓展计划</a:t>
            </a:r>
            <a:endParaRPr altLang="en-US" lang="zh-CN"/>
          </a:p>
        </p:txBody>
      </p:sp>
      <p:sp>
        <p:nvSpPr>
          <p:cNvPr id="1050210" name="五边形 30"/>
          <p:cNvSpPr/>
          <p:nvPr>
            <p:custDataLst>
              <p:tags r:id="rId1"/>
            </p:custDataLst>
          </p:nvPr>
        </p:nvSpPr>
        <p:spPr>
          <a:xfrm>
            <a:off x="1014984" y="3333723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12" name="燕尾形 36"/>
          <p:cNvSpPr/>
          <p:nvPr>
            <p:custDataLst>
              <p:tags r:id="rId2"/>
            </p:custDataLst>
          </p:nvPr>
        </p:nvSpPr>
        <p:spPr>
          <a:xfrm>
            <a:off x="3434139" y="3333723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14" name="燕尾形 37"/>
          <p:cNvSpPr/>
          <p:nvPr>
            <p:custDataLst>
              <p:tags r:id="rId3"/>
            </p:custDataLst>
          </p:nvPr>
        </p:nvSpPr>
        <p:spPr>
          <a:xfrm>
            <a:off x="8272450" y="3333723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16" name="燕尾形 38"/>
          <p:cNvSpPr/>
          <p:nvPr>
            <p:custDataLst>
              <p:tags r:id="rId4"/>
            </p:custDataLst>
          </p:nvPr>
        </p:nvSpPr>
        <p:spPr>
          <a:xfrm>
            <a:off x="5853295" y="3333723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18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合作与联盟：与当地能源企业和科技公司建立合作关系，共同推广智能能源管理方案。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20" name="文本框 6"/>
          <p:cNvSpPr txBox="1"/>
          <p:nvPr>
            <p:custDataLst>
              <p:tags r:id="rId6"/>
            </p:custDataLst>
          </p:nvPr>
        </p:nvSpPr>
        <p:spPr>
          <a:xfrm>
            <a:off x="1014984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拓展新市场：针对不同地区和行业，开发适合当地市场的智能能源管理解决方案。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22" name="文本框 7"/>
          <p:cNvSpPr txBox="1"/>
          <p:nvPr>
            <p:custDataLst>
              <p:tags r:id="rId7"/>
            </p:custDataLst>
          </p:nvPr>
        </p:nvSpPr>
        <p:spPr>
          <a:xfrm>
            <a:off x="5851663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持续创新：不断优化产品性能，提升用户体验，满足客户不断变化的需求。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24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培训与支持：提供专业的培训和支持，帮助客户更好地使用智能能源管理方案。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政策支持与推动</a:t>
            </a:r>
            <a:endParaRPr altLang="en-US" lang="zh-CN"/>
          </a:p>
        </p:txBody>
      </p:sp>
      <p:sp>
        <p:nvSpPr>
          <p:cNvPr id="105026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80267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4" name="任意多边形 18"/>
          <p:cNvSpPr/>
          <p:nvPr>
            <p:custDataLst>
              <p:tags r:id="rId3"/>
            </p:custDataLst>
          </p:nvPr>
        </p:nvSpPr>
        <p:spPr>
          <a:xfrm>
            <a:off x="641526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6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41699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8086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2" name="任意多边形 4"/>
          <p:cNvSpPr/>
          <p:nvPr>
            <p:custDataLst>
              <p:tags r:id="rId7"/>
            </p:custDataLst>
          </p:nvPr>
        </p:nvSpPr>
        <p:spPr>
          <a:xfrm>
            <a:off x="113368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4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4169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政府出台相关政策，鼓励新能源行业的发展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政府加大对智能能源管理方案的投资力度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8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9273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6081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4" name="任意多边形 11"/>
          <p:cNvSpPr/>
          <p:nvPr>
            <p:custDataLst>
              <p:tags r:id="rId13"/>
            </p:custDataLst>
          </p:nvPr>
        </p:nvSpPr>
        <p:spPr>
          <a:xfrm>
            <a:off x="3842430" y="2545291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6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54163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815877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82775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2" name="任意多边形 25"/>
          <p:cNvSpPr/>
          <p:nvPr>
            <p:custDataLst>
              <p:tags r:id="rId17"/>
            </p:custDataLst>
          </p:nvPr>
        </p:nvSpPr>
        <p:spPr>
          <a:xfrm>
            <a:off x="8987504" y="2568438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4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7730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225445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政策推动下，智能能源管理方案的市场需求将不断增长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202299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智能能源管理方案成为政策支持的重点领域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758952" y="1077437"/>
            <a:ext cx="6345936" cy="2734056"/>
          </a:xfrm>
        </p:spPr>
        <p:txBody>
          <a:bodyPr wrap="square">
            <a:normAutofit/>
          </a:bodyPr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334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758952" y="4111690"/>
            <a:ext cx="6345936" cy="1959926"/>
          </a:xfrm>
        </p:spPr>
        <p:txBody>
          <a:bodyPr wrap="square">
            <a:normAutofit/>
          </a:bodyPr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417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417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417"/>
  <p:tag name="KSO_WM_TEMPLATE_THUMBS_INDEX" val="1、9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417_1*a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PRESET_TEXT" val="单击此处 添加文档标题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417_1*b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PRESET_TEXT" val="WPS, A CLICK TO UNLIMITED POSSIBILITIES"/>
</p:tagLst>
</file>

<file path=ppt/tags/tag74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417_1*f*4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PRESET_TEXT" val="汇报人：WPS"/>
</p:tagLst>
</file>

<file path=ppt/tags/tag75.xml><?xml version="1.0" encoding="utf-8"?>
<p:tagLst xmlns:p="http://schemas.openxmlformats.org/presentationml/2006/main">
  <p:tag name="KSO_WM_SLIDE_ID" val="custom2023141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417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7_6*a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417_6*l_h_i*1_1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1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417_6*l_h_a*1_1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目录项标题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417_6*l_h_i*1_2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2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417_6*l_h_a*1_2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目录项标题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417_6*l_h_i*1_3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3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417_6*l_h_a*1_3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目录项标题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417_6*l_h_i*1_4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4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417_6*l_h_a*1_4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目录项标题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417_6*l_h_i*1_5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5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417_6*l_h_a*1_5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目录项标题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417_6*l_h_i*1_6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6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417_6*l_h_a*1_6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目录项标题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SLIDE_ID" val="custom2023141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41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7_7*a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7_7*e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92.xml><?xml version="1.0" encoding="utf-8"?>
<p:tagLst xmlns:p="http://schemas.openxmlformats.org/presentationml/2006/main">
  <p:tag name="KSO_WM_SLIDE_ID" val="custom2023141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7_7*a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7_7*e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41.xml><?xml version="1.0" encoding="utf-8"?>
<p:tagLst xmlns:p="http://schemas.openxmlformats.org/presentationml/2006/main">
  <p:tag name="KSO_WM_SLIDE_ID" val="custom2023141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7"/>
  <p:tag name="KSO_WM_SLIDE_TYPE" val="sectionTitle"/>
  <p:tag name="KSO_WM_SLIDE_SUBTYPE" val="pureTxt"/>
  <p:tag name="KSO_WM_SLIDE_LAYOUT" val="a_e"/>
  <p:tag name="KSO_WM_SLIDE_LAYOUT_CNT" val="1_1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7_7*a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7_7*e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213.xml><?xml version="1.0" encoding="utf-8"?>
<p:tagLst xmlns:p="http://schemas.openxmlformats.org/presentationml/2006/main">
  <p:tag name="KSO_WM_SLIDE_ID" val="custom2023141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7"/>
  <p:tag name="KSO_WM_SLIDE_TYPE" val="sectionTitle"/>
  <p:tag name="KSO_WM_SLIDE_SUBTYPE" val="pureTxt"/>
  <p:tag name="KSO_WM_SLIDE_LAYOUT" val="a_e"/>
  <p:tag name="KSO_WM_SLIDE_LAYOUT_CNT" val="1_1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7_7*a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7_7*e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56.xml><?xml version="1.0" encoding="utf-8"?>
<p:tagLst xmlns:p="http://schemas.openxmlformats.org/presentationml/2006/main">
  <p:tag name="KSO_WM_SLIDE_ID" val="custom2023141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7"/>
  <p:tag name="KSO_WM_SLIDE_TYPE" val="sectionTitle"/>
  <p:tag name="KSO_WM_SLIDE_SUBTYPE" val="pureTxt"/>
  <p:tag name="KSO_WM_SLIDE_LAYOUT" val="a_e"/>
  <p:tag name="KSO_WM_SLIDE_LAYOUT_CNT" val="1_1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7_7*a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7_7*e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307.xml><?xml version="1.0" encoding="utf-8"?>
<p:tagLst xmlns:p="http://schemas.openxmlformats.org/presentationml/2006/main">
  <p:tag name="KSO_WM_SLIDE_ID" val="custom2023141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7"/>
  <p:tag name="KSO_WM_SLIDE_TYPE" val="sectionTitle"/>
  <p:tag name="KSO_WM_SLIDE_SUBTYPE" val="pureTxt"/>
  <p:tag name="KSO_WM_SLIDE_LAYOUT" val="a_e"/>
  <p:tag name="KSO_WM_SLIDE_LAYOUT_CNT" val="1_1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7_7*a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6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7_7*e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62.xml><?xml version="1.0" encoding="utf-8"?>
<p:tagLst xmlns:p="http://schemas.openxmlformats.org/presentationml/2006/main">
  <p:tag name="KSO_WM_SLIDE_ID" val="custom2023141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7"/>
  <p:tag name="KSO_WM_SLIDE_TYPE" val="sectionTitle"/>
  <p:tag name="KSO_WM_SLIDE_SUBTYPE" val="pureTxt"/>
  <p:tag name="KSO_WM_SLIDE_LAYOUT" val="a_e"/>
  <p:tag name="KSO_WM_SLIDE_LAYOUT_CNT" val="1_1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7_9*a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7_9*f*4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397.xml><?xml version="1.0" encoding="utf-8"?>
<p:tagLst xmlns:p="http://schemas.openxmlformats.org/presentationml/2006/main">
  <p:tag name="KSO_WM_SLIDE_ID" val="custom202314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417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">
      <a:dk1>
        <a:sysClr lastClr="000000" val="windowText"/>
      </a:dk1>
      <a:lt1>
        <a:sysClr lastClr="FFFFFF" val="window"/>
      </a:lt1>
      <a:dk2>
        <a:srgbClr val="000A54"/>
      </a:dk2>
      <a:lt2>
        <a:srgbClr val="F5F3FF"/>
      </a:lt2>
      <a:accent1>
        <a:srgbClr val="1DD4FC"/>
      </a:accent1>
      <a:accent2>
        <a:srgbClr val="1C77FE"/>
      </a:accent2>
      <a:accent3>
        <a:srgbClr val="9772FE"/>
      </a:accent3>
      <a:accent4>
        <a:srgbClr val="15EADD"/>
      </a:accent4>
      <a:accent5>
        <a:srgbClr val="FFB458"/>
      </a:accent5>
      <a:accent6>
        <a:srgbClr val="FF4B70"/>
      </a:accent6>
      <a:hlink>
        <a:srgbClr val="658BD5"/>
      </a:hlink>
      <a:folHlink>
        <a:srgbClr val="A16AA5"/>
      </a:folHlink>
    </a:clrScheme>
    <a:fontScheme name="自定义 34">
      <a:majorFont>
        <a:latin typeface="MiSans Demibold"/>
        <a:ea typeface="MiSans Demibold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2024-01-05T20:51:29Z</dcterms:created>
  <dcterms:modified xsi:type="dcterms:W3CDTF">2024-01-05T20:51:29Z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489f9b65423546ea8ae041f2c4cfe11c_21</vt:lpwstr>
  </property>
</Properties>
</file>