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052" r:id="rId1"/>
    <p:sldMasterId id="2147495089" r:id="rId2"/>
  </p:sldMasterIdLst>
  <p:notesMasterIdLst>
    <p:notesMasterId r:id="rId3"/>
  </p:notesMasterIdLst>
  <p:sldIdLst>
    <p:sldId id="5508" r:id="rId4"/>
    <p:sldId id="5512" r:id="rId5"/>
    <p:sldId id="5515" r:id="rId6"/>
    <p:sldId id="5518" r:id="rId7"/>
    <p:sldId id="5524" r:id="rId9"/>
    <p:sldId id="5527" r:id="rId10"/>
    <p:sldId id="5530" r:id="rId11"/>
    <p:sldId id="5533" r:id="rId12"/>
    <p:sldId id="5536" r:id="rId13"/>
    <p:sldId id="5542" r:id="rId15"/>
    <p:sldId id="5545" r:id="rId16"/>
    <p:sldId id="5548" r:id="rId17"/>
    <p:sldId id="5551" r:id="rId18"/>
    <p:sldId id="5554" r:id="rId19"/>
    <p:sldId id="5560" r:id="rId21"/>
    <p:sldId id="5563" r:id="rId22"/>
    <p:sldId id="5566" r:id="rId23"/>
    <p:sldId id="5569" r:id="rId24"/>
    <p:sldId id="5572" r:id="rId25"/>
    <p:sldId id="5578" r:id="rId27"/>
    <p:sldId id="5581" r:id="rId28"/>
    <p:sldId id="5584" r:id="rId29"/>
    <p:sldId id="5587" r:id="rId30"/>
    <p:sldId id="5590" r:id="rId31"/>
    <p:sldId id="5596" r:id="rId33"/>
    <p:sldId id="5599" r:id="rId34"/>
    <p:sldId id="5602" r:id="rId35"/>
    <p:sldId id="5605" r:id="rId36"/>
    <p:sldId id="5608" r:id="rId37"/>
    <p:sldId id="5614" r:id="rId39"/>
    <p:sldId id="5617" r:id="rId40"/>
    <p:sldId id="5620" r:id="rId41"/>
    <p:sldId id="5623" r:id="rId42"/>
    <p:sldId id="5626" r:id="rId4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slide" Target="slides/slide34.xml"/><Relationship Id="rId44" Type="http://schemas.openxmlformats.org/officeDocument/2006/relationships/tableStyles" Target="tableStyles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053" r:id="rId1"/>
    <p:sldLayoutId id="2147495054" r:id="rId2"/>
    <p:sldLayoutId id="2147495055" r:id="rId3"/>
    <p:sldLayoutId id="2147495056" r:id="rId4"/>
    <p:sldLayoutId id="2147495057" r:id="rId5"/>
    <p:sldLayoutId id="2147495058" r:id="rId6"/>
    <p:sldLayoutId id="2147495059" r:id="rId7"/>
    <p:sldLayoutId id="2147495060" r:id="rId8"/>
    <p:sldLayoutId id="2147495061" r:id="rId9"/>
    <p:sldLayoutId id="2147495062" r:id="rId10"/>
    <p:sldLayoutId id="214749506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090" r:id="rId1"/>
    <p:sldLayoutId id="2147495091" r:id="rId2"/>
    <p:sldLayoutId id="2147495092" r:id="rId3"/>
    <p:sldLayoutId id="2147495093" r:id="rId4"/>
    <p:sldLayoutId id="2147495094" r:id="rId5"/>
    <p:sldLayoutId id="2147495095" r:id="rId6"/>
    <p:sldLayoutId id="2147495096" r:id="rId7"/>
    <p:sldLayoutId id="2147495097" r:id="rId8"/>
    <p:sldLayoutId id="2147495098" r:id="rId9"/>
    <p:sldLayoutId id="2147495099" r:id="rId10"/>
    <p:sldLayoutId id="214749510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tags" Target="../tags/tag205.xml"/><Relationship Id="rId14" Type="http://schemas.openxmlformats.org/officeDocument/2006/relationships/tags" Target="../tags/tag206.xml"/><Relationship Id="rId15" Type="http://schemas.openxmlformats.org/officeDocument/2006/relationships/tags" Target="../tags/tag207.xml"/><Relationship Id="rId16" Type="http://schemas.openxmlformats.org/officeDocument/2006/relationships/tags" Target="../tags/tag208.xml"/><Relationship Id="rId17" Type="http://schemas.openxmlformats.org/officeDocument/2006/relationships/tags" Target="../tags/tag209.xml"/><Relationship Id="rId18" Type="http://schemas.openxmlformats.org/officeDocument/2006/relationships/tags" Target="../tags/tag210.xml"/><Relationship Id="rId19" Type="http://schemas.openxmlformats.org/officeDocument/2006/relationships/tags" Target="../tags/tag211.xml"/><Relationship Id="rId20" Type="http://schemas.openxmlformats.org/officeDocument/2006/relationships/tags" Target="../tags/tag212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tags" Target="../tags/tag260.xml"/><Relationship Id="rId14" Type="http://schemas.openxmlformats.org/officeDocument/2006/relationships/tags" Target="../tags/tag261.xml"/><Relationship Id="rId15" Type="http://schemas.openxmlformats.org/officeDocument/2006/relationships/tags" Target="../tags/tag262.xml"/><Relationship Id="rId16" Type="http://schemas.openxmlformats.org/officeDocument/2006/relationships/tags" Target="../tags/tag263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tags" Target="../tags/tag303.xml"/><Relationship Id="rId14" Type="http://schemas.openxmlformats.org/officeDocument/2006/relationships/tags" Target="../tags/tag304.xml"/><Relationship Id="rId15" Type="http://schemas.openxmlformats.org/officeDocument/2006/relationships/tags" Target="../tags/tag305.xml"/><Relationship Id="rId16" Type="http://schemas.openxmlformats.org/officeDocument/2006/relationships/tags" Target="../tags/tag306.xml"/><Relationship Id="rId17" Type="http://schemas.openxmlformats.org/officeDocument/2006/relationships/tags" Target="../tags/tag307.xml"/><Relationship Id="rId18" Type="http://schemas.openxmlformats.org/officeDocument/2006/relationships/tags" Target="../tags/tag308.xml"/><Relationship Id="rId19" Type="http://schemas.openxmlformats.org/officeDocument/2006/relationships/tags" Target="../tags/tag309.xml"/><Relationship Id="rId20" Type="http://schemas.openxmlformats.org/officeDocument/2006/relationships/tags" Target="../tags/tag310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tags" Target="../tags/tag323.xml"/><Relationship Id="rId14" Type="http://schemas.openxmlformats.org/officeDocument/2006/relationships/tags" Target="../tags/tag324.xml"/><Relationship Id="rId1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tags" Target="../tags/tag352.xml"/><Relationship Id="rId10" Type="http://schemas.openxmlformats.org/officeDocument/2006/relationships/tags" Target="../tags/tag353.xml"/><Relationship Id="rId11" Type="http://schemas.openxmlformats.org/officeDocument/2006/relationships/tags" Target="../tags/tag354.xml"/><Relationship Id="rId12" Type="http://schemas.openxmlformats.org/officeDocument/2006/relationships/tags" Target="../tags/tag355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tags" Target="../tags/tag362.xml"/><Relationship Id="rId8" Type="http://schemas.openxmlformats.org/officeDocument/2006/relationships/tags" Target="../tags/tag363.xml"/><Relationship Id="rId9" Type="http://schemas.openxmlformats.org/officeDocument/2006/relationships/tags" Target="../tags/tag364.xml"/><Relationship Id="rId10" Type="http://schemas.openxmlformats.org/officeDocument/2006/relationships/tags" Target="../tags/tag365.xml"/><Relationship Id="rId11" Type="http://schemas.openxmlformats.org/officeDocument/2006/relationships/tags" Target="../tags/tag366.xml"/><Relationship Id="rId12" Type="http://schemas.openxmlformats.org/officeDocument/2006/relationships/tags" Target="../tags/tag367.xml"/><Relationship Id="rId13" Type="http://schemas.openxmlformats.org/officeDocument/2006/relationships/tags" Target="../tags/tag368.xml"/><Relationship Id="rId14" Type="http://schemas.openxmlformats.org/officeDocument/2006/relationships/tags" Target="../tags/tag369.xml"/><Relationship Id="rId15" Type="http://schemas.openxmlformats.org/officeDocument/2006/relationships/tags" Target="../tags/tag370.xml"/><Relationship Id="rId16" Type="http://schemas.openxmlformats.org/officeDocument/2006/relationships/tags" Target="../tags/tag371.xml"/><Relationship Id="rId17" Type="http://schemas.openxmlformats.org/officeDocument/2006/relationships/tags" Target="../tags/tag372.xml"/><Relationship Id="rId18" Type="http://schemas.openxmlformats.org/officeDocument/2006/relationships/tags" Target="../tags/tag373.xml"/><Relationship Id="rId19" Type="http://schemas.openxmlformats.org/officeDocument/2006/relationships/tags" Target="../tags/tag374.xml"/><Relationship Id="rId20" Type="http://schemas.openxmlformats.org/officeDocument/2006/relationships/tags" Target="../tags/tag375.xml"/><Relationship Id="rId21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tags" Target="../tags/tag379.xml"/><Relationship Id="rId5" Type="http://schemas.openxmlformats.org/officeDocument/2006/relationships/tags" Target="../tags/tag380.xml"/><Relationship Id="rId6" Type="http://schemas.openxmlformats.org/officeDocument/2006/relationships/tags" Target="../tags/tag381.xml"/><Relationship Id="rId7" Type="http://schemas.openxmlformats.org/officeDocument/2006/relationships/tags" Target="../tags/tag382.xml"/><Relationship Id="rId8" Type="http://schemas.openxmlformats.org/officeDocument/2006/relationships/tags" Target="../tags/tag383.xml"/><Relationship Id="rId9" Type="http://schemas.openxmlformats.org/officeDocument/2006/relationships/tags" Target="../tags/tag384.xml"/><Relationship Id="rId10" Type="http://schemas.openxmlformats.org/officeDocument/2006/relationships/tags" Target="../tags/tag385.xml"/><Relationship Id="rId11" Type="http://schemas.openxmlformats.org/officeDocument/2006/relationships/tags" Target="../tags/tag386.xml"/><Relationship Id="rId12" Type="http://schemas.openxmlformats.org/officeDocument/2006/relationships/tags" Target="../tags/tag387.xml"/><Relationship Id="rId13" Type="http://schemas.openxmlformats.org/officeDocument/2006/relationships/tags" Target="../tags/tag388.xml"/><Relationship Id="rId14" Type="http://schemas.openxmlformats.org/officeDocument/2006/relationships/tags" Target="../tags/tag389.xml"/><Relationship Id="rId15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390.xml"/><Relationship Id="rId2" Type="http://schemas.openxmlformats.org/officeDocument/2006/relationships/tags" Target="../tags/tag391.xml"/><Relationship Id="rId3" Type="http://schemas.openxmlformats.org/officeDocument/2006/relationships/tags" Target="../tags/tag392.xml"/><Relationship Id="rId4" Type="http://schemas.openxmlformats.org/officeDocument/2006/relationships/tags" Target="../tags/tag393.xml"/><Relationship Id="rId5" Type="http://schemas.openxmlformats.org/officeDocument/2006/relationships/tags" Target="../tags/tag394.xml"/><Relationship Id="rId6" Type="http://schemas.openxmlformats.org/officeDocument/2006/relationships/tags" Target="../tags/tag395.xml"/><Relationship Id="rId7" Type="http://schemas.openxmlformats.org/officeDocument/2006/relationships/tags" Target="../tags/tag396.xml"/><Relationship Id="rId8" Type="http://schemas.openxmlformats.org/officeDocument/2006/relationships/tags" Target="../tags/tag397.xml"/><Relationship Id="rId9" Type="http://schemas.openxmlformats.org/officeDocument/2006/relationships/tags" Target="../tags/tag398.xml"/><Relationship Id="rId10" Type="http://schemas.openxmlformats.org/officeDocument/2006/relationships/tags" Target="../tags/tag399.xml"/><Relationship Id="rId11" Type="http://schemas.openxmlformats.org/officeDocument/2006/relationships/tags" Target="../tags/tag400.xml"/><Relationship Id="rId12" Type="http://schemas.openxmlformats.org/officeDocument/2006/relationships/tags" Target="../tags/tag401.xml"/><Relationship Id="rId13" Type="http://schemas.openxmlformats.org/officeDocument/2006/relationships/tags" Target="../tags/tag402.xml"/><Relationship Id="rId14" Type="http://schemas.openxmlformats.org/officeDocument/2006/relationships/tags" Target="../tags/tag403.xml"/><Relationship Id="rId15" Type="http://schemas.openxmlformats.org/officeDocument/2006/relationships/tags" Target="../tags/tag404.xml"/><Relationship Id="rId16" Type="http://schemas.openxmlformats.org/officeDocument/2006/relationships/tags" Target="../tags/tag405.xml"/><Relationship Id="rId17" Type="http://schemas.openxmlformats.org/officeDocument/2006/relationships/tags" Target="../tags/tag406.xml"/><Relationship Id="rId18" Type="http://schemas.openxmlformats.org/officeDocument/2006/relationships/tags" Target="../tags/tag407.xml"/><Relationship Id="rId19" Type="http://schemas.openxmlformats.org/officeDocument/2006/relationships/tags" Target="../tags/tag408.xml"/><Relationship Id="rId20" Type="http://schemas.openxmlformats.org/officeDocument/2006/relationships/tags" Target="../tags/tag409.xml"/><Relationship Id="rId21" Type="http://schemas.openxmlformats.org/officeDocument/2006/relationships/tags" Target="../tags/tag410.xml"/><Relationship Id="rId22" Type="http://schemas.openxmlformats.org/officeDocument/2006/relationships/tags" Target="../tags/tag411.xml"/><Relationship Id="rId23" Type="http://schemas.openxmlformats.org/officeDocument/2006/relationships/tags" Target="../tags/tag412.xml"/><Relationship Id="rId24" Type="http://schemas.openxmlformats.org/officeDocument/2006/relationships/tags" Target="../tags/tag413.xml"/><Relationship Id="rId25" Type="http://schemas.openxmlformats.org/officeDocument/2006/relationships/tags" Target="../tags/tag414.xml"/><Relationship Id="rId26" Type="http://schemas.openxmlformats.org/officeDocument/2006/relationships/tags" Target="../tags/tag415.xml"/><Relationship Id="rId27" Type="http://schemas.openxmlformats.org/officeDocument/2006/relationships/tags" Target="../tags/tag416.xml"/><Relationship Id="rId28" Type="http://schemas.openxmlformats.org/officeDocument/2006/relationships/tags" Target="../tags/tag417.xml"/><Relationship Id="rId29" Type="http://schemas.openxmlformats.org/officeDocument/2006/relationships/tags" Target="../tags/tag418.xml"/><Relationship Id="rId30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419.xml"/><Relationship Id="rId2" Type="http://schemas.openxmlformats.org/officeDocument/2006/relationships/tags" Target="../tags/tag420.xml"/><Relationship Id="rId3" Type="http://schemas.openxmlformats.org/officeDocument/2006/relationships/tags" Target="../tags/tag421.xml"/><Relationship Id="rId4" Type="http://schemas.openxmlformats.org/officeDocument/2006/relationships/tags" Target="../tags/tag422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>
            <a:normAutofit fontScale="95556"/>
          </a:bodyPr>
          <a:p>
            <a:r>
              <a:rPr altLang="en-US" dirty="0" lang="zh-CN"/>
              <a:t>外贸咨询行业工作总结及工作展望2024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工作总结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工作展望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个人成长与团队建设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客户管理与关系维护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市场竞争与合作机会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工作总结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行业概述与发展历程</a:t>
            </a:r>
            <a:endParaRPr altLang="en-US" lang="zh-CN"/>
          </a:p>
        </p:txBody>
      </p:sp>
      <p:sp>
        <p:nvSpPr>
          <p:cNvPr id="104890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0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1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2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行业的主要问题和挑战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2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行业的发展趋势和未来展望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2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外贸咨询行业的定义、分类和特点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2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行业的发展历程和现状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咨询公司业务范围与特点</a:t>
            </a:r>
            <a:endParaRPr altLang="en-US" lang="zh-CN"/>
          </a:p>
        </p:txBody>
      </p:sp>
      <p:sp>
        <p:nvSpPr>
          <p:cNvPr id="104896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业务范围：涵盖国际贸易、市场调研、商务谈判、合同签订等多个领域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特点：专业性强，需要具备丰富的行业经验和专业知识，能够为客户提供全方位的咨询服务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服务对象：主要面向外贸企业、进出口商、制造商等，为其提供专业的外贸咨询服务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竞争优势：通过专业的知识和经验，帮助客户解决外贸过程中遇到的问题，提高客户的竞争力和市场占有率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咨询师角色与职责</a:t>
            </a:r>
            <a:endParaRPr altLang="en-US" lang="zh-CN"/>
          </a:p>
        </p:txBody>
      </p:sp>
      <p:sp>
        <p:nvSpPr>
          <p:cNvPr id="104902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2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3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具体工作内容：咨询师需要了解客户的需求和目标，制定个性化的咨询方案，为客户提供专业的建议和解决方案，并协助客户实现业务目标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4903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fontScale="8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面临的挑战：作为咨询师，需要不断学习和更新知识，以应对不断变化的市场环境和客户需求，同时需要具备良好的沟通能力和团队协作精神，以更好地为客户提供服务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4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角色定位：作为外贸咨询行业的专业人士，咨询师需要具备丰富的行业知识和经验，能够为客户提供专业的建议和解决方案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4904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职责概述：咨询师的主要职责是为客户提供外贸方面的咨询服务，包括市场分析、产品推广、销售策略等方面的支持和指导</a:t>
            </a:r>
            <a:endParaRPr altLang="en-US" dirty="0" sz="19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成功案例与经验教训</a:t>
            </a:r>
            <a:endParaRPr altLang="en-US" lang="zh-CN"/>
          </a:p>
        </p:txBody>
      </p:sp>
      <p:sp>
        <p:nvSpPr>
          <p:cNvPr id="1049078" name="矩形: 圆角 4"/>
          <p:cNvSpPr/>
          <p:nvPr>
            <p:custDataLst>
              <p:tags r:id="rId1"/>
            </p:custDataLst>
          </p:nvPr>
        </p:nvSpPr>
        <p:spPr>
          <a:xfrm>
            <a:off x="838200" y="3291911"/>
            <a:ext cx="4891939" cy="95756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80" name="正文"/>
          <p:cNvSpPr txBox="1"/>
          <p:nvPr>
            <p:custDataLst>
              <p:tags r:id="rId2"/>
            </p:custDataLst>
          </p:nvPr>
        </p:nvSpPr>
        <p:spPr>
          <a:xfrm>
            <a:off x="1342248" y="3420967"/>
            <a:ext cx="4034815" cy="643452"/>
          </a:xfrm>
          <a:prstGeom prst="rect"/>
          <a:noFill/>
        </p:spPr>
        <p:txBody>
          <a:bodyPr anchor="t" anchorCtr="0" bIns="0" lIns="0" rIns="0" rtlCol="0" tIns="0" wrap="square">
            <a:normAutofit fontScale="6625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成功案例：介绍公司或团队在过去一年中成功完成的外贸咨询项目，包括项目背景、目标、实施过程、结果和影响等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82" name="矩形: 圆角 4"/>
          <p:cNvSpPr/>
          <p:nvPr>
            <p:custDataLst>
              <p:tags r:id="rId3"/>
            </p:custDataLst>
          </p:nvPr>
        </p:nvSpPr>
        <p:spPr>
          <a:xfrm>
            <a:off x="6461861" y="3291911"/>
            <a:ext cx="4891939" cy="95817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84" name="正文"/>
          <p:cNvSpPr txBox="1"/>
          <p:nvPr>
            <p:custDataLst>
              <p:tags r:id="rId4"/>
            </p:custDataLst>
          </p:nvPr>
        </p:nvSpPr>
        <p:spPr>
          <a:xfrm>
            <a:off x="6890423" y="3420967"/>
            <a:ext cx="4034815" cy="643452"/>
          </a:xfrm>
          <a:prstGeom prst="rect"/>
          <a:noFill/>
        </p:spPr>
        <p:txBody>
          <a:bodyPr anchor="t" anchorCtr="0" bIns="0" lIns="0" rIns="0" rtlCol="0" tIns="0" wrap="square">
            <a:normAutofit fontScale="6625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经验教训：总结在项目实施过程中遇到的问题和挑战，以及如何应对和解决的经验教训，为今后的工作提供参考和借鉴。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工作展望</a:t>
            </a:r>
            <a:endParaRPr altLang="en-US" lang="zh-CN"/>
          </a:p>
        </p:txBody>
      </p:sp>
      <p:sp>
        <p:nvSpPr>
          <p:cNvPr id="104912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行业趋势与机遇挑战</a:t>
            </a:r>
            <a:endParaRPr altLang="en-US" lang="zh-CN"/>
          </a:p>
        </p:txBody>
      </p:sp>
      <p:sp>
        <p:nvSpPr>
          <p:cNvPr id="1049172" name="矩形 5"/>
          <p:cNvSpPr/>
          <p:nvPr>
            <p:custDataLst>
              <p:tags r:id="rId1"/>
            </p:custDataLst>
          </p:nvPr>
        </p:nvSpPr>
        <p:spPr>
          <a:xfrm>
            <a:off x="838200" y="2152956"/>
            <a:ext cx="3212053" cy="324869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4" name="矩形 10"/>
          <p:cNvSpPr/>
          <p:nvPr>
            <p:custDataLst>
              <p:tags r:id="rId2"/>
            </p:custDataLst>
          </p:nvPr>
        </p:nvSpPr>
        <p:spPr>
          <a:xfrm>
            <a:off x="1277396" y="2146218"/>
            <a:ext cx="659509" cy="341967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9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6" name="TextBox 2"/>
          <p:cNvSpPr txBox="1"/>
          <p:nvPr>
            <p:custDataLst>
              <p:tags r:id="rId3"/>
            </p:custDataLst>
          </p:nvPr>
        </p:nvSpPr>
        <p:spPr>
          <a:xfrm>
            <a:off x="1029927" y="2875149"/>
            <a:ext cx="2827747" cy="2283381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行业趋势：全球化、数字化、智能化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78" name="矩形 6"/>
          <p:cNvSpPr/>
          <p:nvPr>
            <p:custDataLst>
              <p:tags r:id="rId4"/>
            </p:custDataLst>
          </p:nvPr>
        </p:nvSpPr>
        <p:spPr>
          <a:xfrm>
            <a:off x="4489595" y="2152956"/>
            <a:ext cx="3212053" cy="324869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0" name="矩形 11"/>
          <p:cNvSpPr/>
          <p:nvPr>
            <p:custDataLst>
              <p:tags r:id="rId5"/>
            </p:custDataLst>
          </p:nvPr>
        </p:nvSpPr>
        <p:spPr>
          <a:xfrm>
            <a:off x="4953906" y="2146218"/>
            <a:ext cx="659509" cy="341967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9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2" name="TextBox 2"/>
          <p:cNvSpPr txBox="1"/>
          <p:nvPr>
            <p:custDataLst>
              <p:tags r:id="rId6"/>
            </p:custDataLst>
          </p:nvPr>
        </p:nvSpPr>
        <p:spPr>
          <a:xfrm>
            <a:off x="4681934" y="2875149"/>
            <a:ext cx="2827747" cy="2283381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机遇：政策支持、市场需求增长、技术创新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84" name="矩形 33"/>
          <p:cNvSpPr/>
          <p:nvPr>
            <p:custDataLst>
              <p:tags r:id="rId7"/>
            </p:custDataLst>
          </p:nvPr>
        </p:nvSpPr>
        <p:spPr>
          <a:xfrm>
            <a:off x="8141602" y="2146218"/>
            <a:ext cx="3212053" cy="324869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6" name="矩形 37"/>
          <p:cNvSpPr/>
          <p:nvPr>
            <p:custDataLst>
              <p:tags r:id="rId8"/>
            </p:custDataLst>
          </p:nvPr>
        </p:nvSpPr>
        <p:spPr>
          <a:xfrm>
            <a:off x="8580798" y="2140093"/>
            <a:ext cx="659509" cy="341967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9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8" name="TextBox 2"/>
          <p:cNvSpPr txBox="1"/>
          <p:nvPr>
            <p:custDataLst>
              <p:tags r:id="rId9"/>
            </p:custDataLst>
          </p:nvPr>
        </p:nvSpPr>
        <p:spPr>
          <a:xfrm>
            <a:off x="8333329" y="2868411"/>
            <a:ext cx="2827747" cy="2283381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挑战：国际贸易环境变化、竞争激烈、人才短缺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咨询公司未来发展方向</a:t>
            </a:r>
            <a:endParaRPr altLang="en-US" lang="zh-CN"/>
          </a:p>
        </p:txBody>
      </p:sp>
      <p:sp>
        <p:nvSpPr>
          <p:cNvPr id="104922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拓展业务领域：向更多行业和领域拓展，提供更全面的咨询服务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提升服务质量：通过不断学习和创新，提高咨询服务的专业性和有效性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加强人才培养：培养更多具备专业技能和行业经验的人才，提升公司整体竞争力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拓展国际市场：积极开拓国际市场，为更多企业提供跨境咨询服务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咨询师能力提升与职业发展</a:t>
            </a:r>
            <a:endParaRPr altLang="en-US" lang="zh-CN"/>
          </a:p>
        </p:txBody>
      </p:sp>
      <p:sp>
        <p:nvSpPr>
          <p:cNvPr id="104926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提升专业技能：不断学习和掌握新的知识和技能，提高咨询师的专业水平和服务质量。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拓展知识面：了解行业动态和市场需求，掌握市场趋势和变化，为咨询师提供更好的服务。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增强沟通能力：加强与客户的沟通和交流，了解客户的需求和反馈，提高咨询师的沟通能力和服务水平。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培养团队协作能力：加强与同事的协作和配合，共同完成工作任务，提高咨询师的团队协作能力和工作效率。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客户满意度与口碑传播</a:t>
            </a:r>
            <a:endParaRPr altLang="en-US" lang="zh-CN"/>
          </a:p>
        </p:txBody>
      </p:sp>
      <p:sp>
        <p:nvSpPr>
          <p:cNvPr id="104932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口碑传播：通过客户推荐、社交媒体等方式扩大品牌影响力，吸引更多潜在客户。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提高客户满意度：通过优质服务、个性化方案等方式提高客户满意度，建立长期合作关系。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建立良好的客户关系：加强与客户的沟通与互动，了解客户需求，提供个性化服务。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定期评估与改进：定期对客户满意度进行评估，针对问题及时改进，提高服务质量。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个人成长与团队建设</a:t>
            </a:r>
            <a:endParaRPr altLang="en-US" lang="zh-CN"/>
          </a:p>
        </p:txBody>
      </p:sp>
      <p:sp>
        <p:nvSpPr>
          <p:cNvPr id="104937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个人成长经历与收获</a:t>
            </a:r>
            <a:endParaRPr altLang="en-US" lang="zh-CN"/>
          </a:p>
        </p:txBody>
      </p:sp>
      <p:sp>
        <p:nvSpPr>
          <p:cNvPr id="1049426" name="正文"/>
          <p:cNvSpPr txBox="1"/>
          <p:nvPr>
            <p:custDataLst>
              <p:tags r:id="rId1"/>
            </p:custDataLst>
          </p:nvPr>
        </p:nvSpPr>
        <p:spPr>
          <a:xfrm>
            <a:off x="2847421" y="136440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专业技能提升：通过不断学习和实践，提高自己的外贸咨询专业能力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正文"/>
          <p:cNvSpPr txBox="1"/>
          <p:nvPr>
            <p:custDataLst>
              <p:tags r:id="rId2"/>
            </p:custDataLst>
          </p:nvPr>
        </p:nvSpPr>
        <p:spPr>
          <a:xfrm>
            <a:off x="2847421" y="235297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团队协作能力：在团队中发挥积极作用，与同事建立良好的合作关系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正文"/>
          <p:cNvSpPr txBox="1"/>
          <p:nvPr>
            <p:custDataLst>
              <p:tags r:id="rId3"/>
            </p:custDataLst>
          </p:nvPr>
        </p:nvSpPr>
        <p:spPr>
          <a:xfrm>
            <a:off x="2847421" y="334153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沟通能力：通过与客户和同事的沟通，提高自己的沟通技巧和表达能力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正文"/>
          <p:cNvSpPr txBox="1"/>
          <p:nvPr>
            <p:custDataLst>
              <p:tags r:id="rId4"/>
            </p:custDataLst>
          </p:nvPr>
        </p:nvSpPr>
        <p:spPr>
          <a:xfrm>
            <a:off x="2847421" y="433010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解决问题的能力：在外贸咨询过程中，能够迅速找到问题并给出解决方案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正文"/>
          <p:cNvSpPr txBox="1"/>
          <p:nvPr>
            <p:custDataLst>
              <p:tags r:id="rId5"/>
            </p:custDataLst>
          </p:nvPr>
        </p:nvSpPr>
        <p:spPr>
          <a:xfrm>
            <a:off x="2847421" y="531867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自我管理能力：通过制定计划和时间表，提高自己的自我管理和时间管理能力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团队协作与沟通技巧</a:t>
            </a:r>
            <a:endParaRPr altLang="en-US" lang="zh-CN"/>
          </a:p>
        </p:txBody>
      </p:sp>
      <p:sp>
        <p:nvSpPr>
          <p:cNvPr id="10494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团队协作的重要性：共同完成任务，提高工作效率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团队建设的实践经验：通过团队活动，增强团队凝聚力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个人成长与团队建设的相互关系：个人成长促进团队建设，团队建设助力个人成长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沟通技巧的运用：有效沟通，避免误解和冲突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团队建设活动与成果</a:t>
            </a:r>
            <a:endParaRPr altLang="en-US" lang="zh-CN"/>
          </a:p>
        </p:txBody>
      </p:sp>
      <p:sp>
        <p:nvSpPr>
          <p:cNvPr id="104954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4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5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团队文化：营造积极向上的工作氛围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6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成果展示：展示团队建设成果，增强团队信心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6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团建活动：增强团队凝聚力，提高员工士气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6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培训与发展：提升员工技能，促进个人成长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未来发展规划与目标</a:t>
            </a:r>
            <a:endParaRPr altLang="en-US" lang="zh-CN"/>
          </a:p>
        </p:txBody>
      </p:sp>
      <p:sp>
        <p:nvSpPr>
          <p:cNvPr id="104960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拓展业务领域：积极开拓新的业务领域，扩大业务范围，提高个人和团队的业务能力。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提升专业技能：不断学习和掌握外贸咨询行业的新知识、新技能，提高自己的专业水平。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培养团队成员：通过培训、指导和激励等方式，帮助团队成员提高业务水平和综合素质，增强团队凝聚力和执行力。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建立良好的客户关系：积极与客户建立良好的合作关系，提高客户满意度和忠诚度，为公司的业务发展提供有力支持。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客户管理与关系维护</a:t>
            </a:r>
            <a:endParaRPr altLang="en-US" lang="zh-CN"/>
          </a:p>
        </p:txBody>
      </p:sp>
      <p:sp>
        <p:nvSpPr>
          <p:cNvPr id="10496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客户分类与需求分析</a:t>
            </a:r>
            <a:endParaRPr altLang="en-US" lang="zh-CN"/>
          </a:p>
        </p:txBody>
      </p:sp>
      <p:sp>
        <p:nvSpPr>
          <p:cNvPr id="104970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客户分类：根据客户特点、需求和业务规模等因素，将客户分为不同类型，如大型企业、中小型企业、个人客户等。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需求分析：针对不同类型客户的需求，进行深入分析，了解客户的采购习惯、偏好和需求，为后续的营销和服务提供依据。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客户关系维护：建立良好的客户关系，加强沟通与互动，提高客户满意度和忠诚度，为业务拓展提供有力支持。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案例分析：结合实际案例，分析客户分类与需求分析在业务实践中的应用和效果，为其他同事提供借鉴和参考。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客户关系建立与维护策略</a:t>
            </a:r>
            <a:endParaRPr altLang="en-US" lang="zh-CN"/>
          </a:p>
        </p:txBody>
      </p:sp>
      <p:sp>
        <p:nvSpPr>
          <p:cNvPr id="104976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定期回访：定期对客户进行回访，了解业务进展，及时解决问题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建立信任：通过专业知识和真诚的服务，赢得客户的信任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沟通顺畅：保持及时、有效的沟通，了解客户需求，提供个性化服务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增值服务：提供超出合同约定的增值服务，提高客户满意度和忠诚度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客户满意度调查与改进措施</a:t>
            </a:r>
            <a:endParaRPr altLang="en-US" lang="zh-CN"/>
          </a:p>
        </p:txBody>
      </p:sp>
      <p:sp>
        <p:nvSpPr>
          <p:cNvPr id="104982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客户满意度调查的目的和意义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调查方法与流程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调查结果分析与问题诊断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改进措施与实施计划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未来客户关系管理方向</a:t>
            </a:r>
            <a:endParaRPr altLang="en-US" lang="zh-CN"/>
          </a:p>
        </p:txBody>
      </p:sp>
      <p:sp>
        <p:nvSpPr>
          <p:cNvPr id="104988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8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9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建立长期稳定的客户关系：通过定期沟通、回访和关怀，增强客户对公司的信任和忠诚度。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9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9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提升客户服务质量：通过不断优化服务流程、提高服务水平，满足客户需求，提升客户满意度。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0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0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拓展新客户群体：通过市场调研、营销推广等手段，积极寻找新的潜在客户，扩大公司业务范围。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0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0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建立客户反馈机制：通过定期收集客户反馈意见，及时了解客户需求和意见，不断改进和优化服务。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市场竞争与合作机会</a:t>
            </a:r>
            <a:endParaRPr altLang="en-US" lang="zh-CN"/>
          </a:p>
        </p:txBody>
      </p:sp>
      <p:sp>
        <p:nvSpPr>
          <p:cNvPr id="104994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市场竞争格局与趋势分析</a:t>
            </a:r>
            <a:endParaRPr altLang="en-US" lang="zh-CN"/>
          </a:p>
        </p:txBody>
      </p:sp>
      <p:sp>
        <p:nvSpPr>
          <p:cNvPr id="1049996" name="Freeform 7"/>
          <p:cNvSpPr/>
          <p:nvPr>
            <p:custDataLst>
              <p:tags r:id="rId1"/>
            </p:custDataLst>
          </p:nvPr>
        </p:nvSpPr>
        <p:spPr bwMode="auto">
          <a:xfrm>
            <a:off x="1223058" y="1403803"/>
            <a:ext cx="228151" cy="114804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b="1" sz="5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998" name="矩形: 圆角 18"/>
          <p:cNvSpPr/>
          <p:nvPr>
            <p:custDataLst>
              <p:tags r:id="rId2"/>
            </p:custDataLst>
          </p:nvPr>
        </p:nvSpPr>
        <p:spPr bwMode="auto">
          <a:xfrm>
            <a:off x="838200" y="1518619"/>
            <a:ext cx="2408309" cy="4619281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50000" name="Freeform 6"/>
          <p:cNvSpPr/>
          <p:nvPr>
            <p:custDataLst>
              <p:tags r:id="rId3"/>
            </p:custDataLst>
          </p:nvPr>
        </p:nvSpPr>
        <p:spPr bwMode="auto">
          <a:xfrm>
            <a:off x="1320555" y="1403803"/>
            <a:ext cx="1320960" cy="1451750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002" name="标题"/>
          <p:cNvSpPr txBox="1"/>
          <p:nvPr>
            <p:custDataLst>
              <p:tags r:id="rId4"/>
            </p:custDataLst>
          </p:nvPr>
        </p:nvSpPr>
        <p:spPr>
          <a:xfrm>
            <a:off x="1439220" y="1518619"/>
            <a:ext cx="1206157" cy="133694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04" name="正文"/>
          <p:cNvSpPr txBox="1"/>
          <p:nvPr>
            <p:custDataLst>
              <p:tags r:id="rId5"/>
            </p:custDataLst>
          </p:nvPr>
        </p:nvSpPr>
        <p:spPr>
          <a:xfrm>
            <a:off x="847821" y="3073445"/>
            <a:ext cx="2389533" cy="3064424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市场竞争现状：分析当前外贸咨询行业的竞争格局，包括主要竞争对手、市场份额、客户群体等。</a:t>
            </a:r>
            <a:endParaRPr altLang="en-US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06" name="Freeform 7"/>
          <p:cNvSpPr/>
          <p:nvPr>
            <p:custDataLst>
              <p:tags r:id="rId6"/>
            </p:custDataLst>
          </p:nvPr>
        </p:nvSpPr>
        <p:spPr bwMode="auto">
          <a:xfrm>
            <a:off x="3926043" y="1403803"/>
            <a:ext cx="228151" cy="114804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b="1" sz="5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008" name="矩形: 圆角 33"/>
          <p:cNvSpPr/>
          <p:nvPr>
            <p:custDataLst>
              <p:tags r:id="rId7"/>
            </p:custDataLst>
          </p:nvPr>
        </p:nvSpPr>
        <p:spPr bwMode="auto">
          <a:xfrm>
            <a:off x="3540544" y="1518619"/>
            <a:ext cx="2408309" cy="4619281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50010" name="Freeform 6"/>
          <p:cNvSpPr/>
          <p:nvPr>
            <p:custDataLst>
              <p:tags r:id="rId8"/>
            </p:custDataLst>
          </p:nvPr>
        </p:nvSpPr>
        <p:spPr bwMode="auto">
          <a:xfrm>
            <a:off x="4022899" y="1403803"/>
            <a:ext cx="1320960" cy="1451750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012" name="标题"/>
          <p:cNvSpPr txBox="1"/>
          <p:nvPr>
            <p:custDataLst>
              <p:tags r:id="rId9"/>
            </p:custDataLst>
          </p:nvPr>
        </p:nvSpPr>
        <p:spPr>
          <a:xfrm>
            <a:off x="4141563" y="1518619"/>
            <a:ext cx="1206157" cy="133694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14" name="正文"/>
          <p:cNvSpPr txBox="1"/>
          <p:nvPr>
            <p:custDataLst>
              <p:tags r:id="rId10"/>
            </p:custDataLst>
          </p:nvPr>
        </p:nvSpPr>
        <p:spPr>
          <a:xfrm>
            <a:off x="3550807" y="3073445"/>
            <a:ext cx="2389533" cy="3064424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市场竞争趋势：预测未来外贸咨询行业的竞争趋势，包括技术发展、政策变化、市场需求等因素对竞争格局的影响。</a:t>
            </a:r>
            <a:endParaRPr altLang="en-US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16" name="Freeform 7"/>
          <p:cNvSpPr/>
          <p:nvPr>
            <p:custDataLst>
              <p:tags r:id="rId11"/>
            </p:custDataLst>
          </p:nvPr>
        </p:nvSpPr>
        <p:spPr bwMode="auto">
          <a:xfrm>
            <a:off x="6628387" y="1403803"/>
            <a:ext cx="228151" cy="114804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b="1" sz="5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018" name="矩形: 圆角 46"/>
          <p:cNvSpPr/>
          <p:nvPr>
            <p:custDataLst>
              <p:tags r:id="rId12"/>
            </p:custDataLst>
          </p:nvPr>
        </p:nvSpPr>
        <p:spPr bwMode="auto">
          <a:xfrm>
            <a:off x="6243529" y="1518619"/>
            <a:ext cx="2408309" cy="4619281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50020" name="Freeform 6"/>
          <p:cNvSpPr/>
          <p:nvPr>
            <p:custDataLst>
              <p:tags r:id="rId13"/>
            </p:custDataLst>
          </p:nvPr>
        </p:nvSpPr>
        <p:spPr bwMode="auto">
          <a:xfrm>
            <a:off x="6725243" y="1403803"/>
            <a:ext cx="1320960" cy="1451750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022" name="标题"/>
          <p:cNvSpPr txBox="1"/>
          <p:nvPr>
            <p:custDataLst>
              <p:tags r:id="rId14"/>
            </p:custDataLst>
          </p:nvPr>
        </p:nvSpPr>
        <p:spPr>
          <a:xfrm>
            <a:off x="6844549" y="1518619"/>
            <a:ext cx="1206157" cy="133694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24" name="正文"/>
          <p:cNvSpPr txBox="1"/>
          <p:nvPr>
            <p:custDataLst>
              <p:tags r:id="rId15"/>
            </p:custDataLst>
          </p:nvPr>
        </p:nvSpPr>
        <p:spPr>
          <a:xfrm>
            <a:off x="6253150" y="3073445"/>
            <a:ext cx="2389533" cy="3064424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合作机会：探讨在市场竞争中，外贸咨询企业可以寻求的合作机会，包括与其他企业、行业协会、政府部门等合作，以实现资源共享、优势互补。</a:t>
            </a:r>
            <a:endParaRPr altLang="en-US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26" name="Freeform 7"/>
          <p:cNvSpPr/>
          <p:nvPr>
            <p:custDataLst>
              <p:tags r:id="rId16"/>
            </p:custDataLst>
          </p:nvPr>
        </p:nvSpPr>
        <p:spPr bwMode="auto">
          <a:xfrm>
            <a:off x="9330730" y="1403803"/>
            <a:ext cx="228151" cy="114804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b="1" sz="5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028" name="矩形: 圆角 52"/>
          <p:cNvSpPr/>
          <p:nvPr>
            <p:custDataLst>
              <p:tags r:id="rId17"/>
            </p:custDataLst>
          </p:nvPr>
        </p:nvSpPr>
        <p:spPr bwMode="auto">
          <a:xfrm>
            <a:off x="8945873" y="1518619"/>
            <a:ext cx="2408309" cy="4619281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50030" name="Freeform 6"/>
          <p:cNvSpPr/>
          <p:nvPr>
            <p:custDataLst>
              <p:tags r:id="rId18"/>
            </p:custDataLst>
          </p:nvPr>
        </p:nvSpPr>
        <p:spPr bwMode="auto">
          <a:xfrm>
            <a:off x="9428228" y="1403803"/>
            <a:ext cx="1320960" cy="1451750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032" name="标题"/>
          <p:cNvSpPr txBox="1"/>
          <p:nvPr>
            <p:custDataLst>
              <p:tags r:id="rId19"/>
            </p:custDataLst>
          </p:nvPr>
        </p:nvSpPr>
        <p:spPr>
          <a:xfrm>
            <a:off x="9546892" y="1518619"/>
            <a:ext cx="1206157" cy="133694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34" name="正文"/>
          <p:cNvSpPr txBox="1"/>
          <p:nvPr>
            <p:custDataLst>
              <p:tags r:id="rId20"/>
            </p:custDataLst>
          </p:nvPr>
        </p:nvSpPr>
        <p:spPr>
          <a:xfrm>
            <a:off x="8955494" y="3073445"/>
            <a:ext cx="2389533" cy="3064424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应对策略：提出针对市场竞争趋势的外贸咨询企业应对策略，包括提升服务质量、拓展市场份额、加强人才培养等方面。</a:t>
            </a:r>
            <a:endParaRPr altLang="en-US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合作机会挖掘与拓展策略</a:t>
            </a:r>
            <a:endParaRPr altLang="en-US" lang="zh-CN"/>
          </a:p>
        </p:txBody>
      </p:sp>
      <p:sp>
        <p:nvSpPr>
          <p:cNvPr id="105007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不断提升自身实力，提高竞争力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8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建立长期稳定的合作关系，实现共赢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拓展合作渠道，寻找更多合作伙伴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9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深入了解市场需求和竞争态势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合作伙伴选择与合作模式探讨</a:t>
            </a:r>
            <a:endParaRPr altLang="en-US" lang="zh-CN"/>
          </a:p>
        </p:txBody>
      </p:sp>
      <p:sp>
        <p:nvSpPr>
          <p:cNvPr id="105013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合作伙伴选择：评估潜在合作伙伴的信誉和能力，确保合作顺利进行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合作模式探讨：根据业务需求和市场环境，选择合适的合作模式，如战略联盟、合资企业等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合作风险评估：识别潜在的合作风险，并制定相应的应对措施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合作成果分享：通过有效的合作，实现双方互利共赢，共同推动外贸咨询行业的发展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未来市场竞争与合作趋势预测</a:t>
            </a:r>
            <a:endParaRPr altLang="en-US" lang="zh-CN"/>
          </a:p>
        </p:txBody>
      </p:sp>
      <p:sp>
        <p:nvSpPr>
          <p:cNvPr id="105019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市场竞争趋势：全球化、多元化、智能化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合作机会：国际合作、跨境电商、供应链整合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行业挑战与机遇：应对不确定性、抓住数字化转型机遇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未来展望：创新驱动、绿色发展、可持续发展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技术创新与应用实践</a:t>
            </a:r>
            <a:endParaRPr altLang="en-US" lang="zh-CN"/>
          </a:p>
        </p:txBody>
      </p:sp>
      <p:sp>
        <p:nvSpPr>
          <p:cNvPr id="105023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技术创新在咨询行业的应用现状</a:t>
            </a:r>
            <a:endParaRPr altLang="en-US" lang="zh-CN"/>
          </a:p>
        </p:txBody>
      </p:sp>
      <p:sp>
        <p:nvSpPr>
          <p:cNvPr id="105028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人工智能和大数据：提高咨询效率和准确性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云计算和远程办公：应对疫情挑战，保持业务连续性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区块链技术：应用于合同管理和支付安全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5G和物联网：推动咨询行业的数字化转型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新技术对咨询行业的影响和挑战</a:t>
            </a:r>
            <a:endParaRPr altLang="en-US" lang="zh-CN"/>
          </a:p>
        </p:txBody>
      </p:sp>
      <p:sp>
        <p:nvSpPr>
          <p:cNvPr id="105034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人工智能、大数据等新技术在咨询行业的应用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新技术带来的咨询行业变革和商业模式创新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6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7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7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7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7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咨询行业如何应对新技术带来的挑战和机遇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新技术对咨询行业效率、准确性和服务范围的影响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技术创新在咨询行业的实践案例分享</a:t>
            </a:r>
            <a:endParaRPr altLang="en-US" lang="zh-CN"/>
          </a:p>
        </p:txBody>
      </p:sp>
      <p:sp>
        <p:nvSpPr>
          <p:cNvPr id="105041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2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2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2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云计算在咨询行业的创新应用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42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2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3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区块链技术在咨询行业的探索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3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3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大数据分析在咨询行业的实践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43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4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4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人工智能在咨询行业的运用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未来技术创新在咨询行业的发展趋势预测</a:t>
            </a:r>
            <a:endParaRPr altLang="en-US" lang="zh-CN"/>
          </a:p>
        </p:txBody>
      </p:sp>
      <p:sp>
        <p:nvSpPr>
          <p:cNvPr id="105047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8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8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8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8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8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9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9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9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9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9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50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0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0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0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0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1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1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1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人工智能与机器学习在咨询行业的广泛应用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区块链技术在咨询行业的潜在应用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云计算与物联网在咨询行业的推动作用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大数据与数据分析在咨询行业的核心作用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4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55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55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1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1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1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1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51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2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87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3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90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640_3*l_h_i*1_1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40_3*l_h_i*1_1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40_3*l_h_i*1_1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40_3*l_h_a*1_1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40_3*l_h_f*1_1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640_3*l_h_i*1_2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40_3*l_h_i*1_2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40_3*l_h_i*1_2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40_3*l_h_a*1_2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40_3*l_h_f*1_2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640_3*l_h_i*1_3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40_3*l_h_i*1_3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40_3*l_h_i*1_3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40_3*l_h_a*1_3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40_3*l_h_f*1_3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640_3*l_h_i*1_4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40_3*l_h_i*1_4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40_3*l_h_i*1_4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40_3*l_h_a*1_4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40_3*l_h_f*1_4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43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22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2023-12-17T17:08:37Z</dcterms:created>
  <dcterms:modified xsi:type="dcterms:W3CDTF">2023-12-17T17:08:37Z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2915fb07cf494878b45bda2849dcb485_21</vt:lpwstr>
  </property>
</Properties>
</file>