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197" r:id="rId1"/>
    <p:sldMasterId id="2147504234" r:id="rId2"/>
  </p:sldMasterIdLst>
  <p:notesMasterIdLst>
    <p:notesMasterId r:id="rId3"/>
  </p:notesMasterIdLst>
  <p:sldIdLst>
    <p:sldId id="9899" r:id="rId4"/>
    <p:sldId id="9904" r:id="rId5"/>
    <p:sldId id="9909" r:id="rId6"/>
    <p:sldId id="9914" r:id="rId7"/>
    <p:sldId id="9921" r:id="rId9"/>
    <p:sldId id="9924" r:id="rId10"/>
    <p:sldId id="9927" r:id="rId11"/>
    <p:sldId id="9931" r:id="rId12"/>
    <p:sldId id="9938" r:id="rId14"/>
    <p:sldId id="9941" r:id="rId15"/>
    <p:sldId id="9944" r:id="rId16"/>
    <p:sldId id="9948" r:id="rId17"/>
    <p:sldId id="9955" r:id="rId19"/>
    <p:sldId id="9958" r:id="rId20"/>
    <p:sldId id="9961" r:id="rId21"/>
    <p:sldId id="9965" r:id="rId22"/>
    <p:sldId id="9972" r:id="rId24"/>
    <p:sldId id="9975" r:id="rId25"/>
    <p:sldId id="9978" r:id="rId26"/>
    <p:sldId id="9982" r:id="rId27"/>
    <p:sldId id="9989" r:id="rId29"/>
    <p:sldId id="9992" r:id="rId30"/>
    <p:sldId id="9995" r:id="rId31"/>
    <p:sldId id="9998" r:id="rId32"/>
    <p:sldId id="10002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198" r:id="rId1"/>
    <p:sldLayoutId id="2147504199" r:id="rId2"/>
    <p:sldLayoutId id="2147504200" r:id="rId3"/>
    <p:sldLayoutId id="2147504201" r:id="rId4"/>
    <p:sldLayoutId id="2147504202" r:id="rId5"/>
    <p:sldLayoutId id="2147504203" r:id="rId6"/>
    <p:sldLayoutId id="2147504204" r:id="rId7"/>
    <p:sldLayoutId id="2147504205" r:id="rId8"/>
    <p:sldLayoutId id="2147504206" r:id="rId9"/>
    <p:sldLayoutId id="2147504207" r:id="rId10"/>
    <p:sldLayoutId id="21475042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235" r:id="rId1"/>
    <p:sldLayoutId id="2147504236" r:id="rId2"/>
    <p:sldLayoutId id="2147504237" r:id="rId3"/>
    <p:sldLayoutId id="2147504238" r:id="rId4"/>
    <p:sldLayoutId id="2147504239" r:id="rId5"/>
    <p:sldLayoutId id="2147504240" r:id="rId6"/>
    <p:sldLayoutId id="2147504241" r:id="rId7"/>
    <p:sldLayoutId id="2147504242" r:id="rId8"/>
    <p:sldLayoutId id="2147504243" r:id="rId9"/>
    <p:sldLayoutId id="2147504244" r:id="rId10"/>
    <p:sldLayoutId id="214750424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tags" Target="../tags/tag142.xml"/><Relationship Id="rId18" Type="http://schemas.openxmlformats.org/officeDocument/2006/relationships/tags" Target="../tags/tag143.xml"/><Relationship Id="rId19" Type="http://schemas.openxmlformats.org/officeDocument/2006/relationships/tags" Target="../tags/tag144.xml"/><Relationship Id="rId20" Type="http://schemas.openxmlformats.org/officeDocument/2006/relationships/tags" Target="../tags/tag14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2024年餐饮与烹饪行业工作总结及展望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餐饮与烹饪行业概述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2024年餐饮与烹饪行业工作总结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餐饮与烹饪行业面临的挑战与机遇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2025年餐饮与烹饪行业展望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对餐饮与烹饪行业的建议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餐饮与烹饪行业概述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行业背景</a:t>
            </a:r>
            <a:endParaRPr altLang="en-US" lang="zh-CN"/>
          </a:p>
        </p:txBody>
      </p:sp>
      <p:sp>
        <p:nvSpPr>
          <p:cNvPr id="104895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餐饮与烹饪行业的发展历程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行业规模与增长趋势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行业主要业态与特点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行业政策法规与监管环境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行业规模</a:t>
            </a:r>
            <a:endParaRPr altLang="en-US" lang="zh-CN"/>
          </a:p>
        </p:txBody>
      </p:sp>
      <p:sp>
        <p:nvSpPr>
          <p:cNvPr id="10490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餐饮业规模：包括各类餐馆、快餐店、外卖店等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市场规模：包括市场规模、增长率等数据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行业发展趋势：包括未来几年内的发展趋势、预测等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烹饪行业规模：包括厨师培训机构、烹饪设备制造商等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9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绿色环保：推广环保理念，减少餐饮与烹饪行业的资源浪费和环境污染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数字化转型：利用大数据、人工智能等数字化技术提升餐饮与烹饪行业的运营效率和服务质量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健康化趋势：注重健康饮食和营养均衡，推动餐饮与烹饪行业向健康化方向发展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多元化发展：满足不同人群的口味和需求，推动餐饮与烹饪行业向多元化方向发展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2024年餐饮与烹饪行业工作总结</a:t>
            </a:r>
            <a:endParaRPr altLang="en-US" lang="zh-CN"/>
          </a:p>
        </p:txBody>
      </p:sp>
      <p:sp>
        <p:nvSpPr>
          <p:cNvPr id="104915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工作亮点</a:t>
            </a:r>
            <a:endParaRPr altLang="en-US" lang="zh-CN"/>
          </a:p>
        </p:txBody>
      </p:sp>
      <p:sp>
        <p:nvSpPr>
          <p:cNvPr id="10492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创新菜品和服务模式：推出新菜品和特色服务，满足消费者需求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拓展市场份额：通过营销策略和品牌推广，扩大餐饮业务规模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提升员工素质和技能：加强员工培训和技能提升，提高服务质量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提升餐饮品质和安全：加强食材采购和加工环节的监管，确保食品安全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工作成果</a:t>
            </a:r>
            <a:endParaRPr altLang="en-US" lang="zh-CN"/>
          </a:p>
        </p:txBody>
      </p:sp>
      <p:sp>
        <p:nvSpPr>
          <p:cNvPr id="104929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餐饮与烹饪行业规模持续扩大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消费者需求多样化，推动行业创新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数字化转型加速，提升运营效率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绿色环保理念深入人心，推动可持续发展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工作不足</a:t>
            </a:r>
            <a:endParaRPr altLang="en-US" lang="zh-CN"/>
          </a:p>
        </p:txBody>
      </p:sp>
      <p:sp>
        <p:nvSpPr>
          <p:cNvPr id="104933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菜品创新不足：缺乏新菜品研发和推广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服务质量有待提高：员工服务意识和技能培训不足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营销策略不够精准：缺乏有效的市场推广和营销策略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5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成本控制不够精细：原材料采购、库存管理等方面存在浪费和损失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餐饮与烹饪行业面临的挑战与机遇</a:t>
            </a:r>
            <a:endParaRPr altLang="en-US" lang="zh-CN"/>
          </a:p>
        </p:txBody>
      </p:sp>
      <p:sp>
        <p:nvSpPr>
          <p:cNvPr id="10493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45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市场竞争激烈：餐饮与烹饪行业的竞争日益激烈，需要不断提高产品质量和服务水平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成本上升：原材料、人力等成本不断上涨，给企业带来压力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消费者需求多样化：消费者对餐饮与烹饪的需求越来越多样化，需要不断创新和改进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环保与健康要求提高：环保和健康意识的提高对餐饮与烹饪行业提出了更高的要求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面临的机遇</a:t>
            </a:r>
            <a:endParaRPr altLang="en-US" lang="zh-CN"/>
          </a:p>
        </p:txBody>
      </p:sp>
      <p:sp>
        <p:nvSpPr>
          <p:cNvPr id="104950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科技创新：为行业带来更多的智能化、数字化和自动化解决方案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消费者需求多样化：为餐饮与烹饪行业提供了更多的市场机会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绿色环保理念：推动行业向更加环保、可持续的方向发展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全球化趋势：为餐饮与烹饪行业提供了更广阔的市场和更多的合作机会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应对策略</a:t>
            </a:r>
            <a:endParaRPr altLang="en-US" lang="zh-CN"/>
          </a:p>
        </p:txBody>
      </p:sp>
      <p:sp>
        <p:nvSpPr>
          <p:cNvPr id="10495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提升产品质量和服务水平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加强品牌建设和营销推广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创新产品种类和口味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拓展市场渠道和合作模式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2025年餐饮与烹饪行业展望</a:t>
            </a:r>
            <a:endParaRPr altLang="en-US" lang="zh-CN"/>
          </a:p>
        </p:txBody>
      </p:sp>
      <p:sp>
        <p:nvSpPr>
          <p:cNvPr id="104960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发展趋势</a:t>
            </a:r>
            <a:endParaRPr altLang="en-US" lang="zh-CN"/>
          </a:p>
        </p:txBody>
      </p:sp>
      <p:sp>
        <p:nvSpPr>
          <p:cNvPr id="104967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智能化烹饪趋势：利用人工智能技术提高烹饪效率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健康饮食趋势：注重健康、营养和天然食材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多元化口味趋势：满足不同地域和人群的口味需求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绿色环保趋势：注重环保、节能和可持续性发展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发展重点</a:t>
            </a:r>
            <a:endParaRPr altLang="en-US" lang="zh-CN"/>
          </a:p>
        </p:txBody>
      </p:sp>
      <p:sp>
        <p:nvSpPr>
          <p:cNvPr id="104972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数字化转型：利用大数据、人工智能等技术提升餐饮与烹饪行业的运营效率和服务质量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健康营养：关注消费者健康需求，推出更多健康、营养的菜品和烹饪方式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绿色环保：推广环保理念，减少食材浪费和能源消耗，推动可持续发展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多元化发展：拓展业务范围，探索新的市场和商业模式，满足消费者多样化的需求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创新方向</a:t>
            </a:r>
            <a:endParaRPr altLang="en-US" lang="zh-CN"/>
          </a:p>
        </p:txBody>
      </p:sp>
      <p:sp>
        <p:nvSpPr>
          <p:cNvPr id="104976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数字化转型：利用大数据、人工智能等技术提升餐饮服务效率和质量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绿色环保：推广环保理念，采用可持续发展的食材和烹饪方式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健康养生：关注消费者健康需求，提供低脂、低糖、低盐等健康餐饮选择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多元化发展：拓展餐饮与烹饪行业的业务范围，如开发特色小吃、饮品等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对餐饮与烹饪行业的建议</a:t>
            </a:r>
            <a:endParaRPr altLang="en-US" lang="zh-CN"/>
          </a:p>
        </p:txBody>
      </p:sp>
      <p:sp>
        <p:nvSpPr>
          <p:cNvPr id="104982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加强人才培养</a:t>
            </a:r>
            <a:endParaRPr altLang="en-US" lang="zh-CN"/>
          </a:p>
        </p:txBody>
      </p:sp>
      <p:sp>
        <p:nvSpPr>
          <p:cNvPr id="104988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定期举办技能培训和交流活动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建立完善的人才培养体系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加强与高校、培训机构等的合作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鼓励员工参加行业比赛和认证考试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推动技术创新</a:t>
            </a:r>
            <a:endParaRPr altLang="en-US" lang="zh-CN"/>
          </a:p>
        </p:txBody>
      </p:sp>
      <p:sp>
        <p:nvSpPr>
          <p:cNvPr id="104995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加强与科技公司的合作，共同研发新技术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引入先进的烹饪技术和设备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推广数字化和智能化烹饪技术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培养厨师的科技素养，提高烹饪技能水平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提升服务质量</a:t>
            </a:r>
            <a:endParaRPr altLang="en-US" lang="zh-CN"/>
          </a:p>
        </p:txBody>
      </p:sp>
      <p:sp>
        <p:nvSpPr>
          <p:cNvPr id="105001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培训员工，提高服务水平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2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优化菜品，满足顾客需求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3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加强与顾客的沟通，提高顾客满意度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3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定期评估服务质量，持续改进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拓展市场渠道</a:t>
            </a:r>
            <a:endParaRPr altLang="en-US" lang="zh-CN"/>
          </a:p>
        </p:txBody>
      </p:sp>
      <p:sp>
        <p:nvSpPr>
          <p:cNvPr id="105007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合作共赢：与其他企业或机构建立合作关系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线上营销：利用互联网平台进行宣传和推广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线下拓展：参加展会、举办活动等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创新发展：不断推出新品种、新口味、新服务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4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0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3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5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1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20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2023-12-17T12:24:12Z</dcterms:created>
  <dcterms:modified xsi:type="dcterms:W3CDTF">2023-12-17T12:24:12Z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8b943eb86d204ddb9948da05afd305f2_21</vt:lpwstr>
  </property>
</Properties>
</file>