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85" r:id="rId2"/>
  </p:sldMasterIdLst>
  <p:notesMasterIdLst>
    <p:notesMasterId r:id="rId3"/>
  </p:notesMasterIdLst>
  <p:sldIdLst>
    <p:sldId id="263" r:id="rId4"/>
    <p:sldId id="268" r:id="rId5"/>
    <p:sldId id="272" r:id="rId6"/>
    <p:sldId id="275" r:id="rId7"/>
    <p:sldId id="281" r:id="rId9"/>
    <p:sldId id="284" r:id="rId10"/>
    <p:sldId id="287" r:id="rId11"/>
    <p:sldId id="290" r:id="rId12"/>
    <p:sldId id="296" r:id="rId14"/>
    <p:sldId id="299" r:id="rId15"/>
    <p:sldId id="302" r:id="rId16"/>
    <p:sldId id="305" r:id="rId17"/>
    <p:sldId id="308" r:id="rId18"/>
    <p:sldId id="314" r:id="rId20"/>
    <p:sldId id="317" r:id="rId21"/>
    <p:sldId id="320" r:id="rId22"/>
    <p:sldId id="323" r:id="rId23"/>
    <p:sldId id="326" r:id="rId24"/>
    <p:sldId id="332" r:id="rId26"/>
    <p:sldId id="335" r:id="rId27"/>
    <p:sldId id="338" r:id="rId28"/>
    <p:sldId id="341" r:id="rId29"/>
    <p:sldId id="344" r:id="rId30"/>
    <p:sldId id="350" r:id="rId32"/>
    <p:sldId id="353" r:id="rId33"/>
    <p:sldId id="356" r:id="rId3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tableStyles" Target="tableStyles.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6" name="幻灯片图像占位符 1"/>
          <p:cNvSpPr>
            <a:spLocks noChangeAspect="1" noRot="1" noGrp="1"/>
          </p:cNvSpPr>
          <p:nvPr>
            <p:ph type="sldImg"/>
          </p:nvPr>
        </p:nvSpPr>
        <p:spPr/>
      </p:sp>
      <p:sp>
        <p:nvSpPr>
          <p:cNvPr id="1048678" name="备注占位符 2"/>
          <p:cNvSpPr>
            <a:spLocks noGrp="1"/>
          </p:cNvSpPr>
          <p:nvPr>
            <p:ph type="body" idx="1"/>
          </p:nvPr>
        </p:nvSpPr>
        <p:spPr/>
        <p:txBody>
          <a:bodyPr/>
          <a:p>
            <a:endParaRPr altLang="en-US" dirty="0" lang="zh-CN"/>
          </a:p>
        </p:txBody>
      </p:sp>
      <p:sp>
        <p:nvSpPr>
          <p:cNvPr id="104868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2.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image" Target="../media/image4.png"/><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2.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tags" Target="../tags/tag43.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image" Target="../media/image2.png"/><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tags" Target="../tags/tag50.xml"/><Relationship Id="rId9" Type="http://schemas.openxmlformats.org/officeDocument/2006/relationships/tags" Target="../tags/tag51.xml"/><Relationship Id="rId10" Type="http://schemas.openxmlformats.org/officeDocument/2006/relationships/tags" Target="../tags/tag52.xml"/><Relationship Id="rId11" Type="http://schemas.openxmlformats.org/officeDocument/2006/relationships/tags" Target="../tags/tag53.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image" Target="../media/image2.png"/><Relationship Id="rId3" Type="http://schemas.openxmlformats.org/officeDocument/2006/relationships/tags" Target="../tags/tag55.xml"/><Relationship Id="rId4" Type="http://schemas.openxmlformats.org/officeDocument/2006/relationships/tags" Target="../tags/tag56.xml"/><Relationship Id="rId5" Type="http://schemas.openxmlformats.org/officeDocument/2006/relationships/tags" Target="../tags/tag57.xml"/><Relationship Id="rId6" Type="http://schemas.openxmlformats.org/officeDocument/2006/relationships/tags" Target="../tags/tag58.xml"/><Relationship Id="rId7" Type="http://schemas.openxmlformats.org/officeDocument/2006/relationships/tags" Target="../tags/tag59.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2.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2.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5.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tags" Target="../tags/tag79.xml"/><Relationship Id="rId6" Type="http://schemas.openxmlformats.org/officeDocument/2006/relationships/tags" Target="../tags/tag80.xml"/><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幻灯片1"/>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8" name="署名"/>
          <p:cNvSpPr txBox="1">
            <a:spLocks noGrp="1"/>
          </p:cNvSpPr>
          <p:nvPr>
            <p:ph type="body" idx="14"/>
            <p:custDataLst>
              <p:tags r:id="rId3"/>
            </p:custDataLst>
          </p:nvPr>
        </p:nvSpPr>
        <p:spPr>
          <a:xfrm>
            <a:off x="1398393" y="5001282"/>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n-ea"/>
                <a:ea typeface="+mn-ea"/>
                <a:cs typeface="微软雅黑" panose="020B0503020204020204" pitchFamily="34" charset="-122"/>
              </a:defRPr>
            </a:lvl1pPr>
          </a:lstStyle>
          <a:p>
            <a:pPr algn="l" lvl="0">
              <a:lnSpc>
                <a:spcPct val="150000"/>
              </a:lnSpc>
            </a:pPr>
            <a:r>
              <a:rPr dirty="0">
                <a:sym typeface="+mn-ea"/>
              </a:rPr>
              <a:t>单击此处编辑母版文本样式</a:t>
            </a:r>
            <a:endParaRPr dirty="0">
              <a:sym typeface="+mn-ea"/>
            </a:endParaRPr>
          </a:p>
        </p:txBody>
      </p:sp>
      <p:sp>
        <p:nvSpPr>
          <p:cNvPr id="1048670" name="副标题"/>
          <p:cNvSpPr txBox="1">
            <a:spLocks noGrp="1"/>
          </p:cNvSpPr>
          <p:nvPr>
            <p:ph type="body" idx="13" hasCustomPrompt="1"/>
            <p:custDataLst>
              <p:tags r:id="rId4"/>
            </p:custDataLst>
          </p:nvPr>
        </p:nvSpPr>
        <p:spPr>
          <a:xfrm>
            <a:off x="1178078" y="3631768"/>
            <a:ext cx="6681625" cy="719254"/>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accent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672" name="标题"/>
          <p:cNvSpPr txBox="1">
            <a:spLocks noGrp="1"/>
          </p:cNvSpPr>
          <p:nvPr>
            <p:ph type="title" idx="9" hasCustomPrompt="1"/>
            <p:custDataLst>
              <p:tags r:id="rId5"/>
            </p:custDataLst>
          </p:nvPr>
        </p:nvSpPr>
        <p:spPr>
          <a:xfrm>
            <a:off x="1178079" y="1645280"/>
            <a:ext cx="6681625" cy="1821078"/>
          </a:xfrm>
          <a:prstGeom prst="rect"/>
          <a:noFill/>
        </p:spPr>
        <p:txBody>
          <a:bodyPr anchor="b"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674" name="矩形 6"/>
          <p:cNvSpPr/>
          <p:nvPr>
            <p:custDataLst>
              <p:tags r:id="rId6"/>
            </p:custDataLst>
          </p:nvPr>
        </p:nvSpPr>
        <p:spPr>
          <a:xfrm>
            <a:off x="1178079" y="5118884"/>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676" name="任意多边形: 形状 16"/>
          <p:cNvSpPr/>
          <p:nvPr>
            <p:custDataLst>
              <p:tags r:id="rId7"/>
            </p:custDataLst>
          </p:nvPr>
        </p:nvSpPr>
        <p:spPr>
          <a:xfrm>
            <a:off x="509572" y="487000"/>
            <a:ext cx="228600" cy="228600"/>
          </a:xfrm>
          <a:custGeom>
            <a:avLst/>
            <a:gdLst>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8600" h="228600">
                <a:moveTo>
                  <a:pt x="0" y="0"/>
                </a:moveTo>
                <a:lnTo>
                  <a:pt x="228600" y="0"/>
                </a:lnTo>
                <a:lnTo>
                  <a:pt x="228600" y="228600"/>
                </a:lnTo>
                <a:lnTo>
                  <a:pt x="0" y="228600"/>
                </a:lnTo>
                <a:close/>
              </a:path>
            </a:pathLst>
          </a:custGeom>
          <a:solidFill>
            <a:schemeClr val="accent1">
              <a:alpha val="1000"/>
            </a:schemeClr>
          </a:solidFill>
          <a:ln w="9525" cap="flat">
            <a:noFill/>
            <a:prstDash val="solid"/>
            <a:miter/>
          </a:ln>
        </p:spPr>
        <p:txBody>
          <a:bodyPr anchor="ctr" rtlCol="0"/>
          <a:p>
            <a:endParaRPr altLang="en-US" lang="zh-CN">
              <a:cs typeface="微软雅黑" panose="020B0503020204020204" pitchFamily="34" charset="-122"/>
            </a:endParaRPr>
          </a:p>
        </p:txBody>
      </p:sp>
      <p:sp>
        <p:nvSpPr>
          <p:cNvPr id="1048678" name="任意多边形: 形状 17"/>
          <p:cNvSpPr/>
          <p:nvPr>
            <p:custDataLst>
              <p:tags r:id="rId8"/>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0" name="任意多边形: 形状 18"/>
          <p:cNvSpPr/>
          <p:nvPr>
            <p:custDataLst>
              <p:tags r:id="rId9"/>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2" name="任意多边形: 形状 19"/>
          <p:cNvSpPr/>
          <p:nvPr>
            <p:custDataLst>
              <p:tags r:id="rId10"/>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4" name="任意多边形: 形状 12"/>
          <p:cNvSpPr/>
          <p:nvPr>
            <p:custDataLst>
              <p:tags r:id="rId11"/>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6" name="任意多边形: 形状 13"/>
          <p:cNvSpPr/>
          <p:nvPr>
            <p:custDataLst>
              <p:tags r:id="rId12"/>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8" name="任意多边形: 形状 14"/>
          <p:cNvSpPr/>
          <p:nvPr>
            <p:custDataLst>
              <p:tags r:id="rId13"/>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90"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2"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幻灯片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正文"/>
          <p:cNvSpPr txBox="1">
            <a:spLocks noGrp="1"/>
          </p:cNvSpPr>
          <p:nvPr>
            <p:ph idx="3"/>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a:p>
            <a:pPr lvl="0"/>
            <a:endParaRPr dirty="0">
              <a:sym typeface="+mn-ea"/>
            </a:endParaRPr>
          </a:p>
        </p:txBody>
      </p:sp>
      <p:sp>
        <p:nvSpPr>
          <p:cNvPr id="1048698"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dirty="0">
                <a:sym typeface="+mn-ea"/>
              </a:rPr>
              <a:t>单击此处编辑母版标题样式</a:t>
            </a:r>
            <a:endParaRPr dirty="0">
              <a:sym typeface="+mn-ea"/>
            </a:endParaRPr>
          </a:p>
        </p:txBody>
      </p:sp>
      <p:sp>
        <p:nvSpPr>
          <p:cNvPr id="1048700" name="矩形 6"/>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02"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descr="幻灯片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8" name="副标题"/>
          <p:cNvSpPr txBox="1">
            <a:spLocks noGrp="1"/>
          </p:cNvSpPr>
          <p:nvPr>
            <p:ph type="body" idx="3" hasCustomPrompt="1"/>
            <p:custDataLst>
              <p:tags r:id="rId3"/>
            </p:custDataLst>
          </p:nvPr>
        </p:nvSpPr>
        <p:spPr>
          <a:xfrm>
            <a:off x="3489971" y="627052"/>
            <a:ext cx="2719998" cy="45000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2000" i="0" kern="1200" kumimoji="0" lang="en-US" noProof="1" normalizeH="0" spc="300" strike="noStrike" u="none">
                <a:solidFill>
                  <a:schemeClr val="tx1"/>
                </a:solidFill>
                <a:latin typeface="+mn-ea"/>
                <a:ea typeface="+mn-ea"/>
                <a:cs typeface="微软雅黑" panose="020B0503020204020204" pitchFamily="34" charset="-122"/>
              </a:defRPr>
            </a:lvl1pPr>
          </a:lstStyle>
          <a:p>
            <a:pPr algn="l" lvl="0"/>
            <a:r>
              <a:rPr dirty="0" err="1">
                <a:sym typeface="+mn-ea"/>
              </a:rPr>
              <a:t>单击此处编辑副标题</a:t>
            </a:r>
            <a:endParaRPr dirty="0">
              <a:sym typeface="+mn-ea"/>
            </a:endParaRPr>
          </a:p>
        </p:txBody>
      </p:sp>
      <p:sp>
        <p:nvSpPr>
          <p:cNvPr id="1048710" name="标题"/>
          <p:cNvSpPr txBox="1">
            <a:spLocks noGrp="1"/>
          </p:cNvSpPr>
          <p:nvPr>
            <p:ph type="title" idx="2" hasCustomPrompt="1"/>
            <p:custDataLst>
              <p:tags r:id="rId4"/>
            </p:custDataLst>
          </p:nvPr>
        </p:nvSpPr>
        <p:spPr>
          <a:xfrm>
            <a:off x="174924" y="528887"/>
            <a:ext cx="3108961" cy="646331"/>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lt"/>
                <a:ea typeface="微软雅黑" panose="020B0503020204020204" pitchFamily="34" charset="-122"/>
                <a:cs typeface="微软雅黑" panose="020B0503020204020204" pitchFamily="34" charset="-122"/>
              </a:defRPr>
            </a:lvl1pPr>
          </a:lstStyle>
          <a:p>
            <a:pPr algn="r" lvl="0"/>
            <a:r>
              <a:rPr>
                <a:sym typeface="+mn-ea"/>
              </a:rPr>
              <a:t>单击编辑标题</a:t>
            </a:r>
            <a:endParaRPr>
              <a:sym typeface="+mn-ea"/>
            </a:endParaRPr>
          </a:p>
        </p:txBody>
      </p:sp>
      <p:cxnSp>
        <p:nvCxnSpPr>
          <p:cNvPr id="3145729" name="直接连接符 17"/>
          <p:cNvCxnSpPr>
            <a:cxnSpLocks/>
          </p:cNvCxnSpPr>
          <p:nvPr>
            <p:custDataLst>
              <p:tags r:id="rId5"/>
            </p:custDataLst>
          </p:nvPr>
        </p:nvCxnSpPr>
        <p:spPr>
          <a:xfrm>
            <a:off x="993913" y="1447137"/>
            <a:ext cx="10412231"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12"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16"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幻灯片3"/>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8" name="节编号"/>
          <p:cNvSpPr txBox="1">
            <a:spLocks noGrp="1"/>
          </p:cNvSpPr>
          <p:nvPr>
            <p:ph type="body" idx="2" hasCustomPrompt="1"/>
            <p:custDataLst>
              <p:tags r:id="rId3"/>
            </p:custDataLst>
          </p:nvPr>
        </p:nvSpPr>
        <p:spPr>
          <a:xfrm>
            <a:off x="2292263" y="1277655"/>
            <a:ext cx="2088905" cy="3945697"/>
          </a:xfrm>
          <a:prstGeom prst="rect"/>
          <a:noFill/>
        </p:spPr>
        <p:txBody>
          <a:bodyPr anchor="ctr" anchorCtr="0"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ea"/>
                <a:ea typeface="+mj-ea"/>
                <a:cs typeface="微软雅黑" panose="020B0503020204020204" pitchFamily="34" charset="-122"/>
              </a:defRPr>
            </a:lvl1pPr>
          </a:lstStyle>
          <a:p>
            <a:pPr algn="r" lvl="0"/>
            <a:r>
              <a:rPr dirty="0" err="1">
                <a:sym typeface="+mn-ea"/>
              </a:rPr>
              <a:t>节编号</a:t>
            </a:r>
            <a:endParaRPr dirty="0">
              <a:sym typeface="+mn-ea"/>
            </a:endParaRPr>
          </a:p>
        </p:txBody>
      </p:sp>
      <p:sp>
        <p:nvSpPr>
          <p:cNvPr id="1048720" name="标题"/>
          <p:cNvSpPr txBox="1">
            <a:spLocks noGrp="1"/>
          </p:cNvSpPr>
          <p:nvPr>
            <p:ph type="title" idx="1" hasCustomPrompt="1"/>
            <p:custDataLst>
              <p:tags r:id="rId4"/>
            </p:custDataLst>
          </p:nvPr>
        </p:nvSpPr>
        <p:spPr>
          <a:xfrm>
            <a:off x="4924425" y="1277655"/>
            <a:ext cx="5019675" cy="3945697"/>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72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2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8"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2"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anchor="ctr" anchorCtr="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34" name="矩形 7"/>
          <p:cNvSpPr/>
          <p:nvPr>
            <p:custDataLst>
              <p:tags r:id="rId6"/>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36" name="日期占位符 4"/>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8" name="页脚占位符 5"/>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0" name="灯片编号占位符 6"/>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2"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4" name="标题"/>
          <p:cNvSpPr txBox="1">
            <a:spLocks noGrp="1"/>
          </p:cNvSpPr>
          <p:nvPr>
            <p:ph type="title" idx="5"/>
            <p:custDataLst>
              <p:tags r:id="rId4"/>
            </p:custDataLst>
          </p:nvPr>
        </p:nvSpPr>
        <p:spPr>
          <a:xfrm>
            <a:off x="6235200" y="1419070"/>
            <a:ext cx="5342400" cy="42037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46"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8"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50" name="标题"/>
          <p:cNvSpPr txBox="1">
            <a:spLocks noGrp="1"/>
          </p:cNvSpPr>
          <p:nvPr>
            <p:ph type="title" idx="2"/>
            <p:custDataLst>
              <p:tags r:id="rId7"/>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52" name="矩形 9"/>
          <p:cNvSpPr/>
          <p:nvPr>
            <p:custDataLst>
              <p:tags r:id="rId8"/>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54" name="日期占位符 6"/>
          <p:cNvSpPr>
            <a:spLocks noGrp="1"/>
          </p:cNvSpPr>
          <p:nvPr>
            <p:ph type="dt" sz="half" idx="10"/>
            <p:custDataLst>
              <p:tags r:id="rId9"/>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6" name="页脚占位符 7"/>
          <p:cNvSpPr>
            <a:spLocks noGrp="1"/>
          </p:cNvSpPr>
          <p:nvPr>
            <p:ph type="ftr" sz="quarter" idx="11"/>
            <p:custDataLst>
              <p:tags r:id="rId10"/>
            </p:custDataLst>
          </p:nvPr>
        </p:nvSpPr>
        <p:spPr>
          <a:xfrm>
            <a:off x="4116000" y="6314400"/>
            <a:ext cx="3960000" cy="316800"/>
          </a:xfrm>
        </p:spPr>
        <p:txBody>
          <a:bodyPr/>
          <a:p>
            <a:endParaRPr altLang="en-US" dirty="0" lang="zh-CN"/>
          </a:p>
        </p:txBody>
      </p:sp>
      <p:sp>
        <p:nvSpPr>
          <p:cNvPr id="1048758" name="灯片编号占位符 8"/>
          <p:cNvSpPr>
            <a:spLocks noGrp="1"/>
          </p:cNvSpPr>
          <p:nvPr>
            <p:ph type="sldNum" sz="quarter" idx="12"/>
            <p:custDataLst>
              <p:tags r:id="rId11"/>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62" name="矩形 7"/>
          <p:cNvSpPr/>
          <p:nvPr>
            <p:custDataLst>
              <p:tags r:id="rId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0"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72" name="页脚占位符 2"/>
          <p:cNvSpPr>
            <a:spLocks noGrp="1"/>
          </p:cNvSpPr>
          <p:nvPr>
            <p:ph type="ftr" sz="quarter" idx="11"/>
            <p:custDataLst>
              <p:tags r:id="rId4"/>
            </p:custDataLst>
          </p:nvPr>
        </p:nvSpPr>
        <p:spPr/>
        <p:txBody>
          <a:bodyPr/>
          <a:p>
            <a:endParaRPr altLang="en-US" dirty="0" lang="zh-CN"/>
          </a:p>
        </p:txBody>
      </p:sp>
      <p:sp>
        <p:nvSpPr>
          <p:cNvPr id="1048774"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6"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78"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80"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82"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18789"/>
            <a:ext cx="12192000" cy="6858000"/>
          </a:xfrm>
          <a:prstGeom prst="rect"/>
        </p:spPr>
      </p:pic>
      <p:sp>
        <p:nvSpPr>
          <p:cNvPr id="1048784" name="副标题"/>
          <p:cNvSpPr txBox="1">
            <a:spLocks noGrp="1"/>
          </p:cNvSpPr>
          <p:nvPr>
            <p:ph type="body" idx="3" hasCustomPrompt="1"/>
            <p:custDataLst>
              <p:tags r:id="rId3"/>
            </p:custDataLst>
          </p:nvPr>
        </p:nvSpPr>
        <p:spPr>
          <a:xfrm>
            <a:off x="608400" y="1324800"/>
            <a:ext cx="109692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j-ea"/>
                <a:ea typeface="+mj-ea"/>
                <a:cs typeface="微软雅黑" panose="020B0503020204020204" pitchFamily="34" charset="-122"/>
              </a:defRPr>
            </a:lvl1pPr>
          </a:lstStyle>
          <a:p>
            <a:pPr algn="l" lvl="0"/>
            <a:r>
              <a:rPr>
                <a:sym typeface="+mn-ea"/>
              </a:rPr>
              <a:t>单击此处编辑母版副标题样式</a:t>
            </a:r>
            <a:endParaRPr>
              <a:sym typeface="+mn-ea"/>
            </a:endParaRPr>
          </a:p>
        </p:txBody>
      </p:sp>
      <p:sp>
        <p:nvSpPr>
          <p:cNvPr id="1048786"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88" name="矩形 5"/>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90"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2"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94"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5" descr="图片包含 游戏机, 窗帘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96" name="署名"/>
          <p:cNvSpPr txBox="1">
            <a:spLocks noGrp="1"/>
          </p:cNvSpPr>
          <p:nvPr>
            <p:ph type="body" idx="9"/>
            <p:custDataLst>
              <p:tags r:id="rId3"/>
            </p:custDataLst>
          </p:nvPr>
        </p:nvSpPr>
        <p:spPr>
          <a:xfrm>
            <a:off x="6253407" y="3759791"/>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tx1"/>
                </a:solidFill>
                <a:latin typeface="+mn-ea"/>
                <a:ea typeface="+mn-ea"/>
                <a:cs typeface="微软雅黑" panose="020B0503020204020204" pitchFamily="34" charset="-122"/>
              </a:defRPr>
            </a:lvl1pPr>
          </a:lstStyle>
          <a:p>
            <a:pPr lvl="0">
              <a:lnSpc>
                <a:spcPct val="150000"/>
              </a:lnSpc>
            </a:pPr>
            <a:r>
              <a:rPr dirty="0">
                <a:sym typeface="+mn-ea"/>
              </a:rPr>
              <a:t>单击此处编辑母版文本样式</a:t>
            </a:r>
            <a:endParaRPr dirty="0">
              <a:sym typeface="+mn-ea"/>
            </a:endParaRPr>
          </a:p>
        </p:txBody>
      </p:sp>
      <p:sp>
        <p:nvSpPr>
          <p:cNvPr id="1048798" name="标题"/>
          <p:cNvSpPr txBox="1">
            <a:spLocks noGrp="1"/>
          </p:cNvSpPr>
          <p:nvPr>
            <p:ph type="title" idx="8" hasCustomPrompt="1"/>
            <p:custDataLst>
              <p:tags r:id="rId4"/>
            </p:custDataLst>
          </p:nvPr>
        </p:nvSpPr>
        <p:spPr>
          <a:xfrm>
            <a:off x="6105525" y="2710481"/>
            <a:ext cx="5520055" cy="677108"/>
          </a:xfrm>
          <a:prstGeom prst="rect"/>
          <a:noFill/>
        </p:spPr>
        <p:txBody>
          <a:bodyPr anchor="ctr" bIns="0" lIns="0" rIns="0" rtlCol="0" tIns="0" wrap="square">
            <a:noAutofit/>
          </a:bodyPr>
          <a:lstStyle>
            <a:lvl1pPr algn="l" defTabSz="914400" eaLnBrk="1" fontAlgn="auto" hangingPunct="1" latinLnBrk="0" marL="0" marR="0" rtl="0">
              <a:lnSpc>
                <a:spcPct val="100000"/>
              </a:lnSpc>
              <a:buClrTx/>
              <a:buSzTx/>
              <a:buFontTx/>
              <a:buNone/>
              <a:defRPr altLang="en-US" baseline="0" b="1" cap="none" dirty="0" sz="47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800" name="矩形 6"/>
          <p:cNvSpPr/>
          <p:nvPr>
            <p:custDataLst>
              <p:tags r:id="rId5"/>
            </p:custDataLst>
          </p:nvPr>
        </p:nvSpPr>
        <p:spPr>
          <a:xfrm>
            <a:off x="6096000" y="3886432"/>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802" name="任意多边形: 形状 9"/>
          <p:cNvSpPr/>
          <p:nvPr>
            <p:custDataLst>
              <p:tags r:id="rId6"/>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4" name="任意多边形: 形状 10"/>
          <p:cNvSpPr/>
          <p:nvPr>
            <p:custDataLst>
              <p:tags r:id="rId7"/>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6" name="任意多边形: 形状 8"/>
          <p:cNvSpPr/>
          <p:nvPr>
            <p:custDataLst>
              <p:tags r:id="rId8"/>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8" name="任意多边形: 形状 12"/>
          <p:cNvSpPr/>
          <p:nvPr>
            <p:custDataLst>
              <p:tags r:id="rId9"/>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0" name="任意多边形: 形状 13"/>
          <p:cNvSpPr/>
          <p:nvPr>
            <p:custDataLst>
              <p:tags r:id="rId10"/>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2" name="任意多边形: 形状 14"/>
          <p:cNvSpPr/>
          <p:nvPr>
            <p:custDataLst>
              <p:tags r:id="rId11"/>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81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9.xml"/><Relationship Id="rId13" Type="http://schemas.openxmlformats.org/officeDocument/2006/relationships/image" Target="../media/image2.png"/><Relationship Id="rId14" Type="http://schemas.openxmlformats.org/officeDocument/2006/relationships/tags" Target="../tags/tag90.xml"/><Relationship Id="rId15" Type="http://schemas.openxmlformats.org/officeDocument/2006/relationships/tags" Target="../tags/tag91.xml"/><Relationship Id="rId16" Type="http://schemas.openxmlformats.org/officeDocument/2006/relationships/tags" Target="../tags/tag92.xml"/><Relationship Id="rId17" Type="http://schemas.openxmlformats.org/officeDocument/2006/relationships/tags" Target="../tags/tag93.xml"/><Relationship Id="rId18" Type="http://schemas.openxmlformats.org/officeDocument/2006/relationships/tags" Target="../tags/tag94.xml"/><Relationship Id="rId19" Type="http://schemas.openxmlformats.org/officeDocument/2006/relationships/tags" Target="../tags/tag95.xml"/><Relationship Id="rId20" Type="http://schemas.openxmlformats.org/officeDocument/2006/relationships/tags" Target="../tags/tag96.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卡通人物  低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18790"/>
            <a:ext cx="12192000" cy="6858000"/>
          </a:xfrm>
          <a:prstGeom prst="rect"/>
        </p:spPr>
      </p:pic>
      <p:sp>
        <p:nvSpPr>
          <p:cNvPr id="1048654" name="矩形 9"/>
          <p:cNvSpPr/>
          <p:nvPr>
            <p:custDataLst>
              <p:tags r:id="rId1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latin typeface="微软雅黑" panose="020B0503020204020204" pitchFamily="34" charset="-122"/>
              <a:cs typeface="微软雅黑" panose="020B0503020204020204" pitchFamily="34" charset="-122"/>
            </a:endParaRPr>
          </a:p>
        </p:txBody>
      </p:sp>
      <p:sp>
        <p:nvSpPr>
          <p:cNvPr id="1048656" name="日期占位符 10"/>
          <p:cNvSpPr>
            <a:spLocks noGrp="1"/>
          </p:cNvSpPr>
          <p:nvPr>
            <p:ph type="dt" sz="half" idx="10"/>
            <p:custDataLst>
              <p:tags r:id="rId15"/>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8" name="页脚占位符 11"/>
          <p:cNvSpPr>
            <a:spLocks noGrp="1"/>
          </p:cNvSpPr>
          <p:nvPr>
            <p:ph type="ftr" sz="quarter" idx="11"/>
            <p:custDataLst>
              <p:tags r:id="rId16"/>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60" name="灯片编号占位符 12"/>
          <p:cNvSpPr>
            <a:spLocks noGrp="1"/>
          </p:cNvSpPr>
          <p:nvPr>
            <p:ph type="sldNum" sz="quarter" idx="12"/>
            <p:custDataLst>
              <p:tags r:id="rId17"/>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2" name="文本占位符 1"/>
          <p:cNvSpPr>
            <a:spLocks noGrp="1"/>
          </p:cNvSpPr>
          <p:nvPr>
            <p:ph type="body" idx="1"/>
            <p:custDataLst>
              <p:tags r:id="rId18"/>
            </p:custDataLst>
          </p:nvPr>
        </p:nvSpPr>
        <p:spPr>
          <a:xfrm>
            <a:off x="608400" y="1464319"/>
            <a:ext cx="10969200" cy="4712644"/>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标题占位符 2"/>
          <p:cNvSpPr>
            <a:spLocks noGrp="1"/>
          </p:cNvSpPr>
          <p:nvPr>
            <p:ph type="title"/>
            <p:custDataLst>
              <p:tags r:id="rId19"/>
            </p:custDataLst>
          </p:nvPr>
        </p:nvSpPr>
        <p:spPr>
          <a:xfrm>
            <a:off x="608400" y="534955"/>
            <a:ext cx="10969200" cy="788687"/>
          </a:xfrm>
          <a:prstGeom prst="rect"/>
          <a:noFill/>
          <a:ln>
            <a:noFill/>
            <a:prstDash val="sysDash"/>
          </a:ln>
        </p:spPr>
        <p:txBody>
          <a:bodyPr anchor="ctr"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6" name="KSO_TEMPLATE" hidden="1"/>
          <p:cNvSpPr/>
          <p:nvPr userDrawn="1">
            <p:custDataLst>
              <p:tags r:id="rId20"/>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dirty="0" sz="3200" i="0" kern="1200" kumimoji="0" lang="zh-CN" normalizeH="0" spc="300" strike="noStrike" u="none" smtClean="0">
          <a:ln>
            <a:noFill/>
            <a:prstDash val="sysDot"/>
          </a:ln>
          <a:solidFill>
            <a:schemeClr val="tx1"/>
          </a:solidFill>
          <a:latin typeface="+mj-ea"/>
          <a:ea typeface="+mj-ea"/>
          <a:cs typeface="微软雅黑" panose="020B0503020204020204" pitchFamily="34" charset="-122"/>
          <a:sym typeface="+mn-ea"/>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tags" Target="../tags/tag113.xml"/><Relationship Id="rId14" Type="http://schemas.openxmlformats.org/officeDocument/2006/relationships/tags" Target="../tags/tag114.xml"/><Relationship Id="rId15" Type="http://schemas.openxmlformats.org/officeDocument/2006/relationships/tags" Target="../tags/tag115.xml"/><Relationship Id="rId16" Type="http://schemas.openxmlformats.org/officeDocument/2006/relationships/slideLayout" Target="../slideLayouts/slideLayout14.xml"/><Relationship Id="rId1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tags" Target="../tags/tag127.xml"/><Relationship Id="rId7" Type="http://schemas.openxmlformats.org/officeDocument/2006/relationships/tags" Target="../tags/tag128.xml"/><Relationship Id="rId8" Type="http://schemas.openxmlformats.org/officeDocument/2006/relationships/tags" Target="../tags/tag129.xml"/><Relationship Id="rId9" Type="http://schemas.openxmlformats.org/officeDocument/2006/relationships/tags" Target="../tags/tag130.xml"/><Relationship Id="rId10" Type="http://schemas.openxmlformats.org/officeDocument/2006/relationships/tags" Target="../tags/tag131.xml"/><Relationship Id="rId11" Type="http://schemas.openxmlformats.org/officeDocument/2006/relationships/tags" Target="../tags/tag132.xml"/><Relationship Id="rId12" Type="http://schemas.openxmlformats.org/officeDocument/2006/relationships/tags" Target="../tags/tag133.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tags" Target="../tags/tag146.xml"/><Relationship Id="rId14" Type="http://schemas.openxmlformats.org/officeDocument/2006/relationships/tags" Target="../tags/tag147.xml"/><Relationship Id="rId15" Type="http://schemas.openxmlformats.org/officeDocument/2006/relationships/tags" Target="../tags/tag148.xml"/><Relationship Id="rId16" Type="http://schemas.openxmlformats.org/officeDocument/2006/relationships/tags" Target="../tags/tag149.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tags" Target="../tags/tag153.xml"/><Relationship Id="rId5" Type="http://schemas.openxmlformats.org/officeDocument/2006/relationships/tags" Target="../tags/tag154.xml"/><Relationship Id="rId6" Type="http://schemas.openxmlformats.org/officeDocument/2006/relationships/tags" Target="../tags/tag155.xml"/><Relationship Id="rId7" Type="http://schemas.openxmlformats.org/officeDocument/2006/relationships/tags" Target="../tags/tag156.xml"/><Relationship Id="rId8" Type="http://schemas.openxmlformats.org/officeDocument/2006/relationships/tags" Target="../tags/tag157.xml"/><Relationship Id="rId9" Type="http://schemas.openxmlformats.org/officeDocument/2006/relationships/tags" Target="../tags/tag158.xml"/><Relationship Id="rId10" Type="http://schemas.openxmlformats.org/officeDocument/2006/relationships/tags" Target="../tags/tag159.xml"/><Relationship Id="rId11" Type="http://schemas.openxmlformats.org/officeDocument/2006/relationships/tags" Target="../tags/tag160.xml"/><Relationship Id="rId12" Type="http://schemas.openxmlformats.org/officeDocument/2006/relationships/tags" Target="../tags/tag161.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tags" Target="../tags/tag173.xml"/><Relationship Id="rId10" Type="http://schemas.openxmlformats.org/officeDocument/2006/relationships/tags" Target="../tags/tag174.xml"/><Relationship Id="rId11" Type="http://schemas.openxmlformats.org/officeDocument/2006/relationships/tags" Target="../tags/tag175.xml"/><Relationship Id="rId12" Type="http://schemas.openxmlformats.org/officeDocument/2006/relationships/tags" Target="../tags/tag176.xml"/><Relationship Id="rId13" Type="http://schemas.openxmlformats.org/officeDocument/2006/relationships/tags" Target="../tags/tag177.xml"/><Relationship Id="rId14" Type="http://schemas.openxmlformats.org/officeDocument/2006/relationships/tags" Target="../tags/tag178.xml"/><Relationship Id="rId15" Type="http://schemas.openxmlformats.org/officeDocument/2006/relationships/tags" Target="../tags/tag179.xml"/><Relationship Id="rId16" Type="http://schemas.openxmlformats.org/officeDocument/2006/relationships/tags" Target="../tags/tag180.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tags" Target="../tags/tag184.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tags" Target="../tags/tag188.xml"/><Relationship Id="rId5" Type="http://schemas.openxmlformats.org/officeDocument/2006/relationships/tags" Target="../tags/tag189.xml"/><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tags" Target="../tags/tag204.xml"/><Relationship Id="rId5" Type="http://schemas.openxmlformats.org/officeDocument/2006/relationships/tags" Target="../tags/tag205.xml"/><Relationship Id="rId6" Type="http://schemas.openxmlformats.org/officeDocument/2006/relationships/tags" Target="../tags/tag206.xml"/><Relationship Id="rId7" Type="http://schemas.openxmlformats.org/officeDocument/2006/relationships/tags" Target="../tags/tag207.xml"/><Relationship Id="rId8" Type="http://schemas.openxmlformats.org/officeDocument/2006/relationships/tags" Target="../tags/tag208.xml"/><Relationship Id="rId9" Type="http://schemas.openxmlformats.org/officeDocument/2006/relationships/tags" Target="../tags/tag209.xml"/><Relationship Id="rId10" Type="http://schemas.openxmlformats.org/officeDocument/2006/relationships/tags" Target="../tags/tag210.xml"/><Relationship Id="rId11" Type="http://schemas.openxmlformats.org/officeDocument/2006/relationships/tags" Target="../tags/tag211.xml"/><Relationship Id="rId12" Type="http://schemas.openxmlformats.org/officeDocument/2006/relationships/tags" Target="../tags/tag212.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3.xml"/><Relationship Id="rId2" Type="http://schemas.openxmlformats.org/officeDocument/2006/relationships/tags" Target="../tags/tag214.xml"/><Relationship Id="rId3" Type="http://schemas.openxmlformats.org/officeDocument/2006/relationships/tags" Target="../tags/tag215.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tags" Target="../tags/tag227.xml"/><Relationship Id="rId5" Type="http://schemas.openxmlformats.org/officeDocument/2006/relationships/tags" Target="../tags/tag228.xml"/><Relationship Id="rId6" Type="http://schemas.openxmlformats.org/officeDocument/2006/relationships/tags" Target="../tags/tag229.xml"/><Relationship Id="rId7" Type="http://schemas.openxmlformats.org/officeDocument/2006/relationships/tags" Target="../tags/tag230.xml"/><Relationship Id="rId8" Type="http://schemas.openxmlformats.org/officeDocument/2006/relationships/tags" Target="../tags/tag231.xml"/><Relationship Id="rId9" Type="http://schemas.openxmlformats.org/officeDocument/2006/relationships/tags" Target="../tags/tag232.xml"/><Relationship Id="rId10" Type="http://schemas.openxmlformats.org/officeDocument/2006/relationships/tags" Target="../tags/tag233.xml"/><Relationship Id="rId11" Type="http://schemas.openxmlformats.org/officeDocument/2006/relationships/tags" Target="../tags/tag234.xml"/><Relationship Id="rId12" Type="http://schemas.openxmlformats.org/officeDocument/2006/relationships/tags" Target="../tags/tag235.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tags" Target="../tags/tag252.xml"/><Relationship Id="rId14" Type="http://schemas.openxmlformats.org/officeDocument/2006/relationships/tags" Target="../tags/tag253.xml"/><Relationship Id="rId15" Type="http://schemas.openxmlformats.org/officeDocument/2006/relationships/tags" Target="../tags/tag254.xml"/><Relationship Id="rId16" Type="http://schemas.openxmlformats.org/officeDocument/2006/relationships/tags" Target="../tags/tag255.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tags" Target="../tags/tag263.xml"/><Relationship Id="rId6" Type="http://schemas.openxmlformats.org/officeDocument/2006/relationships/tags" Target="../tags/tag264.xml"/><Relationship Id="rId7" Type="http://schemas.openxmlformats.org/officeDocument/2006/relationships/tags" Target="../tags/tag265.xml"/><Relationship Id="rId8" Type="http://schemas.openxmlformats.org/officeDocument/2006/relationships/tags" Target="../tags/tag266.xml"/><Relationship Id="rId9" Type="http://schemas.openxmlformats.org/officeDocument/2006/relationships/tags" Target="../tags/tag267.xml"/><Relationship Id="rId10" Type="http://schemas.openxmlformats.org/officeDocument/2006/relationships/tags" Target="../tags/tag268.xml"/><Relationship Id="rId11" Type="http://schemas.openxmlformats.org/officeDocument/2006/relationships/tags" Target="../tags/tag269.xml"/><Relationship Id="rId12" Type="http://schemas.openxmlformats.org/officeDocument/2006/relationships/tags" Target="../tags/tag270.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tags" Target="../tags/tag282.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tags" Target="../tags/tag295.xml"/><Relationship Id="rId14" Type="http://schemas.openxmlformats.org/officeDocument/2006/relationships/tags" Target="../tags/tag296.xml"/><Relationship Id="rId15" Type="http://schemas.openxmlformats.org/officeDocument/2006/relationships/tags" Target="../tags/tag297.xml"/><Relationship Id="rId16" Type="http://schemas.openxmlformats.org/officeDocument/2006/relationships/tags" Target="../tags/tag298.xml"/><Relationship Id="rId17" Type="http://schemas.openxmlformats.org/officeDocument/2006/relationships/tags" Target="../tags/tag299.xml"/><Relationship Id="rId18" Type="http://schemas.openxmlformats.org/officeDocument/2006/relationships/tags" Target="../tags/tag300.xml"/><Relationship Id="rId19" Type="http://schemas.openxmlformats.org/officeDocument/2006/relationships/tags" Target="../tags/tag301.xml"/><Relationship Id="rId20" Type="http://schemas.openxmlformats.org/officeDocument/2006/relationships/tags" Target="../tags/tag302.xml"/><Relationship Id="rId2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tags" Target="../tags/tag310.xml"/><Relationship Id="rId6" Type="http://schemas.openxmlformats.org/officeDocument/2006/relationships/tags" Target="../tags/tag311.xml"/><Relationship Id="rId7" Type="http://schemas.openxmlformats.org/officeDocument/2006/relationships/tags" Target="../tags/tag312.xml"/><Relationship Id="rId8" Type="http://schemas.openxmlformats.org/officeDocument/2006/relationships/tags" Target="../tags/tag313.xml"/><Relationship Id="rId9" Type="http://schemas.openxmlformats.org/officeDocument/2006/relationships/tags" Target="../tags/tag314.xml"/><Relationship Id="rId10" Type="http://schemas.openxmlformats.org/officeDocument/2006/relationships/tags" Target="../tags/tag315.xml"/><Relationship Id="rId11" Type="http://schemas.openxmlformats.org/officeDocument/2006/relationships/tags" Target="../tags/tag316.xml"/><Relationship Id="rId12" Type="http://schemas.openxmlformats.org/officeDocument/2006/relationships/tags" Target="../tags/tag317.xml"/><Relationship Id="rId13" Type="http://schemas.openxmlformats.org/officeDocument/2006/relationships/tags" Target="../tags/tag318.xml"/><Relationship Id="rId14" Type="http://schemas.openxmlformats.org/officeDocument/2006/relationships/tags" Target="../tags/tag319.xml"/><Relationship Id="rId1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tags" Target="../tags/tag323.xml"/><Relationship Id="rId5" Type="http://schemas.openxmlformats.org/officeDocument/2006/relationships/tags" Target="../tags/tag324.xml"/><Relationship Id="rId6" Type="http://schemas.openxmlformats.org/officeDocument/2006/relationships/tags" Target="../tags/tag325.xml"/><Relationship Id="rId7" Type="http://schemas.openxmlformats.org/officeDocument/2006/relationships/tags" Target="../tags/tag326.xml"/><Relationship Id="rId8" Type="http://schemas.openxmlformats.org/officeDocument/2006/relationships/tags" Target="../tags/tag327.xml"/><Relationship Id="rId9"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28.xml"/><Relationship Id="rId2" Type="http://schemas.openxmlformats.org/officeDocument/2006/relationships/tags" Target="../tags/tag329.xml"/><Relationship Id="rId3" Type="http://schemas.openxmlformats.org/officeDocument/2006/relationships/tags" Target="../tags/tag33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14"/>
            <p:custDataLst>
              <p:tags r:id="rId1"/>
            </p:custDataLst>
          </p:nvPr>
        </p:nvSpPr>
        <p:spPr/>
        <p:txBody>
          <a:bodyPr/>
          <a:p>
            <a:r>
              <a:rPr altLang="en-US" lang="zh-CN"/>
              <a:t>汇报人：</a:t>
            </a:r>
            <a:r>
              <a:rPr altLang="zh-CN" lang="en-US"/>
              <a:t>xxx</a:t>
            </a:r>
            <a:endParaRPr altLang="en-US" lang="zh-CN"/>
          </a:p>
        </p:txBody>
      </p:sp>
      <p:sp>
        <p:nvSpPr>
          <p:cNvPr id="1048650" name="文本占位符 6"/>
          <p:cNvSpPr>
            <a:spLocks noGrp="1"/>
          </p:cNvSpPr>
          <p:nvPr>
            <p:ph type="body" idx="13"/>
            <p:custDataLst>
              <p:tags r:id="rId2"/>
            </p:custDataLst>
          </p:nvPr>
        </p:nvSpPr>
        <p:spPr/>
        <p:txBody>
          <a:bodyPr/>
          <a:p>
            <a:r>
              <a:rPr altLang="en-US" lang="zh-CN"/>
              <a:t>xxx,a click to unlimited possibilities</a:t>
            </a:r>
            <a:endParaRPr altLang="en-US" lang="zh-CN"/>
          </a:p>
        </p:txBody>
      </p:sp>
      <p:sp>
        <p:nvSpPr>
          <p:cNvPr id="1048652" name="标题 7"/>
          <p:cNvSpPr>
            <a:spLocks noGrp="1"/>
          </p:cNvSpPr>
          <p:nvPr>
            <p:ph type="title" idx="9"/>
            <p:custDataLst>
              <p:tags r:id="rId3"/>
            </p:custDataLst>
          </p:nvPr>
        </p:nvSpPr>
        <p:spPr/>
        <p:txBody>
          <a:bodyPr/>
          <a:p>
            <a:r>
              <a:rPr altLang="en-US" lang="zh-CN"/>
              <a:t>2024年金融科技发展与创新趋势</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8" name="文本占位符 2"/>
          <p:cNvSpPr>
            <a:spLocks noGrp="1"/>
          </p:cNvSpPr>
          <p:nvPr>
            <p:ph type="body" idx="3"/>
            <p:custDataLst>
              <p:tags r:id="rId1"/>
            </p:custDataLst>
          </p:nvPr>
        </p:nvSpPr>
        <p:spPr/>
        <p:txBody>
          <a:bodyPr/>
          <a:p>
            <a:r>
              <a:rPr altLang="en-US" lang="zh-CN"/>
              <a:t>/目录</a:t>
            </a:r>
            <a:endParaRPr altLang="en-US" lang="zh-CN"/>
          </a:p>
        </p:txBody>
      </p:sp>
      <p:sp>
        <p:nvSpPr>
          <p:cNvPr id="1048850" name="标题 6"/>
          <p:cNvSpPr>
            <a:spLocks noGrp="1"/>
          </p:cNvSpPr>
          <p:nvPr>
            <p:ph type="title" idx="2"/>
            <p:custDataLst>
              <p:tags r:id="rId2"/>
            </p:custDataLst>
          </p:nvPr>
        </p:nvSpPr>
        <p:spPr/>
        <p:txBody>
          <a:bodyPr/>
          <a:p>
            <a:r>
              <a:rPr altLang="en-US" lang="zh-CN"/>
              <a:t>目录</a:t>
            </a:r>
            <a:endParaRPr altLang="en-US" lang="zh-CN"/>
          </a:p>
        </p:txBody>
      </p:sp>
      <p:sp>
        <p:nvSpPr>
          <p:cNvPr id="1048852" name="序号"/>
          <p:cNvSpPr txBox="1"/>
          <p:nvPr>
            <p:custDataLst>
              <p:tags r:id="rId3"/>
            </p:custDataLst>
          </p:nvPr>
        </p:nvSpPr>
        <p:spPr>
          <a:xfrm>
            <a:off x="5293360"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02</a:t>
            </a:r>
            <a:endParaRPr b="1" dirty="0" sz="3200" lang="en-US">
              <a:latin typeface="+mj-ea"/>
              <a:ea typeface="+mj-ea"/>
              <a:cs typeface="微软雅黑" panose="020B0503020204020204" pitchFamily="34" charset="-122"/>
            </a:endParaRPr>
          </a:p>
        </p:txBody>
      </p:sp>
      <p:sp>
        <p:nvSpPr>
          <p:cNvPr id="1048854" name="标题"/>
          <p:cNvSpPr txBox="1"/>
          <p:nvPr>
            <p:custDataLst>
              <p:tags r:id="rId4"/>
            </p:custDataLst>
          </p:nvPr>
        </p:nvSpPr>
        <p:spPr>
          <a:xfrm>
            <a:off x="5293360"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金融科技的发展历程</a:t>
            </a:r>
            <a:endParaRPr altLang="en-US" b="1" dirty="0" sz="2000" lang="zh-CN" spc="300">
              <a:latin typeface="+mj-ea"/>
              <a:ea typeface="+mj-ea"/>
              <a:cs typeface="微软雅黑" panose="020B0503020204020204" pitchFamily="34" charset="-122"/>
            </a:endParaRPr>
          </a:p>
        </p:txBody>
      </p:sp>
      <p:sp>
        <p:nvSpPr>
          <p:cNvPr id="1048856" name="序号"/>
          <p:cNvSpPr txBox="1"/>
          <p:nvPr>
            <p:custDataLst>
              <p:tags r:id="rId5"/>
            </p:custDataLst>
          </p:nvPr>
        </p:nvSpPr>
        <p:spPr>
          <a:xfrm>
            <a:off x="165417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01</a:t>
            </a:r>
            <a:endParaRPr b="1" dirty="0" sz="3200" lang="en-US">
              <a:latin typeface="+mj-ea"/>
              <a:ea typeface="+mj-ea"/>
              <a:cs typeface="微软雅黑" panose="020B0503020204020204" pitchFamily="34" charset="-122"/>
            </a:endParaRPr>
          </a:p>
        </p:txBody>
      </p:sp>
      <p:sp>
        <p:nvSpPr>
          <p:cNvPr id="1048858" name="标题"/>
          <p:cNvSpPr txBox="1"/>
          <p:nvPr>
            <p:custDataLst>
              <p:tags r:id="rId6"/>
            </p:custDataLst>
          </p:nvPr>
        </p:nvSpPr>
        <p:spPr>
          <a:xfrm>
            <a:off x="165417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点击此处添加目录标题</a:t>
            </a:r>
            <a:endParaRPr altLang="en-US" b="1" dirty="0" sz="2000" lang="zh-CN" spc="300">
              <a:latin typeface="+mj-ea"/>
              <a:ea typeface="+mj-ea"/>
              <a:cs typeface="微软雅黑" panose="020B0503020204020204" pitchFamily="34" charset="-122"/>
            </a:endParaRPr>
          </a:p>
        </p:txBody>
      </p:sp>
      <p:sp>
        <p:nvSpPr>
          <p:cNvPr id="1048860" name="序号"/>
          <p:cNvSpPr txBox="1"/>
          <p:nvPr>
            <p:custDataLst>
              <p:tags r:id="rId7"/>
            </p:custDataLst>
          </p:nvPr>
        </p:nvSpPr>
        <p:spPr>
          <a:xfrm>
            <a:off x="893254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03</a:t>
            </a:r>
            <a:endParaRPr b="1" dirty="0" sz="3200" lang="en-US">
              <a:latin typeface="+mj-ea"/>
              <a:ea typeface="+mj-ea"/>
              <a:cs typeface="微软雅黑" panose="020B0503020204020204" pitchFamily="34" charset="-122"/>
            </a:endParaRPr>
          </a:p>
        </p:txBody>
      </p:sp>
      <p:sp>
        <p:nvSpPr>
          <p:cNvPr id="1048862" name="标题"/>
          <p:cNvSpPr txBox="1"/>
          <p:nvPr>
            <p:custDataLst>
              <p:tags r:id="rId8"/>
            </p:custDataLst>
          </p:nvPr>
        </p:nvSpPr>
        <p:spPr>
          <a:xfrm>
            <a:off x="893254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2024年金融科技的发展趋势</a:t>
            </a:r>
            <a:endParaRPr altLang="en-US" b="1" dirty="0" sz="2000" lang="zh-CN" spc="300">
              <a:latin typeface="+mj-ea"/>
              <a:ea typeface="+mj-ea"/>
              <a:cs typeface="微软雅黑" panose="020B0503020204020204" pitchFamily="34" charset="-122"/>
            </a:endParaRPr>
          </a:p>
        </p:txBody>
      </p:sp>
      <p:sp>
        <p:nvSpPr>
          <p:cNvPr id="1048864" name="序号"/>
          <p:cNvSpPr txBox="1"/>
          <p:nvPr>
            <p:custDataLst>
              <p:tags r:id="rId9"/>
            </p:custDataLst>
          </p:nvPr>
        </p:nvSpPr>
        <p:spPr>
          <a:xfrm>
            <a:off x="5293360"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05</a:t>
            </a:r>
            <a:endParaRPr b="1" dirty="0" sz="3200" lang="en-US">
              <a:latin typeface="+mj-ea"/>
              <a:ea typeface="+mj-ea"/>
              <a:cs typeface="微软雅黑" panose="020B0503020204020204" pitchFamily="34" charset="-122"/>
            </a:endParaRPr>
          </a:p>
        </p:txBody>
      </p:sp>
      <p:sp>
        <p:nvSpPr>
          <p:cNvPr id="1048866" name="标题"/>
          <p:cNvSpPr txBox="1"/>
          <p:nvPr>
            <p:custDataLst>
              <p:tags r:id="rId10"/>
            </p:custDataLst>
          </p:nvPr>
        </p:nvSpPr>
        <p:spPr>
          <a:xfrm>
            <a:off x="5293360"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金融科技的风险与挑战</a:t>
            </a:r>
            <a:endParaRPr altLang="en-US" b="1" dirty="0" sz="2000" lang="zh-CN" spc="300">
              <a:latin typeface="+mj-ea"/>
              <a:ea typeface="+mj-ea"/>
              <a:cs typeface="微软雅黑" panose="020B0503020204020204" pitchFamily="34" charset="-122"/>
            </a:endParaRPr>
          </a:p>
        </p:txBody>
      </p:sp>
      <p:sp>
        <p:nvSpPr>
          <p:cNvPr id="1048868" name="序号"/>
          <p:cNvSpPr txBox="1"/>
          <p:nvPr>
            <p:custDataLst>
              <p:tags r:id="rId11"/>
            </p:custDataLst>
          </p:nvPr>
        </p:nvSpPr>
        <p:spPr>
          <a:xfrm>
            <a:off x="165417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04</a:t>
            </a:r>
            <a:endParaRPr b="1" dirty="0" sz="3200" lang="en-US">
              <a:latin typeface="+mj-ea"/>
              <a:ea typeface="+mj-ea"/>
              <a:cs typeface="微软雅黑" panose="020B0503020204020204" pitchFamily="34" charset="-122"/>
            </a:endParaRPr>
          </a:p>
        </p:txBody>
      </p:sp>
      <p:sp>
        <p:nvSpPr>
          <p:cNvPr id="1048870" name="标题"/>
          <p:cNvSpPr txBox="1"/>
          <p:nvPr>
            <p:custDataLst>
              <p:tags r:id="rId12"/>
            </p:custDataLst>
          </p:nvPr>
        </p:nvSpPr>
        <p:spPr>
          <a:xfrm>
            <a:off x="1654175"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金融科技的创新方向</a:t>
            </a:r>
            <a:endParaRPr altLang="en-US" b="1" dirty="0" sz="2000" lang="zh-CN" spc="300">
              <a:latin typeface="+mj-ea"/>
              <a:ea typeface="+mj-ea"/>
              <a:cs typeface="微软雅黑" panose="020B0503020204020204" pitchFamily="34" charset="-122"/>
            </a:endParaRPr>
          </a:p>
        </p:txBody>
      </p:sp>
      <p:sp>
        <p:nvSpPr>
          <p:cNvPr id="1048872" name="序号"/>
          <p:cNvSpPr txBox="1"/>
          <p:nvPr>
            <p:custDataLst>
              <p:tags r:id="rId13"/>
            </p:custDataLst>
          </p:nvPr>
        </p:nvSpPr>
        <p:spPr>
          <a:xfrm>
            <a:off x="893254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06</a:t>
            </a:r>
            <a:endParaRPr b="1" dirty="0" sz="3200" lang="en-US">
              <a:latin typeface="+mj-ea"/>
              <a:ea typeface="+mj-ea"/>
              <a:cs typeface="微软雅黑" panose="020B0503020204020204" pitchFamily="34" charset="-122"/>
            </a:endParaRPr>
          </a:p>
        </p:txBody>
      </p:sp>
      <p:sp>
        <p:nvSpPr>
          <p:cNvPr id="1048874" name="标题"/>
          <p:cNvSpPr txBox="1"/>
          <p:nvPr>
            <p:custDataLst>
              <p:tags r:id="rId14"/>
            </p:custDataLst>
          </p:nvPr>
        </p:nvSpPr>
        <p:spPr>
          <a:xfrm>
            <a:off x="8932545"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结论与建议</a:t>
            </a:r>
            <a:endParaRPr altLang="en-US" b="1" dirty="0" sz="2000" lang="zh-CN" spc="300">
              <a:latin typeface="+mj-ea"/>
              <a:ea typeface="+mj-ea"/>
              <a:cs typeface="微软雅黑" panose="020B0503020204020204" pitchFamily="34" charset="-122"/>
            </a:endParaRPr>
          </a:p>
        </p:txBody>
      </p:sp>
    </p:spTree>
    <p:custDataLst>
      <p:tags r:id="rId1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10" name="文本占位符 3"/>
          <p:cNvSpPr>
            <a:spLocks noGrp="1"/>
          </p:cNvSpPr>
          <p:nvPr>
            <p:ph type="body" idx="2"/>
            <p:custDataLst>
              <p:tags r:id="rId1"/>
            </p:custDataLst>
          </p:nvPr>
        </p:nvSpPr>
        <p:spPr/>
        <p:txBody>
          <a:bodyPr/>
          <a:p>
            <a:r>
              <a:rPr altLang="en-US" dirty="0" lang="zh-CN"/>
              <a:t>01</a:t>
            </a:r>
            <a:endParaRPr altLang="en-US" dirty="0" lang="zh-CN"/>
          </a:p>
        </p:txBody>
      </p:sp>
      <p:sp>
        <p:nvSpPr>
          <p:cNvPr id="1048912" name="标题 4"/>
          <p:cNvSpPr>
            <a:spLocks noGrp="1"/>
          </p:cNvSpPr>
          <p:nvPr>
            <p:ph type="title" idx="1"/>
            <p:custDataLst>
              <p:tags r:id="rId2"/>
            </p:custDataLst>
          </p:nvPr>
        </p:nvSpPr>
        <p:spPr/>
        <p:txBody>
          <a:bodyPr/>
          <a:p>
            <a:r>
              <a:rPr altLang="en-US" dirty="0" lang="zh-CN"/>
              <a:t>添加章节标题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8" name="文本占位符 3"/>
          <p:cNvSpPr>
            <a:spLocks noGrp="1"/>
          </p:cNvSpPr>
          <p:nvPr>
            <p:ph type="body" idx="2"/>
            <p:custDataLst>
              <p:tags r:id="rId1"/>
            </p:custDataLst>
          </p:nvPr>
        </p:nvSpPr>
        <p:spPr/>
        <p:txBody>
          <a:bodyPr/>
          <a:p>
            <a:r>
              <a:rPr altLang="en-US" dirty="0" lang="zh-CN"/>
              <a:t>02</a:t>
            </a:r>
            <a:endParaRPr altLang="en-US" dirty="0" lang="zh-CN"/>
          </a:p>
        </p:txBody>
      </p:sp>
      <p:sp>
        <p:nvSpPr>
          <p:cNvPr id="1048950" name="标题 4"/>
          <p:cNvSpPr>
            <a:spLocks noGrp="1"/>
          </p:cNvSpPr>
          <p:nvPr>
            <p:ph type="title" idx="1"/>
            <p:custDataLst>
              <p:tags r:id="rId2"/>
            </p:custDataLst>
          </p:nvPr>
        </p:nvSpPr>
        <p:spPr/>
        <p:txBody>
          <a:bodyPr/>
          <a:p>
            <a:r>
              <a:rPr altLang="en-US" dirty="0" lang="zh-CN"/>
              <a:t>金融科技的发展历程</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0" name="标题 2"/>
          <p:cNvSpPr>
            <a:spLocks noGrp="1"/>
          </p:cNvSpPr>
          <p:nvPr>
            <p:ph type="title" idx="2"/>
          </p:nvPr>
        </p:nvSpPr>
        <p:spPr/>
        <p:txBody>
          <a:bodyPr/>
          <a:p>
            <a:r>
              <a:rPr altLang="en-US" lang="zh-CN"/>
              <a:t>金融科技的定义与背景</a:t>
            </a:r>
            <a:endParaRPr altLang="en-US" lang="zh-CN"/>
          </a:p>
        </p:txBody>
      </p:sp>
      <p:sp>
        <p:nvSpPr>
          <p:cNvPr id="104902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2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金融科技的定义：金融科技是指运用科技手段对传统金融业务进行创新和升级改造的一种新型金融服务形态</a:t>
            </a:r>
            <a:endParaRPr altLang="en-US" dirty="0" sz="2000" lang="zh-CN" spc="150">
              <a:solidFill>
                <a:schemeClr val="tx1">
                  <a:lumMod val="85000"/>
                  <a:lumOff val="15000"/>
                </a:schemeClr>
              </a:solidFill>
              <a:latin typeface="+mn-ea"/>
              <a:sym typeface="+mn-ea"/>
            </a:endParaRPr>
          </a:p>
        </p:txBody>
      </p:sp>
      <p:sp>
        <p:nvSpPr>
          <p:cNvPr id="104902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金融科技的发展历程：从最初的电子化、网络化到现在的智能化、数字化，金融科技经历了不断的发展和变革</a:t>
            </a:r>
            <a:endParaRPr altLang="en-US" dirty="0" sz="2000" lang="zh-CN" spc="150">
              <a:solidFill>
                <a:schemeClr val="tx1">
                  <a:lumMod val="85000"/>
                  <a:lumOff val="15000"/>
                </a:schemeClr>
              </a:solidFill>
              <a:latin typeface="+mn-ea"/>
              <a:sym typeface="+mn-ea"/>
            </a:endParaRPr>
          </a:p>
        </p:txBody>
      </p:sp>
      <p:sp>
        <p:nvSpPr>
          <p:cNvPr id="104903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金融科技的应用场景：包括移动支付、在线理财、区块链技术、人工智能等</a:t>
            </a:r>
            <a:endParaRPr altLang="en-US" dirty="0" sz="2000" lang="zh-CN" spc="150">
              <a:solidFill>
                <a:schemeClr val="tx1">
                  <a:lumMod val="85000"/>
                  <a:lumOff val="15000"/>
                </a:schemeClr>
              </a:solidFill>
              <a:latin typeface="+mn-ea"/>
              <a:sym typeface="+mn-ea"/>
            </a:endParaRPr>
          </a:p>
        </p:txBody>
      </p:sp>
      <p:sp>
        <p:nvSpPr>
          <p:cNvPr id="104904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金融科技对传统金融业的影响：包括提高效率、降低成本、优化服务等方面</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84" name="标题 2"/>
          <p:cNvSpPr>
            <a:spLocks noGrp="1"/>
          </p:cNvSpPr>
          <p:nvPr>
            <p:ph type="title" idx="2"/>
          </p:nvPr>
        </p:nvSpPr>
        <p:spPr/>
        <p:txBody>
          <a:bodyPr/>
          <a:p>
            <a:r>
              <a:rPr altLang="en-US" lang="zh-CN"/>
              <a:t>金融科技的发展阶段</a:t>
            </a:r>
            <a:endParaRPr altLang="en-US" lang="zh-CN"/>
          </a:p>
        </p:txBody>
      </p:sp>
      <p:sp>
        <p:nvSpPr>
          <p:cNvPr id="104908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金融科技3.0时代：区块链、人工智能等新兴技术的应用</a:t>
            </a:r>
            <a:endParaRPr altLang="zh-CN" dirty="0" lang="en-US">
              <a:solidFill>
                <a:schemeClr val="dk1">
                  <a:lumMod val="80000"/>
                  <a:lumOff val="20000"/>
                </a:schemeClr>
              </a:solidFill>
              <a:latin typeface="+mn-ea"/>
              <a:sym typeface="+mn-ea"/>
            </a:endParaRPr>
          </a:p>
        </p:txBody>
      </p:sp>
      <p:sp>
        <p:nvSpPr>
          <p:cNvPr id="104909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金融科技1.0时代：互联网金融</a:t>
            </a:r>
            <a:endParaRPr altLang="en-US" dirty="0" lang="zh-CN">
              <a:solidFill>
                <a:schemeClr val="dk1">
                  <a:lumMod val="80000"/>
                  <a:lumOff val="20000"/>
                </a:schemeClr>
              </a:solidFill>
              <a:latin typeface="+mn-ea"/>
              <a:sym typeface="+mn-ea"/>
            </a:endParaRPr>
          </a:p>
        </p:txBody>
      </p:sp>
      <p:sp>
        <p:nvSpPr>
          <p:cNvPr id="104910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金融科技2.0时代：移动支付</a:t>
            </a:r>
            <a:endParaRPr altLang="en-US" dirty="0" lang="zh-CN">
              <a:solidFill>
                <a:schemeClr val="dk1">
                  <a:lumMod val="80000"/>
                  <a:lumOff val="20000"/>
                </a:schemeClr>
              </a:solidFill>
              <a:latin typeface="+mn-ea"/>
              <a:sym typeface="+mn-ea"/>
            </a:endParaRPr>
          </a:p>
        </p:txBody>
      </p:sp>
      <p:sp>
        <p:nvSpPr>
          <p:cNvPr id="104911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金融科技4.0时代：数字化、智能化、开放化、普惠化的发展趋势</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56" name="标题 2"/>
          <p:cNvSpPr>
            <a:spLocks noGrp="1"/>
          </p:cNvSpPr>
          <p:nvPr>
            <p:ph type="title" idx="2"/>
          </p:nvPr>
        </p:nvSpPr>
        <p:spPr/>
        <p:txBody>
          <a:bodyPr/>
          <a:p>
            <a:r>
              <a:rPr altLang="en-US" lang="zh-CN"/>
              <a:t>金融科技的应用领域</a:t>
            </a:r>
            <a:endParaRPr altLang="en-US" lang="zh-CN"/>
          </a:p>
        </p:txBody>
      </p:sp>
      <p:sp>
        <p:nvSpPr>
          <p:cNvPr id="1049158" name="矩形 38"/>
          <p:cNvSpPr/>
          <p:nvPr>
            <p:custDataLst>
              <p:tags r:id="rId1"/>
            </p:custDataLst>
          </p:nvPr>
        </p:nvSpPr>
        <p:spPr>
          <a:xfrm rot="204112">
            <a:off x="1527310" y="1490400"/>
            <a:ext cx="4049330" cy="2113566"/>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60" name="矩形 39"/>
          <p:cNvSpPr/>
          <p:nvPr>
            <p:custDataLst>
              <p:tags r:id="rId2"/>
            </p:custDataLst>
          </p:nvPr>
        </p:nvSpPr>
        <p:spPr>
          <a:xfrm>
            <a:off x="1531989" y="1491068"/>
            <a:ext cx="4049330" cy="2113566"/>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62" name="TextBox 2"/>
          <p:cNvSpPr txBox="1"/>
          <p:nvPr>
            <p:custDataLst>
              <p:tags r:id="rId3"/>
            </p:custDataLst>
          </p:nvPr>
        </p:nvSpPr>
        <p:spPr>
          <a:xfrm>
            <a:off x="1766607"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移动支付</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164" name="矩形 100"/>
          <p:cNvSpPr/>
          <p:nvPr>
            <p:custDataLst>
              <p:tags r:id="rId4"/>
            </p:custDataLst>
          </p:nvPr>
        </p:nvSpPr>
        <p:spPr>
          <a:xfrm rot="204112">
            <a:off x="6604012" y="1490400"/>
            <a:ext cx="4049330" cy="2113566"/>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66" name="矩形 101"/>
          <p:cNvSpPr/>
          <p:nvPr>
            <p:custDataLst>
              <p:tags r:id="rId5"/>
            </p:custDataLst>
          </p:nvPr>
        </p:nvSpPr>
        <p:spPr>
          <a:xfrm>
            <a:off x="6609360" y="1491068"/>
            <a:ext cx="4049330" cy="2113566"/>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68" name="TextBox 2"/>
          <p:cNvSpPr txBox="1"/>
          <p:nvPr>
            <p:custDataLst>
              <p:tags r:id="rId6"/>
            </p:custDataLst>
          </p:nvPr>
        </p:nvSpPr>
        <p:spPr>
          <a:xfrm>
            <a:off x="6844646"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区块链技术</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170" name="矩形 122"/>
          <p:cNvSpPr/>
          <p:nvPr>
            <p:custDataLst>
              <p:tags r:id="rId7"/>
            </p:custDataLst>
          </p:nvPr>
        </p:nvSpPr>
        <p:spPr>
          <a:xfrm rot="204112">
            <a:off x="1527310" y="4135365"/>
            <a:ext cx="4049330" cy="2113566"/>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72" name="矩形 123"/>
          <p:cNvSpPr/>
          <p:nvPr>
            <p:custDataLst>
              <p:tags r:id="rId8"/>
            </p:custDataLst>
          </p:nvPr>
        </p:nvSpPr>
        <p:spPr>
          <a:xfrm>
            <a:off x="1531989" y="4136034"/>
            <a:ext cx="4049330" cy="211356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74" name="TextBox 2"/>
          <p:cNvSpPr txBox="1"/>
          <p:nvPr>
            <p:custDataLst>
              <p:tags r:id="rId9"/>
            </p:custDataLst>
          </p:nvPr>
        </p:nvSpPr>
        <p:spPr>
          <a:xfrm>
            <a:off x="1765938" y="4301135"/>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人工智能</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176" name="矩形 89"/>
          <p:cNvSpPr/>
          <p:nvPr>
            <p:custDataLst>
              <p:tags r:id="rId10"/>
            </p:custDataLst>
          </p:nvPr>
        </p:nvSpPr>
        <p:spPr>
          <a:xfrm rot="204112">
            <a:off x="6604012" y="4135365"/>
            <a:ext cx="4049330" cy="2113566"/>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78" name="矩形 90"/>
          <p:cNvSpPr/>
          <p:nvPr>
            <p:custDataLst>
              <p:tags r:id="rId11"/>
            </p:custDataLst>
          </p:nvPr>
        </p:nvSpPr>
        <p:spPr>
          <a:xfrm>
            <a:off x="6609360" y="4136034"/>
            <a:ext cx="4049330" cy="2113566"/>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0" name="TextBox 2"/>
          <p:cNvSpPr txBox="1"/>
          <p:nvPr>
            <p:custDataLst>
              <p:tags r:id="rId12"/>
            </p:custDataLst>
          </p:nvPr>
        </p:nvSpPr>
        <p:spPr>
          <a:xfrm>
            <a:off x="6843309" y="4301135"/>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大数据与云计算</a:t>
            </a:r>
            <a:endParaRPr altLang="en-US" b="1" dirty="0" sz="4400" lang="zh-CN" spc="150">
              <a:solidFill>
                <a:srgbClr val="FFFFFF"/>
              </a:solidFill>
              <a:latin typeface="+mj-ea"/>
              <a:ea typeface="+mj-ea"/>
              <a:cs typeface="微软雅黑" panose="020B0503020204020204"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20" name="文本占位符 3"/>
          <p:cNvSpPr>
            <a:spLocks noGrp="1"/>
          </p:cNvSpPr>
          <p:nvPr>
            <p:ph type="body" idx="2"/>
            <p:custDataLst>
              <p:tags r:id="rId1"/>
            </p:custDataLst>
          </p:nvPr>
        </p:nvSpPr>
        <p:spPr/>
        <p:txBody>
          <a:bodyPr/>
          <a:p>
            <a:r>
              <a:rPr altLang="en-US" dirty="0" lang="zh-CN"/>
              <a:t>03</a:t>
            </a:r>
            <a:endParaRPr altLang="en-US" dirty="0" lang="zh-CN"/>
          </a:p>
        </p:txBody>
      </p:sp>
      <p:sp>
        <p:nvSpPr>
          <p:cNvPr id="1049222" name="标题 4"/>
          <p:cNvSpPr>
            <a:spLocks noGrp="1"/>
          </p:cNvSpPr>
          <p:nvPr>
            <p:ph type="title" idx="1"/>
            <p:custDataLst>
              <p:tags r:id="rId2"/>
            </p:custDataLst>
          </p:nvPr>
        </p:nvSpPr>
        <p:spPr/>
        <p:txBody>
          <a:bodyPr/>
          <a:p>
            <a:r>
              <a:rPr altLang="en-US" dirty="0" lang="zh-CN"/>
              <a:t>2024年金融科技的发展趋势</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92" name="标题 2"/>
          <p:cNvSpPr>
            <a:spLocks noGrp="1"/>
          </p:cNvSpPr>
          <p:nvPr>
            <p:ph type="title" idx="2"/>
          </p:nvPr>
        </p:nvSpPr>
        <p:spPr/>
        <p:txBody>
          <a:bodyPr/>
          <a:p>
            <a:r>
              <a:rPr altLang="en-US" lang="zh-CN"/>
              <a:t>区块链技术的应用</a:t>
            </a:r>
            <a:endParaRPr altLang="en-US" lang="zh-CN"/>
          </a:p>
        </p:txBody>
      </p:sp>
      <p:sp>
        <p:nvSpPr>
          <p:cNvPr id="104929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区块链技术在金融科技领域中的优势和挑战</a:t>
            </a:r>
            <a:endParaRPr altLang="zh-CN" dirty="0" lang="en-US">
              <a:solidFill>
                <a:schemeClr val="dk1">
                  <a:lumMod val="80000"/>
                  <a:lumOff val="20000"/>
                </a:schemeClr>
              </a:solidFill>
              <a:latin typeface="+mn-ea"/>
              <a:sym typeface="+mn-ea"/>
            </a:endParaRPr>
          </a:p>
        </p:txBody>
      </p:sp>
      <p:sp>
        <p:nvSpPr>
          <p:cNvPr id="104930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区块链技术的基本原理和特点</a:t>
            </a:r>
            <a:endParaRPr altLang="en-US" dirty="0" lang="zh-CN">
              <a:solidFill>
                <a:schemeClr val="dk1">
                  <a:lumMod val="80000"/>
                  <a:lumOff val="20000"/>
                </a:schemeClr>
              </a:solidFill>
              <a:latin typeface="+mn-ea"/>
              <a:sym typeface="+mn-ea"/>
            </a:endParaRPr>
          </a:p>
        </p:txBody>
      </p:sp>
      <p:sp>
        <p:nvSpPr>
          <p:cNvPr id="104931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2024年金融科技领域中区块链技术的应用场景</a:t>
            </a:r>
            <a:endParaRPr altLang="en-US" dirty="0" lang="zh-CN">
              <a:solidFill>
                <a:schemeClr val="dk1">
                  <a:lumMod val="80000"/>
                  <a:lumOff val="20000"/>
                </a:schemeClr>
              </a:solidFill>
              <a:latin typeface="+mn-ea"/>
              <a:sym typeface="+mn-ea"/>
            </a:endParaRPr>
          </a:p>
        </p:txBody>
      </p:sp>
      <p:sp>
        <p:nvSpPr>
          <p:cNvPr id="104931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区块链技术在金融科技领域中的未来发展趋势</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64" name="标题 2"/>
          <p:cNvSpPr>
            <a:spLocks noGrp="1"/>
          </p:cNvSpPr>
          <p:nvPr>
            <p:ph type="title" idx="2"/>
          </p:nvPr>
        </p:nvSpPr>
        <p:spPr/>
        <p:txBody>
          <a:bodyPr/>
          <a:p>
            <a:r>
              <a:rPr altLang="en-US" lang="zh-CN"/>
              <a:t>人工智能在金融领域的应用</a:t>
            </a:r>
            <a:endParaRPr altLang="en-US" lang="zh-CN"/>
          </a:p>
        </p:txBody>
      </p:sp>
      <p:sp>
        <p:nvSpPr>
          <p:cNvPr id="104936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智能风控：利用人工智能技术对金融风险进行识别、评估和控制</a:t>
            </a:r>
            <a:endParaRPr altLang="en-US" dirty="0" sz="1200" lang="zh-CN" spc="150">
              <a:solidFill>
                <a:schemeClr val="tx1">
                  <a:lumMod val="65000"/>
                  <a:lumOff val="35000"/>
                </a:schemeClr>
              </a:solidFill>
              <a:latin typeface="+mn-ea"/>
              <a:sym typeface="+mn-ea"/>
            </a:endParaRPr>
          </a:p>
        </p:txBody>
      </p:sp>
      <p:sp>
        <p:nvSpPr>
          <p:cNvPr id="104936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智能投顾：通过人工智能技术为客户提供个性化的投资理财建议</a:t>
            </a:r>
            <a:endParaRPr altLang="en-US" dirty="0" sz="1200" lang="zh-CN" spc="150">
              <a:solidFill>
                <a:schemeClr val="tx1">
                  <a:lumMod val="65000"/>
                  <a:lumOff val="35000"/>
                </a:schemeClr>
              </a:solidFill>
              <a:latin typeface="+mn-ea"/>
              <a:sym typeface="+mn-ea"/>
            </a:endParaRPr>
          </a:p>
        </p:txBody>
      </p:sp>
      <p:sp>
        <p:nvSpPr>
          <p:cNvPr id="104937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智能信贷：利用人工智能技术对借款人的信用状况进行评估，提高信贷审批效率</a:t>
            </a:r>
            <a:endParaRPr altLang="en-US" dirty="0" sz="1200" lang="zh-CN" spc="150">
              <a:solidFill>
                <a:schemeClr val="tx1">
                  <a:lumMod val="65000"/>
                  <a:lumOff val="35000"/>
                </a:schemeClr>
              </a:solidFill>
              <a:latin typeface="+mn-ea"/>
              <a:sym typeface="+mn-ea"/>
            </a:endParaRPr>
          </a:p>
        </p:txBody>
      </p:sp>
      <p:sp>
        <p:nvSpPr>
          <p:cNvPr id="104937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区块链技术：区块链技术在金融领域的应用，如数字货币、智能合约等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12" name="标题 2"/>
          <p:cNvSpPr>
            <a:spLocks noGrp="1"/>
          </p:cNvSpPr>
          <p:nvPr>
            <p:ph type="title" idx="2"/>
          </p:nvPr>
        </p:nvSpPr>
        <p:spPr/>
        <p:txBody>
          <a:bodyPr/>
          <a:p>
            <a:r>
              <a:rPr altLang="en-US" lang="zh-CN"/>
              <a:t>云计算对金融科技的影响</a:t>
            </a:r>
            <a:endParaRPr altLang="en-US" lang="zh-CN"/>
          </a:p>
        </p:txBody>
      </p:sp>
      <p:sp>
        <p:nvSpPr>
          <p:cNvPr id="104941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云计算技术推动了金融科技的创新和发展，为金融行业带来了更多的可能性</a:t>
            </a:r>
            <a:endParaRPr altLang="zh-CN" dirty="0" lang="en-US">
              <a:solidFill>
                <a:schemeClr val="dk1">
                  <a:lumMod val="80000"/>
                  <a:lumOff val="20000"/>
                </a:schemeClr>
              </a:solidFill>
              <a:latin typeface="+mn-ea"/>
              <a:sym typeface="+mn-ea"/>
            </a:endParaRPr>
          </a:p>
        </p:txBody>
      </p:sp>
      <p:sp>
        <p:nvSpPr>
          <p:cNvPr id="104942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云计算技术为金融科技提供了更高效、更灵活的数据处理和分析能力</a:t>
            </a:r>
            <a:endParaRPr altLang="en-US" dirty="0" lang="zh-CN">
              <a:solidFill>
                <a:schemeClr val="dk1">
                  <a:lumMod val="80000"/>
                  <a:lumOff val="20000"/>
                </a:schemeClr>
              </a:solidFill>
              <a:latin typeface="+mn-ea"/>
              <a:sym typeface="+mn-ea"/>
            </a:endParaRPr>
          </a:p>
        </p:txBody>
      </p:sp>
      <p:sp>
        <p:nvSpPr>
          <p:cNvPr id="104943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云计算技术提高了金融科技的安全性和稳定性，降低了风险</a:t>
            </a:r>
            <a:endParaRPr altLang="en-US" dirty="0" lang="zh-CN">
              <a:solidFill>
                <a:schemeClr val="dk1">
                  <a:lumMod val="80000"/>
                  <a:lumOff val="20000"/>
                </a:schemeClr>
              </a:solidFill>
              <a:latin typeface="+mn-ea"/>
              <a:sym typeface="+mn-ea"/>
            </a:endParaRPr>
          </a:p>
        </p:txBody>
      </p:sp>
      <p:sp>
        <p:nvSpPr>
          <p:cNvPr id="104943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云计算技术为金融科技提供了更广泛的应用场景，推动了金融行业的数字化转型</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84" name="标题 2"/>
          <p:cNvSpPr>
            <a:spLocks noGrp="1"/>
          </p:cNvSpPr>
          <p:nvPr>
            <p:ph type="title" idx="2"/>
          </p:nvPr>
        </p:nvSpPr>
        <p:spPr/>
        <p:txBody>
          <a:bodyPr/>
          <a:p>
            <a:r>
              <a:rPr altLang="en-US" lang="zh-CN"/>
              <a:t>大数据在金融科技中的作用</a:t>
            </a:r>
            <a:endParaRPr altLang="en-US" lang="zh-CN"/>
          </a:p>
        </p:txBody>
      </p:sp>
      <p:sp>
        <p:nvSpPr>
          <p:cNvPr id="104948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8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大数据技术能够提高金融行业的决策效率和准确性</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49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9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大数据技术能够加强金融行业的风险管理和控制能力</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49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0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大数据技术能够推动金融行业的创新和变革</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50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0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大数据技术能够为金融行业提供更加精准的客户画像和营销策略</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48" name="文本占位符 3"/>
          <p:cNvSpPr>
            <a:spLocks noGrp="1"/>
          </p:cNvSpPr>
          <p:nvPr>
            <p:ph type="body" idx="2"/>
            <p:custDataLst>
              <p:tags r:id="rId1"/>
            </p:custDataLst>
          </p:nvPr>
        </p:nvSpPr>
        <p:spPr/>
        <p:txBody>
          <a:bodyPr/>
          <a:p>
            <a:r>
              <a:rPr altLang="en-US" dirty="0" lang="zh-CN"/>
              <a:t>04</a:t>
            </a:r>
            <a:endParaRPr altLang="en-US" dirty="0" lang="zh-CN"/>
          </a:p>
        </p:txBody>
      </p:sp>
      <p:sp>
        <p:nvSpPr>
          <p:cNvPr id="1049550" name="标题 4"/>
          <p:cNvSpPr>
            <a:spLocks noGrp="1"/>
          </p:cNvSpPr>
          <p:nvPr>
            <p:ph type="title" idx="1"/>
            <p:custDataLst>
              <p:tags r:id="rId2"/>
            </p:custDataLst>
          </p:nvPr>
        </p:nvSpPr>
        <p:spPr/>
        <p:txBody>
          <a:bodyPr/>
          <a:p>
            <a:r>
              <a:rPr altLang="en-US" dirty="0" lang="zh-CN"/>
              <a:t>金融科技的创新方向</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20" name="标题 2"/>
          <p:cNvSpPr>
            <a:spLocks noGrp="1"/>
          </p:cNvSpPr>
          <p:nvPr>
            <p:ph type="title" idx="2"/>
          </p:nvPr>
        </p:nvSpPr>
        <p:spPr/>
        <p:txBody>
          <a:bodyPr/>
          <a:p>
            <a:r>
              <a:rPr altLang="en-US" lang="zh-CN"/>
              <a:t>金融科技与互联网的融合</a:t>
            </a:r>
            <a:endParaRPr altLang="en-US" lang="zh-CN"/>
          </a:p>
        </p:txBody>
      </p:sp>
      <p:sp>
        <p:nvSpPr>
          <p:cNvPr id="104962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2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2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2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金融科技与互联网的融合方式</a:t>
            </a:r>
            <a:endParaRPr altLang="en-US" sz="1400" lang="zh-CN" spc="150">
              <a:solidFill>
                <a:schemeClr val="tx1"/>
              </a:solidFill>
              <a:effectLst/>
              <a:latin typeface="+mn-ea"/>
              <a:sym typeface="+mn-ea"/>
            </a:endParaRPr>
          </a:p>
        </p:txBody>
      </p:sp>
      <p:sp>
        <p:nvSpPr>
          <p:cNvPr id="104963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互联网技术对金融行业的影响</a:t>
            </a:r>
            <a:endParaRPr altLang="en-US" dirty="0" sz="1400" lang="zh-CN" spc="150">
              <a:solidFill>
                <a:schemeClr val="tx1"/>
              </a:solidFill>
              <a:effectLst/>
              <a:latin typeface="+mn-ea"/>
              <a:sym typeface="+mn-ea"/>
            </a:endParaRPr>
          </a:p>
        </p:txBody>
      </p:sp>
      <p:sp>
        <p:nvSpPr>
          <p:cNvPr id="104963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融合带来的创新和变革</a:t>
            </a:r>
            <a:endParaRPr altLang="en-US" sz="1400" lang="zh-CN" spc="150">
              <a:solidFill>
                <a:schemeClr val="tx1"/>
              </a:solidFill>
              <a:effectLst/>
              <a:latin typeface="+mn-ea"/>
              <a:sym typeface="+mn-ea"/>
            </a:endParaRPr>
          </a:p>
        </p:txBody>
      </p:sp>
      <p:sp>
        <p:nvSpPr>
          <p:cNvPr id="104963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未来发展趋势和前景</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76" name="标题 2"/>
          <p:cNvSpPr>
            <a:spLocks noGrp="1"/>
          </p:cNvSpPr>
          <p:nvPr>
            <p:ph type="title" idx="2"/>
          </p:nvPr>
        </p:nvSpPr>
        <p:spPr/>
        <p:txBody>
          <a:bodyPr/>
          <a:p>
            <a:r>
              <a:rPr altLang="en-US" lang="zh-CN"/>
              <a:t>金融科技的数字化转型</a:t>
            </a:r>
            <a:endParaRPr altLang="en-US" lang="zh-CN"/>
          </a:p>
        </p:txBody>
      </p:sp>
      <p:sp>
        <p:nvSpPr>
          <p:cNvPr id="104967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8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数字化转型的背景和意义</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68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8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数字化转型的主要方向和目标</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69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9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数字化转型的关键技术和应用</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69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9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数字化转型的实践案例和效果评估</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40" name="标题 2"/>
          <p:cNvSpPr>
            <a:spLocks noGrp="1"/>
          </p:cNvSpPr>
          <p:nvPr>
            <p:ph type="title" idx="2"/>
          </p:nvPr>
        </p:nvSpPr>
        <p:spPr/>
        <p:txBody>
          <a:bodyPr/>
          <a:p>
            <a:r>
              <a:rPr altLang="en-US" lang="zh-CN"/>
              <a:t>金融科技的智能化升级</a:t>
            </a:r>
            <a:endParaRPr altLang="en-US" lang="zh-CN"/>
          </a:p>
        </p:txBody>
      </p:sp>
      <p:sp>
        <p:nvSpPr>
          <p:cNvPr id="1049742"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人工智能技术在金融领域的应用</a:t>
            </a:r>
            <a:endParaRPr altLang="en-US" dirty="0" sz="1200" lang="zh-CN" spc="150">
              <a:solidFill>
                <a:schemeClr val="tx1">
                  <a:lumMod val="65000"/>
                  <a:lumOff val="35000"/>
                </a:schemeClr>
              </a:solidFill>
              <a:latin typeface="+mn-ea"/>
              <a:sym typeface="+mn-ea"/>
            </a:endParaRPr>
          </a:p>
        </p:txBody>
      </p:sp>
      <p:sp>
        <p:nvSpPr>
          <p:cNvPr id="1049744"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智能风控和反欺诈技术</a:t>
            </a:r>
            <a:endParaRPr altLang="en-US" dirty="0" sz="1200" lang="zh-CN" spc="150">
              <a:solidFill>
                <a:schemeClr val="tx1">
                  <a:lumMod val="65000"/>
                  <a:lumOff val="35000"/>
                </a:schemeClr>
              </a:solidFill>
              <a:latin typeface="+mn-ea"/>
              <a:sym typeface="+mn-ea"/>
            </a:endParaRPr>
          </a:p>
        </p:txBody>
      </p:sp>
      <p:sp>
        <p:nvSpPr>
          <p:cNvPr id="1049746"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智能投顾和财富管理</a:t>
            </a:r>
            <a:endParaRPr altLang="en-US" dirty="0" sz="1200" lang="zh-CN" spc="150">
              <a:solidFill>
                <a:schemeClr val="tx1">
                  <a:lumMod val="65000"/>
                  <a:lumOff val="35000"/>
                </a:schemeClr>
              </a:solidFill>
              <a:latin typeface="+mn-ea"/>
              <a:sym typeface="+mn-ea"/>
            </a:endParaRPr>
          </a:p>
        </p:txBody>
      </p:sp>
      <p:sp>
        <p:nvSpPr>
          <p:cNvPr id="1049748"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智能客服和语音识别技术</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88" name="标题 2"/>
          <p:cNvSpPr>
            <a:spLocks noGrp="1"/>
          </p:cNvSpPr>
          <p:nvPr>
            <p:ph type="title" idx="2"/>
          </p:nvPr>
        </p:nvSpPr>
        <p:spPr/>
        <p:txBody>
          <a:bodyPr/>
          <a:p>
            <a:r>
              <a:rPr altLang="en-US" lang="zh-CN"/>
              <a:t>金融科技的跨界合作与创新</a:t>
            </a:r>
            <a:endParaRPr altLang="en-US" lang="zh-CN"/>
          </a:p>
        </p:txBody>
      </p:sp>
      <p:sp>
        <p:nvSpPr>
          <p:cNvPr id="104979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区块链技术：区块链技术在金融科技中的应用，如数字货币、智能合约等</a:t>
            </a:r>
            <a:endParaRPr altLang="zh-CN" dirty="0" lang="en-US">
              <a:solidFill>
                <a:schemeClr val="dk1">
                  <a:lumMod val="80000"/>
                  <a:lumOff val="20000"/>
                </a:schemeClr>
              </a:solidFill>
              <a:latin typeface="+mn-ea"/>
              <a:sym typeface="+mn-ea"/>
            </a:endParaRPr>
          </a:p>
        </p:txBody>
      </p:sp>
      <p:sp>
        <p:nvSpPr>
          <p:cNvPr id="104979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跨界合作：金融科技与不同领域的合作，如人工智能、区块链、大数据等</a:t>
            </a:r>
            <a:endParaRPr altLang="en-US" dirty="0" lang="zh-CN">
              <a:solidFill>
                <a:schemeClr val="dk1">
                  <a:lumMod val="80000"/>
                  <a:lumOff val="20000"/>
                </a:schemeClr>
              </a:solidFill>
              <a:latin typeface="+mn-ea"/>
              <a:sym typeface="+mn-ea"/>
            </a:endParaRPr>
          </a:p>
        </p:txBody>
      </p:sp>
      <p:sp>
        <p:nvSpPr>
          <p:cNvPr id="104980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创新方向：金融科技在支付、投融资、保险等领域的创新应用</a:t>
            </a:r>
            <a:endParaRPr altLang="en-US" dirty="0" lang="zh-CN">
              <a:solidFill>
                <a:schemeClr val="dk1">
                  <a:lumMod val="80000"/>
                  <a:lumOff val="20000"/>
                </a:schemeClr>
              </a:solidFill>
              <a:latin typeface="+mn-ea"/>
              <a:sym typeface="+mn-ea"/>
            </a:endParaRPr>
          </a:p>
        </p:txBody>
      </p:sp>
      <p:sp>
        <p:nvSpPr>
          <p:cNvPr id="104981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人工智能技术：人工智能技术在金融科技中的应用，如智能风控、智能客服等</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60" name="文本占位符 3"/>
          <p:cNvSpPr>
            <a:spLocks noGrp="1"/>
          </p:cNvSpPr>
          <p:nvPr>
            <p:ph type="body" idx="2"/>
            <p:custDataLst>
              <p:tags r:id="rId1"/>
            </p:custDataLst>
          </p:nvPr>
        </p:nvSpPr>
        <p:spPr/>
        <p:txBody>
          <a:bodyPr/>
          <a:p>
            <a:r>
              <a:rPr altLang="en-US" dirty="0" lang="zh-CN"/>
              <a:t>05</a:t>
            </a:r>
            <a:endParaRPr altLang="en-US" dirty="0" lang="zh-CN"/>
          </a:p>
        </p:txBody>
      </p:sp>
      <p:sp>
        <p:nvSpPr>
          <p:cNvPr id="1049862" name="标题 4"/>
          <p:cNvSpPr>
            <a:spLocks noGrp="1"/>
          </p:cNvSpPr>
          <p:nvPr>
            <p:ph type="title" idx="1"/>
            <p:custDataLst>
              <p:tags r:id="rId2"/>
            </p:custDataLst>
          </p:nvPr>
        </p:nvSpPr>
        <p:spPr/>
        <p:txBody>
          <a:bodyPr/>
          <a:p>
            <a:r>
              <a:rPr altLang="en-US" dirty="0" lang="zh-CN"/>
              <a:t>金融科技的风险与挑战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32" name="标题 2"/>
          <p:cNvSpPr>
            <a:spLocks noGrp="1"/>
          </p:cNvSpPr>
          <p:nvPr>
            <p:ph type="title" idx="2"/>
          </p:nvPr>
        </p:nvSpPr>
        <p:spPr/>
        <p:txBody>
          <a:bodyPr/>
          <a:p>
            <a:r>
              <a:rPr altLang="en-US" lang="zh-CN"/>
              <a:t>金融科技的风险识别与防范</a:t>
            </a:r>
            <a:endParaRPr altLang="en-US" lang="zh-CN"/>
          </a:p>
        </p:txBody>
      </p:sp>
      <p:sp>
        <p:nvSpPr>
          <p:cNvPr id="104993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3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3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金融科技的风险类型：技术风险、市场风险、法律风险等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4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4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4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风险识别的技术手段：大数据分析、人工智能等技术</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4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4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50" name="TextBox 2"/>
          <p:cNvSpPr txBox="1"/>
          <p:nvPr>
            <p:custDataLst>
              <p:tags r:id="rId9"/>
            </p:custDataLst>
          </p:nvPr>
        </p:nvSpPr>
        <p:spPr>
          <a:xfrm>
            <a:off x="6356085" y="313750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风险防范的措施：建立完善的风险管理体系、加强技术研发和人才培养等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5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5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5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未来发展趋势：加强国际合作，共同应对金融科技的风险与挑战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96" name="标题 2"/>
          <p:cNvSpPr>
            <a:spLocks noGrp="1"/>
          </p:cNvSpPr>
          <p:nvPr>
            <p:ph type="title" idx="2"/>
          </p:nvPr>
        </p:nvSpPr>
        <p:spPr/>
        <p:txBody>
          <a:bodyPr/>
          <a:p>
            <a:r>
              <a:rPr altLang="en-US" lang="zh-CN"/>
              <a:t>金融科技的监管政策与法规</a:t>
            </a:r>
            <a:endParaRPr altLang="en-US" lang="zh-CN"/>
          </a:p>
        </p:txBody>
      </p:sp>
      <p:sp>
        <p:nvSpPr>
          <p:cNvPr id="104999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0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0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0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0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法规：明确金融科技公司的法律责任和义务，规范市场秩序</a:t>
            </a:r>
            <a:endParaRPr altLang="en-US" sz="1400" lang="zh-CN" spc="150">
              <a:solidFill>
                <a:schemeClr val="tx1"/>
              </a:solidFill>
              <a:effectLst/>
              <a:latin typeface="+mn-ea"/>
              <a:sym typeface="+mn-ea"/>
            </a:endParaRPr>
          </a:p>
        </p:txBody>
      </p:sp>
      <p:sp>
        <p:nvSpPr>
          <p:cNvPr id="105000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监管政策：加强对金融科技的监管，制定相关政策和法规</a:t>
            </a:r>
            <a:endParaRPr altLang="en-US" dirty="0" sz="1400" lang="zh-CN" spc="150">
              <a:solidFill>
                <a:schemeClr val="tx1"/>
              </a:solidFill>
              <a:effectLst/>
              <a:latin typeface="+mn-ea"/>
              <a:sym typeface="+mn-ea"/>
            </a:endParaRPr>
          </a:p>
        </p:txBody>
      </p:sp>
      <p:sp>
        <p:nvSpPr>
          <p:cNvPr id="105001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监管机构：建立专门的金融科技监管机构，负责监督和管理金融科技行业</a:t>
            </a:r>
            <a:endParaRPr altLang="en-US" sz="1400" lang="zh-CN" spc="150">
              <a:solidFill>
                <a:schemeClr val="tx1"/>
              </a:solidFill>
              <a:effectLst/>
              <a:latin typeface="+mn-ea"/>
              <a:sym typeface="+mn-ea"/>
            </a:endParaRPr>
          </a:p>
        </p:txBody>
      </p:sp>
      <p:sp>
        <p:nvSpPr>
          <p:cNvPr id="105001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监管技术：运用大数据、人工智能等技术手段，提高监管效率和准确性</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52" name="标题 2"/>
          <p:cNvSpPr>
            <a:spLocks noGrp="1"/>
          </p:cNvSpPr>
          <p:nvPr>
            <p:ph type="title" idx="2"/>
          </p:nvPr>
        </p:nvSpPr>
        <p:spPr/>
        <p:txBody>
          <a:bodyPr/>
          <a:p>
            <a:r>
              <a:rPr altLang="en-US" lang="zh-CN"/>
              <a:t>金融科技的发展挑战与机遇</a:t>
            </a:r>
            <a:endParaRPr altLang="en-US" lang="zh-CN"/>
          </a:p>
        </p:txBody>
      </p:sp>
      <p:sp>
        <p:nvSpPr>
          <p:cNvPr id="1050054" name="文本框 3"/>
          <p:cNvSpPr txBox="1"/>
          <p:nvPr>
            <p:custDataLst>
              <p:tags r:id="rId1"/>
            </p:custDataLst>
          </p:nvPr>
        </p:nvSpPr>
        <p:spPr>
          <a:xfrm>
            <a:off x="2618183" y="4189066"/>
            <a:ext cx="6949633" cy="473322"/>
          </a:xfrm>
          <a:prstGeom prst="rect"/>
          <a:noFill/>
        </p:spPr>
        <p:txBody>
          <a:bodyPr anchor="b" anchorCtr="0" bIns="0" lIns="0" rtlCol="0" wrap="square">
            <a:normAutofit fontScale="64545"/>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金融科技的机遇： a. 创新业务模式与产品服务 b. 提高金融服务效率与质量 c. 拓展金融服务范围与覆盖面 d. 推动金融行业数字化转型与升级</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50056" name="正文"/>
          <p:cNvSpPr txBox="1"/>
          <p:nvPr>
            <p:custDataLst>
              <p:tags r:id="rId2"/>
            </p:custDataLst>
          </p:nvPr>
        </p:nvSpPr>
        <p:spPr>
          <a:xfrm>
            <a:off x="2618183" y="4806090"/>
            <a:ext cx="6949633" cy="1443510"/>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a. 创新业务模式与产品服务</a:t>
            </a:r>
            <a:endParaRPr altLang="en-US" dirty="0" sz="1200" lang="zh-CN" spc="150">
              <a:solidFill>
                <a:schemeClr val="tx1">
                  <a:lumMod val="65000"/>
                  <a:lumOff val="35000"/>
                </a:schemeClr>
              </a:solidFill>
              <a:latin typeface="+mn-ea"/>
              <a:sym typeface="+mn-ea"/>
            </a:endParaRPr>
          </a:p>
          <a:p>
            <a:pPr algn="l" defTabSz="457200" lvl="0">
              <a:lnSpc>
                <a:spcPct val="130000"/>
              </a:lnSpc>
              <a:buClrTx/>
              <a:buSzTx/>
              <a:buFontTx/>
            </a:pPr>
            <a:r>
              <a:rPr altLang="en-US" dirty="0" sz="1200" lang="zh-CN" spc="150">
                <a:solidFill>
                  <a:schemeClr val="tx1">
                    <a:lumMod val="65000"/>
                    <a:lumOff val="35000"/>
                  </a:schemeClr>
                </a:solidFill>
                <a:latin typeface="+mn-ea"/>
                <a:sym typeface="+mn-ea"/>
              </a:rPr>
              <a:t>b. 提高金融服务效率与质量</a:t>
            </a:r>
            <a:endParaRPr altLang="en-US" dirty="0" sz="1200" lang="zh-CN" spc="150">
              <a:solidFill>
                <a:schemeClr val="tx1">
                  <a:lumMod val="65000"/>
                  <a:lumOff val="35000"/>
                </a:schemeClr>
              </a:solidFill>
              <a:latin typeface="+mn-ea"/>
              <a:sym typeface="+mn-ea"/>
            </a:endParaRPr>
          </a:p>
          <a:p>
            <a:pPr algn="l" defTabSz="457200" lvl="0">
              <a:lnSpc>
                <a:spcPct val="130000"/>
              </a:lnSpc>
              <a:buClrTx/>
              <a:buSzTx/>
              <a:buFontTx/>
            </a:pPr>
            <a:r>
              <a:rPr altLang="en-US" dirty="0" sz="1200" lang="zh-CN" spc="150">
                <a:solidFill>
                  <a:schemeClr val="tx1">
                    <a:lumMod val="65000"/>
                    <a:lumOff val="35000"/>
                  </a:schemeClr>
                </a:solidFill>
                <a:latin typeface="+mn-ea"/>
                <a:sym typeface="+mn-ea"/>
              </a:rPr>
              <a:t>c. 拓展金融服务范围与覆盖面</a:t>
            </a:r>
            <a:endParaRPr altLang="en-US" dirty="0" sz="1200" lang="zh-CN" spc="150">
              <a:solidFill>
                <a:schemeClr val="tx1">
                  <a:lumMod val="65000"/>
                  <a:lumOff val="35000"/>
                </a:schemeClr>
              </a:solidFill>
              <a:latin typeface="+mn-ea"/>
              <a:sym typeface="+mn-ea"/>
            </a:endParaRPr>
          </a:p>
          <a:p>
            <a:pPr algn="l" defTabSz="457200" lvl="0">
              <a:lnSpc>
                <a:spcPct val="130000"/>
              </a:lnSpc>
              <a:buClrTx/>
              <a:buSzTx/>
              <a:buFontTx/>
            </a:pPr>
            <a:r>
              <a:rPr altLang="en-US" dirty="0" sz="1200" lang="zh-CN" spc="150">
                <a:solidFill>
                  <a:schemeClr val="tx1">
                    <a:lumMod val="65000"/>
                    <a:lumOff val="35000"/>
                  </a:schemeClr>
                </a:solidFill>
                <a:latin typeface="+mn-ea"/>
                <a:sym typeface="+mn-ea"/>
              </a:rPr>
              <a:t>d. 推动金融行业数字化转型与升级</a:t>
            </a:r>
            <a:endParaRPr altLang="en-US" dirty="0" sz="1200" lang="zh-CN" spc="150">
              <a:solidFill>
                <a:schemeClr val="tx1">
                  <a:lumMod val="65000"/>
                  <a:lumOff val="35000"/>
                </a:schemeClr>
              </a:solidFill>
              <a:latin typeface="+mn-ea"/>
              <a:sym typeface="+mn-ea"/>
            </a:endParaRPr>
          </a:p>
        </p:txBody>
      </p:sp>
      <p:sp>
        <p:nvSpPr>
          <p:cNvPr id="1050058" name="文本框 5"/>
          <p:cNvSpPr txBox="1"/>
          <p:nvPr>
            <p:custDataLst>
              <p:tags r:id="rId3"/>
            </p:custDataLst>
          </p:nvPr>
        </p:nvSpPr>
        <p:spPr>
          <a:xfrm>
            <a:off x="2618183" y="1490400"/>
            <a:ext cx="6950445" cy="473322"/>
          </a:xfrm>
          <a:prstGeom prst="rect"/>
          <a:noFill/>
        </p:spPr>
        <p:txBody>
          <a:bodyPr anchor="b" anchorCtr="0" bIns="0" lIns="0" rtlCol="0" wrap="square">
            <a:normAutofit fontScale="64545"/>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金融科技的发展挑战： a. 数据安全与隐私保护 b. 监管政策与合规要求 c. 技术更新与人才储备 d. 市场竞争与合作机会 </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50060" name="正文"/>
          <p:cNvSpPr txBox="1"/>
          <p:nvPr>
            <p:custDataLst>
              <p:tags r:id="rId4"/>
            </p:custDataLst>
          </p:nvPr>
        </p:nvSpPr>
        <p:spPr>
          <a:xfrm>
            <a:off x="2618183" y="2107424"/>
            <a:ext cx="6949633" cy="1443510"/>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a. 数据安全与隐私保护</a:t>
            </a:r>
            <a:endParaRPr altLang="en-US" dirty="0" sz="1200" lang="zh-CN" spc="150">
              <a:solidFill>
                <a:schemeClr val="tx1">
                  <a:lumMod val="65000"/>
                  <a:lumOff val="35000"/>
                </a:schemeClr>
              </a:solidFill>
              <a:latin typeface="+mn-ea"/>
              <a:sym typeface="+mn-ea"/>
            </a:endParaRPr>
          </a:p>
          <a:p>
            <a:pPr algn="l" defTabSz="457200" lvl="0">
              <a:lnSpc>
                <a:spcPct val="130000"/>
              </a:lnSpc>
              <a:buClrTx/>
              <a:buSzTx/>
              <a:buFontTx/>
            </a:pPr>
            <a:r>
              <a:rPr altLang="en-US" dirty="0" sz="1200" lang="zh-CN" spc="150">
                <a:solidFill>
                  <a:schemeClr val="tx1">
                    <a:lumMod val="65000"/>
                    <a:lumOff val="35000"/>
                  </a:schemeClr>
                </a:solidFill>
                <a:latin typeface="+mn-ea"/>
                <a:sym typeface="+mn-ea"/>
              </a:rPr>
              <a:t>b. 监管政策与合规要求</a:t>
            </a:r>
            <a:endParaRPr altLang="en-US" dirty="0" sz="1200" lang="zh-CN" spc="150">
              <a:solidFill>
                <a:schemeClr val="tx1">
                  <a:lumMod val="65000"/>
                  <a:lumOff val="35000"/>
                </a:schemeClr>
              </a:solidFill>
              <a:latin typeface="+mn-ea"/>
              <a:sym typeface="+mn-ea"/>
            </a:endParaRPr>
          </a:p>
          <a:p>
            <a:pPr algn="l" defTabSz="457200" lvl="0">
              <a:lnSpc>
                <a:spcPct val="130000"/>
              </a:lnSpc>
              <a:buClrTx/>
              <a:buSzTx/>
              <a:buFontTx/>
            </a:pPr>
            <a:r>
              <a:rPr altLang="en-US" dirty="0" sz="1200" lang="zh-CN" spc="150">
                <a:solidFill>
                  <a:schemeClr val="tx1">
                    <a:lumMod val="65000"/>
                    <a:lumOff val="35000"/>
                  </a:schemeClr>
                </a:solidFill>
                <a:latin typeface="+mn-ea"/>
                <a:sym typeface="+mn-ea"/>
              </a:rPr>
              <a:t>c. 技术更新与人才储备</a:t>
            </a:r>
            <a:endParaRPr altLang="en-US" dirty="0" sz="1200" lang="zh-CN" spc="150">
              <a:solidFill>
                <a:schemeClr val="tx1">
                  <a:lumMod val="65000"/>
                  <a:lumOff val="35000"/>
                </a:schemeClr>
              </a:solidFill>
              <a:latin typeface="+mn-ea"/>
              <a:sym typeface="+mn-ea"/>
            </a:endParaRPr>
          </a:p>
          <a:p>
            <a:pPr algn="l" defTabSz="457200" lvl="0">
              <a:lnSpc>
                <a:spcPct val="130000"/>
              </a:lnSpc>
              <a:buClrTx/>
              <a:buSzTx/>
              <a:buFontTx/>
            </a:pPr>
            <a:r>
              <a:rPr altLang="en-US" dirty="0" sz="1200" lang="zh-CN" spc="150">
                <a:solidFill>
                  <a:schemeClr val="tx1">
                    <a:lumMod val="65000"/>
                    <a:lumOff val="35000"/>
                  </a:schemeClr>
                </a:solidFill>
                <a:latin typeface="+mn-ea"/>
                <a:sym typeface="+mn-ea"/>
              </a:rPr>
              <a:t>d. 市场竞争与合作机会</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00" name="标题 2"/>
          <p:cNvSpPr>
            <a:spLocks noGrp="1"/>
          </p:cNvSpPr>
          <p:nvPr>
            <p:ph type="title" idx="2"/>
          </p:nvPr>
        </p:nvSpPr>
        <p:spPr/>
        <p:txBody>
          <a:bodyPr/>
          <a:p>
            <a:r>
              <a:rPr altLang="en-US" lang="zh-CN"/>
              <a:t>金融科技的未来发展趋势预测</a:t>
            </a:r>
            <a:endParaRPr altLang="en-US" lang="zh-CN"/>
          </a:p>
        </p:txBody>
      </p:sp>
      <p:sp>
        <p:nvSpPr>
          <p:cNvPr id="105010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金融科技将更加注重数据安全和隐私保护</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人工智能将在风险管理、投资决策等方面发挥重要作用</a:t>
            </a:r>
            <a:endParaRPr dirty="0" sz="2000" err="1">
              <a:solidFill>
                <a:schemeClr val="tx1">
                  <a:lumMod val="75000"/>
                  <a:lumOff val="25000"/>
                </a:schemeClr>
              </a:solidFill>
              <a:latin typeface="+mn-ea"/>
              <a:ea typeface="+mn-ea"/>
              <a:cs typeface="+mn-ea"/>
              <a:sym typeface="+mn-lt"/>
            </a:endParaRPr>
          </a:p>
        </p:txBody>
      </p:sp>
      <p:sp>
        <p:nvSpPr>
          <p:cNvPr id="105012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2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金融科技将与实体经济更加紧密结合，推动数字化转型</a:t>
            </a:r>
            <a:endParaRPr dirty="0" sz="2000" err="1">
              <a:solidFill>
                <a:schemeClr val="tx1">
                  <a:lumMod val="75000"/>
                  <a:lumOff val="25000"/>
                </a:schemeClr>
              </a:solidFill>
              <a:latin typeface="+mn-ea"/>
              <a:ea typeface="+mn-ea"/>
              <a:cs typeface="+mn-ea"/>
              <a:sym typeface="+mn-lt"/>
            </a:endParaRPr>
          </a:p>
        </p:txBody>
      </p:sp>
      <p:sp>
        <p:nvSpPr>
          <p:cNvPr id="10501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区块链技术将在金融领域得到更广泛的应用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80" name="文本占位符 3"/>
          <p:cNvSpPr>
            <a:spLocks noGrp="1"/>
          </p:cNvSpPr>
          <p:nvPr>
            <p:ph type="body" idx="2"/>
            <p:custDataLst>
              <p:tags r:id="rId1"/>
            </p:custDataLst>
          </p:nvPr>
        </p:nvSpPr>
        <p:spPr/>
        <p:txBody>
          <a:bodyPr/>
          <a:p>
            <a:r>
              <a:rPr altLang="en-US" dirty="0" lang="zh-CN"/>
              <a:t>06</a:t>
            </a:r>
            <a:endParaRPr altLang="en-US" dirty="0" lang="zh-CN"/>
          </a:p>
        </p:txBody>
      </p:sp>
      <p:sp>
        <p:nvSpPr>
          <p:cNvPr id="1050182" name="标题 4"/>
          <p:cNvSpPr>
            <a:spLocks noGrp="1"/>
          </p:cNvSpPr>
          <p:nvPr>
            <p:ph type="title" idx="1"/>
            <p:custDataLst>
              <p:tags r:id="rId2"/>
            </p:custDataLst>
          </p:nvPr>
        </p:nvSpPr>
        <p:spPr/>
        <p:txBody>
          <a:bodyPr/>
          <a:p>
            <a:r>
              <a:rPr altLang="en-US" dirty="0" lang="zh-CN"/>
              <a:t>结论与建议</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252" name="标题 2"/>
          <p:cNvSpPr>
            <a:spLocks noGrp="1"/>
          </p:cNvSpPr>
          <p:nvPr>
            <p:ph type="title" idx="2"/>
          </p:nvPr>
        </p:nvSpPr>
        <p:spPr/>
        <p:txBody>
          <a:bodyPr/>
          <a:p>
            <a:r>
              <a:rPr altLang="en-US" lang="zh-CN"/>
              <a:t>对金融科技发展的总结</a:t>
            </a:r>
            <a:endParaRPr altLang="en-US" lang="zh-CN"/>
          </a:p>
        </p:txBody>
      </p:sp>
      <p:sp>
        <p:nvSpPr>
          <p:cNvPr id="1050254"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256"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258"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60"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62"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金融科技的发展需要政策、法规的支持和监管</a:t>
            </a:r>
            <a:endParaRPr altLang="en-US" dirty="0" sz="1200" lang="zh-CN" spc="150">
              <a:solidFill>
                <a:srgbClr val="FFFFFF"/>
              </a:solidFill>
              <a:latin typeface="+mn-ea"/>
              <a:sym typeface="+mn-ea"/>
            </a:endParaRPr>
          </a:p>
        </p:txBody>
      </p:sp>
      <p:sp>
        <p:nvSpPr>
          <p:cNvPr id="1050264"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66"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68"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金融科技在风险管理、合规等方面发挥重要作用</a:t>
            </a:r>
            <a:endParaRPr altLang="en-US" dirty="0" sz="1200" lang="zh-CN" spc="150">
              <a:solidFill>
                <a:schemeClr val="tx1">
                  <a:lumMod val="65000"/>
                  <a:lumOff val="35000"/>
                </a:schemeClr>
              </a:solidFill>
              <a:latin typeface="+mn-ea"/>
              <a:sym typeface="+mn-ea"/>
            </a:endParaRPr>
          </a:p>
        </p:txBody>
      </p:sp>
      <p:sp>
        <p:nvSpPr>
          <p:cNvPr id="1050270"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72"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74"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技术创新推动金融科技发展，提高金融服务效率</a:t>
            </a:r>
            <a:endParaRPr altLang="en-US" dirty="0" sz="1200" lang="zh-CN" spc="150">
              <a:solidFill>
                <a:srgbClr val="FFFFFF"/>
              </a:solidFill>
              <a:latin typeface="+mn-ea"/>
              <a:sym typeface="+mn-ea"/>
            </a:endParaRPr>
          </a:p>
        </p:txBody>
      </p:sp>
      <p:sp>
        <p:nvSpPr>
          <p:cNvPr id="1050276"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78"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80"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金融科技发展迅速，未来前景广阔</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320" name="标题 2"/>
          <p:cNvSpPr>
            <a:spLocks noGrp="1"/>
          </p:cNvSpPr>
          <p:nvPr>
            <p:ph type="title" idx="2"/>
          </p:nvPr>
        </p:nvSpPr>
        <p:spPr/>
        <p:txBody>
          <a:bodyPr/>
          <a:p>
            <a:r>
              <a:rPr altLang="en-US" lang="zh-CN"/>
              <a:t>对未来金融科技发展的建议</a:t>
            </a:r>
            <a:endParaRPr altLang="en-US" lang="zh-CN"/>
          </a:p>
        </p:txBody>
      </p:sp>
      <p:sp>
        <p:nvSpPr>
          <p:cNvPr id="1050322" name="正文"/>
          <p:cNvSpPr txBox="1"/>
          <p:nvPr>
            <p:custDataLst>
              <p:tags r:id="rId1"/>
            </p:custDataLst>
          </p:nvPr>
        </p:nvSpPr>
        <p:spPr>
          <a:xfrm>
            <a:off x="621788" y="3458303"/>
            <a:ext cx="2371773" cy="1379016"/>
          </a:xfrm>
          <a:prstGeom prst="rect"/>
          <a:noFill/>
        </p:spPr>
        <p:txBody>
          <a:bodyPr anchor="t" anchorCtr="0" bIns="0" lIns="0" rIns="0" rtlCol="0" tIns="0" wrap="square">
            <a:normAutofit/>
          </a:bodyPr>
          <a:p>
            <a:pPr algn="just" fontAlgn="auto" indent="0">
              <a:lnSpc>
                <a:spcPct val="130000"/>
              </a:lnSpc>
            </a:pPr>
            <a:r>
              <a:rPr altLang="en-US" dirty="0" sz="1200" lang="zh-CN" spc="150">
                <a:latin typeface="+mn-ea"/>
              </a:rPr>
              <a:t>加强监管与合规：随着金融科技的快速发展，监管机构应加强对金融科技公司的监管，确保其业务合规，避免潜在的风险。</a:t>
            </a:r>
            <a:endParaRPr altLang="en-US" dirty="0" sz="1200" lang="zh-CN" spc="150">
              <a:latin typeface="+mn-ea"/>
            </a:endParaRPr>
          </a:p>
        </p:txBody>
      </p:sp>
      <p:sp>
        <p:nvSpPr>
          <p:cNvPr id="1050324" name="标题"/>
          <p:cNvSpPr txBox="1"/>
          <p:nvPr>
            <p:custDataLst>
              <p:tags r:id="rId2"/>
            </p:custDataLst>
          </p:nvPr>
        </p:nvSpPr>
        <p:spPr>
          <a:xfrm>
            <a:off x="608400" y="2902681"/>
            <a:ext cx="2385831" cy="393622"/>
          </a:xfrm>
          <a:prstGeom prst="rect"/>
          <a:noFill/>
        </p:spPr>
        <p:txBody>
          <a:bodyPr anchor="b" bIns="0" lIns="0" rIns="0" rtlCol="0" tIns="0" wrap="square">
            <a:normAutofit/>
          </a:bodyPr>
          <a:p>
            <a:r>
              <a:rPr altLang="en-US" b="1" dirty="0" lang="zh-CN" spc="300">
                <a:solidFill>
                  <a:schemeClr val="accent1"/>
                </a:solidFill>
                <a:latin typeface="+mj-ea"/>
                <a:ea typeface="+mj-ea"/>
              </a:rPr>
              <a:t>添加标题</a:t>
            </a:r>
            <a:endParaRPr altLang="en-US" b="1" dirty="0" lang="zh-CN" spc="300">
              <a:solidFill>
                <a:schemeClr val="accent1"/>
              </a:solidFill>
              <a:latin typeface="+mj-ea"/>
              <a:ea typeface="+mj-ea"/>
            </a:endParaRPr>
          </a:p>
        </p:txBody>
      </p:sp>
      <p:sp>
        <p:nvSpPr>
          <p:cNvPr id="1050326" name="正文"/>
          <p:cNvSpPr txBox="1"/>
          <p:nvPr>
            <p:custDataLst>
              <p:tags r:id="rId3"/>
            </p:custDataLst>
          </p:nvPr>
        </p:nvSpPr>
        <p:spPr>
          <a:xfrm>
            <a:off x="3482911" y="3458303"/>
            <a:ext cx="2371773" cy="1379016"/>
          </a:xfrm>
          <a:prstGeom prst="rect"/>
          <a:noFill/>
        </p:spPr>
        <p:txBody>
          <a:bodyPr anchor="t" anchorCtr="0" bIns="0" lIns="0" rIns="0" rtlCol="0" tIns="0" wrap="square">
            <a:normAutofit/>
          </a:bodyPr>
          <a:p>
            <a:pPr algn="just" fontAlgn="auto" indent="0">
              <a:lnSpc>
                <a:spcPct val="130000"/>
              </a:lnSpc>
            </a:pPr>
            <a:r>
              <a:rPr altLang="en-US" dirty="0" sz="1200" lang="zh-CN" spc="150">
                <a:latin typeface="+mn-ea"/>
              </a:rPr>
              <a:t>鼓励创新与合作：政府和企业应鼓励金融科技创新，为创新提供资金和政策支持。同时，加强企业间合作，共同推动金融科技的发展。</a:t>
            </a:r>
            <a:endParaRPr altLang="en-US" dirty="0" sz="1200" lang="zh-CN" spc="150">
              <a:latin typeface="+mn-ea"/>
            </a:endParaRPr>
          </a:p>
        </p:txBody>
      </p:sp>
      <p:sp>
        <p:nvSpPr>
          <p:cNvPr id="1050328" name="标题"/>
          <p:cNvSpPr txBox="1"/>
          <p:nvPr>
            <p:custDataLst>
              <p:tags r:id="rId4"/>
            </p:custDataLst>
          </p:nvPr>
        </p:nvSpPr>
        <p:spPr>
          <a:xfrm>
            <a:off x="3469523" y="2902681"/>
            <a:ext cx="2385831" cy="393622"/>
          </a:xfrm>
          <a:prstGeom prst="rect"/>
          <a:noFill/>
        </p:spPr>
        <p:txBody>
          <a:bodyPr anchor="b" bIns="0" lIns="0" rIns="0" rtlCol="0" tIns="0" wrap="square">
            <a:normAutofit/>
          </a:bodyPr>
          <a:p>
            <a:r>
              <a:rPr altLang="en-US" b="1" dirty="0" lang="zh-CN" spc="300">
                <a:solidFill>
                  <a:schemeClr val="accent4"/>
                </a:solidFill>
                <a:latin typeface="+mj-ea"/>
                <a:ea typeface="+mj-ea"/>
              </a:rPr>
              <a:t>添加标题</a:t>
            </a:r>
            <a:endParaRPr altLang="en-US" b="1" dirty="0" lang="zh-CN" spc="300">
              <a:solidFill>
                <a:schemeClr val="accent4"/>
              </a:solidFill>
              <a:latin typeface="+mj-ea"/>
              <a:ea typeface="+mj-ea"/>
            </a:endParaRPr>
          </a:p>
        </p:txBody>
      </p:sp>
      <p:sp>
        <p:nvSpPr>
          <p:cNvPr id="1050330" name="正文"/>
          <p:cNvSpPr txBox="1"/>
          <p:nvPr>
            <p:custDataLst>
              <p:tags r:id="rId5"/>
            </p:custDataLst>
          </p:nvPr>
        </p:nvSpPr>
        <p:spPr>
          <a:xfrm>
            <a:off x="6344035" y="3458303"/>
            <a:ext cx="2371773" cy="1379016"/>
          </a:xfrm>
          <a:prstGeom prst="rect"/>
          <a:noFill/>
        </p:spPr>
        <p:txBody>
          <a:bodyPr anchor="t" anchorCtr="0" bIns="0" lIns="0" rIns="0" rtlCol="0" tIns="0" wrap="square">
            <a:normAutofit/>
          </a:bodyPr>
          <a:p>
            <a:pPr algn="just" fontAlgn="auto" indent="0">
              <a:lnSpc>
                <a:spcPct val="130000"/>
              </a:lnSpc>
            </a:pPr>
            <a:r>
              <a:rPr altLang="en-US" dirty="0" sz="1200" lang="zh-CN" spc="150">
                <a:latin typeface="+mn-ea"/>
              </a:rPr>
              <a:t>培养人才与提升技能：金融科技的发展需要具备相关技能的人才支持。政府和企业应加大对金融科技人才的培养力度，提高从业人员的技能水平。</a:t>
            </a:r>
            <a:endParaRPr altLang="en-US" dirty="0" sz="1200" lang="zh-CN" spc="150">
              <a:latin typeface="+mn-ea"/>
            </a:endParaRPr>
          </a:p>
        </p:txBody>
      </p:sp>
      <p:sp>
        <p:nvSpPr>
          <p:cNvPr id="1050332" name="标题"/>
          <p:cNvSpPr txBox="1"/>
          <p:nvPr>
            <p:custDataLst>
              <p:tags r:id="rId6"/>
            </p:custDataLst>
          </p:nvPr>
        </p:nvSpPr>
        <p:spPr>
          <a:xfrm>
            <a:off x="6330646" y="2902681"/>
            <a:ext cx="2385831" cy="393622"/>
          </a:xfrm>
          <a:prstGeom prst="rect"/>
          <a:noFill/>
        </p:spPr>
        <p:txBody>
          <a:bodyPr anchor="b" bIns="0" lIns="0" rIns="0" rtlCol="0" tIns="0" wrap="square">
            <a:normAutofit/>
          </a:bodyPr>
          <a:p>
            <a:r>
              <a:rPr altLang="en-US" b="1" dirty="0" lang="zh-CN" spc="300">
                <a:solidFill>
                  <a:schemeClr val="accent1"/>
                </a:solidFill>
                <a:latin typeface="+mj-ea"/>
                <a:ea typeface="+mj-ea"/>
              </a:rPr>
              <a:t>添加标题</a:t>
            </a:r>
            <a:endParaRPr altLang="en-US" b="1" dirty="0" lang="zh-CN" spc="300">
              <a:solidFill>
                <a:schemeClr val="accent1"/>
              </a:solidFill>
              <a:latin typeface="+mj-ea"/>
              <a:ea typeface="+mj-ea"/>
            </a:endParaRPr>
          </a:p>
        </p:txBody>
      </p:sp>
      <p:sp>
        <p:nvSpPr>
          <p:cNvPr id="1050334" name="正文"/>
          <p:cNvSpPr txBox="1"/>
          <p:nvPr>
            <p:custDataLst>
              <p:tags r:id="rId7"/>
            </p:custDataLst>
          </p:nvPr>
        </p:nvSpPr>
        <p:spPr>
          <a:xfrm>
            <a:off x="9205158" y="3458303"/>
            <a:ext cx="2371773" cy="1379016"/>
          </a:xfrm>
          <a:prstGeom prst="rect"/>
          <a:noFill/>
        </p:spPr>
        <p:txBody>
          <a:bodyPr anchor="t" anchorCtr="0" bIns="0" lIns="0" rIns="0" rtlCol="0" tIns="0" wrap="square">
            <a:normAutofit/>
          </a:bodyPr>
          <a:p>
            <a:pPr algn="just" fontAlgn="auto" indent="0">
              <a:lnSpc>
                <a:spcPct val="130000"/>
              </a:lnSpc>
            </a:pPr>
            <a:r>
              <a:rPr altLang="en-US" dirty="0" sz="1200" lang="zh-CN" spc="150">
                <a:latin typeface="+mn-ea"/>
              </a:rPr>
              <a:t>强化风险意识与防范措施：金融科技的发展伴随着风险，政府和企业应加强风险意识，建立完善的风险防范机制，确保金融科技的安全稳定发展。</a:t>
            </a:r>
            <a:endParaRPr altLang="en-US" dirty="0" sz="1200" lang="zh-CN" spc="150">
              <a:latin typeface="+mn-ea"/>
            </a:endParaRPr>
          </a:p>
        </p:txBody>
      </p:sp>
      <p:sp>
        <p:nvSpPr>
          <p:cNvPr id="1050336" name="标题"/>
          <p:cNvSpPr txBox="1"/>
          <p:nvPr>
            <p:custDataLst>
              <p:tags r:id="rId8"/>
            </p:custDataLst>
          </p:nvPr>
        </p:nvSpPr>
        <p:spPr>
          <a:xfrm>
            <a:off x="9191769" y="2902681"/>
            <a:ext cx="2385831" cy="393622"/>
          </a:xfrm>
          <a:prstGeom prst="rect"/>
          <a:noFill/>
        </p:spPr>
        <p:txBody>
          <a:bodyPr anchor="b" bIns="0" lIns="0" rIns="0" rtlCol="0" tIns="0" wrap="square">
            <a:normAutofit/>
          </a:bodyPr>
          <a:p>
            <a:r>
              <a:rPr altLang="en-US" b="1" dirty="0" lang="zh-CN" spc="300">
                <a:solidFill>
                  <a:schemeClr val="accent4"/>
                </a:solidFill>
                <a:latin typeface="+mj-ea"/>
                <a:ea typeface="+mj-ea"/>
              </a:rPr>
              <a:t>添加标题</a:t>
            </a:r>
            <a:endParaRPr altLang="en-US" b="1" dirty="0" lang="zh-CN" spc="300">
              <a:solidFill>
                <a:schemeClr val="accent4"/>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376" name="文本占位符 5"/>
          <p:cNvSpPr>
            <a:spLocks noGrp="1"/>
          </p:cNvSpPr>
          <p:nvPr>
            <p:ph type="body" idx="9"/>
            <p:custDataLst>
              <p:tags r:id="rId1"/>
            </p:custDataLst>
          </p:nvPr>
        </p:nvSpPr>
        <p:spPr/>
        <p:txBody>
          <a:bodyPr/>
          <a:p>
            <a:r>
              <a:rPr altLang="en-US" lang="zh-CN"/>
              <a:t>汇报人：</a:t>
            </a:r>
            <a:r>
              <a:rPr altLang="zh-CN" lang="en-US"/>
              <a:t>xxx</a:t>
            </a:r>
            <a:endParaRPr altLang="en-US" lang="zh-CN"/>
          </a:p>
        </p:txBody>
      </p:sp>
      <p:sp>
        <p:nvSpPr>
          <p:cNvPr id="1050378" name="标题 6"/>
          <p:cNvSpPr>
            <a:spLocks noGrp="1"/>
          </p:cNvSpPr>
          <p:nvPr>
            <p:ph type="title" idx="8"/>
            <p:custDataLst>
              <p:tags r:id="rId2"/>
            </p:custDataLst>
          </p:nvPr>
        </p:nvSpPr>
        <p:spPr/>
        <p:txBody>
          <a:bodyPr/>
          <a:p>
            <a:r>
              <a:rPr altLang="en-US" lang="zh-CN"/>
              <a:t>感谢您的观看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4.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
</p:tagLst>
</file>

<file path=ppt/tags/tag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ISCONTENTSTITLE" val="0"/>
  <p:tag name="KSO_WM_UNIT_ISNUMDGMTITLE" val="0"/>
  <p:tag name="KSO_WM_UNIT_PRESET_TEXT" val="/目录"/>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1.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7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6"/>
  <p:tag name="KSO_WM_SPECIAL_SOURCE" val="bdnull"/>
  <p:tag name="KSO_WM_TEMPLATE_THUMBS_INDEX" val="1、9"/>
</p:tagLst>
</file>

<file path=ppt/tags/tag9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1*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1*b*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WPS,a click to unlimited possibilities"/>
</p:tagLst>
</file>

<file path=ppt/tags/tag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1*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单击此处 添加文档标题"/>
</p:tagLst>
</file>

<file path=ppt/tags/tag100.xml><?xml version="1.0" encoding="utf-8"?>
<p:tagLst xmlns:p="http://schemas.openxmlformats.org/presentationml/2006/main">
  <p:tag name="KSO_WM_SLIDE_ID" val="custom202309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67.6&quot;,&quot;top&quot;:&quot;105.7&quot;,&quot;width&quot;:&quot;576.4&quot;,&quot;height&quot;:&quot;343.95&quot;}"/>
</p:tagLst>
</file>

<file path=ppt/tags/tag1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6*b*1"/>
  <p:tag name="KSO_WM_TEMPLATE_CATEGORY" val="custom"/>
  <p:tag name="KSO_WM_TEMPLATE_INDEX" val="20230916"/>
  <p:tag name="KSO_WM_UNIT_LAYERLEVEL" val="1"/>
  <p:tag name="KSO_WM_TAG_VERSION" val="1.0"/>
  <p:tag name="KSO_WM_BEAUTIFY_FLAG" val="#wm#"/>
  <p:tag name="KSO_WM_DIAGRAM_GROUP_CODE" val="l1-1"/>
  <p:tag name="KSO_WM_UNIT_PRESET_TEXT" val="/目录"/>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6*a*1"/>
  <p:tag name="KSO_WM_TEMPLATE_CATEGORY" val="custom"/>
  <p:tag name="KSO_WM_TEMPLATE_INDEX" val="20230916"/>
  <p:tag name="KSO_WM_UNIT_LAYERLEVEL" val="1"/>
  <p:tag name="KSO_WM_TAG_VERSION" val="1.0"/>
  <p:tag name="KSO_WM_BEAUTIFY_FLAG" val="#wm#"/>
  <p:tag name="KSO_WM_DIAGRAM_GROUP_CODE" val="l1-1"/>
  <p:tag name="KSO_WM_UNIT_PRESET_TEXT" val="Contents"/>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6_6*l_h_i*1_2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2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6_6*l_h_i*1_1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1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6_6*l_h_i*1_3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3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6_6*l_h_i*1_5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5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6_6*l_h_i*1_4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4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6_6*l_h_i*1_6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6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SLIDE_ID" val="custom2023091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1"/>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18.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1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2"/>
</p:tagLst>
</file>

<file path=ppt/tags/tag1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21.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3"/>
</p:tagLst>
</file>

<file path=ppt/tags/tag1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64.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4"/>
</p:tagLst>
</file>

<file path=ppt/tags/tag2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15.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5"/>
</p:tagLst>
</file>

<file path=ppt/tags/tag2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58.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2_1"/>
  <p:tag name="KSO_WM_UNIT_ID" val="diagram20231261_1*l_h_a*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1_1*l_h_f*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1_1"/>
  <p:tag name="KSO_WM_UNIT_ID" val="diagram20231261_1*l_h_a*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1_1*l_h_f*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6"/>
</p:tagLst>
</file>

<file path=ppt/tags/tag3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305.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30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58_3*l_h_f*1_1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0000000000003,&quot;width&quot;:81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58_3*l_h_a*1_1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5"/>
  <p:tag name="KSO_WM_DIAGRAM_MAX_ITEMCNT" val="4"/>
  <p:tag name="KSO_WM_DIAGRAM_MIN_ITEMCNT" val="2"/>
  <p:tag name="KSO_WM_DIAGRAM_VIRTUALLY_FRAME" val="{&quot;height&quot;:144.50000000000003,&quot;width&quot;:81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58_3*l_h_f*1_2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0000000000003,&quot;width&quot;:81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258_3*l_h_a*1_2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8"/>
  <p:tag name="KSO_WM_DIAGRAM_MAX_ITEMCNT" val="4"/>
  <p:tag name="KSO_WM_DIAGRAM_MIN_ITEMCNT" val="2"/>
  <p:tag name="KSO_WM_DIAGRAM_VIRTUALLY_FRAME" val="{&quot;height&quot;:144.50000000000003,&quot;width&quot;:81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58_3*l_h_f*1_3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0000000000003,&quot;width&quot;:81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258_3*l_h_a*1_3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5"/>
  <p:tag name="KSO_WM_DIAGRAM_MAX_ITEMCNT" val="4"/>
  <p:tag name="KSO_WM_DIAGRAM_MIN_ITEMCNT" val="2"/>
  <p:tag name="KSO_WM_DIAGRAM_VIRTUALLY_FRAME" val="{&quot;height&quot;:144.50000000000003,&quot;width&quot;:81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58_3*l_h_f*1_4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0000000000003,&quot;width&quot;:81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258_3*l_h_a*1_4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8"/>
  <p:tag name="KSO_WM_DIAGRAM_MAX_ITEMCNT" val="4"/>
  <p:tag name="KSO_WM_DIAGRAM_MIN_ITEMCNT" val="2"/>
  <p:tag name="KSO_WM_DIAGRAM_VIRTUALLY_FRAME" val="{&quot;height&quot;:144.50000000000003,&quot;width&quot;:81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9*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32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9*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感谢您的观看"/>
</p:tagLst>
</file>

<file path=ppt/tags/tag330.xml><?xml version="1.0" encoding="utf-8"?>
<p:tagLst xmlns:p="http://schemas.openxmlformats.org/presentationml/2006/main">
  <p:tag name="KSO_WM_SLIDE_ID" val="custom202309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6"/>
  <p:tag name="KSO_WM_SLIDE_TYPE" val="endPage"/>
  <p:tag name="KSO_WM_SLIDE_SUBTYPE" val="pureTxt"/>
  <p:tag name="KSO_WM_SLIDE_LAYOUT" val="a_f"/>
  <p:tag name="KSO_WM_SLIDE_LAYOUT_CNT" val="1_1"/>
  <p:tag name="KSO_WM_SPECIAL_SOURCE" val="bdnull"/>
  <p:tag name="KSO_WM_SLIDE_CONTENT_AREA" val="{&quot;left&quot;:&quot;347&quot;,&quot;top&quot;:&quot;105.7&quot;,&quot;width&quot;:&quot;576.4&quot;,&quot;height&quot;:&quot;34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57">
      <a:dk1>
        <a:srgbClr val="000000"/>
      </a:dk1>
      <a:lt1>
        <a:srgbClr val="FFFFFF"/>
      </a:lt1>
      <a:dk2>
        <a:srgbClr val="421B00"/>
      </a:dk2>
      <a:lt2>
        <a:srgbClr val="FFF0E7"/>
      </a:lt2>
      <a:accent1>
        <a:srgbClr val="FF6600"/>
      </a:accent1>
      <a:accent2>
        <a:srgbClr val="53A6EB"/>
      </a:accent2>
      <a:accent3>
        <a:srgbClr val="45CB98"/>
      </a:accent3>
      <a:accent4>
        <a:srgbClr val="FFB03B"/>
      </a:accent4>
      <a:accent5>
        <a:srgbClr val="EC5E3C"/>
      </a:accent5>
      <a:accent6>
        <a:srgbClr val="EC4A7C"/>
      </a:accent6>
      <a:hlink>
        <a:srgbClr val="0563C1"/>
      </a:hlink>
      <a:folHlink>
        <a:srgbClr val="954D72"/>
      </a:folHlink>
    </a:clrScheme>
    <a:fontScheme name="自定义 3">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2023-12-17T14:55:46Z</dcterms:created>
  <dcterms:modified xsi:type="dcterms:W3CDTF">2023-12-17T14:55:46Z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ae212963750740b38c3a3c2efac4f784_21</vt:lpwstr>
  </property>
</Properties>
</file>