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994" r:id="rId1"/>
    <p:sldMasterId id="2147485031" r:id="rId2"/>
  </p:sldMasterIdLst>
  <p:notesMasterIdLst>
    <p:notesMasterId r:id="rId3"/>
  </p:notesMasterIdLst>
  <p:sldIdLst>
    <p:sldId id="870" r:id="rId4"/>
    <p:sldId id="873" r:id="rId5"/>
    <p:sldId id="876" r:id="rId6"/>
    <p:sldId id="879" r:id="rId7"/>
    <p:sldId id="885" r:id="rId9"/>
    <p:sldId id="888" r:id="rId10"/>
    <p:sldId id="891" r:id="rId11"/>
    <p:sldId id="894" r:id="rId12"/>
    <p:sldId id="900" r:id="rId14"/>
    <p:sldId id="903" r:id="rId15"/>
    <p:sldId id="906" r:id="rId16"/>
    <p:sldId id="909" r:id="rId17"/>
    <p:sldId id="912" r:id="rId18"/>
    <p:sldId id="918" r:id="rId20"/>
    <p:sldId id="921" r:id="rId21"/>
    <p:sldId id="924" r:id="rId22"/>
    <p:sldId id="927" r:id="rId23"/>
    <p:sldId id="930" r:id="rId24"/>
    <p:sldId id="936" r:id="rId26"/>
    <p:sldId id="939" r:id="rId27"/>
    <p:sldId id="942" r:id="rId28"/>
    <p:sldId id="945" r:id="rId29"/>
    <p:sldId id="948" r:id="rId30"/>
    <p:sldId id="954" r:id="rId32"/>
    <p:sldId id="957" r:id="rId33"/>
    <p:sldId id="960" r:id="rId34"/>
    <p:sldId id="963" r:id="rId35"/>
    <p:sldId id="96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995" r:id="rId1"/>
    <p:sldLayoutId id="2147484996" r:id="rId2"/>
    <p:sldLayoutId id="2147484997" r:id="rId3"/>
    <p:sldLayoutId id="2147484998" r:id="rId4"/>
    <p:sldLayoutId id="2147484999" r:id="rId5"/>
    <p:sldLayoutId id="2147485000" r:id="rId6"/>
    <p:sldLayoutId id="2147485001" r:id="rId7"/>
    <p:sldLayoutId id="2147485002" r:id="rId8"/>
    <p:sldLayoutId id="2147485003" r:id="rId9"/>
    <p:sldLayoutId id="2147485004" r:id="rId10"/>
    <p:sldLayoutId id="214748500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32" r:id="rId1"/>
    <p:sldLayoutId id="2147485033" r:id="rId2"/>
    <p:sldLayoutId id="2147485034" r:id="rId3"/>
    <p:sldLayoutId id="2147485035" r:id="rId4"/>
    <p:sldLayoutId id="2147485036" r:id="rId5"/>
    <p:sldLayoutId id="2147485037" r:id="rId6"/>
    <p:sldLayoutId id="2147485038" r:id="rId7"/>
    <p:sldLayoutId id="2147485039" r:id="rId8"/>
    <p:sldLayoutId id="2147485040" r:id="rId9"/>
    <p:sldLayoutId id="2147485041" r:id="rId10"/>
    <p:sldLayoutId id="214748504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tags" Target="../tags/tag172.xml"/><Relationship Id="rId14" Type="http://schemas.openxmlformats.org/officeDocument/2006/relationships/tags" Target="../tags/tag173.xml"/><Relationship Id="rId15" Type="http://schemas.openxmlformats.org/officeDocument/2006/relationships/tags" Target="../tags/tag174.xml"/><Relationship Id="rId16" Type="http://schemas.openxmlformats.org/officeDocument/2006/relationships/tags" Target="../tags/tag175.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tags" Target="../tags/tag205.xml"/><Relationship Id="rId16" Type="http://schemas.openxmlformats.org/officeDocument/2006/relationships/tags" Target="../tags/tag206.xml"/><Relationship Id="rId17" Type="http://schemas.openxmlformats.org/officeDocument/2006/relationships/tags" Target="../tags/tag207.xml"/><Relationship Id="rId18" Type="http://schemas.openxmlformats.org/officeDocument/2006/relationships/tags" Target="../tags/tag208.xml"/><Relationship Id="rId19" Type="http://schemas.openxmlformats.org/officeDocument/2006/relationships/tags" Target="../tags/tag209.xml"/><Relationship Id="rId20" Type="http://schemas.openxmlformats.org/officeDocument/2006/relationships/tags" Target="../tags/tag210.xml"/><Relationship Id="rId21" Type="http://schemas.openxmlformats.org/officeDocument/2006/relationships/tags" Target="../tags/tag211.xml"/><Relationship Id="rId22" Type="http://schemas.openxmlformats.org/officeDocument/2006/relationships/tags" Target="../tags/tag212.xml"/><Relationship Id="rId23" Type="http://schemas.openxmlformats.org/officeDocument/2006/relationships/tags" Target="../tags/tag213.xml"/><Relationship Id="rId24" Type="http://schemas.openxmlformats.org/officeDocument/2006/relationships/tags" Target="../tags/tag214.xml"/><Relationship Id="rId25" Type="http://schemas.openxmlformats.org/officeDocument/2006/relationships/tags" Target="../tags/tag215.xml"/><Relationship Id="rId26" Type="http://schemas.openxmlformats.org/officeDocument/2006/relationships/tags" Target="../tags/tag216.xml"/><Relationship Id="rId27" Type="http://schemas.openxmlformats.org/officeDocument/2006/relationships/tags" Target="../tags/tag217.xml"/><Relationship Id="rId28" Type="http://schemas.openxmlformats.org/officeDocument/2006/relationships/tags" Target="../tags/tag218.xml"/><Relationship Id="rId29" Type="http://schemas.openxmlformats.org/officeDocument/2006/relationships/tags" Target="../tags/tag219.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tags" Target="../tags/tag232.xml"/><Relationship Id="rId14" Type="http://schemas.openxmlformats.org/officeDocument/2006/relationships/tags" Target="../tags/tag233.xml"/><Relationship Id="rId15" Type="http://schemas.openxmlformats.org/officeDocument/2006/relationships/tags" Target="../tags/tag234.xml"/><Relationship Id="rId16" Type="http://schemas.openxmlformats.org/officeDocument/2006/relationships/tags" Target="../tags/tag235.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7.xml"/><Relationship Id="rId2" Type="http://schemas.openxmlformats.org/officeDocument/2006/relationships/tags" Target="../tags/tag308.xml"/><Relationship Id="rId3" Type="http://schemas.openxmlformats.org/officeDocument/2006/relationships/tags" Target="../tags/tag30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tags" Target="../tags/tag322.xml"/><Relationship Id="rId10" Type="http://schemas.openxmlformats.org/officeDocument/2006/relationships/tags" Target="../tags/tag323.xml"/><Relationship Id="rId11" Type="http://schemas.openxmlformats.org/officeDocument/2006/relationships/tags" Target="../tags/tag324.xml"/><Relationship Id="rId12" Type="http://schemas.openxmlformats.org/officeDocument/2006/relationships/tags" Target="../tags/tag32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tags" Target="../tags/tag330.xml"/><Relationship Id="rId6" Type="http://schemas.openxmlformats.org/officeDocument/2006/relationships/tags" Target="../tags/tag331.xml"/><Relationship Id="rId7" Type="http://schemas.openxmlformats.org/officeDocument/2006/relationships/tags" Target="../tags/tag332.xml"/><Relationship Id="rId8" Type="http://schemas.openxmlformats.org/officeDocument/2006/relationships/tags" Target="../tags/tag333.xml"/><Relationship Id="rId9" Type="http://schemas.openxmlformats.org/officeDocument/2006/relationships/tags" Target="../tags/tag334.xml"/><Relationship Id="rId10" Type="http://schemas.openxmlformats.org/officeDocument/2006/relationships/tags" Target="../tags/tag335.xml"/><Relationship Id="rId11" Type="http://schemas.openxmlformats.org/officeDocument/2006/relationships/tags" Target="../tags/tag336.xml"/><Relationship Id="rId12" Type="http://schemas.openxmlformats.org/officeDocument/2006/relationships/tags" Target="../tags/tag33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tags" Target="../tags/tag350.xml"/><Relationship Id="rId14" Type="http://schemas.openxmlformats.org/officeDocument/2006/relationships/tags" Target="../tags/tag351.xml"/><Relationship Id="rId15" Type="http://schemas.openxmlformats.org/officeDocument/2006/relationships/tags" Target="../tags/tag352.xml"/><Relationship Id="rId16" Type="http://schemas.openxmlformats.org/officeDocument/2006/relationships/tags" Target="../tags/tag353.xml"/><Relationship Id="rId17" Type="http://schemas.openxmlformats.org/officeDocument/2006/relationships/tags" Target="../tags/tag354.xml"/><Relationship Id="rId18" Type="http://schemas.openxmlformats.org/officeDocument/2006/relationships/tags" Target="../tags/tag355.xml"/><Relationship Id="rId19" Type="http://schemas.openxmlformats.org/officeDocument/2006/relationships/tags" Target="../tags/tag356.xml"/><Relationship Id="rId20" Type="http://schemas.openxmlformats.org/officeDocument/2006/relationships/tags" Target="../tags/tag357.xml"/><Relationship Id="rId21" Type="http://schemas.openxmlformats.org/officeDocument/2006/relationships/tags" Target="../tags/tag358.xml"/><Relationship Id="rId22" Type="http://schemas.openxmlformats.org/officeDocument/2006/relationships/tags" Target="../tags/tag359.xml"/><Relationship Id="rId23" Type="http://schemas.openxmlformats.org/officeDocument/2006/relationships/tags" Target="../tags/tag360.xml"/><Relationship Id="rId24" Type="http://schemas.openxmlformats.org/officeDocument/2006/relationships/tags" Target="../tags/tag361.xml"/><Relationship Id="rId25" Type="http://schemas.openxmlformats.org/officeDocument/2006/relationships/tags" Target="../tags/tag362.xml"/><Relationship Id="rId26" Type="http://schemas.openxmlformats.org/officeDocument/2006/relationships/tags" Target="../tags/tag363.xml"/><Relationship Id="rId27" Type="http://schemas.openxmlformats.org/officeDocument/2006/relationships/tags" Target="../tags/tag364.xml"/><Relationship Id="rId28" Type="http://schemas.openxmlformats.org/officeDocument/2006/relationships/tags" Target="../tags/tag365.xml"/><Relationship Id="rId29" Type="http://schemas.openxmlformats.org/officeDocument/2006/relationships/tags" Target="../tags/tag366.xml"/><Relationship Id="rId30"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tags" Target="../tags/tag374.xml"/><Relationship Id="rId6" Type="http://schemas.openxmlformats.org/officeDocument/2006/relationships/tags" Target="../tags/tag375.xml"/><Relationship Id="rId7" Type="http://schemas.openxmlformats.org/officeDocument/2006/relationships/tags" Target="../tags/tag376.xml"/><Relationship Id="rId8" Type="http://schemas.openxmlformats.org/officeDocument/2006/relationships/tags" Target="../tags/tag377.xml"/><Relationship Id="rId9" Type="http://schemas.openxmlformats.org/officeDocument/2006/relationships/tags" Target="../tags/tag378.xml"/><Relationship Id="rId10" Type="http://schemas.openxmlformats.org/officeDocument/2006/relationships/tags" Target="../tags/tag379.xml"/><Relationship Id="rId11" Type="http://schemas.openxmlformats.org/officeDocument/2006/relationships/tags" Target="../tags/tag380.xml"/><Relationship Id="rId12" Type="http://schemas.openxmlformats.org/officeDocument/2006/relationships/tags" Target="../tags/tag38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2.xml"/><Relationship Id="rId2" Type="http://schemas.openxmlformats.org/officeDocument/2006/relationships/tags" Target="../tags/tag383.xml"/><Relationship Id="rId3" Type="http://schemas.openxmlformats.org/officeDocument/2006/relationships/tags" Target="../tags/tag384.xml"/><Relationship Id="rId4" Type="http://schemas.openxmlformats.org/officeDocument/2006/relationships/tags" Target="../tags/tag385.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tags" Target="../tags/tag398.xml"/><Relationship Id="rId14" Type="http://schemas.openxmlformats.org/officeDocument/2006/relationships/tags" Target="../tags/tag399.xml"/><Relationship Id="rId15" Type="http://schemas.openxmlformats.org/officeDocument/2006/relationships/tags" Target="../tags/tag400.xml"/><Relationship Id="rId16" Type="http://schemas.openxmlformats.org/officeDocument/2006/relationships/tags" Target="../tags/tag401.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6.xml"/><Relationship Id="rId2" Type="http://schemas.openxmlformats.org/officeDocument/2006/relationships/tags" Target="../tags/tag407.xml"/><Relationship Id="rId3" Type="http://schemas.openxmlformats.org/officeDocument/2006/relationships/tags" Target="../tags/tag40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48650" name="文本占位符 13"/>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2024年数字化工业技术行业工作总结与展望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数字化工业技术行业概述</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数字化工业技术应用现状</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数字化工业技术对行业的影响</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fontScale="72857"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数字化工业技术行业面临的挑战与机遇</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未来展望与建议</a:t>
            </a:r>
            <a:endParaRPr altLang="en-US" dirty="0" sz="2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数字化工业技术行业概述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行业定义与发展历程</a:t>
            </a:r>
            <a:endParaRPr altLang="en-US" lang="zh-CN"/>
          </a:p>
        </p:txBody>
      </p:sp>
      <p:sp>
        <p:nvSpPr>
          <p:cNvPr id="10491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行业现状：数字化工业技术行业在全球范围内得到了广泛应用，涵盖了制造业、航空航天、汽车、电子、能源等多个领域。随着工业4.0时代的到来，数字化工业技术行业将迎来更加广阔的市场和发展空间。</a:t>
            </a:r>
            <a:endParaRPr altLang="en-US" dirty="0" sz="2400" lang="zh-CN">
              <a:latin typeface="+mn-ea"/>
              <a:ea typeface="+mn-ea"/>
            </a:endParaRPr>
          </a:p>
        </p:txBody>
      </p:sp>
      <p:sp>
        <p:nvSpPr>
          <p:cNvPr id="10491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6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趋势：随着技术的不断进步和应用，数字化工业技术行业将朝着更加智能化、网络化、绿色化的方向发展。未来，数字化工业技术行业将与人工智能、大数据等新技术相结合，推动工业生产模式的变革和创新。</a:t>
            </a:r>
            <a:endParaRPr altLang="en-US" dirty="0" sz="2400" lang="zh-CN">
              <a:latin typeface="+mn-ea"/>
              <a:ea typeface="+mn-ea"/>
            </a:endParaRPr>
          </a:p>
        </p:txBody>
      </p:sp>
      <p:sp>
        <p:nvSpPr>
          <p:cNvPr id="10491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1400" lang="zh-CN">
                <a:latin typeface="+mn-ea"/>
                <a:ea typeface="+mn-ea"/>
              </a:rPr>
              <a:t>行业定义：数字化工业技术行业是指利用信息技术、网络技术等手段，对传统工业进行数字化改造，提高生产效率、降低成本、提升产品质量和服务水平的新兴行业。</a:t>
            </a:r>
            <a:endParaRPr altLang="en-US" dirty="0" sz="1400" lang="zh-CN">
              <a:latin typeface="+mn-ea"/>
              <a:ea typeface="+mn-ea"/>
            </a:endParaRPr>
          </a:p>
        </p:txBody>
      </p:sp>
      <p:sp>
        <p:nvSpPr>
          <p:cNvPr id="10491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发展历程：数字化工业技术行业经历了从计算机辅助设计、制造到数字化工厂、智能制造等不同阶段的发展历程。随着技术的不断进步和应用，数字化工业技术行业已经成为推动工业转型升级的重要力量。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22" name="标题 2"/>
          <p:cNvSpPr>
            <a:spLocks noGrp="1"/>
          </p:cNvSpPr>
          <p:nvPr>
            <p:ph type="title" idx="5"/>
          </p:nvPr>
        </p:nvSpPr>
        <p:spPr/>
        <p:txBody>
          <a:bodyPr>
            <a:normAutofit fontScale="91667"/>
          </a:bodyPr>
          <a:p>
            <a:r>
              <a:rPr altLang="en-US" lang="zh-CN"/>
              <a:t>行业现状与主要问题</a:t>
            </a:r>
            <a:endParaRPr altLang="en-US" lang="zh-CN"/>
          </a:p>
        </p:txBody>
      </p:sp>
      <p:sp>
        <p:nvSpPr>
          <p:cNvPr id="10492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行业发展趋势：数字化工业技术行业的未来发展方向、技术创新、政策支持等</a:t>
            </a:r>
            <a:endParaRPr altLang="zh-CN" dirty="0" lang="en-US">
              <a:solidFill>
                <a:schemeClr val="dk1">
                  <a:lumMod val="80000"/>
                  <a:lumOff val="20000"/>
                </a:schemeClr>
              </a:solidFill>
              <a:latin typeface="+mn-ea"/>
              <a:sym typeface="+mn-ea"/>
            </a:endParaRPr>
          </a:p>
        </p:txBody>
      </p:sp>
      <p:sp>
        <p:nvSpPr>
          <p:cNvPr id="10492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行业现状：数字化工业技术行业的发展历程、市场规模、增长率等</a:t>
            </a:r>
            <a:endParaRPr altLang="en-US" dirty="0" lang="zh-CN">
              <a:solidFill>
                <a:schemeClr val="dk1">
                  <a:lumMod val="80000"/>
                  <a:lumOff val="20000"/>
                </a:schemeClr>
              </a:solidFill>
              <a:latin typeface="+mn-ea"/>
              <a:sym typeface="+mn-ea"/>
            </a:endParaRPr>
          </a:p>
        </p:txBody>
      </p:sp>
      <p:sp>
        <p:nvSpPr>
          <p:cNvPr id="10492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主要问题：数字化工业技术行业面临的技术瓶颈、市场挑战、人才短缺等</a:t>
            </a:r>
            <a:endParaRPr altLang="en-US" dirty="0" lang="zh-CN">
              <a:solidFill>
                <a:schemeClr val="dk1">
                  <a:lumMod val="80000"/>
                  <a:lumOff val="20000"/>
                </a:schemeClr>
              </a:solidFill>
              <a:latin typeface="+mn-ea"/>
              <a:sym typeface="+mn-ea"/>
            </a:endParaRPr>
          </a:p>
        </p:txBody>
      </p:sp>
      <p:sp>
        <p:nvSpPr>
          <p:cNvPr id="10492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行业前景展望：数字化工业技术行业的未来市场规模、增长潜力、发展前景等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06" name="标题 2"/>
          <p:cNvSpPr>
            <a:spLocks noGrp="1"/>
          </p:cNvSpPr>
          <p:nvPr>
            <p:ph type="title" idx="5"/>
          </p:nvPr>
        </p:nvSpPr>
        <p:spPr/>
        <p:txBody>
          <a:bodyPr>
            <a:normAutofit fontScale="91667"/>
          </a:bodyPr>
          <a:p>
            <a:r>
              <a:rPr altLang="en-US" lang="zh-CN"/>
              <a:t>行业发展趋势与挑战</a:t>
            </a:r>
            <a:endParaRPr altLang="en-US" lang="zh-CN"/>
          </a:p>
        </p:txBody>
      </p:sp>
      <p:sp>
        <p:nvSpPr>
          <p:cNvPr id="104930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1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数字化工业技术行业概述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1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1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32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32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面临的挑战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32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2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32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82"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84" name="标题 6"/>
          <p:cNvSpPr>
            <a:spLocks noGrp="1"/>
          </p:cNvSpPr>
          <p:nvPr>
            <p:ph type="title" idx="1"/>
            <p:custDataLst>
              <p:tags r:id="rId2"/>
            </p:custDataLst>
          </p:nvPr>
        </p:nvSpPr>
        <p:spPr/>
        <p:txBody>
          <a:bodyPr>
            <a:normAutofit fontScale="93333"/>
          </a:bodyPr>
          <a:p>
            <a:r>
              <a:rPr altLang="en-US" lang="zh-CN"/>
              <a:t>数字化工业技术应用现状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98" name="标题 2"/>
          <p:cNvSpPr>
            <a:spLocks noGrp="1"/>
          </p:cNvSpPr>
          <p:nvPr>
            <p:ph type="title" idx="5"/>
          </p:nvPr>
        </p:nvSpPr>
        <p:spPr/>
        <p:txBody>
          <a:bodyPr>
            <a:normAutofit fontScale="91667"/>
          </a:bodyPr>
          <a:p>
            <a:r>
              <a:rPr altLang="en-US" lang="zh-CN"/>
              <a:t>数字化工业技术在生产制造中的应用</a:t>
            </a:r>
            <a:endParaRPr altLang="en-US" lang="zh-CN"/>
          </a:p>
        </p:txBody>
      </p:sp>
      <p:sp>
        <p:nvSpPr>
          <p:cNvPr id="104950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1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1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2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数字化工业技术定义与特点</a:t>
            </a:r>
            <a:endParaRPr altLang="en-US" dirty="0" sz="1200" lang="zh-CN" spc="150">
              <a:solidFill>
                <a:schemeClr val="tx1">
                  <a:lumMod val="65000"/>
                  <a:lumOff val="35000"/>
                </a:schemeClr>
              </a:solidFill>
              <a:latin typeface="+mn-ea"/>
              <a:sym typeface="+mn-ea"/>
            </a:endParaRPr>
          </a:p>
        </p:txBody>
      </p:sp>
      <p:sp>
        <p:nvSpPr>
          <p:cNvPr id="104953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数字化工业技术在生产制造中的挑战与解决方案</a:t>
            </a:r>
            <a:endParaRPr altLang="en-US" dirty="0" sz="1200" lang="zh-CN" spc="150">
              <a:solidFill>
                <a:schemeClr val="tx1">
                  <a:lumMod val="65000"/>
                  <a:lumOff val="35000"/>
                </a:schemeClr>
              </a:solidFill>
              <a:latin typeface="+mn-ea"/>
              <a:sym typeface="+mn-ea"/>
            </a:endParaRPr>
          </a:p>
        </p:txBody>
      </p:sp>
      <p:sp>
        <p:nvSpPr>
          <p:cNvPr id="104954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数字化工业技术在生产制造中的优势</a:t>
            </a:r>
            <a:endParaRPr altLang="en-US" dirty="0" sz="1200" lang="zh-CN" spc="150">
              <a:solidFill>
                <a:schemeClr val="tx1">
                  <a:lumMod val="65000"/>
                  <a:lumOff val="35000"/>
                </a:schemeClr>
              </a:solidFill>
              <a:latin typeface="+mn-ea"/>
              <a:sym typeface="+mn-ea"/>
            </a:endParaRPr>
          </a:p>
        </p:txBody>
      </p:sp>
      <p:sp>
        <p:nvSpPr>
          <p:cNvPr id="104954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生产制造中数字化工业技术应用现状</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4" name="标题 2"/>
          <p:cNvSpPr>
            <a:spLocks noGrp="1"/>
          </p:cNvSpPr>
          <p:nvPr>
            <p:ph type="title" idx="5"/>
          </p:nvPr>
        </p:nvSpPr>
        <p:spPr/>
        <p:txBody>
          <a:bodyPr>
            <a:normAutofit fontScale="91667"/>
          </a:bodyPr>
          <a:p>
            <a:r>
              <a:rPr altLang="en-US" lang="zh-CN"/>
              <a:t>数字化工业技术在供应链管理中的应用</a:t>
            </a:r>
            <a:endParaRPr altLang="en-US" lang="zh-CN"/>
          </a:p>
        </p:txBody>
      </p:sp>
      <p:sp>
        <p:nvSpPr>
          <p:cNvPr id="104959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数字化工业技术在供应链协同与沟通中的应用</a:t>
            </a:r>
            <a:endParaRPr altLang="zh-CN" dirty="0" lang="en-US">
              <a:solidFill>
                <a:schemeClr val="dk1">
                  <a:lumMod val="80000"/>
                  <a:lumOff val="20000"/>
                </a:schemeClr>
              </a:solidFill>
              <a:latin typeface="+mn-ea"/>
              <a:sym typeface="+mn-ea"/>
            </a:endParaRPr>
          </a:p>
        </p:txBody>
      </p:sp>
      <p:sp>
        <p:nvSpPr>
          <p:cNvPr id="104960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供应链管理中的数字化工业技术应用概述</a:t>
            </a:r>
            <a:endParaRPr altLang="en-US" dirty="0" lang="zh-CN">
              <a:solidFill>
                <a:schemeClr val="dk1">
                  <a:lumMod val="80000"/>
                  <a:lumOff val="20000"/>
                </a:schemeClr>
              </a:solidFill>
              <a:latin typeface="+mn-ea"/>
              <a:sym typeface="+mn-ea"/>
            </a:endParaRPr>
          </a:p>
        </p:txBody>
      </p:sp>
      <p:sp>
        <p:nvSpPr>
          <p:cNvPr id="104961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数字化工业技术在供应链计划与执行中的应用</a:t>
            </a:r>
            <a:endParaRPr altLang="en-US" dirty="0" lang="zh-CN">
              <a:solidFill>
                <a:schemeClr val="dk1">
                  <a:lumMod val="80000"/>
                  <a:lumOff val="20000"/>
                </a:schemeClr>
              </a:solidFill>
              <a:latin typeface="+mn-ea"/>
              <a:sym typeface="+mn-ea"/>
            </a:endParaRPr>
          </a:p>
        </p:txBody>
      </p:sp>
      <p:sp>
        <p:nvSpPr>
          <p:cNvPr id="104962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2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数字化工业技术在供应链风险管理中的应用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78" name="标题 2"/>
          <p:cNvSpPr>
            <a:spLocks noGrp="1"/>
          </p:cNvSpPr>
          <p:nvPr>
            <p:ph type="title" idx="5"/>
          </p:nvPr>
        </p:nvSpPr>
        <p:spPr/>
        <p:txBody>
          <a:bodyPr>
            <a:normAutofit fontScale="91667"/>
          </a:bodyPr>
          <a:p>
            <a:r>
              <a:rPr altLang="en-US" lang="zh-CN"/>
              <a:t>数字化工业技术在产品研发中的应用</a:t>
            </a:r>
            <a:endParaRPr altLang="en-US" lang="zh-CN"/>
          </a:p>
        </p:txBody>
      </p:sp>
      <p:sp>
        <p:nvSpPr>
          <p:cNvPr id="104968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8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数字化工业技术定义与特点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8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8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数字化工业技术在产品研发中的应用场景</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9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数字化工业技术在产品研发中的优势与挑战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9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数字化工业技术在产品研发中的未来发展趋势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54" name="标题 2"/>
          <p:cNvSpPr>
            <a:spLocks noGrp="1"/>
          </p:cNvSpPr>
          <p:nvPr>
            <p:ph type="title" idx="5"/>
          </p:nvPr>
        </p:nvSpPr>
        <p:spPr/>
        <p:txBody>
          <a:bodyPr>
            <a:normAutofit fontScale="91667"/>
          </a:bodyPr>
          <a:p>
            <a:r>
              <a:rPr altLang="en-US" lang="zh-CN"/>
              <a:t>数字化工业技术在市场营销中的应用</a:t>
            </a:r>
            <a:endParaRPr altLang="en-US" lang="zh-CN"/>
          </a:p>
        </p:txBody>
      </p:sp>
      <p:sp>
        <p:nvSpPr>
          <p:cNvPr id="104975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5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数字化工业技术在市场营销中的具体应用</a:t>
            </a:r>
            <a:endParaRPr altLang="en-US" sz="1400" lang="zh-CN" spc="150">
              <a:solidFill>
                <a:schemeClr val="tx1"/>
              </a:solidFill>
              <a:effectLst/>
              <a:latin typeface="+mn-ea"/>
              <a:sym typeface="+mn-ea"/>
            </a:endParaRPr>
          </a:p>
        </p:txBody>
      </p:sp>
      <p:sp>
        <p:nvSpPr>
          <p:cNvPr id="104976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数字化工业技术对市场营销的影响</a:t>
            </a:r>
            <a:endParaRPr altLang="en-US" dirty="0" sz="1400" lang="zh-CN" spc="150">
              <a:solidFill>
                <a:schemeClr val="tx1"/>
              </a:solidFill>
              <a:effectLst/>
              <a:latin typeface="+mn-ea"/>
              <a:sym typeface="+mn-ea"/>
            </a:endParaRPr>
          </a:p>
        </p:txBody>
      </p:sp>
      <p:sp>
        <p:nvSpPr>
          <p:cNvPr id="104976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数字化工业技术在市场营销中的优势与挑战</a:t>
            </a:r>
            <a:endParaRPr altLang="en-US" sz="1400" lang="zh-CN" spc="150">
              <a:solidFill>
                <a:schemeClr val="tx1"/>
              </a:solidFill>
              <a:effectLst/>
              <a:latin typeface="+mn-ea"/>
              <a:sym typeface="+mn-ea"/>
            </a:endParaRPr>
          </a:p>
        </p:txBody>
      </p:sp>
      <p:sp>
        <p:nvSpPr>
          <p:cNvPr id="104977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未来数字化工业技术在市场营销中的发展趋势</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22"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824" name="标题 6"/>
          <p:cNvSpPr>
            <a:spLocks noGrp="1"/>
          </p:cNvSpPr>
          <p:nvPr>
            <p:ph type="title" idx="1"/>
            <p:custDataLst>
              <p:tags r:id="rId2"/>
            </p:custDataLst>
          </p:nvPr>
        </p:nvSpPr>
        <p:spPr/>
        <p:txBody>
          <a:bodyPr>
            <a:normAutofit fontScale="93333"/>
          </a:bodyPr>
          <a:p>
            <a:r>
              <a:rPr altLang="en-US" lang="zh-CN"/>
              <a:t>数字化工业技术对行业的影响</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38" name="标题 2"/>
          <p:cNvSpPr>
            <a:spLocks noGrp="1"/>
          </p:cNvSpPr>
          <p:nvPr>
            <p:ph type="title" idx="5"/>
          </p:nvPr>
        </p:nvSpPr>
        <p:spPr/>
        <p:txBody>
          <a:bodyPr>
            <a:normAutofit fontScale="91667"/>
          </a:bodyPr>
          <a:p>
            <a:r>
              <a:rPr altLang="en-US" lang="zh-CN"/>
              <a:t>提高生产效率与降低成本</a:t>
            </a:r>
            <a:endParaRPr altLang="en-US" lang="zh-CN"/>
          </a:p>
        </p:txBody>
      </p:sp>
      <p:sp>
        <p:nvSpPr>
          <p:cNvPr id="10499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数字化工业技术能够优化生产流程，提高生产效率</a:t>
            </a:r>
            <a:endParaRPr altLang="en-US" dirty="0" sz="2000" lang="zh-CN" spc="150">
              <a:solidFill>
                <a:schemeClr val="tx1">
                  <a:lumMod val="75000"/>
                  <a:lumOff val="25000"/>
                </a:schemeClr>
              </a:solidFill>
              <a:latin typeface="+mn-ea"/>
              <a:sym typeface="+mn-ea"/>
            </a:endParaRPr>
          </a:p>
        </p:txBody>
      </p:sp>
      <p:sp>
        <p:nvSpPr>
          <p:cNvPr id="10499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数字化工业技术能够实现自动化生产，减少人工干预</a:t>
            </a:r>
            <a:endParaRPr altLang="en-US" dirty="0" sz="2000" lang="zh-CN" spc="150">
              <a:solidFill>
                <a:schemeClr val="tx1">
                  <a:lumMod val="75000"/>
                  <a:lumOff val="25000"/>
                </a:schemeClr>
              </a:solidFill>
              <a:latin typeface="+mn-ea"/>
              <a:sym typeface="+mn-ea"/>
            </a:endParaRPr>
          </a:p>
        </p:txBody>
      </p:sp>
      <p:sp>
        <p:nvSpPr>
          <p:cNvPr id="10499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数字化工业技术能够降低生产成本，提高企业竞争力</a:t>
            </a:r>
            <a:endParaRPr altLang="en-US" dirty="0" sz="2000" lang="zh-CN" spc="150">
              <a:solidFill>
                <a:schemeClr val="tx1">
                  <a:lumMod val="75000"/>
                  <a:lumOff val="25000"/>
                </a:schemeClr>
              </a:solidFill>
              <a:latin typeface="+mn-ea"/>
              <a:sym typeface="+mn-ea"/>
            </a:endParaRPr>
          </a:p>
        </p:txBody>
      </p:sp>
      <p:sp>
        <p:nvSpPr>
          <p:cNvPr id="10499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数字化工业技术能够提高产品质量，减少不良品率</a:t>
            </a:r>
            <a:endParaRPr altLang="en-US" dirty="0" sz="2000" lang="zh-CN" spc="150">
              <a:solidFill>
                <a:schemeClr val="tx1">
                  <a:lumMod val="75000"/>
                  <a:lumOff val="25000"/>
                </a:schemeClr>
              </a:solidFill>
              <a:latin typeface="+mn-ea"/>
              <a:sym typeface="+mn-ea"/>
            </a:endParaRPr>
          </a:p>
        </p:txBody>
      </p:sp>
      <p:sp>
        <p:nvSpPr>
          <p:cNvPr id="10499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14" name="标题 2"/>
          <p:cNvSpPr>
            <a:spLocks noGrp="1"/>
          </p:cNvSpPr>
          <p:nvPr>
            <p:ph type="title" idx="5"/>
          </p:nvPr>
        </p:nvSpPr>
        <p:spPr/>
        <p:txBody>
          <a:bodyPr>
            <a:normAutofit fontScale="91667"/>
          </a:bodyPr>
          <a:p>
            <a:r>
              <a:rPr altLang="en-US" lang="zh-CN"/>
              <a:t>提升产品质量与客户满意度</a:t>
            </a:r>
            <a:endParaRPr altLang="en-US" lang="zh-CN"/>
          </a:p>
        </p:txBody>
      </p:sp>
      <p:sp>
        <p:nvSpPr>
          <p:cNvPr id="105001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1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数字化工业技术提升产品质量：通过精确的数据分析和优化生产流程，减少产品缺陷和误差，提高产品质量和稳定性。</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2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2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数字化工业技术提升客户满意度：通过实时数据监控和反馈，快速响应客户需求和问题，提高客户满意度和忠诚度。</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2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3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数字化工业技术对行业的影响：数字化工业技术不仅提升产品质量和客户满意度，还推动行业向智能化、高效化方向发展，提高行业整体竞争力。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3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3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数字化工业技术对未来展望：随着技术的不断进步和应用，数字化工业技术将在未来发挥更加重要的作用，推动行业持续创新和发展。</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90" name="标题 2"/>
          <p:cNvSpPr>
            <a:spLocks noGrp="1"/>
          </p:cNvSpPr>
          <p:nvPr>
            <p:ph type="title" idx="5"/>
          </p:nvPr>
        </p:nvSpPr>
        <p:spPr/>
        <p:txBody>
          <a:bodyPr>
            <a:normAutofit fontScale="91667"/>
          </a:bodyPr>
          <a:p>
            <a:r>
              <a:rPr altLang="en-US" lang="zh-CN"/>
              <a:t>促进企业创新与转型升级</a:t>
            </a:r>
            <a:endParaRPr altLang="en-US" lang="zh-CN"/>
          </a:p>
        </p:txBody>
      </p:sp>
      <p:sp>
        <p:nvSpPr>
          <p:cNvPr id="105009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0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0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0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数字化工业技术提高企业竞争力</a:t>
            </a:r>
            <a:endParaRPr altLang="en-US" dirty="0" sz="2400" lang="zh-CN">
              <a:latin typeface="+mn-ea"/>
              <a:ea typeface="+mn-ea"/>
            </a:endParaRPr>
          </a:p>
        </p:txBody>
      </p:sp>
      <p:sp>
        <p:nvSpPr>
          <p:cNvPr id="105011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数字化工业技术推动行业可持续发展</a:t>
            </a:r>
            <a:endParaRPr altLang="en-US" dirty="0" sz="2400" lang="zh-CN">
              <a:latin typeface="+mn-ea"/>
              <a:ea typeface="+mn-ea"/>
            </a:endParaRPr>
          </a:p>
        </p:txBody>
      </p:sp>
      <p:sp>
        <p:nvSpPr>
          <p:cNvPr id="105011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数字化工业技术推动企业创新</a:t>
            </a:r>
            <a:endParaRPr altLang="en-US" dirty="0" sz="2400" lang="zh-CN">
              <a:latin typeface="+mn-ea"/>
              <a:ea typeface="+mn-ea"/>
            </a:endParaRPr>
          </a:p>
        </p:txBody>
      </p:sp>
      <p:sp>
        <p:nvSpPr>
          <p:cNvPr id="105011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数字化工业技术促进企业转型升级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66" name="标题 2"/>
          <p:cNvSpPr>
            <a:spLocks noGrp="1"/>
          </p:cNvSpPr>
          <p:nvPr>
            <p:ph type="title" idx="5"/>
          </p:nvPr>
        </p:nvSpPr>
        <p:spPr/>
        <p:txBody>
          <a:bodyPr>
            <a:normAutofit fontScale="91667"/>
          </a:bodyPr>
          <a:p>
            <a:r>
              <a:rPr altLang="en-US" lang="zh-CN"/>
              <a:t>增强企业竞争力与市场份额</a:t>
            </a:r>
            <a:endParaRPr altLang="en-US" lang="zh-CN"/>
          </a:p>
        </p:txBody>
      </p:sp>
      <p:sp>
        <p:nvSpPr>
          <p:cNvPr id="105016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7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7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7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8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创新产品和服务，满足市场需求</a:t>
            </a:r>
            <a:endParaRPr altLang="en-US" dirty="0" sz="2400" lang="zh-CN">
              <a:latin typeface="+mn-ea"/>
              <a:ea typeface="+mn-ea"/>
            </a:endParaRPr>
          </a:p>
        </p:txBody>
      </p:sp>
      <p:sp>
        <p:nvSpPr>
          <p:cNvPr id="105018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拓展市场渠道，扩大市场份额</a:t>
            </a:r>
            <a:endParaRPr altLang="en-US" dirty="0" sz="2400" lang="zh-CN">
              <a:latin typeface="+mn-ea"/>
              <a:ea typeface="+mn-ea"/>
            </a:endParaRPr>
          </a:p>
        </p:txBody>
      </p:sp>
      <p:sp>
        <p:nvSpPr>
          <p:cNvPr id="105018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数字化工业技术提升生产效率和质量</a:t>
            </a:r>
            <a:endParaRPr altLang="en-US" dirty="0" sz="2400" lang="zh-CN">
              <a:latin typeface="+mn-ea"/>
              <a:ea typeface="+mn-ea"/>
            </a:endParaRPr>
          </a:p>
        </p:txBody>
      </p:sp>
      <p:sp>
        <p:nvSpPr>
          <p:cNvPr id="105019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降低成本，提高盈利能力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42"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244" name="标题 6"/>
          <p:cNvSpPr>
            <a:spLocks noGrp="1"/>
          </p:cNvSpPr>
          <p:nvPr>
            <p:ph type="title" idx="1"/>
            <p:custDataLst>
              <p:tags r:id="rId2"/>
            </p:custDataLst>
          </p:nvPr>
        </p:nvSpPr>
        <p:spPr/>
        <p:txBody>
          <a:bodyPr>
            <a:normAutofit fontScale="90000"/>
          </a:bodyPr>
          <a:p>
            <a:r>
              <a:rPr altLang="en-US" lang="zh-CN"/>
              <a:t>数字化工业技术行业面临的挑战与机遇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58" name="标题 2"/>
          <p:cNvSpPr>
            <a:spLocks noGrp="1"/>
          </p:cNvSpPr>
          <p:nvPr>
            <p:ph type="title" idx="5"/>
          </p:nvPr>
        </p:nvSpPr>
        <p:spPr/>
        <p:txBody>
          <a:bodyPr>
            <a:normAutofit fontScale="91667"/>
          </a:bodyPr>
          <a:p>
            <a:r>
              <a:rPr altLang="en-US" lang="zh-CN"/>
              <a:t>技术更新换代带来的挑战</a:t>
            </a:r>
            <a:endParaRPr altLang="en-US" lang="zh-CN"/>
          </a:p>
        </p:txBody>
      </p:sp>
      <p:sp>
        <p:nvSpPr>
          <p:cNvPr id="105036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技术更新速度加快，需要不断学习和适应新技术</a:t>
            </a:r>
            <a:endParaRPr altLang="en-US" dirty="0" sz="1200" lang="zh-CN" spc="150">
              <a:solidFill>
                <a:schemeClr val="tx1">
                  <a:lumMod val="65000"/>
                  <a:lumOff val="35000"/>
                </a:schemeClr>
              </a:solidFill>
              <a:latin typeface="+mn-ea"/>
              <a:sym typeface="+mn-ea"/>
            </a:endParaRPr>
          </a:p>
        </p:txBody>
      </p:sp>
      <p:sp>
        <p:nvSpPr>
          <p:cNvPr id="105036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不同技术之间的融合与协同成为行业发展的难题</a:t>
            </a:r>
            <a:endParaRPr altLang="en-US" dirty="0" sz="1200" lang="zh-CN" spc="150">
              <a:solidFill>
                <a:schemeClr val="tx1">
                  <a:lumMod val="65000"/>
                  <a:lumOff val="35000"/>
                </a:schemeClr>
              </a:solidFill>
              <a:latin typeface="+mn-ea"/>
              <a:sym typeface="+mn-ea"/>
            </a:endParaRPr>
          </a:p>
        </p:txBody>
      </p:sp>
      <p:sp>
        <p:nvSpPr>
          <p:cNvPr id="105036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数字化工业技术行业需要面对技术更新带来的成本压力</a:t>
            </a:r>
            <a:endParaRPr altLang="en-US" dirty="0" sz="1200" lang="zh-CN" spc="150">
              <a:solidFill>
                <a:schemeClr val="tx1">
                  <a:lumMod val="65000"/>
                  <a:lumOff val="35000"/>
                </a:schemeClr>
              </a:solidFill>
              <a:latin typeface="+mn-ea"/>
              <a:sym typeface="+mn-ea"/>
            </a:endParaRPr>
          </a:p>
        </p:txBody>
      </p:sp>
      <p:sp>
        <p:nvSpPr>
          <p:cNvPr id="105036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技术更新换代对数字化工业技术行业从业人员的素质提出了更高要求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418" name="标题 2"/>
          <p:cNvSpPr>
            <a:spLocks noGrp="1"/>
          </p:cNvSpPr>
          <p:nvPr>
            <p:ph type="title" idx="5"/>
          </p:nvPr>
        </p:nvSpPr>
        <p:spPr/>
        <p:txBody>
          <a:bodyPr>
            <a:normAutofit fontScale="91667"/>
          </a:bodyPr>
          <a:p>
            <a:r>
              <a:rPr altLang="en-US" lang="zh-CN"/>
              <a:t>数据安全与隐私保护的挑战</a:t>
            </a:r>
            <a:endParaRPr altLang="en-US" lang="zh-CN"/>
          </a:p>
        </p:txBody>
      </p:sp>
      <p:sp>
        <p:nvSpPr>
          <p:cNvPr id="10504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技术更新迅速：随着技术的不断更新，数据安全和隐私保护的挑战也在不断变化，需要不断跟进新技术，提高数据安全和隐私保护水平。</a:t>
            </a:r>
            <a:endParaRPr altLang="en-US" dirty="0" sz="2400" lang="zh-CN">
              <a:latin typeface="+mn-ea"/>
              <a:ea typeface="+mn-ea"/>
            </a:endParaRPr>
          </a:p>
        </p:txBody>
      </p:sp>
      <p:sp>
        <p:nvSpPr>
          <p:cNvPr id="10504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跨行业合作需求增加：数字化工业技术行业需要与其他行业合作，共同应对数据安全和隐私保护的挑战，促进跨行业合作与交流。</a:t>
            </a:r>
            <a:endParaRPr altLang="en-US" dirty="0" sz="2400" lang="zh-CN">
              <a:latin typeface="+mn-ea"/>
              <a:ea typeface="+mn-ea"/>
            </a:endParaRPr>
          </a:p>
        </p:txBody>
      </p:sp>
      <p:sp>
        <p:nvSpPr>
          <p:cNvPr id="10504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数据泄露风险增加：数字化工业技术行业涉及大量敏感数据，如生产数据、客户信息等，数据泄露风险日益增加。</a:t>
            </a:r>
            <a:endParaRPr altLang="en-US" dirty="0" sz="2400" lang="zh-CN">
              <a:latin typeface="+mn-ea"/>
              <a:ea typeface="+mn-ea"/>
            </a:endParaRPr>
          </a:p>
        </p:txBody>
      </p:sp>
      <p:sp>
        <p:nvSpPr>
          <p:cNvPr id="10504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隐私保护法规严格：各国对隐私保护的要求越来越严格，数字化工业技术行业需要遵守相关法规，确保用户数据的安全和隐私。</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94" name="标题 2"/>
          <p:cNvSpPr>
            <a:spLocks noGrp="1"/>
          </p:cNvSpPr>
          <p:nvPr>
            <p:ph type="title" idx="5"/>
          </p:nvPr>
        </p:nvSpPr>
        <p:spPr/>
        <p:txBody>
          <a:bodyPr>
            <a:normAutofit fontScale="91667"/>
          </a:bodyPr>
          <a:p>
            <a:r>
              <a:rPr altLang="en-US" lang="zh-CN"/>
              <a:t>跨界合作与协同创新的机遇</a:t>
            </a:r>
            <a:endParaRPr altLang="en-US" lang="zh-CN"/>
          </a:p>
        </p:txBody>
      </p:sp>
      <p:sp>
        <p:nvSpPr>
          <p:cNvPr id="10504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跨界合作：不同领域的企业、机构之间的合作，共同推动数字化工业技术的发展</a:t>
            </a:r>
            <a:endParaRPr altLang="en-US" dirty="0" sz="2000" lang="zh-CN" spc="150">
              <a:solidFill>
                <a:schemeClr val="tx1">
                  <a:lumMod val="85000"/>
                  <a:lumOff val="15000"/>
                </a:schemeClr>
              </a:solidFill>
              <a:latin typeface="+mn-ea"/>
              <a:sym typeface="+mn-ea"/>
            </a:endParaRPr>
          </a:p>
        </p:txBody>
      </p:sp>
      <p:sp>
        <p:nvSpPr>
          <p:cNvPr id="10505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协同创新：通过共享资源、知识和经验，实现技术突破和产业升级</a:t>
            </a:r>
            <a:endParaRPr altLang="en-US" dirty="0" sz="2000" lang="zh-CN" spc="150">
              <a:solidFill>
                <a:schemeClr val="tx1">
                  <a:lumMod val="85000"/>
                  <a:lumOff val="15000"/>
                </a:schemeClr>
              </a:solidFill>
              <a:latin typeface="+mn-ea"/>
              <a:sym typeface="+mn-ea"/>
            </a:endParaRPr>
          </a:p>
        </p:txBody>
      </p:sp>
      <p:sp>
        <p:nvSpPr>
          <p:cNvPr id="10505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机遇：跨界合作与协同创新为数字化工业技术行业带来了新的发展机遇，有助于推动产业升级和转型</a:t>
            </a:r>
            <a:endParaRPr altLang="en-US" dirty="0" sz="2000" lang="zh-CN" spc="150">
              <a:solidFill>
                <a:schemeClr val="tx1">
                  <a:lumMod val="85000"/>
                  <a:lumOff val="15000"/>
                </a:schemeClr>
              </a:solidFill>
              <a:latin typeface="+mn-ea"/>
              <a:sym typeface="+mn-ea"/>
            </a:endParaRPr>
          </a:p>
        </p:txBody>
      </p:sp>
      <p:sp>
        <p:nvSpPr>
          <p:cNvPr id="10505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挑战：跨界合作与协同创新也面临着一些挑战，如文化差异、技术兼容性等问题，需要行业共同努力解决</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70" name="标题 2"/>
          <p:cNvSpPr>
            <a:spLocks noGrp="1"/>
          </p:cNvSpPr>
          <p:nvPr>
            <p:ph type="title" idx="5"/>
          </p:nvPr>
        </p:nvSpPr>
        <p:spPr/>
        <p:txBody>
          <a:bodyPr>
            <a:normAutofit fontScale="91667"/>
          </a:bodyPr>
          <a:p>
            <a:r>
              <a:rPr altLang="en-US" lang="zh-CN"/>
              <a:t>政策支持与市场需求的机遇</a:t>
            </a:r>
            <a:endParaRPr altLang="en-US" lang="zh-CN"/>
          </a:p>
        </p:txBody>
      </p:sp>
      <p:sp>
        <p:nvSpPr>
          <p:cNvPr id="105057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7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7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7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8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8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8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2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59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59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60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0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0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0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60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政策支持：政府加大对数字化工业技术行业的扶持力度，推动行业快速发展</a:t>
            </a:r>
            <a:endParaRPr altLang="en-US" dirty="0" sz="1200" lang="zh-CN" spc="150">
              <a:solidFill>
                <a:schemeClr val="tx1">
                  <a:lumMod val="65000"/>
                  <a:lumOff val="35000"/>
                </a:schemeClr>
              </a:solidFill>
              <a:latin typeface="+mn-ea"/>
              <a:sym typeface="+mn-ea"/>
            </a:endParaRPr>
          </a:p>
        </p:txBody>
      </p:sp>
      <p:sp>
        <p:nvSpPr>
          <p:cNvPr id="105061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产业链协同：数字化工业技术行业与上下游产业协同发展，形成完整的产业链</a:t>
            </a:r>
            <a:endParaRPr altLang="en-US" dirty="0" sz="1200" lang="zh-CN" spc="150">
              <a:solidFill>
                <a:schemeClr val="tx1">
                  <a:lumMod val="65000"/>
                  <a:lumOff val="35000"/>
                </a:schemeClr>
              </a:solidFill>
              <a:latin typeface="+mn-ea"/>
              <a:sym typeface="+mn-ea"/>
            </a:endParaRPr>
          </a:p>
        </p:txBody>
      </p:sp>
      <p:sp>
        <p:nvSpPr>
          <p:cNvPr id="105061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技术创新：数字化工业技术行业不断进行技术创新，提高产品质量和竞争力</a:t>
            </a:r>
            <a:endParaRPr altLang="en-US" dirty="0" sz="1200" lang="zh-CN" spc="150">
              <a:solidFill>
                <a:schemeClr val="tx1">
                  <a:lumMod val="65000"/>
                  <a:lumOff val="35000"/>
                </a:schemeClr>
              </a:solidFill>
              <a:latin typeface="+mn-ea"/>
              <a:sym typeface="+mn-ea"/>
            </a:endParaRPr>
          </a:p>
        </p:txBody>
      </p:sp>
      <p:sp>
        <p:nvSpPr>
          <p:cNvPr id="105061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市场需求：数字化工业技术行业市场需求不断增长，为行业发展提供了广阔空间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6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668" name="标题 6"/>
          <p:cNvSpPr>
            <a:spLocks noGrp="1"/>
          </p:cNvSpPr>
          <p:nvPr>
            <p:ph type="title" idx="1"/>
            <p:custDataLst>
              <p:tags r:id="rId2"/>
            </p:custDataLst>
          </p:nvPr>
        </p:nvSpPr>
        <p:spPr/>
        <p:txBody>
          <a:bodyPr/>
          <a:p>
            <a:r>
              <a:rPr altLang="en-US" lang="zh-CN"/>
              <a:t>未来展望与建议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782" name="标题 2"/>
          <p:cNvSpPr>
            <a:spLocks noGrp="1"/>
          </p:cNvSpPr>
          <p:nvPr>
            <p:ph type="title" idx="5"/>
          </p:nvPr>
        </p:nvSpPr>
        <p:spPr/>
        <p:txBody>
          <a:bodyPr>
            <a:normAutofit fontScale="91667"/>
          </a:bodyPr>
          <a:p>
            <a:r>
              <a:rPr altLang="en-US" lang="zh-CN"/>
              <a:t>加强技术研发与创新，推动行业升级</a:t>
            </a:r>
            <a:endParaRPr altLang="en-US" lang="zh-CN"/>
          </a:p>
        </p:txBody>
      </p:sp>
      <p:sp>
        <p:nvSpPr>
          <p:cNvPr id="105078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加强技术研发与创新：加大投入，鼓励企业进行技术研发和创新，推动数字化工业技术的升级和突破。</a:t>
            </a:r>
            <a:endParaRPr altLang="en-US" dirty="0" sz="1200" lang="zh-CN" spc="150">
              <a:solidFill>
                <a:schemeClr val="tx1">
                  <a:lumMod val="85000"/>
                  <a:lumOff val="15000"/>
                </a:schemeClr>
              </a:solidFill>
              <a:latin typeface="+mn-ea"/>
              <a:sym typeface="+mn-ea"/>
            </a:endParaRPr>
          </a:p>
        </p:txBody>
      </p:sp>
      <p:sp>
        <p:nvSpPr>
          <p:cNvPr id="105078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8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9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推动行业升级：通过数字化技术的推广和应用，推动工业行业的升级和转型，提高生产效率和竞争力。</a:t>
            </a:r>
            <a:endParaRPr altLang="en-US" dirty="0" sz="1200" lang="zh-CN" spc="150">
              <a:solidFill>
                <a:schemeClr val="tx1">
                  <a:lumMod val="85000"/>
                  <a:lumOff val="15000"/>
                </a:schemeClr>
              </a:solidFill>
              <a:latin typeface="+mn-ea"/>
              <a:sym typeface="+mn-ea"/>
            </a:endParaRPr>
          </a:p>
        </p:txBody>
      </p:sp>
      <p:sp>
        <p:nvSpPr>
          <p:cNvPr id="105079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9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79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培养人才：加强人才培养和引进，为数字化工业技术的发展提供强有力的人才保障。</a:t>
            </a:r>
            <a:endParaRPr altLang="en-US" dirty="0" sz="1200" lang="zh-CN" spc="150">
              <a:solidFill>
                <a:schemeClr val="tx1">
                  <a:lumMod val="85000"/>
                  <a:lumOff val="15000"/>
                </a:schemeClr>
              </a:solidFill>
              <a:latin typeface="+mn-ea"/>
              <a:sym typeface="+mn-ea"/>
            </a:endParaRPr>
          </a:p>
        </p:txBody>
      </p:sp>
      <p:sp>
        <p:nvSpPr>
          <p:cNvPr id="105079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0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0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建立合作机制：加强企业之间的合作和交流，共同推动数字化工业技术的发展和应用。</a:t>
            </a:r>
            <a:endParaRPr altLang="en-US" dirty="0" sz="1200" lang="zh-CN" spc="150">
              <a:solidFill>
                <a:schemeClr val="tx1">
                  <a:lumMod val="85000"/>
                  <a:lumOff val="15000"/>
                </a:schemeClr>
              </a:solidFill>
              <a:latin typeface="+mn-ea"/>
              <a:sym typeface="+mn-ea"/>
            </a:endParaRPr>
          </a:p>
        </p:txBody>
      </p:sp>
      <p:sp>
        <p:nvSpPr>
          <p:cNvPr id="105080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80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858" name="标题 2"/>
          <p:cNvSpPr>
            <a:spLocks noGrp="1"/>
          </p:cNvSpPr>
          <p:nvPr>
            <p:ph type="title" idx="5"/>
          </p:nvPr>
        </p:nvSpPr>
        <p:spPr/>
        <p:txBody>
          <a:bodyPr>
            <a:normAutofit fontScale="91667"/>
          </a:bodyPr>
          <a:p>
            <a:r>
              <a:rPr altLang="en-US" lang="zh-CN"/>
              <a:t>加强人才培养与引进，提升行业素质</a:t>
            </a:r>
            <a:endParaRPr altLang="en-US" lang="zh-CN"/>
          </a:p>
        </p:txBody>
      </p:sp>
      <p:sp>
        <p:nvSpPr>
          <p:cNvPr id="105086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加强人才培养与引进</a:t>
            </a:r>
            <a:endParaRPr altLang="en-US" dirty="0" sz="1200" lang="zh-CN" spc="150">
              <a:solidFill>
                <a:schemeClr val="tx1">
                  <a:lumMod val="65000"/>
                  <a:lumOff val="35000"/>
                </a:schemeClr>
              </a:solidFill>
              <a:latin typeface="+mn-ea"/>
              <a:sym typeface="+mn-ea"/>
            </a:endParaRPr>
          </a:p>
        </p:txBody>
      </p:sp>
      <p:sp>
        <p:nvSpPr>
          <p:cNvPr id="105086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提升行业素质</a:t>
            </a:r>
            <a:endParaRPr altLang="en-US" dirty="0" sz="1200" lang="zh-CN" spc="150">
              <a:solidFill>
                <a:schemeClr val="tx1">
                  <a:lumMod val="65000"/>
                  <a:lumOff val="35000"/>
                </a:schemeClr>
              </a:solidFill>
              <a:latin typeface="+mn-ea"/>
              <a:sym typeface="+mn-ea"/>
            </a:endParaRPr>
          </a:p>
        </p:txBody>
      </p:sp>
      <p:sp>
        <p:nvSpPr>
          <p:cNvPr id="105086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推动数字化工业技术创新发展</a:t>
            </a:r>
            <a:endParaRPr altLang="en-US" dirty="0" sz="1200" lang="zh-CN" spc="150">
              <a:solidFill>
                <a:schemeClr val="tx1">
                  <a:lumMod val="65000"/>
                  <a:lumOff val="35000"/>
                </a:schemeClr>
              </a:solidFill>
              <a:latin typeface="+mn-ea"/>
              <a:sym typeface="+mn-ea"/>
            </a:endParaRPr>
          </a:p>
        </p:txBody>
      </p:sp>
      <p:sp>
        <p:nvSpPr>
          <p:cNvPr id="105086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促进产业链上下游合作与协同发展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18" name="标题 2"/>
          <p:cNvSpPr>
            <a:spLocks noGrp="1"/>
          </p:cNvSpPr>
          <p:nvPr>
            <p:ph type="title" idx="5"/>
          </p:nvPr>
        </p:nvSpPr>
        <p:spPr/>
        <p:txBody>
          <a:bodyPr>
            <a:normAutofit fontScale="91667"/>
          </a:bodyPr>
          <a:p>
            <a:r>
              <a:rPr altLang="en-US" lang="zh-CN"/>
              <a:t>加强跨界合作与协同创新，拓展应用领域</a:t>
            </a:r>
            <a:endParaRPr altLang="en-US" lang="zh-CN"/>
          </a:p>
        </p:txBody>
      </p:sp>
      <p:sp>
        <p:nvSpPr>
          <p:cNvPr id="10509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推动数字化工业技术行业的发展</a:t>
            </a:r>
            <a:endParaRPr altLang="zh-CN" dirty="0" lang="en-US">
              <a:solidFill>
                <a:schemeClr val="dk1">
                  <a:lumMod val="80000"/>
                  <a:lumOff val="20000"/>
                </a:schemeClr>
              </a:solidFill>
              <a:latin typeface="+mn-ea"/>
              <a:sym typeface="+mn-ea"/>
            </a:endParaRPr>
          </a:p>
        </p:txBody>
      </p:sp>
      <p:sp>
        <p:nvSpPr>
          <p:cNvPr id="10509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加强跨界合作与协同创新</a:t>
            </a:r>
            <a:endParaRPr altLang="en-US" dirty="0" lang="zh-CN">
              <a:solidFill>
                <a:schemeClr val="dk1">
                  <a:lumMod val="80000"/>
                  <a:lumOff val="20000"/>
                </a:schemeClr>
              </a:solidFill>
              <a:latin typeface="+mn-ea"/>
              <a:sym typeface="+mn-ea"/>
            </a:endParaRPr>
          </a:p>
        </p:txBody>
      </p:sp>
      <p:sp>
        <p:nvSpPr>
          <p:cNvPr id="10509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拓展应用领域</a:t>
            </a:r>
            <a:endParaRPr altLang="en-US" dirty="0" lang="zh-CN">
              <a:solidFill>
                <a:schemeClr val="dk1">
                  <a:lumMod val="80000"/>
                  <a:lumOff val="20000"/>
                </a:schemeClr>
              </a:solidFill>
              <a:latin typeface="+mn-ea"/>
              <a:sym typeface="+mn-ea"/>
            </a:endParaRPr>
          </a:p>
        </p:txBody>
      </p:sp>
      <p:sp>
        <p:nvSpPr>
          <p:cNvPr id="10509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9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促进数字化工业技术行业的可持续发展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1002" name="标题 2"/>
          <p:cNvSpPr>
            <a:spLocks noGrp="1"/>
          </p:cNvSpPr>
          <p:nvPr>
            <p:ph type="title" idx="5"/>
          </p:nvPr>
        </p:nvSpPr>
        <p:spPr/>
        <p:txBody>
          <a:bodyPr>
            <a:normAutofit fontScale="91667"/>
          </a:bodyPr>
          <a:p>
            <a:r>
              <a:rPr altLang="en-US" lang="zh-CN"/>
              <a:t>加强政策支持与市场引导，促进行业发展</a:t>
            </a:r>
            <a:endParaRPr altLang="en-US" lang="zh-CN"/>
          </a:p>
        </p:txBody>
      </p:sp>
      <p:sp>
        <p:nvSpPr>
          <p:cNvPr id="105100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加强政策支持：加大对数字化工业技术行业的扶持力度，提供税收优惠、资金支持等政策措施</a:t>
            </a:r>
            <a:endParaRPr altLang="en-US" dirty="0" sz="1200" lang="zh-CN" spc="150">
              <a:solidFill>
                <a:schemeClr val="tx1">
                  <a:lumMod val="65000"/>
                  <a:lumOff val="35000"/>
                </a:schemeClr>
              </a:solidFill>
              <a:latin typeface="+mn-ea"/>
              <a:sym typeface="+mn-ea"/>
            </a:endParaRPr>
          </a:p>
        </p:txBody>
      </p:sp>
      <p:sp>
        <p:nvSpPr>
          <p:cNvPr id="105100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市场引导：鼓励企业加强技术创新和人才培养，提高产品质量和竞争力</a:t>
            </a:r>
            <a:endParaRPr altLang="en-US" dirty="0" sz="1200" lang="zh-CN" spc="150">
              <a:solidFill>
                <a:schemeClr val="tx1">
                  <a:lumMod val="65000"/>
                  <a:lumOff val="35000"/>
                </a:schemeClr>
              </a:solidFill>
              <a:latin typeface="+mn-ea"/>
              <a:sym typeface="+mn-ea"/>
            </a:endParaRPr>
          </a:p>
        </p:txBody>
      </p:sp>
      <p:sp>
        <p:nvSpPr>
          <p:cNvPr id="105100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促进行业发展：加强行业协会和中介机构的作用，推动行业标准制定和规范发展</a:t>
            </a:r>
            <a:endParaRPr altLang="en-US" dirty="0" sz="1200" lang="zh-CN" spc="150">
              <a:solidFill>
                <a:schemeClr val="tx1">
                  <a:lumMod val="65000"/>
                  <a:lumOff val="35000"/>
                </a:schemeClr>
              </a:solidFill>
              <a:latin typeface="+mn-ea"/>
              <a:sym typeface="+mn-ea"/>
            </a:endParaRPr>
          </a:p>
        </p:txBody>
      </p:sp>
      <p:sp>
        <p:nvSpPr>
          <p:cNvPr id="105101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加强国际合作：积极参与国际交流与合作，引进先进技术和管理经验，提高我国数字化工业技术行业的整体水平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62"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xxx</a:t>
            </a:r>
            <a:endParaRPr altLang="en-US" lang="zh-CN"/>
          </a:p>
        </p:txBody>
      </p:sp>
      <p:sp>
        <p:nvSpPr>
          <p:cNvPr id="1051064"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90.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5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0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6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08.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2023-12-17T23:38:02Z</dcterms:created>
  <dcterms:modified xsi:type="dcterms:W3CDTF">2023-12-17T23:38:02Z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68765d1532b84479a6fe93b03ee9e028_21</vt:lpwstr>
  </property>
</Properties>
</file>