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8192" r:id="rId1"/>
    <p:sldMasterId id="2147488229" r:id="rId2"/>
  </p:sldMasterIdLst>
  <p:notesMasterIdLst>
    <p:notesMasterId r:id="rId3"/>
  </p:notesMasterIdLst>
  <p:sldIdLst>
    <p:sldId id="2391" r:id="rId4"/>
    <p:sldId id="2395" r:id="rId5"/>
    <p:sldId id="2400" r:id="rId6"/>
    <p:sldId id="2405" r:id="rId7"/>
    <p:sldId id="2412" r:id="rId9"/>
    <p:sldId id="2415" r:id="rId10"/>
    <p:sldId id="2418" r:id="rId11"/>
    <p:sldId id="2421" r:id="rId12"/>
    <p:sldId id="2425" r:id="rId13"/>
    <p:sldId id="2432" r:id="rId15"/>
    <p:sldId id="2435" r:id="rId16"/>
    <p:sldId id="2438" r:id="rId17"/>
    <p:sldId id="2441" r:id="rId18"/>
    <p:sldId id="2445" r:id="rId19"/>
    <p:sldId id="2452" r:id="rId21"/>
    <p:sldId id="2455" r:id="rId22"/>
    <p:sldId id="2458" r:id="rId23"/>
    <p:sldId id="2461" r:id="rId24"/>
    <p:sldId id="2465" r:id="rId25"/>
    <p:sldId id="2472" r:id="rId27"/>
    <p:sldId id="2475" r:id="rId28"/>
    <p:sldId id="2478" r:id="rId29"/>
    <p:sldId id="2481" r:id="rId30"/>
    <p:sldId id="248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193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8230" r:id="rId1"/>
    <p:sldLayoutId id="2147488231" r:id="rId2"/>
    <p:sldLayoutId id="2147488232" r:id="rId3"/>
    <p:sldLayoutId id="2147488233" r:id="rId4"/>
    <p:sldLayoutId id="2147488234" r:id="rId5"/>
    <p:sldLayoutId id="2147488235" r:id="rId6"/>
    <p:sldLayoutId id="2147488236" r:id="rId7"/>
    <p:sldLayoutId id="2147488237" r:id="rId8"/>
    <p:sldLayoutId id="2147488238" r:id="rId9"/>
    <p:sldLayoutId id="2147488239" r:id="rId10"/>
    <p:sldLayoutId id="214748824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slideLayout" Target="../slideLayouts/slideLayout14.xml"/><Relationship Id="rId2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7.xml"/><Relationship Id="rId2" Type="http://schemas.openxmlformats.org/officeDocument/2006/relationships/tags" Target="../tags/tag108.xml"/><Relationship Id="rId3" Type="http://schemas.openxmlformats.org/officeDocument/2006/relationships/tags" Target="../tags/tag10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tags" Target="../tags/tag233.xml"/><Relationship Id="rId14" Type="http://schemas.openxmlformats.org/officeDocument/2006/relationships/tags" Target="../tags/tag234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Relationship Id="rId11" Type="http://schemas.openxmlformats.org/officeDocument/2006/relationships/tags" Target="../tags/tag284.xml"/><Relationship Id="rId12" Type="http://schemas.openxmlformats.org/officeDocument/2006/relationships/tags" Target="../tags/tag285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2024年体育行业工作总结及展望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839788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223963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1145725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1145725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0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3128266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512441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3434203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3434203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2024年体育行业工作总结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5416744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800919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5722681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5722681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7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2024年体育行业存在的问题与挑战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770522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8089397" y="5340177"/>
            <a:ext cx="547370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8011159" y="3616181"/>
            <a:ext cx="1890064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40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8011159" y="4304798"/>
            <a:ext cx="1890064" cy="994566"/>
          </a:xfrm>
          <a:prstGeom prst="rect"/>
          <a:noFill/>
        </p:spPr>
        <p:txBody>
          <a:bodyPr anchor="t" bIns="0" lIns="0" rIns="0" rtlCol="0" tIns="0" wrap="square">
            <a:normAutofit fontScale="7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2024年体育行业的发展趋势与机遇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9993702" y="3001472"/>
            <a:ext cx="2196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10377877" y="5340177"/>
            <a:ext cx="547370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10299638" y="3616181"/>
            <a:ext cx="2039421" cy="504190"/>
          </a:xfrm>
          <a:prstGeom prst="rect"/>
          <a:noFill/>
        </p:spPr>
        <p:txBody>
          <a:bodyPr anchor="b" anchorCtr="0" bIns="0" lIns="0" rIns="0" rtlCol="0" tIns="0" wrap="square">
            <a:normAutofit fontScale="80000"/>
          </a:bodyPr>
          <a:p>
            <a:pPr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10299638" y="4304798"/>
            <a:ext cx="2039421" cy="994566"/>
          </a:xfrm>
          <a:prstGeom prst="rect"/>
          <a:noFill/>
        </p:spPr>
        <p:txBody>
          <a:bodyPr anchor="t" bIns="0" lIns="0" rIns="0" rtlCol="0" tIns="0" wrap="square">
            <a:normAutofit fontScale="77143"/>
          </a:bodyPr>
          <a:p>
            <a:pPr>
              <a:lnSpc>
                <a:spcPct val="100000"/>
              </a:lnSpc>
            </a:pPr>
            <a:r>
              <a:rPr altLang="en-US" b="1" dirty="0" sz="28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对2024年体育行业工作的建议与展望</a:t>
            </a:r>
            <a:endParaRPr altLang="en-US" b="1" dirty="0" sz="28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2024年体育行业工作总结</a:t>
            </a:r>
            <a:endParaRPr altLang="en-US" dirty="0" lang="zh-CN"/>
          </a:p>
        </p:txBody>
      </p:sp>
      <p:sp>
        <p:nvSpPr>
          <p:cNvPr id="10489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体育赛事举办情况</a:t>
            </a:r>
            <a:endParaRPr altLang="en-US" lang="zh-CN"/>
          </a:p>
        </p:txBody>
      </p:sp>
      <p:sp>
        <p:nvSpPr>
          <p:cNvPr id="104899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赛事举办过程中的亮点与不足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对未来体育赛事发展的启示与建议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2024年国内外大型体育赛事概述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赛事规模、参赛人数及影响力分析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体育场馆建设与运营情况</a:t>
            </a:r>
            <a:endParaRPr altLang="en-US" lang="zh-CN"/>
          </a:p>
        </p:txBody>
      </p:sp>
      <p:sp>
        <p:nvSpPr>
          <p:cNvPr id="1049050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场馆数量与规模：介绍2024年体育场馆的数量、规模以及分布情况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建设投入：分析政府、企业等在体育场馆建设方面的投入情况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运营模式：介绍体育场馆的运营模式，包括自主运营、委托运营等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赛事举办：列举2024年体育场馆举办的各类赛事及其规模、影响力等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观众数量：统计2024年体育场馆的观众数量，分析观众群体特点及变化趋势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收入来源：分析体育场馆的主要收入来源，包括门票、赞助、广告等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体育产业政策与法规实施情况</a:t>
            </a:r>
            <a:endParaRPr altLang="en-US" lang="zh-CN"/>
          </a:p>
        </p:txBody>
      </p:sp>
      <p:sp>
        <p:nvSpPr>
          <p:cNvPr id="10490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政策法规概述：介绍2024年体育产业政策与法规的主要内容和特点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实施情况：详细阐述政策与法规在2024年的具体实施情况，包括政策落地、执行力度、监管效果等方面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案例分析：选取具有代表性的案例，分析政策与法规在实际操作中的效果和问题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总结与展望：对2024年体育产业政策与法规实施情况进行总结，并提出未来改进和发展的建议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体育行业人才培养与引进情况</a:t>
            </a:r>
            <a:endParaRPr altLang="en-US" lang="zh-CN"/>
          </a:p>
        </p:txBody>
      </p:sp>
      <p:sp>
        <p:nvSpPr>
          <p:cNvPr id="104913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人才培养：加强体育专业教育，提高人才培养质量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引进情况：引进国内外优秀体育人才，促进体育行业发展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人才储备：建立完善的人才储备机制，为体育行业提供充足的人才保障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人才激励：加强人才激励机制建设，激发人才创新创造活力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2024年体育行业存在的问题与挑战</a:t>
            </a:r>
            <a:endParaRPr altLang="en-US" dirty="0" lang="zh-CN"/>
          </a:p>
        </p:txBody>
      </p:sp>
      <p:sp>
        <p:nvSpPr>
          <p:cNvPr id="10491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赛事运营成本高昂</a:t>
            </a:r>
            <a:endParaRPr altLang="en-US" lang="zh-CN"/>
          </a:p>
        </p:txBody>
      </p:sp>
      <p:sp>
        <p:nvSpPr>
          <p:cNvPr id="10492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赛事赞助商投资减少，赞助费用降低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赛事运营成本高昂导致赛事质量下降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赛事场地租金、搭建费用高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赛事安保费用、人员费用增加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场馆利用率不足</a:t>
            </a:r>
            <a:endParaRPr altLang="en-US" lang="zh-CN"/>
          </a:p>
        </p:txBody>
      </p:sp>
      <p:sp>
        <p:nvSpPr>
          <p:cNvPr id="104931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1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场馆运营成本高，导致经营困难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场馆建设数量增加，但利用率不高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赛事安排不够合理，缺乏吸引力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2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场馆设施老化，影响用户体验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政策法规不完善</a:t>
            </a:r>
            <a:endParaRPr altLang="en-US" lang="zh-CN"/>
          </a:p>
        </p:txBody>
      </p:sp>
      <p:sp>
        <p:nvSpPr>
          <p:cNvPr id="104936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6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缺乏完善的体育法规体系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6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6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政策执行力度不够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7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监管机制不健全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37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法律法规更新不及时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人才短缺问题突出</a:t>
            </a:r>
            <a:endParaRPr altLang="en-US" lang="zh-CN"/>
          </a:p>
        </p:txBody>
      </p:sp>
      <p:sp>
        <p:nvSpPr>
          <p:cNvPr id="10494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人才培养机制不健全，缺乏系统性的培养计划和方案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体育行业人才储备不足，缺乏高素质、专业化的人才队伍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人才流失严重，部分优秀运动员和教练员流失到其他行业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人才引进渠道不畅，缺乏有效的引进机制和政策支持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2024年体育行业的发展趋势与机遇</a:t>
            </a:r>
            <a:endParaRPr altLang="en-US" dirty="0" lang="zh-CN"/>
          </a:p>
        </p:txBody>
      </p:sp>
      <p:sp>
        <p:nvSpPr>
          <p:cNvPr id="104946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体育产业融合发展</a:t>
            </a:r>
            <a:endParaRPr altLang="en-US" lang="zh-CN"/>
          </a:p>
        </p:txBody>
      </p:sp>
      <p:sp>
        <p:nvSpPr>
          <p:cNvPr id="104954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体育与科技融合：提升运动体验和竞技水平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体育与教育融合：培养青少年体育兴趣和技能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体育与健康融合：促进健康生活方式和产业发展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体育与旅游融合：推动体育旅游产业的发展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体育消费市场潜力巨大</a:t>
            </a:r>
            <a:endParaRPr altLang="en-US" lang="zh-CN"/>
          </a:p>
        </p:txBody>
      </p:sp>
      <p:sp>
        <p:nvSpPr>
          <p:cNvPr id="1049614" name="梯形 7"/>
          <p:cNvSpPr/>
          <p:nvPr>
            <p:custDataLst>
              <p:tags r:id="rId1"/>
            </p:custDataLst>
          </p:nvPr>
        </p:nvSpPr>
        <p:spPr>
          <a:xfrm flipV="1">
            <a:off x="838200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16" name="任意多边形: 形状 9"/>
          <p:cNvSpPr/>
          <p:nvPr>
            <p:custDataLst>
              <p:tags r:id="rId2"/>
            </p:custDataLst>
          </p:nvPr>
        </p:nvSpPr>
        <p:spPr>
          <a:xfrm>
            <a:off x="916166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18" name="矩形: 圆顶角 10"/>
          <p:cNvSpPr/>
          <p:nvPr>
            <p:custDataLst>
              <p:tags r:id="rId3"/>
            </p:custDataLst>
          </p:nvPr>
        </p:nvSpPr>
        <p:spPr>
          <a:xfrm flipH="1">
            <a:off x="838200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20" name="正文"/>
          <p:cNvSpPr txBox="1"/>
          <p:nvPr>
            <p:custDataLst>
              <p:tags r:id="rId4"/>
            </p:custDataLst>
          </p:nvPr>
        </p:nvSpPr>
        <p:spPr>
          <a:xfrm>
            <a:off x="96123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体育消费市场现状：随着人们生活水平的提高，体育消费市场不断扩大，消费者对体育产品和服务的品质和多样性要求也越来越高。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22" name="梯形 40"/>
          <p:cNvSpPr/>
          <p:nvPr>
            <p:custDataLst>
              <p:tags r:id="rId5"/>
            </p:custDataLst>
          </p:nvPr>
        </p:nvSpPr>
        <p:spPr>
          <a:xfrm flipV="1">
            <a:off x="354567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24" name="任意多边形: 形状 41"/>
          <p:cNvSpPr/>
          <p:nvPr>
            <p:custDataLst>
              <p:tags r:id="rId6"/>
            </p:custDataLst>
          </p:nvPr>
        </p:nvSpPr>
        <p:spPr>
          <a:xfrm>
            <a:off x="3623640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26" name="矩形: 圆顶角 42"/>
          <p:cNvSpPr/>
          <p:nvPr>
            <p:custDataLst>
              <p:tags r:id="rId7"/>
            </p:custDataLst>
          </p:nvPr>
        </p:nvSpPr>
        <p:spPr>
          <a:xfrm flipH="1">
            <a:off x="354567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28" name="正文"/>
          <p:cNvSpPr txBox="1"/>
          <p:nvPr>
            <p:custDataLst>
              <p:tags r:id="rId8"/>
            </p:custDataLst>
          </p:nvPr>
        </p:nvSpPr>
        <p:spPr>
          <a:xfrm>
            <a:off x="366871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体育消费市场趋势：未来，体育消费市场将继续保持快速增长，消费者将更加注重健康、时尚和个性化，同时体育旅游、体育科技等领域也将成为新的增长点。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0" name="梯形 46"/>
          <p:cNvSpPr/>
          <p:nvPr>
            <p:custDataLst>
              <p:tags r:id="rId9"/>
            </p:custDataLst>
          </p:nvPr>
        </p:nvSpPr>
        <p:spPr>
          <a:xfrm flipV="1">
            <a:off x="6253149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32" name="任意多边形: 形状 47"/>
          <p:cNvSpPr/>
          <p:nvPr>
            <p:custDataLst>
              <p:tags r:id="rId10"/>
            </p:custDataLst>
          </p:nvPr>
        </p:nvSpPr>
        <p:spPr>
          <a:xfrm>
            <a:off x="6331115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34" name="矩形: 圆顶角 48"/>
          <p:cNvSpPr/>
          <p:nvPr>
            <p:custDataLst>
              <p:tags r:id="rId11"/>
            </p:custDataLst>
          </p:nvPr>
        </p:nvSpPr>
        <p:spPr>
          <a:xfrm flipH="1">
            <a:off x="6253149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36" name="正文"/>
          <p:cNvSpPr txBox="1"/>
          <p:nvPr>
            <p:custDataLst>
              <p:tags r:id="rId12"/>
            </p:custDataLst>
          </p:nvPr>
        </p:nvSpPr>
        <p:spPr>
          <a:xfrm>
            <a:off x="6376189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体育消费市场机遇：随着政策的支持和市场的需求，体育消费市场将迎来更多的发展机遇，包括体育品牌、体育赛事、体育旅游等领域都将有更多的投资机会。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38" name="梯形 52"/>
          <p:cNvSpPr/>
          <p:nvPr>
            <p:custDataLst>
              <p:tags r:id="rId13"/>
            </p:custDataLst>
          </p:nvPr>
        </p:nvSpPr>
        <p:spPr>
          <a:xfrm flipV="1">
            <a:off x="8960015" y="2662123"/>
            <a:ext cx="2393869" cy="232083"/>
          </a:xfrm>
          <a:prstGeom prst="trapezoid">
            <a:avLst>
              <a:gd name="adj" fmla="val 536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2400" lang="zh-CN"/>
          </a:p>
        </p:txBody>
      </p:sp>
      <p:sp>
        <p:nvSpPr>
          <p:cNvPr id="1049640" name="任意多边形: 形状 53"/>
          <p:cNvSpPr/>
          <p:nvPr>
            <p:custDataLst>
              <p:tags r:id="rId14"/>
            </p:custDataLst>
          </p:nvPr>
        </p:nvSpPr>
        <p:spPr>
          <a:xfrm>
            <a:off x="9038589" y="2356961"/>
            <a:ext cx="2234773" cy="3133641"/>
          </a:xfrm>
          <a:custGeom>
            <a:avLst/>
            <a:gdLst>
              <a:gd name="connsiteX0" fmla="*/ 0 w 5139559"/>
              <a:gd name="connsiteY0" fmla="*/ 0 h 2334150"/>
              <a:gd name="connsiteX1" fmla="*/ 5139559 w 5139559"/>
              <a:gd name="connsiteY1" fmla="*/ 0 h 2334150"/>
              <a:gd name="connsiteX2" fmla="*/ 5139559 w 5139559"/>
              <a:gd name="connsiteY2" fmla="*/ 2334150 h 2334150"/>
              <a:gd name="connsiteX3" fmla="*/ 0 w 5139559"/>
              <a:gd name="connsiteY3" fmla="*/ 2334150 h 2334150"/>
              <a:gd name="connsiteX4" fmla="*/ 0 w 5139559"/>
              <a:gd name="connsiteY4" fmla="*/ 0 h 23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9" h="2334150">
                <a:moveTo>
                  <a:pt x="0" y="0"/>
                </a:moveTo>
                <a:lnTo>
                  <a:pt x="5139559" y="0"/>
                </a:lnTo>
                <a:lnTo>
                  <a:pt x="5139559" y="2334150"/>
                </a:lnTo>
                <a:lnTo>
                  <a:pt x="0" y="23341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9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lvl="1"/>
            <a:endParaRPr altLang="en-US" dirty="0" sz="2400" lang="zh-CN">
              <a:solidFill>
                <a:schemeClr val="lt1"/>
              </a:solidFill>
            </a:endParaRPr>
          </a:p>
        </p:txBody>
      </p:sp>
      <p:sp>
        <p:nvSpPr>
          <p:cNvPr id="1049642" name="矩形: 圆顶角 54"/>
          <p:cNvSpPr/>
          <p:nvPr>
            <p:custDataLst>
              <p:tags r:id="rId15"/>
            </p:custDataLst>
          </p:nvPr>
        </p:nvSpPr>
        <p:spPr>
          <a:xfrm flipH="1">
            <a:off x="8960015" y="2051799"/>
            <a:ext cx="2393869" cy="610365"/>
          </a:xfrm>
          <a:prstGeom prst="round2SameRect"/>
          <a:gradFill flip="none" rotWithShape="1"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1049644" name="正文"/>
          <p:cNvSpPr txBox="1"/>
          <p:nvPr>
            <p:custDataLst>
              <p:tags r:id="rId16"/>
            </p:custDataLst>
          </p:nvPr>
        </p:nvSpPr>
        <p:spPr>
          <a:xfrm>
            <a:off x="9083054" y="2925866"/>
            <a:ext cx="2147853" cy="2565101"/>
          </a:xfrm>
          <a:prstGeom prst="rect"/>
          <a:noFill/>
        </p:spPr>
        <p:txBody>
          <a:bodyPr anchor="t" anchorCtr="0" bIns="46800" lIns="90000" rIns="90000" rtlCol="0" tIns="46800" wrap="square">
            <a:normAutofit fontScale="93750" lnSpcReduction="20000"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体育消费市场挑战：同时，体育消费市场也面临着一些挑战，包括市场竞争激烈、消费者需求多样化、法律法规不完善等问题，需要行业加强自律和规范发展。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体育旅游成为新热点</a:t>
            </a:r>
            <a:endParaRPr altLang="en-US" lang="zh-CN"/>
          </a:p>
        </p:txBody>
      </p:sp>
      <p:sp>
        <p:nvSpPr>
          <p:cNvPr id="1049680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6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未来体育旅游的发展方向和机遇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90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体育旅游对体育行业的影响和作用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2024年体育旅游市场的现状和趋势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02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体育旅游的定义和特点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体育科技应用前景广阔</a:t>
            </a:r>
            <a:endParaRPr altLang="en-US" lang="zh-CN"/>
          </a:p>
        </p:txBody>
      </p:sp>
      <p:sp>
        <p:nvSpPr>
          <p:cNvPr id="10497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体育科技应用将提高运动体验和竞技水平，促进全民健身和竞技体育的发展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体育科技应用范围不断扩大，涵盖健身、竞技、娱乐等多个领域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智能化、数字化、网络化成为体育科技应用的主要趋势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体育科技应用将为体育产业带来新的商业模式和经济增长点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对2024年体育行业工作的建议与展望</a:t>
            </a:r>
            <a:endParaRPr altLang="en-US" dirty="0" lang="zh-CN"/>
          </a:p>
        </p:txBody>
      </p:sp>
      <p:sp>
        <p:nvSpPr>
          <p:cNvPr id="104980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加强赛事运营成本控制，提高场馆利用率</a:t>
            </a:r>
            <a:endParaRPr altLang="en-US" lang="zh-CN"/>
          </a:p>
        </p:txBody>
      </p:sp>
      <p:sp>
        <p:nvSpPr>
          <p:cNvPr id="10498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场馆利用率提升：加强场馆设施的维护和管理，提高场馆的使用率，吸引更多的观众和参赛者，促进体育产业的发展。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赛事运营成本控制：通过精细化管理、合理规划赛事流程等方式，降低赛事运营成本，提高经济效益。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多元化赛事运营：开展多种类型的体育赛事和活动，满足不同人群的需求，提高场馆的利用率和吸引力。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创新经营模式：探索新的经营模式，如与互联网平台合作、开展线上线下结合的赛事等，提高场馆的知名度和影响力。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完善政策法规体系，推动产业健康发展</a:t>
            </a:r>
            <a:endParaRPr altLang="en-US" lang="zh-CN"/>
          </a:p>
        </p:txBody>
      </p:sp>
      <p:sp>
        <p:nvSpPr>
          <p:cNvPr id="10499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加强人才培养：加大对体育产业人才的培养和引进力度，提高从业人员的专业素质和综合能力，为体育产业的快速发展提供人才保障。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拓展国际合作：加强与国际体育组织的合作和交流，引进国际先进的体育理念和经验，推动我国体育产业走向世界。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完善政策法规：制定更加完善的体育产业政策法规，明确产业发展方向和目标，为体育产业的健康发展提供有力保障。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推动产业健康发展：加强体育产业的监管和管理，规范市场秩序，促进体育产业的良性竞争和可持续发展。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加强人才培养与引进，提升行业整体素质</a:t>
            </a:r>
            <a:endParaRPr altLang="en-US" lang="zh-CN"/>
          </a:p>
        </p:txBody>
      </p:sp>
      <p:sp>
        <p:nvSpPr>
          <p:cNvPr id="10499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完善人才激励机制：建立完善的人才激励机制，激发从业人员的积极性和创造力，推动行业的发展和创新。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加强人才交流与合作：加强国内外体育行业人才之间的交流与合作，促进人才资源的共享和优化配置，推动行业的共同发展。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培养专业人才：加强体育行业人才的培养，提高从业人员的专业素养和技能水平，为行业发展提供有力的人才保障。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引进优秀人才：积极引进国内外优秀的体育人才，为行业发展注入新的活力和动力，提升行业的整体素质。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把握发展趋势，积极拓展新领域和新市场</a:t>
            </a:r>
            <a:endParaRPr altLang="en-US" lang="zh-CN"/>
          </a:p>
        </p:txBody>
      </p:sp>
      <p:sp>
        <p:nvSpPr>
          <p:cNvPr id="1050046" name="正文"/>
          <p:cNvSpPr txBox="1"/>
          <p:nvPr>
            <p:custDataLst>
              <p:tags r:id="rId1"/>
            </p:custDataLst>
          </p:nvPr>
        </p:nvSpPr>
        <p:spPr>
          <a:xfrm>
            <a:off x="3314423" y="1364400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把握体育行业发展趋势：了解国内外体育行业的发展动态，关注政策变化、市场需求等因素，及时调整发展策略。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48" name="正文"/>
          <p:cNvSpPr txBox="1"/>
          <p:nvPr>
            <p:custDataLst>
              <p:tags r:id="rId2"/>
            </p:custDataLst>
          </p:nvPr>
        </p:nvSpPr>
        <p:spPr>
          <a:xfrm>
            <a:off x="3314423" y="217995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积极拓展新领域：在保持传统体育项目优势的基础上，积极开拓新兴体育项目，如电子竞技、冰雪运动等，以满足不同人群的需求。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正文"/>
          <p:cNvSpPr txBox="1"/>
          <p:nvPr>
            <p:custDataLst>
              <p:tags r:id="rId3"/>
            </p:custDataLst>
          </p:nvPr>
        </p:nvSpPr>
        <p:spPr>
          <a:xfrm>
            <a:off x="3314423" y="2995501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拓展新市场：加强品牌营销和宣传推广，提高品牌知名度和美誉度，吸引更多消费者关注和参与体育活动。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正文"/>
          <p:cNvSpPr txBox="1"/>
          <p:nvPr>
            <p:custDataLst>
              <p:tags r:id="rId4"/>
            </p:custDataLst>
          </p:nvPr>
        </p:nvSpPr>
        <p:spPr>
          <a:xfrm>
            <a:off x="3314423" y="3811052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加强人才培养和引进：重视体育行业人才的培养和引进，提高从业人员的专业素质和服务水平，为行业发展提供有力保障。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正文"/>
          <p:cNvSpPr txBox="1"/>
          <p:nvPr>
            <p:custDataLst>
              <p:tags r:id="rId5"/>
            </p:custDataLst>
          </p:nvPr>
        </p:nvSpPr>
        <p:spPr>
          <a:xfrm>
            <a:off x="3314423" y="4626603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推动数字化转型：利用互联网、大数据等先进技术手段，推动体育行业的数字化转型，提高管理效率和服务水平。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6" name="正文"/>
          <p:cNvSpPr txBox="1"/>
          <p:nvPr>
            <p:custDataLst>
              <p:tags r:id="rId6"/>
            </p:custDataLst>
          </p:nvPr>
        </p:nvSpPr>
        <p:spPr>
          <a:xfrm>
            <a:off x="3314423" y="5442154"/>
            <a:ext cx="5563153" cy="7354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加强国际交流与合作：积极参与国际体育交流与合作，学习借鉴先进经验和技术，推动我国体育行业的国际化发展。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9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09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9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5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30986_5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5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5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5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6_5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5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5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5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6_5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5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5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5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6_5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5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5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5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986_5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5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5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5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SLIDE_ID" val="custom2023098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0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09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4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4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3_3*l_h_a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3_3*l_h_f*1_1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3_3*l_h_a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3_3*l_h_f*1_2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3_3*l_h_a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3_3*l_h_f*1_3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2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83_3*l_h_i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14,&quot;pos&quot;:0.38999998569488525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3_3*l_h_a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3_3*l_h_f*1_4_1"/>
  <p:tag name="KSO_WM_TEMPLATE_CATEGORY" val="diagram"/>
  <p:tag name="KSO_WM_TEMPLATE_INDEX" val="2023168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智能图形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2.9152755905512,&quot;width&quot;:862.761811023621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5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5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5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5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5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62_5*l_h_f*1_6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296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2023-12-17T22:49:18Z</dcterms:created>
  <dcterms:modified xsi:type="dcterms:W3CDTF">2023-12-17T22:49:18Z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8a5fc19a3eda42478e1be36eeba1d605_21</vt:lpwstr>
  </property>
</Properties>
</file>