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10" r:id="rId1"/>
    <p:sldMasterId id="2147488147" r:id="rId2"/>
  </p:sldMasterIdLst>
  <p:notesMasterIdLst>
    <p:notesMasterId r:id="rId3"/>
  </p:notesMasterIdLst>
  <p:sldIdLst>
    <p:sldId id="2393" r:id="rId4"/>
    <p:sldId id="2398" r:id="rId5"/>
    <p:sldId id="2402" r:id="rId6"/>
    <p:sldId id="2405" r:id="rId7"/>
    <p:sldId id="2411" r:id="rId9"/>
    <p:sldId id="2414" r:id="rId10"/>
    <p:sldId id="2417" r:id="rId11"/>
    <p:sldId id="2420" r:id="rId12"/>
    <p:sldId id="2423" r:id="rId13"/>
    <p:sldId id="2429" r:id="rId15"/>
    <p:sldId id="2432" r:id="rId16"/>
    <p:sldId id="2435" r:id="rId17"/>
    <p:sldId id="2438" r:id="rId18"/>
    <p:sldId id="2441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11" r:id="rId1"/>
    <p:sldLayoutId id="2147488112" r:id="rId2"/>
    <p:sldLayoutId id="2147488113" r:id="rId3"/>
    <p:sldLayoutId id="2147488114" r:id="rId4"/>
    <p:sldLayoutId id="2147488115" r:id="rId5"/>
    <p:sldLayoutId id="2147488116" r:id="rId6"/>
    <p:sldLayoutId id="2147488117" r:id="rId7"/>
    <p:sldLayoutId id="2147488118" r:id="rId8"/>
    <p:sldLayoutId id="2147488119" r:id="rId9"/>
    <p:sldLayoutId id="2147488120" r:id="rId10"/>
    <p:sldLayoutId id="21474881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48" r:id="rId1"/>
    <p:sldLayoutId id="2147488149" r:id="rId2"/>
    <p:sldLayoutId id="2147488150" r:id="rId3"/>
    <p:sldLayoutId id="2147488151" r:id="rId4"/>
    <p:sldLayoutId id="2147488152" r:id="rId5"/>
    <p:sldLayoutId id="2147488153" r:id="rId6"/>
    <p:sldLayoutId id="2147488154" r:id="rId7"/>
    <p:sldLayoutId id="2147488155" r:id="rId8"/>
    <p:sldLayoutId id="2147488156" r:id="rId9"/>
    <p:sldLayoutId id="2147488157" r:id="rId10"/>
    <p:sldLayoutId id="21474881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16.xml"/><Relationship Id="rId2" Type="http://schemas.openxmlformats.org/officeDocument/2006/relationships/tags" Target="../tags/tag717.xml"/><Relationship Id="rId3" Type="http://schemas.openxmlformats.org/officeDocument/2006/relationships/tags" Target="../tags/tag7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19.xml"/><Relationship Id="rId2" Type="http://schemas.openxmlformats.org/officeDocument/2006/relationships/tags" Target="../tags/tag720.xml"/><Relationship Id="rId3" Type="http://schemas.openxmlformats.org/officeDocument/2006/relationships/tags" Target="../tags/tag7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22.xml"/><Relationship Id="rId2" Type="http://schemas.openxmlformats.org/officeDocument/2006/relationships/tags" Target="../tags/tag723.xml"/><Relationship Id="rId3" Type="http://schemas.openxmlformats.org/officeDocument/2006/relationships/tags" Target="../tags/tag724.xml"/><Relationship Id="rId4" Type="http://schemas.openxmlformats.org/officeDocument/2006/relationships/tags" Target="../tags/tag725.xml"/><Relationship Id="rId5" Type="http://schemas.openxmlformats.org/officeDocument/2006/relationships/tags" Target="../tags/tag726.xml"/><Relationship Id="rId6" Type="http://schemas.openxmlformats.org/officeDocument/2006/relationships/tags" Target="../tags/tag727.xml"/><Relationship Id="rId7" Type="http://schemas.openxmlformats.org/officeDocument/2006/relationships/tags" Target="../tags/tag728.xml"/><Relationship Id="rId8" Type="http://schemas.openxmlformats.org/officeDocument/2006/relationships/tags" Target="../tags/tag729.xml"/><Relationship Id="rId9" Type="http://schemas.openxmlformats.org/officeDocument/2006/relationships/tags" Target="../tags/tag730.xml"/><Relationship Id="rId10" Type="http://schemas.openxmlformats.org/officeDocument/2006/relationships/tags" Target="../tags/tag731.xml"/><Relationship Id="rId11" Type="http://schemas.openxmlformats.org/officeDocument/2006/relationships/tags" Target="../tags/tag732.xml"/><Relationship Id="rId12" Type="http://schemas.openxmlformats.org/officeDocument/2006/relationships/tags" Target="../tags/tag733.xml"/><Relationship Id="rId13" Type="http://schemas.openxmlformats.org/officeDocument/2006/relationships/tags" Target="../tags/tag734.xml"/><Relationship Id="rId14" Type="http://schemas.openxmlformats.org/officeDocument/2006/relationships/tags" Target="../tags/tag735.xml"/><Relationship Id="rId15" Type="http://schemas.openxmlformats.org/officeDocument/2006/relationships/tags" Target="../tags/tag736.xml"/><Relationship Id="rId16" Type="http://schemas.openxmlformats.org/officeDocument/2006/relationships/tags" Target="../tags/tag737.xml"/><Relationship Id="rId17" Type="http://schemas.openxmlformats.org/officeDocument/2006/relationships/tags" Target="../tags/tag738.xml"/><Relationship Id="rId18" Type="http://schemas.openxmlformats.org/officeDocument/2006/relationships/tags" Target="../tags/tag739.xml"/><Relationship Id="rId19" Type="http://schemas.openxmlformats.org/officeDocument/2006/relationships/tags" Target="../tags/tag740.xml"/><Relationship Id="rId20" Type="http://schemas.openxmlformats.org/officeDocument/2006/relationships/tags" Target="../tags/tag741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61.xml"/><Relationship Id="rId2" Type="http://schemas.openxmlformats.org/officeDocument/2006/relationships/tags" Target="../tags/tag762.xml"/><Relationship Id="rId3" Type="http://schemas.openxmlformats.org/officeDocument/2006/relationships/tags" Target="../tags/tag763.xml"/><Relationship Id="rId4" Type="http://schemas.openxmlformats.org/officeDocument/2006/relationships/tags" Target="../tags/tag76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65.xml"/><Relationship Id="rId2" Type="http://schemas.openxmlformats.org/officeDocument/2006/relationships/tags" Target="../tags/tag766.xml"/><Relationship Id="rId3" Type="http://schemas.openxmlformats.org/officeDocument/2006/relationships/tags" Target="../tags/tag767.xml"/><Relationship Id="rId4" Type="http://schemas.openxmlformats.org/officeDocument/2006/relationships/tags" Target="../tags/tag768.xml"/><Relationship Id="rId5" Type="http://schemas.openxmlformats.org/officeDocument/2006/relationships/tags" Target="../tags/tag769.xml"/><Relationship Id="rId6" Type="http://schemas.openxmlformats.org/officeDocument/2006/relationships/tags" Target="../tags/tag770.xml"/><Relationship Id="rId7" Type="http://schemas.openxmlformats.org/officeDocument/2006/relationships/tags" Target="../tags/tag771.xml"/><Relationship Id="rId8" Type="http://schemas.openxmlformats.org/officeDocument/2006/relationships/tags" Target="../tags/tag772.xml"/><Relationship Id="rId9" Type="http://schemas.openxmlformats.org/officeDocument/2006/relationships/tags" Target="../tags/tag773.xml"/><Relationship Id="rId10" Type="http://schemas.openxmlformats.org/officeDocument/2006/relationships/tags" Target="../tags/tag774.xml"/><Relationship Id="rId11" Type="http://schemas.openxmlformats.org/officeDocument/2006/relationships/tags" Target="../tags/tag775.xml"/><Relationship Id="rId12" Type="http://schemas.openxmlformats.org/officeDocument/2006/relationships/tags" Target="../tags/tag77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77.xml"/><Relationship Id="rId2" Type="http://schemas.openxmlformats.org/officeDocument/2006/relationships/tags" Target="../tags/tag778.xml"/><Relationship Id="rId3" Type="http://schemas.openxmlformats.org/officeDocument/2006/relationships/tags" Target="../tags/tag779.xml"/><Relationship Id="rId4" Type="http://schemas.openxmlformats.org/officeDocument/2006/relationships/tags" Target="../tags/tag780.xml"/><Relationship Id="rId5" Type="http://schemas.openxmlformats.org/officeDocument/2006/relationships/tags" Target="../tags/tag781.xml"/><Relationship Id="rId6" Type="http://schemas.openxmlformats.org/officeDocument/2006/relationships/tags" Target="../tags/tag782.xml"/><Relationship Id="rId7" Type="http://schemas.openxmlformats.org/officeDocument/2006/relationships/tags" Target="../tags/tag783.xml"/><Relationship Id="rId8" Type="http://schemas.openxmlformats.org/officeDocument/2006/relationships/tags" Target="../tags/tag784.xml"/><Relationship Id="rId9" Type="http://schemas.openxmlformats.org/officeDocument/2006/relationships/tags" Target="../tags/tag785.xml"/><Relationship Id="rId10" Type="http://schemas.openxmlformats.org/officeDocument/2006/relationships/tags" Target="../tags/tag786.xml"/><Relationship Id="rId11" Type="http://schemas.openxmlformats.org/officeDocument/2006/relationships/tags" Target="../tags/tag787.xml"/><Relationship Id="rId12" Type="http://schemas.openxmlformats.org/officeDocument/2006/relationships/tags" Target="../tags/tag78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789.xml"/><Relationship Id="rId2" Type="http://schemas.openxmlformats.org/officeDocument/2006/relationships/tags" Target="../tags/tag790.xml"/><Relationship Id="rId3" Type="http://schemas.openxmlformats.org/officeDocument/2006/relationships/tags" Target="../tags/tag79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2024年行政管理工作总结与展望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453630" y="205041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标题"/>
          <p:cNvSpPr txBox="1"/>
          <p:nvPr>
            <p:custDataLst>
              <p:tags r:id="rId4"/>
            </p:custDataLst>
          </p:nvPr>
        </p:nvSpPr>
        <p:spPr>
          <a:xfrm>
            <a:off x="7660005" y="3339465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2024年行政管理工作总结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6" name="标题"/>
          <p:cNvSpPr txBox="1"/>
          <p:nvPr>
            <p:custDataLst>
              <p:tags r:id="rId5"/>
            </p:custDataLst>
          </p:nvPr>
        </p:nvSpPr>
        <p:spPr>
          <a:xfrm>
            <a:off x="7453630" y="4602480"/>
            <a:ext cx="4208780" cy="1038860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2024年行政管理工作的展望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8" name="椭圆 239"/>
          <p:cNvSpPr/>
          <p:nvPr>
            <p:custDataLst>
              <p:tags r:id="rId6"/>
            </p:custDataLst>
          </p:nvPr>
        </p:nvSpPr>
        <p:spPr>
          <a:xfrm>
            <a:off x="6263640" y="1772285"/>
            <a:ext cx="1034415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0" name="椭圆 70"/>
          <p:cNvSpPr/>
          <p:nvPr>
            <p:custDataLst>
              <p:tags r:id="rId7"/>
            </p:custDataLst>
          </p:nvPr>
        </p:nvSpPr>
        <p:spPr>
          <a:xfrm>
            <a:off x="6373495" y="1885950"/>
            <a:ext cx="807720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2" name="序号"/>
          <p:cNvSpPr txBox="1"/>
          <p:nvPr>
            <p:custDataLst>
              <p:tags r:id="rId8"/>
            </p:custDataLst>
          </p:nvPr>
        </p:nvSpPr>
        <p:spPr>
          <a:xfrm>
            <a:off x="6153785" y="2042795"/>
            <a:ext cx="1256030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4" name="椭圆 47"/>
          <p:cNvSpPr/>
          <p:nvPr>
            <p:custDataLst>
              <p:tags r:id="rId9"/>
            </p:custDataLst>
          </p:nvPr>
        </p:nvSpPr>
        <p:spPr>
          <a:xfrm>
            <a:off x="6469380" y="3061335"/>
            <a:ext cx="1034415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椭圆 54"/>
          <p:cNvSpPr/>
          <p:nvPr>
            <p:custDataLst>
              <p:tags r:id="rId10"/>
            </p:custDataLst>
          </p:nvPr>
        </p:nvSpPr>
        <p:spPr>
          <a:xfrm>
            <a:off x="6579235" y="3175000"/>
            <a:ext cx="807720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8" name="序号"/>
          <p:cNvSpPr txBox="1"/>
          <p:nvPr>
            <p:custDataLst>
              <p:tags r:id="rId11"/>
            </p:custDataLst>
          </p:nvPr>
        </p:nvSpPr>
        <p:spPr>
          <a:xfrm>
            <a:off x="6346190" y="3317875"/>
            <a:ext cx="1256030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45"/>
          <p:cNvSpPr/>
          <p:nvPr>
            <p:custDataLst>
              <p:tags r:id="rId12"/>
            </p:custDataLst>
          </p:nvPr>
        </p:nvSpPr>
        <p:spPr>
          <a:xfrm>
            <a:off x="6263640" y="4324350"/>
            <a:ext cx="1034415" cy="103505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46"/>
          <p:cNvSpPr/>
          <p:nvPr>
            <p:custDataLst>
              <p:tags r:id="rId13"/>
            </p:custDataLst>
          </p:nvPr>
        </p:nvSpPr>
        <p:spPr>
          <a:xfrm>
            <a:off x="6373495" y="4438015"/>
            <a:ext cx="807720" cy="808355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138545" y="4602480"/>
            <a:ext cx="1256030" cy="521970"/>
          </a:xfrm>
          <a:prstGeom prst="rect"/>
          <a:noFill/>
        </p:spPr>
        <p:txBody>
          <a:bodyPr anchor="t" bIns="45720" lIns="91440" rIns="91440" rtlCol="0" tIns="45720" wrap="square">
            <a:normAutofit lnSpcReduction="10000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2024年行政管理工作总结</a:t>
            </a:r>
            <a:endParaRPr altLang="en-US" lang="zh-CN"/>
          </a:p>
        </p:txBody>
      </p:sp>
      <p:sp>
        <p:nvSpPr>
          <p:cNvPr id="1050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6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组织架构优化：对组织架构进行全面梳理和优化，提高工作效率和协作能力</a:t>
            </a:r>
            <a:endParaRPr altLang="en-US" lang="zh-CN"/>
          </a:p>
          <a:p>
            <a:r>
              <a:rPr altLang="en-US" lang="zh-CN"/>
              <a:t>人力资源管理：制定并执行人力资源计划，包括招聘、培训、绩效管理等</a:t>
            </a:r>
            <a:endParaRPr altLang="en-US" lang="zh-CN"/>
          </a:p>
          <a:p>
            <a:r>
              <a:rPr altLang="en-US" lang="zh-CN"/>
              <a:t>财务管理：负责公司的财务管理工作，包括预算编制、成本控制、资金管理等</a:t>
            </a:r>
            <a:endParaRPr altLang="en-US" lang="zh-CN"/>
          </a:p>
          <a:p>
            <a:r>
              <a:rPr altLang="en-US" lang="zh-CN"/>
              <a:t>项目管理：负责项目的规划、执行和监控，确保项目按时按质完成</a:t>
            </a:r>
            <a:endParaRPr altLang="en-US" lang="zh-CN"/>
          </a:p>
          <a:p>
            <a:r>
              <a:rPr altLang="en-US" lang="zh-CN"/>
              <a:t>企业文化建设：推动企业文化建设，营造积极向上的工作氛围</a:t>
            </a:r>
            <a:endParaRPr altLang="en-US" lang="zh-CN"/>
          </a:p>
          <a:p>
            <a:r>
              <a:rPr altLang="en-US" lang="zh-CN"/>
              <a:t>内部沟通协调：加强内部沟通协调，促进各部门之间的合作与交流</a:t>
            </a:r>
            <a:endParaRPr altLang="en-US" lang="zh-CN"/>
          </a:p>
          <a:p>
            <a:r>
              <a:rPr altLang="en-US" lang="zh-CN"/>
              <a:t>制度建设与执行：制定并执行各项规章制度，确保公司运营的规范化和标准化</a:t>
            </a:r>
            <a:endParaRPr altLang="en-US" lang="zh-CN"/>
          </a:p>
          <a:p>
            <a:r>
              <a:rPr altLang="en-US" lang="zh-CN"/>
              <a:t>公共关系管理：维护公司形象，加强与政府、媒体等各方面的沟通和合作</a:t>
            </a:r>
            <a:endParaRPr altLang="en-US" lang="zh-CN"/>
          </a:p>
          <a:p>
            <a:r>
              <a:rPr altLang="en-US" lang="zh-CN"/>
              <a:t>信息化管理：推动信息化建设，提高管理效率和决策水平</a:t>
            </a:r>
            <a:endParaRPr altLang="en-US" lang="zh-CN"/>
          </a:p>
          <a:p>
            <a:r>
              <a:rPr altLang="en-US" lang="zh-CN"/>
              <a:t>安全管理：负责公司的安全管理工作，确保员工和公司的安全与健康</a:t>
            </a:r>
            <a:endParaRPr altLang="en-US" lang="zh-CN"/>
          </a:p>
        </p:txBody>
      </p:sp>
      <p:sp>
        <p:nvSpPr>
          <p:cNvPr id="10517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行政管理工作的主要内容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行政管理工作的成果和亮点</a:t>
            </a:r>
            <a:endParaRPr altLang="en-US" lang="zh-CN"/>
          </a:p>
        </p:txBody>
      </p:sp>
      <p:sp>
        <p:nvSpPr>
          <p:cNvPr id="1052016" name="椭圆 28"/>
          <p:cNvSpPr/>
          <p:nvPr>
            <p:custDataLst>
              <p:tags r:id="rId1"/>
            </p:custDataLst>
          </p:nvPr>
        </p:nvSpPr>
        <p:spPr>
          <a:xfrm>
            <a:off x="9411472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18" name="椭圆 29"/>
          <p:cNvSpPr/>
          <p:nvPr>
            <p:custDataLst>
              <p:tags r:id="rId2"/>
            </p:custDataLst>
          </p:nvPr>
        </p:nvSpPr>
        <p:spPr>
          <a:xfrm>
            <a:off x="9632661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20" name="正文"/>
          <p:cNvSpPr txBox="1"/>
          <p:nvPr>
            <p:custDataLst>
              <p:tags r:id="rId3"/>
            </p:custDataLst>
          </p:nvPr>
        </p:nvSpPr>
        <p:spPr>
          <a:xfrm>
            <a:off x="9677789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获得上级领导和同事的认可与赞誉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022" name="弧形 58"/>
          <p:cNvSpPr/>
          <p:nvPr>
            <p:custDataLst>
              <p:tags r:id="rId4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24" name="椭圆 30"/>
          <p:cNvSpPr/>
          <p:nvPr>
            <p:custDataLst>
              <p:tags r:id="rId5"/>
            </p:custDataLst>
          </p:nvPr>
        </p:nvSpPr>
        <p:spPr>
          <a:xfrm>
            <a:off x="7574586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26" name="椭圆 31"/>
          <p:cNvSpPr/>
          <p:nvPr>
            <p:custDataLst>
              <p:tags r:id="rId6"/>
            </p:custDataLst>
          </p:nvPr>
        </p:nvSpPr>
        <p:spPr>
          <a:xfrm>
            <a:off x="7836453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28" name="正文"/>
          <p:cNvSpPr txBox="1"/>
          <p:nvPr>
            <p:custDataLst>
              <p:tags r:id="rId7"/>
            </p:custDataLst>
          </p:nvPr>
        </p:nvSpPr>
        <p:spPr>
          <a:xfrm>
            <a:off x="7881581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推动企业战略目标的实现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30" name="弧形 57"/>
          <p:cNvSpPr/>
          <p:nvPr>
            <p:custDataLst>
              <p:tags r:id="rId8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32" name="椭圆 22"/>
          <p:cNvSpPr/>
          <p:nvPr>
            <p:custDataLst>
              <p:tags r:id="rId9"/>
            </p:custDataLst>
          </p:nvPr>
        </p:nvSpPr>
        <p:spPr>
          <a:xfrm>
            <a:off x="5925201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34" name="椭圆 23"/>
          <p:cNvSpPr/>
          <p:nvPr>
            <p:custDataLst>
              <p:tags r:id="rId10"/>
            </p:custDataLst>
          </p:nvPr>
        </p:nvSpPr>
        <p:spPr>
          <a:xfrm>
            <a:off x="6186433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36" name="正文"/>
          <p:cNvSpPr txBox="1"/>
          <p:nvPr>
            <p:custDataLst>
              <p:tags r:id="rId11"/>
            </p:custDataLst>
          </p:nvPr>
        </p:nvSpPr>
        <p:spPr>
          <a:xfrm>
            <a:off x="6232197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成功应对突发事件和挑战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038" name="椭圆 24"/>
          <p:cNvSpPr/>
          <p:nvPr>
            <p:custDataLst>
              <p:tags r:id="rId12"/>
            </p:custDataLst>
          </p:nvPr>
        </p:nvSpPr>
        <p:spPr>
          <a:xfrm>
            <a:off x="4275817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0" name="椭圆 25"/>
          <p:cNvSpPr/>
          <p:nvPr>
            <p:custDataLst>
              <p:tags r:id="rId13"/>
            </p:custDataLst>
          </p:nvPr>
        </p:nvSpPr>
        <p:spPr>
          <a:xfrm>
            <a:off x="4537049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2" name="正文"/>
          <p:cNvSpPr txBox="1"/>
          <p:nvPr>
            <p:custDataLst>
              <p:tags r:id="rId14"/>
            </p:custDataLst>
          </p:nvPr>
        </p:nvSpPr>
        <p:spPr>
          <a:xfrm>
            <a:off x="4582812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提升员工满意度和凝聚力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4" name="椭圆 7"/>
          <p:cNvSpPr/>
          <p:nvPr>
            <p:custDataLst>
              <p:tags r:id="rId15"/>
            </p:custDataLst>
          </p:nvPr>
        </p:nvSpPr>
        <p:spPr>
          <a:xfrm>
            <a:off x="2625797" y="2880369"/>
            <a:ext cx="1979261" cy="197926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6" name="椭圆 9"/>
          <p:cNvSpPr/>
          <p:nvPr>
            <p:custDataLst>
              <p:tags r:id="rId16"/>
            </p:custDataLst>
          </p:nvPr>
        </p:nvSpPr>
        <p:spPr>
          <a:xfrm>
            <a:off x="2887665" y="2919777"/>
            <a:ext cx="267196" cy="2671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8" name="正文"/>
          <p:cNvSpPr txBox="1"/>
          <p:nvPr>
            <p:custDataLst>
              <p:tags r:id="rId17"/>
            </p:custDataLst>
          </p:nvPr>
        </p:nvSpPr>
        <p:spPr>
          <a:xfrm>
            <a:off x="2932792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优化内部管理流程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2050" name="椭圆 5"/>
          <p:cNvSpPr/>
          <p:nvPr>
            <p:custDataLst>
              <p:tags r:id="rId18"/>
            </p:custDataLst>
          </p:nvPr>
        </p:nvSpPr>
        <p:spPr>
          <a:xfrm>
            <a:off x="789546" y="2880369"/>
            <a:ext cx="1979261" cy="197926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2" name="椭圆 4"/>
          <p:cNvSpPr/>
          <p:nvPr>
            <p:custDataLst>
              <p:tags r:id="rId19"/>
            </p:custDataLst>
          </p:nvPr>
        </p:nvSpPr>
        <p:spPr>
          <a:xfrm>
            <a:off x="1050778" y="2919777"/>
            <a:ext cx="267196" cy="2671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4" name="正文"/>
          <p:cNvSpPr txBox="1"/>
          <p:nvPr>
            <p:custDataLst>
              <p:tags r:id="rId20"/>
            </p:custDataLst>
          </p:nvPr>
        </p:nvSpPr>
        <p:spPr>
          <a:xfrm>
            <a:off x="1096541" y="3451775"/>
            <a:ext cx="1365152" cy="9390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高效完成各项行政任务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行政管理工作的挑战和困难</a:t>
            </a:r>
            <a:endParaRPr altLang="en-US" lang="zh-CN"/>
          </a:p>
        </p:txBody>
      </p:sp>
      <p:sp>
        <p:nvSpPr>
          <p:cNvPr id="10523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适应新政策：随着政策的不断变化，需要不断调整工作策略，以适应新的要求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协调各方利益：在行政管理工作中，需要协调各方利益，确保工作的顺利进行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提高工作效率：随着工作量的不断增加，需要提高工作效率，确保工作按时完成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应对突发事件：在行政管理工作中，需要应对各种突发事件，确保工作的稳定性和安全性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行政管理工作的经验和教训</a:t>
            </a:r>
            <a:endParaRPr altLang="en-US" lang="zh-CN"/>
          </a:p>
        </p:txBody>
      </p:sp>
      <p:sp>
        <p:nvSpPr>
          <p:cNvPr id="10526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6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6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6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教训：加强内部管理，避免出现漏洞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教训：加强团队建设，提高协作能力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经验：加强沟通协调，提高工作效率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6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经验：注重细节，提高服务质量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2024年行政管理工作的展望</a:t>
            </a:r>
            <a:endParaRPr altLang="en-US" lang="zh-CN"/>
          </a:p>
        </p:txBody>
      </p:sp>
      <p:sp>
        <p:nvSpPr>
          <p:cNvPr id="10529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行政管理工作的目标和计划</a:t>
            </a:r>
            <a:endParaRPr altLang="en-US" lang="zh-CN"/>
          </a:p>
        </p:txBody>
      </p:sp>
      <p:sp>
        <p:nvSpPr>
          <p:cNvPr id="10536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提高行政效率：通过优化流程、提高信息化水平等方式，提高行政效率，降低成本。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强化服务职能：加强与各部门、各单位的沟通协调，提高服务质量和水平，为公司的业务发展提供有力支持。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推进数字化转型：利用先进的信息技术，推动行政管理工作的数字化转型，提高管理效率和质量。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加强团队建设：通过培训、交流等方式，提高行政管理人员素质和能力，打造高效、专业的行政管理团队。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78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80000"/>
          </a:bodyPr>
          <a:p>
            <a:r>
              <a:rPr altLang="en-US" lang="zh-CN"/>
              <a:t>重点：提高行政效率、优化服务质量和加强内部管理</a:t>
            </a:r>
            <a:endParaRPr altLang="en-US" lang="zh-CN"/>
          </a:p>
          <a:p>
            <a:r>
              <a:rPr altLang="en-US" lang="zh-CN"/>
              <a:t>难点：应对复杂多变的政策环境和不断变化的业务需求，同时需要协调好各方面的利益关系  行政管理工作的重点和难点</a:t>
            </a:r>
            <a:endParaRPr altLang="en-US" lang="zh-CN"/>
          </a:p>
          <a:p>
            <a:pPr lvl="1"/>
            <a:r>
              <a:rPr altLang="en-US" lang="zh-CN"/>
              <a:t>行政管理工作的重点和难点</a:t>
            </a:r>
            <a:endParaRPr altLang="en-US" lang="zh-CN"/>
          </a:p>
          <a:p>
            <a:r>
              <a:rPr altLang="en-US" lang="zh-CN"/>
              <a:t>重点：加强信息化建设、推进数字化转型和提升智能化水平</a:t>
            </a:r>
            <a:endParaRPr altLang="en-US" lang="zh-CN"/>
          </a:p>
          <a:p>
            <a:r>
              <a:rPr altLang="en-US" lang="zh-CN"/>
              <a:t>难点：需要投入大量的人力和物力资源，同时需要解决数据安全和隐私保护等问题  行政管理工作的重点和难点</a:t>
            </a:r>
            <a:endParaRPr altLang="en-US" lang="zh-CN"/>
          </a:p>
          <a:p>
            <a:pPr lvl="1"/>
            <a:r>
              <a:rPr altLang="en-US" lang="zh-CN"/>
              <a:t>行政管理工作的重点和难点</a:t>
            </a:r>
            <a:endParaRPr altLang="en-US" lang="zh-CN"/>
          </a:p>
          <a:p>
            <a:r>
              <a:rPr altLang="en-US" lang="zh-CN"/>
              <a:t>重点：加强团队建设和人才培养，提高员工素质和能力</a:t>
            </a:r>
            <a:endParaRPr altLang="en-US" lang="zh-CN"/>
          </a:p>
          <a:p>
            <a:r>
              <a:rPr altLang="en-US" lang="zh-CN"/>
              <a:t>难点：需要建立完善的培训体系和激励机制，同时需要解决人才流失和招聘难等问题  行政管理工作的重点和难点</a:t>
            </a:r>
            <a:endParaRPr altLang="en-US" lang="zh-CN"/>
          </a:p>
          <a:p>
            <a:pPr lvl="1"/>
            <a:r>
              <a:rPr altLang="en-US" lang="zh-CN"/>
              <a:t>行政管理工作的重点和难点</a:t>
            </a:r>
            <a:endParaRPr altLang="en-US" lang="zh-CN"/>
          </a:p>
          <a:p>
            <a:r>
              <a:rPr altLang="en-US" lang="zh-CN"/>
              <a:t>重点：加强财务管理和风险控制，确保资金安全和合规运营</a:t>
            </a:r>
            <a:endParaRPr altLang="en-US" lang="zh-CN"/>
          </a:p>
          <a:p>
            <a:r>
              <a:rPr altLang="en-US" lang="zh-CN"/>
              <a:t>难点：需要建立完善的财务管理体系和风险控制机制，同时需要应对各种复杂的经济环境和市场变化</a:t>
            </a:r>
            <a:endParaRPr altLang="en-US" lang="zh-CN"/>
          </a:p>
        </p:txBody>
      </p:sp>
      <p:sp>
        <p:nvSpPr>
          <p:cNvPr id="10539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行政管理工作的重点和难点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2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行政管理工作的创新和突破</a:t>
            </a:r>
            <a:endParaRPr altLang="en-US" lang="zh-CN"/>
          </a:p>
        </p:txBody>
      </p:sp>
      <p:sp>
        <p:nvSpPr>
          <p:cNvPr id="10542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2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2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数字化转型：利用大数据、人工智能等技术提高行政管理效率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2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2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2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精细化服务：提供个性化、定制化的服务，满足员工和客户的需求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2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2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2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绿色环保：推广环保理念，降低能源消耗，提高资源利用效率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2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2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2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跨界合作：与其他领域合作，共同推动行政管理工作的创新和发展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5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行政管理工作的期望和愿景</a:t>
            </a:r>
            <a:endParaRPr altLang="en-US" lang="zh-CN"/>
          </a:p>
        </p:txBody>
      </p:sp>
      <p:sp>
        <p:nvSpPr>
          <p:cNvPr id="105457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58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58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提高行政效率：通过优化流程、提高信息化水平等方式，提高行政效率，降低成本。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8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58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58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强化服务理念：以服务为导向，加强员工培训，提高服务质量，增强客户满意度。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9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59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59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推进数字化转型：利用先进的信息技术，推动行政管理数字化转型，提高决策效率和准确性。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59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59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60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促进可持续发展：注重环保、节能等可持续发展理念，推动企业绿色发展，提高社会责任感。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8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488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3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3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3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3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3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3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3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3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3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SLIDE_ID" val="custom2023089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1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1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2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5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79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91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2023-12-17T09:11:35Z</dcterms:created>
  <dcterms:modified xsi:type="dcterms:W3CDTF">2023-12-17T09:11:35Z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c1cc15861d9449aeabe871433f8524dd_21</vt:lpwstr>
  </property>
</Properties>
</file>