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102" r:id="rId1"/>
    <p:sldMasterId id="2147487139" r:id="rId2"/>
  </p:sldMasterIdLst>
  <p:notesMasterIdLst>
    <p:notesMasterId r:id="rId3"/>
  </p:notesMasterIdLst>
  <p:sldIdLst>
    <p:sldId id="1806" r:id="rId4"/>
    <p:sldId id="1809" r:id="rId5"/>
    <p:sldId id="1812" r:id="rId6"/>
    <p:sldId id="1815" r:id="rId7"/>
    <p:sldId id="1821" r:id="rId9"/>
    <p:sldId id="1824" r:id="rId10"/>
    <p:sldId id="1827" r:id="rId11"/>
    <p:sldId id="1830" r:id="rId12"/>
    <p:sldId id="1836" r:id="rId14"/>
    <p:sldId id="1839" r:id="rId15"/>
    <p:sldId id="1842" r:id="rId16"/>
    <p:sldId id="1845" r:id="rId17"/>
    <p:sldId id="1848" r:id="rId18"/>
    <p:sldId id="1854" r:id="rId20"/>
    <p:sldId id="1857" r:id="rId21"/>
    <p:sldId id="1860" r:id="rId22"/>
    <p:sldId id="1863" r:id="rId23"/>
    <p:sldId id="1866" r:id="rId24"/>
    <p:sldId id="1872" r:id="rId26"/>
    <p:sldId id="1875" r:id="rId27"/>
    <p:sldId id="1878" r:id="rId28"/>
    <p:sldId id="1881" r:id="rId29"/>
    <p:sldId id="1884" r:id="rId30"/>
    <p:sldId id="1890" r:id="rId32"/>
    <p:sldId id="1893" r:id="rId33"/>
    <p:sldId id="1896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103" r:id="rId1"/>
    <p:sldLayoutId id="2147487104" r:id="rId2"/>
    <p:sldLayoutId id="2147487105" r:id="rId3"/>
    <p:sldLayoutId id="2147487106" r:id="rId4"/>
    <p:sldLayoutId id="2147487107" r:id="rId5"/>
    <p:sldLayoutId id="2147487108" r:id="rId6"/>
    <p:sldLayoutId id="2147487109" r:id="rId7"/>
    <p:sldLayoutId id="2147487110" r:id="rId8"/>
    <p:sldLayoutId id="2147487111" r:id="rId9"/>
    <p:sldLayoutId id="2147487112" r:id="rId10"/>
    <p:sldLayoutId id="214748711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140" r:id="rId1"/>
    <p:sldLayoutId id="2147487141" r:id="rId2"/>
    <p:sldLayoutId id="2147487142" r:id="rId3"/>
    <p:sldLayoutId id="2147487143" r:id="rId4"/>
    <p:sldLayoutId id="2147487144" r:id="rId5"/>
    <p:sldLayoutId id="2147487145" r:id="rId6"/>
    <p:sldLayoutId id="2147487146" r:id="rId7"/>
    <p:sldLayoutId id="2147487147" r:id="rId8"/>
    <p:sldLayoutId id="2147487148" r:id="rId9"/>
    <p:sldLayoutId id="2147487149" r:id="rId10"/>
    <p:sldLayoutId id="214748715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tags" Target="../tags/tag235.xml"/><Relationship Id="rId16" Type="http://schemas.openxmlformats.org/officeDocument/2006/relationships/tags" Target="../tags/tag236.xml"/><Relationship Id="rId17" Type="http://schemas.openxmlformats.org/officeDocument/2006/relationships/tags" Target="../tags/tag237.xml"/><Relationship Id="rId18" Type="http://schemas.openxmlformats.org/officeDocument/2006/relationships/tags" Target="../tags/tag238.xml"/><Relationship Id="rId19" Type="http://schemas.openxmlformats.org/officeDocument/2006/relationships/tags" Target="../tags/tag239.xml"/><Relationship Id="rId20" Type="http://schemas.openxmlformats.org/officeDocument/2006/relationships/tags" Target="../tags/tag240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tags" Target="../tags/tag325.xml"/><Relationship Id="rId16" Type="http://schemas.openxmlformats.org/officeDocument/2006/relationships/tags" Target="../tags/tag326.xml"/><Relationship Id="rId17" Type="http://schemas.openxmlformats.org/officeDocument/2006/relationships/tags" Target="../tags/tag327.xml"/><Relationship Id="rId18" Type="http://schemas.openxmlformats.org/officeDocument/2006/relationships/tags" Target="../tags/tag328.xml"/><Relationship Id="rId19" Type="http://schemas.openxmlformats.org/officeDocument/2006/relationships/tags" Target="../tags/tag329.xml"/><Relationship Id="rId20" Type="http://schemas.openxmlformats.org/officeDocument/2006/relationships/tags" Target="../tags/tag330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2024年健康产业的发展趋势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 fontScale="8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健康产业的发展背景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2024年健康产业的发展趋势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健康产业的市场前景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健康产业的未来展望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87143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结论和建议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健康产业的发展背景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健康观念的转变</a:t>
            </a:r>
            <a:endParaRPr altLang="en-US" lang="zh-CN"/>
          </a:p>
        </p:txBody>
      </p:sp>
      <p:sp>
        <p:nvSpPr>
          <p:cNvPr id="1049056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8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从疾病治疗到预防保健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062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6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从有病治病到健康管理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068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从单一医疗到综合健康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074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8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从被动接受到主动参与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健康产业的定义和范围</a:t>
            </a:r>
            <a:endParaRPr altLang="en-US" lang="zh-CN"/>
          </a:p>
        </p:txBody>
      </p:sp>
      <p:sp>
        <p:nvSpPr>
          <p:cNvPr id="1049118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定义：健康产业是指与人类健康直接或间接相关的产业领域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范围：包括医疗、保健、康复、营养、健康管理等多个方面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健康产业的发展背景：随着人们健康意识的提高和医疗保健政策的推动，健康产业逐渐成为全球经济发展的重要领域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健康产业的发展趋势：随着科技的不断进步和创新，健康产业将更加注重个性化、精准化和智能化的发展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健康产业的发展历程</a:t>
            </a:r>
            <a:endParaRPr altLang="en-US" lang="zh-CN"/>
          </a:p>
        </p:txBody>
      </p:sp>
      <p:sp>
        <p:nvSpPr>
          <p:cNvPr id="10491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6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健康产业的定义和范围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健康产业的发展背景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7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健康产业的发展历程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8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健康产业的发展趋势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9259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2024年健康产业的发展趋势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健康食品和饮料</a:t>
            </a:r>
            <a:endParaRPr altLang="en-US" lang="zh-CN"/>
          </a:p>
        </p:txBody>
      </p:sp>
      <p:sp>
        <p:nvSpPr>
          <p:cNvPr id="104930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健康食品和饮料的定义和分类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2024年健康食品和饮料的市场规模和增长趋势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健康食品和饮料的主要产品类型和特点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健康食品和饮料的消费者需求和购买行为分析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健身和运动器材</a:t>
            </a:r>
            <a:endParaRPr altLang="en-US" lang="zh-CN"/>
          </a:p>
        </p:txBody>
      </p:sp>
      <p:sp>
        <p:nvSpPr>
          <p:cNvPr id="104936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智能化：健身器材将更加智能化，能够监测身体状况并提供个性化建议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多样化：健身器材将更加多样化，满足不同人群的需求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便捷性：健身器材将更加便捷，方便用户随时随地进行锻炼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安全性：健身器材将更加注重安全性，确保用户在锻炼过程中的安全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健康科技和数字化医疗</a:t>
            </a:r>
            <a:endParaRPr altLang="en-US" lang="zh-CN"/>
          </a:p>
        </p:txBody>
      </p:sp>
      <p:sp>
        <p:nvSpPr>
          <p:cNvPr id="1049426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8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0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2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4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数字化医疗的发展趋势：包括远程医疗、在线预约、电子病历等数字化服务的普及和优化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6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健康科技的发展趋势：包括可穿戴设备、智能家居、健康监测等技术的普及和应用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8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健康科技和数字化医疗的融合：探讨如何将健康科技和数字化医疗相互融合，提高医疗服务的质量和效率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0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未来展望：预测未来健康科技和数字化医疗的发展趋势，以及可能面临的挑战和机遇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心理健康和咨询服务</a:t>
            </a:r>
            <a:endParaRPr altLang="en-US" lang="zh-CN"/>
          </a:p>
        </p:txBody>
      </p:sp>
      <p:sp>
        <p:nvSpPr>
          <p:cNvPr id="1049480" name="弧形 58"/>
          <p:cNvSpPr/>
          <p:nvPr>
            <p:custDataLst>
              <p:tags r:id="rId1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2" name="弧形 57"/>
          <p:cNvSpPr/>
          <p:nvPr>
            <p:custDataLst>
              <p:tags r:id="rId2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椭圆 22"/>
          <p:cNvSpPr/>
          <p:nvPr>
            <p:custDataLst>
              <p:tags r:id="rId3"/>
            </p:custDataLst>
          </p:nvPr>
        </p:nvSpPr>
        <p:spPr>
          <a:xfrm>
            <a:off x="847744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6" name="椭圆 23"/>
          <p:cNvSpPr/>
          <p:nvPr>
            <p:custDataLst>
              <p:tags r:id="rId4"/>
            </p:custDataLst>
          </p:nvPr>
        </p:nvSpPr>
        <p:spPr>
          <a:xfrm>
            <a:off x="8867796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正文"/>
          <p:cNvSpPr txBox="1"/>
          <p:nvPr>
            <p:custDataLst>
              <p:tags r:id="rId5"/>
            </p:custDataLst>
          </p:nvPr>
        </p:nvSpPr>
        <p:spPr>
          <a:xfrm>
            <a:off x="893506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心理健康服务行业法规不断完善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90" name="椭圆 24"/>
          <p:cNvSpPr/>
          <p:nvPr>
            <p:custDataLst>
              <p:tags r:id="rId6"/>
            </p:custDataLst>
          </p:nvPr>
        </p:nvSpPr>
        <p:spPr>
          <a:xfrm>
            <a:off x="6018782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椭圆 25"/>
          <p:cNvSpPr/>
          <p:nvPr>
            <p:custDataLst>
              <p:tags r:id="rId7"/>
            </p:custDataLst>
          </p:nvPr>
        </p:nvSpPr>
        <p:spPr>
          <a:xfrm>
            <a:off x="640818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正文"/>
          <p:cNvSpPr txBox="1"/>
          <p:nvPr>
            <p:custDataLst>
              <p:tags r:id="rId8"/>
            </p:custDataLst>
          </p:nvPr>
        </p:nvSpPr>
        <p:spPr>
          <a:xfrm>
            <a:off x="647640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心理健康服务网络建设加强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椭圆 7"/>
          <p:cNvSpPr/>
          <p:nvPr>
            <p:custDataLst>
              <p:tags r:id="rId9"/>
            </p:custDataLst>
          </p:nvPr>
        </p:nvSpPr>
        <p:spPr>
          <a:xfrm>
            <a:off x="356012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椭圆 9"/>
          <p:cNvSpPr/>
          <p:nvPr>
            <p:custDataLst>
              <p:tags r:id="rId10"/>
            </p:custDataLst>
          </p:nvPr>
        </p:nvSpPr>
        <p:spPr>
          <a:xfrm>
            <a:off x="3949528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0" name="正文"/>
          <p:cNvSpPr txBox="1"/>
          <p:nvPr>
            <p:custDataLst>
              <p:tags r:id="rId11"/>
            </p:custDataLst>
          </p:nvPr>
        </p:nvSpPr>
        <p:spPr>
          <a:xfrm>
            <a:off x="4017746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心理咨询师和心理治疗师数量增加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02" name="椭圆 5"/>
          <p:cNvSpPr/>
          <p:nvPr>
            <p:custDataLst>
              <p:tags r:id="rId12"/>
            </p:custDataLst>
          </p:nvPr>
        </p:nvSpPr>
        <p:spPr>
          <a:xfrm>
            <a:off x="821961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椭圆 4"/>
          <p:cNvSpPr/>
          <p:nvPr>
            <p:custDataLst>
              <p:tags r:id="rId13"/>
            </p:custDataLst>
          </p:nvPr>
        </p:nvSpPr>
        <p:spPr>
          <a:xfrm>
            <a:off x="121136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正文"/>
          <p:cNvSpPr txBox="1"/>
          <p:nvPr>
            <p:custDataLst>
              <p:tags r:id="rId14"/>
            </p:custDataLst>
          </p:nvPr>
        </p:nvSpPr>
        <p:spPr>
          <a:xfrm>
            <a:off x="127958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心理健康服务需求增长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健康产业的市场前景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市场规模和增长速度</a:t>
            </a:r>
            <a:endParaRPr altLang="en-US" lang="zh-CN"/>
          </a:p>
        </p:txBody>
      </p:sp>
      <p:sp>
        <p:nvSpPr>
          <p:cNvPr id="1049622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市场规模：全球健康产业规模持续增长，预计到2024年将达到数万亿美元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增长速度：健康产业年复合增长率超过10%，未来几年将持续保持快速增长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驱动因素：人口老龄化、慢性病增加、健康意识提高等推动健康产业市场需求不断增长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未来趋势：个性化健康管理、数字化医疗、精准医疗等新兴领域将成为健康产业发展的重要方向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消费者需求和购买行为</a:t>
            </a:r>
            <a:endParaRPr altLang="en-US" lang="zh-CN"/>
          </a:p>
        </p:txBody>
      </p:sp>
      <p:sp>
        <p:nvSpPr>
          <p:cNvPr id="10496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消费者对健康产品的需求增加，包括保健品、健康食品、医疗器械等。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消费者对个性化、定制化的健康产品和服务的需求增加。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消费者对健康产业的信任度和满意度不断提高。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消费者购买行为更加理性，注重产品的品质和口碑。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竞争格局和市场份额</a:t>
            </a:r>
            <a:endParaRPr altLang="en-US" lang="zh-CN"/>
          </a:p>
        </p:txBody>
      </p:sp>
      <p:sp>
        <p:nvSpPr>
          <p:cNvPr id="1049746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8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0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2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4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竞争格局日益激烈，企业数量不断增加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6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健康产业市场规模不断扩大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8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市场份额分布不均，头部企业占据较大份额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0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未来发展趋势：竞争格局将更加激烈，市场份额将更加分散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市场机会和挑战</a:t>
            </a:r>
            <a:endParaRPr altLang="en-US" lang="zh-CN"/>
          </a:p>
        </p:txBody>
      </p:sp>
      <p:sp>
        <p:nvSpPr>
          <p:cNvPr id="1049800" name="正文"/>
          <p:cNvSpPr txBox="1"/>
          <p:nvPr>
            <p:custDataLst>
              <p:tags r:id="rId1"/>
            </p:custDataLst>
          </p:nvPr>
        </p:nvSpPr>
        <p:spPr>
          <a:xfrm>
            <a:off x="3265250" y="1749431"/>
            <a:ext cx="5662117" cy="31356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标题"/>
          <p:cNvSpPr txBox="1"/>
          <p:nvPr>
            <p:custDataLst>
              <p:tags r:id="rId2"/>
            </p:custDataLst>
          </p:nvPr>
        </p:nvSpPr>
        <p:spPr>
          <a:xfrm>
            <a:off x="3265250" y="1364400"/>
            <a:ext cx="5662117" cy="33849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1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健康产业市场增长迅速</a:t>
            </a:r>
            <a:endParaRPr altLang="en-US" b="1" dirty="0" sz="11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804" name="正文"/>
          <p:cNvSpPr txBox="1"/>
          <p:nvPr>
            <p:custDataLst>
              <p:tags r:id="rId3"/>
            </p:custDataLst>
          </p:nvPr>
        </p:nvSpPr>
        <p:spPr>
          <a:xfrm>
            <a:off x="3265250" y="2572474"/>
            <a:ext cx="5662117" cy="31356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标题"/>
          <p:cNvSpPr txBox="1"/>
          <p:nvPr>
            <p:custDataLst>
              <p:tags r:id="rId4"/>
            </p:custDataLst>
          </p:nvPr>
        </p:nvSpPr>
        <p:spPr>
          <a:xfrm>
            <a:off x="3265250" y="2187443"/>
            <a:ext cx="5662117" cy="33849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1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消费者对健康产品和服务的需求增加</a:t>
            </a:r>
            <a:endParaRPr altLang="en-US" b="1" dirty="0" sz="11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808" name="正文"/>
          <p:cNvSpPr txBox="1"/>
          <p:nvPr>
            <p:custDataLst>
              <p:tags r:id="rId5"/>
            </p:custDataLst>
          </p:nvPr>
        </p:nvSpPr>
        <p:spPr>
          <a:xfrm>
            <a:off x="3265250" y="4218560"/>
            <a:ext cx="5662117" cy="31356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标题"/>
          <p:cNvSpPr txBox="1"/>
          <p:nvPr>
            <p:custDataLst>
              <p:tags r:id="rId6"/>
            </p:custDataLst>
          </p:nvPr>
        </p:nvSpPr>
        <p:spPr>
          <a:xfrm>
            <a:off x="3265250" y="3833529"/>
            <a:ext cx="5662117" cy="33849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1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市场竞争激烈，企业需要不断提高产品质量和服务水平</a:t>
            </a:r>
            <a:endParaRPr altLang="en-US" b="1" dirty="0" sz="11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812" name="正文"/>
          <p:cNvSpPr txBox="1"/>
          <p:nvPr>
            <p:custDataLst>
              <p:tags r:id="rId7"/>
            </p:custDataLst>
          </p:nvPr>
        </p:nvSpPr>
        <p:spPr>
          <a:xfrm>
            <a:off x="3265250" y="5041603"/>
            <a:ext cx="5662117" cy="31356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标题"/>
          <p:cNvSpPr txBox="1"/>
          <p:nvPr>
            <p:custDataLst>
              <p:tags r:id="rId8"/>
            </p:custDataLst>
          </p:nvPr>
        </p:nvSpPr>
        <p:spPr>
          <a:xfrm>
            <a:off x="3265250" y="4656572"/>
            <a:ext cx="5662117" cy="33849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1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消费者对健康产品的要求越来越高，需要不断创新和改进</a:t>
            </a:r>
            <a:endParaRPr altLang="en-US" b="1" dirty="0" sz="11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816" name="正文"/>
          <p:cNvSpPr txBox="1"/>
          <p:nvPr>
            <p:custDataLst>
              <p:tags r:id="rId9"/>
            </p:custDataLst>
          </p:nvPr>
        </p:nvSpPr>
        <p:spPr>
          <a:xfrm>
            <a:off x="3265250" y="3395517"/>
            <a:ext cx="5662117" cy="31356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标题"/>
          <p:cNvSpPr txBox="1"/>
          <p:nvPr>
            <p:custDataLst>
              <p:tags r:id="rId10"/>
            </p:custDataLst>
          </p:nvPr>
        </p:nvSpPr>
        <p:spPr>
          <a:xfrm>
            <a:off x="3265250" y="3010486"/>
            <a:ext cx="5662117" cy="33849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1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政府对健康产业的支持力度加大  挑战</a:t>
            </a:r>
            <a:endParaRPr altLang="en-US" b="1" dirty="0" sz="11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820" name="正文"/>
          <p:cNvSpPr txBox="1"/>
          <p:nvPr>
            <p:custDataLst>
              <p:tags r:id="rId11"/>
            </p:custDataLst>
          </p:nvPr>
        </p:nvSpPr>
        <p:spPr>
          <a:xfrm>
            <a:off x="3265250" y="5864646"/>
            <a:ext cx="5662117" cy="31356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标题"/>
          <p:cNvSpPr txBox="1"/>
          <p:nvPr>
            <p:custDataLst>
              <p:tags r:id="rId12"/>
            </p:custDataLst>
          </p:nvPr>
        </p:nvSpPr>
        <p:spPr>
          <a:xfrm>
            <a:off x="3265250" y="5479615"/>
            <a:ext cx="5662117" cy="338491"/>
          </a:xfrm>
          <a:prstGeom prst="rect"/>
          <a:noFill/>
        </p:spPr>
        <p:txBody>
          <a:bodyPr anchor="b" bIns="0" lIns="0" rIns="0" rtlCol="0" tIns="0" wrap="square">
            <a:normAutofit fontScale="65556"/>
          </a:bodyPr>
          <a:p>
            <a:r>
              <a:rPr altLang="en-US" b="1" dirty="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政府对健康产业的监管力度加大，企业需要遵守相关法规和规定</a:t>
            </a:r>
            <a:endParaRPr altLang="en-US" b="1" dirty="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健康产业的未来展望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技术创新和数字化转型</a:t>
            </a:r>
            <a:endParaRPr altLang="en-US" lang="zh-CN"/>
          </a:p>
        </p:txBody>
      </p:sp>
      <p:sp>
        <p:nvSpPr>
          <p:cNvPr id="1049938" name="矩形: 圆角 1"/>
          <p:cNvSpPr/>
          <p:nvPr>
            <p:custDataLst>
              <p:tags r:id="rId1"/>
            </p:custDataLst>
          </p:nvPr>
        </p:nvSpPr>
        <p:spPr>
          <a:xfrm>
            <a:off x="551935" y="2234867"/>
            <a:ext cx="5477112" cy="141003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940" name="Freeform 7"/>
          <p:cNvSpPr/>
          <p:nvPr>
            <p:custDataLst>
              <p:tags r:id="rId2"/>
            </p:custDataLst>
          </p:nvPr>
        </p:nvSpPr>
        <p:spPr bwMode="auto">
          <a:xfrm flipV="1">
            <a:off x="678316" y="2374719"/>
            <a:ext cx="1492622" cy="1133021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42" name="标题"/>
          <p:cNvSpPr txBox="1"/>
          <p:nvPr>
            <p:custDataLst>
              <p:tags r:id="rId3"/>
            </p:custDataLst>
          </p:nvPr>
        </p:nvSpPr>
        <p:spPr>
          <a:xfrm>
            <a:off x="678316" y="2332379"/>
            <a:ext cx="1158911" cy="121697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44" name="正文"/>
          <p:cNvSpPr txBox="1"/>
          <p:nvPr>
            <p:custDataLst>
              <p:tags r:id="rId4"/>
            </p:custDataLst>
          </p:nvPr>
        </p:nvSpPr>
        <p:spPr>
          <a:xfrm>
            <a:off x="2130088" y="2236150"/>
            <a:ext cx="3899015" cy="141003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1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技术创新：随着科技的不断发展，健康产业将不断涌现出新的技术和产品，如智能穿戴设备、远程医疗等，为人们提供更加便捷、高效、个性化的健康服务。</a:t>
            </a:r>
            <a:endParaRPr altLang="en-US" dirty="0" sz="11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946" name="矩形: 圆角 19"/>
          <p:cNvSpPr/>
          <p:nvPr>
            <p:custDataLst>
              <p:tags r:id="rId5"/>
            </p:custDataLst>
          </p:nvPr>
        </p:nvSpPr>
        <p:spPr>
          <a:xfrm>
            <a:off x="6162719" y="2234867"/>
            <a:ext cx="5477112" cy="141003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948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82684" y="2373436"/>
            <a:ext cx="1492622" cy="1133021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50" name="标题"/>
          <p:cNvSpPr txBox="1"/>
          <p:nvPr>
            <p:custDataLst>
              <p:tags r:id="rId7"/>
            </p:custDataLst>
          </p:nvPr>
        </p:nvSpPr>
        <p:spPr>
          <a:xfrm>
            <a:off x="6282684" y="2331737"/>
            <a:ext cx="1158911" cy="121697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52" name="正文"/>
          <p:cNvSpPr txBox="1"/>
          <p:nvPr>
            <p:custDataLst>
              <p:tags r:id="rId8"/>
            </p:custDataLst>
          </p:nvPr>
        </p:nvSpPr>
        <p:spPr>
          <a:xfrm>
            <a:off x="7735098" y="2237433"/>
            <a:ext cx="3899015" cy="1410034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7143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数字化转型：数字化转型是健康产业未来的必然趋势，包括数字化营销、数字化服务、数字化管理等，将提高健康产业的服务效率和质量，同时为消费者提供更加便捷、个性化的健康服务体验。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954" name="矩形: 圆角 28"/>
          <p:cNvSpPr/>
          <p:nvPr>
            <p:custDataLst>
              <p:tags r:id="rId9"/>
            </p:custDataLst>
          </p:nvPr>
        </p:nvSpPr>
        <p:spPr>
          <a:xfrm>
            <a:off x="551935" y="3895135"/>
            <a:ext cx="5477112" cy="141003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956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678316" y="4034988"/>
            <a:ext cx="1492622" cy="1133021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58" name="标题"/>
          <p:cNvSpPr txBox="1"/>
          <p:nvPr>
            <p:custDataLst>
              <p:tags r:id="rId11"/>
            </p:custDataLst>
          </p:nvPr>
        </p:nvSpPr>
        <p:spPr>
          <a:xfrm>
            <a:off x="678316" y="3992647"/>
            <a:ext cx="1158911" cy="121697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60" name="正文"/>
          <p:cNvSpPr txBox="1"/>
          <p:nvPr>
            <p:custDataLst>
              <p:tags r:id="rId12"/>
            </p:custDataLst>
          </p:nvPr>
        </p:nvSpPr>
        <p:spPr>
          <a:xfrm>
            <a:off x="2130088" y="3896418"/>
            <a:ext cx="3899015" cy="141003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1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跨界合作：健康产业与其他产业的跨界合作将成为一个新的发展趋势，如与互联网、大数据、人工智能等产业的合作，将为健康产业的发展带来更多的创新和机遇。</a:t>
            </a:r>
            <a:endParaRPr altLang="en-US" dirty="0" sz="11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962" name="矩形: 圆角 24"/>
          <p:cNvSpPr/>
          <p:nvPr>
            <p:custDataLst>
              <p:tags r:id="rId13"/>
            </p:custDataLst>
          </p:nvPr>
        </p:nvSpPr>
        <p:spPr>
          <a:xfrm>
            <a:off x="6162719" y="3895135"/>
            <a:ext cx="5477112" cy="1410034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964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82684" y="4033705"/>
            <a:ext cx="1492622" cy="1133021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966" name="标题"/>
          <p:cNvSpPr txBox="1"/>
          <p:nvPr>
            <p:custDataLst>
              <p:tags r:id="rId15"/>
            </p:custDataLst>
          </p:nvPr>
        </p:nvSpPr>
        <p:spPr>
          <a:xfrm>
            <a:off x="6282684" y="3991364"/>
            <a:ext cx="1158911" cy="121697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68" name="正文"/>
          <p:cNvSpPr txBox="1"/>
          <p:nvPr>
            <p:custDataLst>
              <p:tags r:id="rId16"/>
            </p:custDataLst>
          </p:nvPr>
        </p:nvSpPr>
        <p:spPr>
          <a:xfrm>
            <a:off x="7735098" y="3897060"/>
            <a:ext cx="3899015" cy="1410034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1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国际化发展：随着全球化的加速发展，健康产业的国际化发展将成为未来趋势，跨国企业将不断涌现，推动全球健康产业的发展和交流。</a:t>
            </a:r>
            <a:endParaRPr altLang="en-US" dirty="0" sz="11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消费者需求的变化和个性化定制</a:t>
            </a:r>
            <a:endParaRPr altLang="en-US" lang="zh-CN"/>
          </a:p>
        </p:txBody>
      </p:sp>
      <p:sp>
        <p:nvSpPr>
          <p:cNvPr id="105000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消费者需求的变化：随着生活水平的提高，消费者对健康产品的需求也在不断变化，更加注重产品的品质、口感和个性化。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个性化定制：未来健康产业将更加注重个性化定制服务，根据消费者的需求和偏好，提供定制化的健康产品和服务，满足消费者的个性化需求。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智能化和数字化：随着科技的发展，健康产业的未来将更加智能化和数字化，通过大数据、人工智能等技术手段，为消费者提供更加精准、个性化的健康服务。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跨界合作与创新：未来健康产业将更加注重跨界合作与创新，与其他产业进行合作，开发出更多具有创新性的健康产品和服务，满足消费者的多元化需求。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跨界合作和产业链整合</a:t>
            </a:r>
            <a:endParaRPr altLang="en-US" lang="zh-CN"/>
          </a:p>
        </p:txBody>
      </p:sp>
      <p:sp>
        <p:nvSpPr>
          <p:cNvPr id="10500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跨界合作：健康产业与其他领域的合作，如医疗、科技、金融等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产业链整合：整合健康产业上下游资源，提高产业效率和服务质量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创新发展：通过跨界合作和产业链整合，推动健康产业创新发展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协同发展：促进健康产业与其他领域的协同发展，实现共赢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政策支持和监管加强</a:t>
            </a:r>
            <a:endParaRPr altLang="en-US" lang="zh-CN"/>
          </a:p>
        </p:txBody>
      </p:sp>
      <p:sp>
        <p:nvSpPr>
          <p:cNvPr id="105013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政策支持：政府加大对健康产业的扶持力度，提供税收优惠、资金支持等措施，促进产业发展。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监管加强：政府加强对健康产业的监管，确保产品质量和安全，维护消费者权益。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行业自律：健康产业加强行业自律，制定行业规范和标准，提高行业整体水平。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社会参与：社会各界积极参与健康产业的发展，推动产业创新和升级。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结论和建议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对健康产业的总结和评价</a:t>
            </a:r>
            <a:endParaRPr altLang="en-US" lang="zh-CN"/>
          </a:p>
        </p:txBody>
      </p:sp>
      <p:sp>
        <p:nvSpPr>
          <p:cNvPr id="10502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8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0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健康产业的发展趋势和前景展望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健康产业存在的问题和挑战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8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0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6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8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对健康产业的建议和展望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健康产业在国民经济中的地位和作用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对未来发展的建议和展望</a:t>
            </a:r>
            <a:endParaRPr altLang="en-US" lang="zh-CN"/>
          </a:p>
        </p:txBody>
      </p:sp>
      <p:sp>
        <p:nvSpPr>
          <p:cNvPr id="1050332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4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6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加大科研力度，推动技术创新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38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0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2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强化政策引导，促进产业健康发展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44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6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8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加强国际合作，共同应对全球健康挑战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50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2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54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提高公众健康意识，推动健康生活方式普及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94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396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98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6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1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6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6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6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6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6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6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87_6*l_h_f*1_5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87_6*l_h_a*1_5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6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6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87_6*l_h_f*1_6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87_6*l_h_a*1_6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6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10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347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2023-12-16T23:48:46Z</dcterms:created>
  <dcterms:modified xsi:type="dcterms:W3CDTF">2023-12-16T23:48:46Z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b463670a6d33479ab6e5158f0b332d38_21</vt:lpwstr>
  </property>
</Properties>
</file>