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312" r:id="rId1"/>
    <p:sldMasterId id="2147497349" r:id="rId2"/>
  </p:sldMasterIdLst>
  <p:notesMasterIdLst>
    <p:notesMasterId r:id="rId3"/>
  </p:notesMasterIdLst>
  <p:sldIdLst>
    <p:sldId id="6563" r:id="rId4"/>
    <p:sldId id="6567" r:id="rId5"/>
    <p:sldId id="6572" r:id="rId6"/>
    <p:sldId id="6576" r:id="rId7"/>
    <p:sldId id="6579" r:id="rId8"/>
    <p:sldId id="6582" r:id="rId9"/>
    <p:sldId id="6585" r:id="rId10"/>
    <p:sldId id="6589" r:id="rId11"/>
    <p:sldId id="6593" r:id="rId12"/>
    <p:sldId id="6596" r:id="rId13"/>
    <p:sldId id="6599" r:id="rId14"/>
    <p:sldId id="6602" r:id="rId15"/>
    <p:sldId id="6606" r:id="rId16"/>
    <p:sldId id="6610" r:id="rId17"/>
    <p:sldId id="6613" r:id="rId18"/>
    <p:sldId id="6616" r:id="rId19"/>
    <p:sldId id="6620" r:id="rId20"/>
    <p:sldId id="6624" r:id="rId21"/>
    <p:sldId id="6627" r:id="rId22"/>
    <p:sldId id="6630" r:id="rId23"/>
    <p:sldId id="6633" r:id="rId24"/>
    <p:sldId id="6637" r:id="rId25"/>
    <p:sldId id="6641" r:id="rId26"/>
    <p:sldId id="6644" r:id="rId27"/>
    <p:sldId id="6647" r:id="rId28"/>
    <p:sldId id="6650" r:id="rId29"/>
    <p:sldId id="6654" r:id="rId30"/>
    <p:sldId id="6658" r:id="rId31"/>
    <p:sldId id="6661" r:id="rId32"/>
    <p:sldId id="6664" r:id="rId33"/>
    <p:sldId id="6667" r:id="rId34"/>
    <p:sldId id="667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13" r:id="rId1"/>
    <p:sldLayoutId id="2147497314" r:id="rId2"/>
    <p:sldLayoutId id="2147497315" r:id="rId3"/>
    <p:sldLayoutId id="2147497316" r:id="rId4"/>
    <p:sldLayoutId id="2147497317" r:id="rId5"/>
    <p:sldLayoutId id="2147497318" r:id="rId6"/>
    <p:sldLayoutId id="2147497319" r:id="rId7"/>
    <p:sldLayoutId id="2147497320" r:id="rId8"/>
    <p:sldLayoutId id="2147497321" r:id="rId9"/>
    <p:sldLayoutId id="2147497322" r:id="rId10"/>
    <p:sldLayoutId id="21474973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350" r:id="rId1"/>
    <p:sldLayoutId id="2147497351" r:id="rId2"/>
    <p:sldLayoutId id="2147497352" r:id="rId3"/>
    <p:sldLayoutId id="2147497353" r:id="rId4"/>
    <p:sldLayoutId id="2147497354" r:id="rId5"/>
    <p:sldLayoutId id="2147497355" r:id="rId6"/>
    <p:sldLayoutId id="2147497356" r:id="rId7"/>
    <p:sldLayoutId id="2147497357" r:id="rId8"/>
    <p:sldLayoutId id="2147497358" r:id="rId9"/>
    <p:sldLayoutId id="2147497359" r:id="rId10"/>
    <p:sldLayoutId id="214749736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tags" Target="../tags/tag244.xml"/><Relationship Id="rId14" Type="http://schemas.openxmlformats.org/officeDocument/2006/relationships/tags" Target="../tags/tag245.xml"/><Relationship Id="rId15" Type="http://schemas.openxmlformats.org/officeDocument/2006/relationships/tags" Target="../tags/tag246.xml"/><Relationship Id="rId16" Type="http://schemas.openxmlformats.org/officeDocument/2006/relationships/tags" Target="../tags/tag247.xml"/><Relationship Id="rId17" Type="http://schemas.openxmlformats.org/officeDocument/2006/relationships/tags" Target="../tags/tag248.xml"/><Relationship Id="rId18" Type="http://schemas.openxmlformats.org/officeDocument/2006/relationships/tags" Target="../tags/tag249.xml"/><Relationship Id="rId19" Type="http://schemas.openxmlformats.org/officeDocument/2006/relationships/tags" Target="../tags/tag250.xml"/><Relationship Id="rId20" Type="http://schemas.openxmlformats.org/officeDocument/2006/relationships/tags" Target="../tags/tag25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tags" Target="../tags/tag413.xml"/><Relationship Id="rId5" Type="http://schemas.openxmlformats.org/officeDocument/2006/relationships/tags" Target="../tags/tag414.xml"/><Relationship Id="rId6" Type="http://schemas.openxmlformats.org/officeDocument/2006/relationships/tags" Target="../tags/tag415.xml"/><Relationship Id="rId7" Type="http://schemas.openxmlformats.org/officeDocument/2006/relationships/tags" Target="../tags/tag416.xml"/><Relationship Id="rId8" Type="http://schemas.openxmlformats.org/officeDocument/2006/relationships/tags" Target="../tags/tag417.xml"/><Relationship Id="rId9" Type="http://schemas.openxmlformats.org/officeDocument/2006/relationships/tags" Target="../tags/tag418.xml"/><Relationship Id="rId10" Type="http://schemas.openxmlformats.org/officeDocument/2006/relationships/tags" Target="../tags/tag419.xml"/><Relationship Id="rId11" Type="http://schemas.openxmlformats.org/officeDocument/2006/relationships/tags" Target="../tags/tag420.xml"/><Relationship Id="rId12" Type="http://schemas.openxmlformats.org/officeDocument/2006/relationships/tags" Target="../tags/tag421.xml"/><Relationship Id="rId13" Type="http://schemas.openxmlformats.org/officeDocument/2006/relationships/tags" Target="../tags/tag422.xml"/><Relationship Id="rId14" Type="http://schemas.openxmlformats.org/officeDocument/2006/relationships/tags" Target="../tags/tag423.xml"/><Relationship Id="rId15" Type="http://schemas.openxmlformats.org/officeDocument/2006/relationships/tags" Target="../tags/tag424.xml"/><Relationship Id="rId16" Type="http://schemas.openxmlformats.org/officeDocument/2006/relationships/tags" Target="../tags/tag425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2024年海产品行业市场分析及投资前景预测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海产品行业概述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海产品市场分析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海产品行业政策环境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海产品产业链分析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海产品投资前景预测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海产品企业竞争策略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海产品定义与分类</a:t>
            </a:r>
            <a:endParaRPr altLang="en-US" lang="zh-CN"/>
          </a:p>
        </p:txBody>
      </p:sp>
      <p:sp>
        <p:nvSpPr>
          <p:cNvPr id="10489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定义：海产品是指海洋中可食用的生物及其加工品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分类：海鲜、海藻、海盐等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特点：富含蛋白质、矿物质和微量元素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食用价值：美味可口，营养丰富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海产品行业规模与增长</a:t>
            </a:r>
            <a:endParaRPr altLang="en-US" lang="zh-CN"/>
          </a:p>
        </p:txBody>
      </p:sp>
      <p:sp>
        <p:nvSpPr>
          <p:cNvPr id="10489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主要影响因素：消费升级、技术创新、政策支持等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未来增长点：深海养殖、冷链物流、跨境电商等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2024年海产品市场规模：达到XX亿元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过去五年复合增长率：约XX%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海产品行业地位与作用</a:t>
            </a:r>
            <a:endParaRPr altLang="en-US" lang="zh-CN"/>
          </a:p>
        </p:txBody>
      </p:sp>
      <p:sp>
        <p:nvSpPr>
          <p:cNvPr id="10490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海产品是全球食品的重要组成部分，对人类健康和经济发展具有重要意义。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海产品行业在国家经济中占据重要地位，是海洋经济的重要组成部分。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海产品是国际贸易的重要商品之一，对促进国际贸易和经济增长具有重要作用。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海产品行业的发展对保护海洋生态环境和可持续发展具有积极作用。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海产品行业发展趋势</a:t>
            </a:r>
            <a:endParaRPr altLang="en-US" lang="zh-CN"/>
          </a:p>
        </p:txBody>
      </p:sp>
      <p:sp>
        <p:nvSpPr>
          <p:cNvPr id="1049100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消费升级：随着人们生活水平的提高，对海产品的需求逐渐增加，特别是高品质、多样化的海产品。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04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06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08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技术创新：随着科技的不断进步，海产品养殖、加工、运输等环节的技术创新将为行业发展提供有力支持。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2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14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16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环保要求提高：随着环保意识的增强，对海产品养殖、捕捞等方面的环保要求将不断提高，推动行业可持续发展。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0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2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124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市场竞争加剧：随着海产品市场的不断扩大，竞争将越来越激烈，企业需要加强品牌建设、提高产品质量、拓展销售渠道等方面的工作。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8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30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海产品市场分析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消费者需求：随着生活水平的提高，消费者对海产品的需求量不断增加，尤其对高品质、新鲜的海产品需求更大。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消费结构：海产品消费结构呈现多元化趋势，不同地区、不同消费群体对海产品的需求有所不同，需针对不同需求进行市场细分。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消费渠道：海产品消费渠道日益多样化，除了传统的海鲜市场外，电商平台、连锁超市等新型渠道逐渐成为主流。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价格走势：海产品价格受多种因素影响，如季节、天气、运输成本等，价格波动较大，需关注市场动态。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竞争者产品价格及质量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行业内竞争者数量及规模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主要竞争者市场份额及销售量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竞争者营销策略及渠道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消费者行为分析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消费者偏好：对新鲜、健康、环保的海产品的需求增加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消费习惯：线上购买成为主流，注重便捷性和个性化服务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消费心理：追求品质和品牌，愿意为高品质海产品支付溢价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消费趋势：对海产品的营养价值和健康功效越来越关注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市场细分领域分析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海藻市场：包括海带、紫菜等海藻类，是海产品市场的重要补充，具有较高的营养价值。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海鲜市场：包括鱼类、贝类、甲壳类等水产品，是海产品市场的主要组成部分。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海洋动物市场：包括海参、鲍鱼、海蜇等海洋动物，这些产品具有较高的药用价值和保健功能。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深海鱼市场：随着人们对深海资源的认识和开发，深海鱼市场逐渐兴起，成为海产品市场的新热点。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海产品行业政策环境</a:t>
            </a:r>
            <a:endParaRPr altLang="en-US" dirty="0" lang="zh-CN"/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政策环境对海产品行业的影响</a:t>
            </a:r>
            <a:endParaRPr altLang="en-US" lang="zh-CN"/>
          </a:p>
        </p:txBody>
      </p:sp>
      <p:sp>
        <p:nvSpPr>
          <p:cNvPr id="10494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政策支持：推动海产品行业的发展，提高产业竞争力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环保政策：促进企业加强环保意识，推动产业绿色发展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税收政策：减轻企业负担，提高经济效益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贸易政策：影响海产品的进出口，关税和贸易协定的变化可能对行业产生重大影响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相关政策法规分析</a:t>
            </a:r>
            <a:endParaRPr altLang="en-US" lang="zh-CN"/>
          </a:p>
        </p:txBody>
      </p:sp>
      <p:sp>
        <p:nvSpPr>
          <p:cNvPr id="10495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海洋渔业法：保护海洋生态环境，规范渔业生产活动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水产养殖业管理条例：促进水产养殖业健康发展，提高水产品质量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进出口食品安全管理办法：加强进出口食品安全管理，保障人民健康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食品安全法：确保海产品质量安全，保障消费者权益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政策环境发展趋势</a:t>
            </a:r>
            <a:endParaRPr altLang="en-US" lang="zh-CN"/>
          </a:p>
        </p:txBody>
      </p:sp>
      <p:sp>
        <p:nvSpPr>
          <p:cNvPr id="10496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科技创新政策为海产品行业提供有力支撑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政策支持力度加大，鼓励海产品行业健康发展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环保政策趋严，推动海产品行业绿色发展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国际贸易政策影响海产品行业的国际竞争力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海产品产业链分析</a:t>
            </a:r>
            <a:endParaRPr altLang="en-US" dirty="0" lang="zh-CN"/>
          </a:p>
        </p:txBody>
      </p:sp>
      <p:sp>
        <p:nvSpPr>
          <p:cNvPr id="10496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产业链结构</a:t>
            </a:r>
            <a:endParaRPr altLang="en-US" lang="zh-CN"/>
          </a:p>
        </p:txBody>
      </p:sp>
      <p:sp>
        <p:nvSpPr>
          <p:cNvPr id="10497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养殖业：提供养殖海产品，包括鱼类、贝类等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销售业：将海产品销售给消费者，包括超市、餐厅、零售店等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加工与流通业：对海产品进行加工、保鲜、储存和运输，确保产品质量和安全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捕捞业：提供野生海产品，包括鱼类、贝类等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上游产业分析</a:t>
            </a:r>
            <a:endParaRPr altLang="en-US" lang="zh-CN"/>
          </a:p>
        </p:txBody>
      </p:sp>
      <p:sp>
        <p:nvSpPr>
          <p:cNvPr id="10498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饲料加工业：为养殖业提供饲料，促进养殖业发展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养殖业：提供养殖海产品，如鱼类、贝类等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捕捞业：提供野生海产品，如海鲜、海藻等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种苗业：为养殖业提供种苗，保证养殖品种的品质和产量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下游产业分析</a:t>
            </a:r>
            <a:endParaRPr altLang="en-US" lang="zh-CN"/>
          </a:p>
        </p:txBody>
      </p:sp>
      <p:sp>
        <p:nvSpPr>
          <p:cNvPr id="10498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出口贸易：海产品是我国重要的出口农产品之一，主要出口日本、美国等国家和地区，出口量逐年增长。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餐饮业：海产品在餐饮业中占据重要地位，市场需求量大，对品质和口感要求高。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加工行业：海产品加工行业涉及到多种加工程序，如清洗、切割、调味等，技术要求高，市场前景广阔。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渔业产业：海产品捕捞和养殖是渔业产业的重要组成部分，对促进渔民增收和渔业经济发展具有重要意义。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</a:t>
            </a:r>
            <a:endParaRPr altLang="en-US" lang="zh-CN"/>
          </a:p>
        </p:txBody>
      </p:sp>
      <p:sp>
        <p:nvSpPr>
          <p:cNvPr id="10499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养殖、捕捞、加工、销售等环节的紧密配合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提升海产品附加值，促进产业升级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增强海产品行业的整体竞争力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海产品投资前景预测</a:t>
            </a:r>
            <a:endParaRPr altLang="en-US" dirty="0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00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市场需求：随着人们对健康饮食的重视，海产品的需求量逐年增加，市场潜力巨大。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产业链完善：海产品产业链日趋完善，从养殖、加工到销售，为投资者提供了更多机会。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技术创新：海产品养殖和加工技术不断创新，提高了产品质量和附加值，为投资者带来更多收益。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政策支持：政府对海产品行业给予政策支持，鼓励投资者进入该领域，为行业发展提供有力保障。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0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市场竞争风险：海产品行业竞争激烈，企业需具备竞争优势才能保持市场份额。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政策风险：政府对海产品行业的政策变化可能对企业的经营产生影响。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汇率风险：海产品出口企业面临汇率波动风险，需关注国际市场汇率变化。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原材料价格波动风险：海产品价格受多种因素影响，如天气、季节等，价格波动可能影响企业利润。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投资前景预测</a:t>
            </a:r>
            <a:endParaRPr altLang="en-US" lang="zh-CN"/>
          </a:p>
        </p:txBody>
      </p:sp>
      <p:sp>
        <p:nvSpPr>
          <p:cNvPr id="10501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市场需求：随着人们对健康饮食的关注增加，对海产品的需求也在不断增长。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政策支持：政府对海洋经济的重视，将为海产品行业提供更多的政策支持。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技术创新：随着养殖技术的不断创新，海产品的产量和质量将得到提高，为投资提供更多机会。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国际市场：随着国际贸易的不断扩大，海产品出口市场也将进一步扩大，为投资者带来更多商机。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投资方向：关注具有潜力的细分市场和新兴领域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投资时机：抓住市场周期，适时进入和退出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风险管理：合理配置资产，降低投资风险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合作与联盟：寻求与产业链上下游企业的合作机会，共同发展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海产品企业竞争策略</a:t>
            </a:r>
            <a:endParaRPr altLang="en-US" dirty="0" lang="zh-CN"/>
          </a:p>
        </p:txBody>
      </p:sp>
      <p:sp>
        <p:nvSpPr>
          <p:cNvPr id="1050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企业竞争现状分析</a:t>
            </a:r>
            <a:endParaRPr altLang="en-US" lang="zh-CN"/>
          </a:p>
        </p:txBody>
      </p:sp>
      <p:sp>
        <p:nvSpPr>
          <p:cNvPr id="10503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品质竞争：企业注重提高产品质量，以满足消费者对品质的需求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价格竞争：海产品企业通过降低价格来争夺市场份额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品牌竞争：企业通过品牌建设来提升知名度和美誉度，吸引消费者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渠道竞争：企业通过拓展销售渠道来扩大市场份额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企业竞争策略制定</a:t>
            </a:r>
            <a:endParaRPr altLang="en-US" lang="zh-CN"/>
          </a:p>
        </p:txBody>
      </p:sp>
      <p:sp>
        <p:nvSpPr>
          <p:cNvPr id="10503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了解市场需求：深入研究消费者需求，针对不同消费群体制定差异化产品策略。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品质保证：注重产品质量，建立严格的质量管理体系，提高产品竞争力。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创新驱动：加大研发力度，推出新产品和特色产品，保持市场领先地位。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品牌建设：加强品牌宣传和推广，提高品牌知名度和美誉度，增强消费者忠诚度。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企业品牌建设与推广</a:t>
            </a:r>
            <a:endParaRPr altLang="en-US" lang="zh-CN"/>
          </a:p>
        </p:txBody>
      </p:sp>
      <p:sp>
        <p:nvSpPr>
          <p:cNvPr id="10504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品牌传播：通过广告、公关、活动等多种渠道，提高品牌知名度和美誉度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品牌定位：根据市场需求和消费者心理，明确品牌的核心价值和特色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品牌形象：塑造独特、易于识别的品牌形象，包括标志、视觉元素等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品牌维护：持续优化产品和服务，加强客户关系管理，维护品牌形象和口碑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企业国际化发展策略</a:t>
            </a:r>
            <a:endParaRPr altLang="en-US" lang="zh-CN"/>
          </a:p>
        </p:txBody>
      </p:sp>
      <p:sp>
        <p:nvSpPr>
          <p:cNvPr id="10504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积极参与国际合作与交流，提升企业国际竞争力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拓展国际销售渠道，建立全球销售网络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提升产品质量，加强品牌建设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建立全球视野，关注国际市场需求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3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4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9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4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2024-01-06T05:38:38Z</dcterms:created>
  <dcterms:modified xsi:type="dcterms:W3CDTF">2024-01-06T05:38:38Z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773c957607d741a7a5b1e8f8d91f3344_21</vt:lpwstr>
  </property>
</Properties>
</file>