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474" r:id="rId1"/>
    <p:sldMasterId id="2147495511" r:id="rId2"/>
  </p:sldMasterIdLst>
  <p:notesMasterIdLst>
    <p:notesMasterId r:id="rId3"/>
  </p:notesMasterIdLst>
  <p:sldIdLst>
    <p:sldId id="5787" r:id="rId4"/>
    <p:sldId id="5790" r:id="rId5"/>
    <p:sldId id="5793" r:id="rId6"/>
    <p:sldId id="5796" r:id="rId7"/>
    <p:sldId id="5799" r:id="rId8"/>
    <p:sldId id="5802" r:id="rId9"/>
    <p:sldId id="5805" r:id="rId10"/>
    <p:sldId id="5808" r:id="rId11"/>
    <p:sldId id="5811" r:id="rId12"/>
    <p:sldId id="5814" r:id="rId13"/>
    <p:sldId id="5817" r:id="rId14"/>
    <p:sldId id="5820" r:id="rId15"/>
    <p:sldId id="5823" r:id="rId16"/>
    <p:sldId id="5826" r:id="rId17"/>
    <p:sldId id="5829" r:id="rId18"/>
    <p:sldId id="5832" r:id="rId19"/>
    <p:sldId id="5835" r:id="rId20"/>
    <p:sldId id="5838" r:id="rId21"/>
    <p:sldId id="5841" r:id="rId22"/>
    <p:sldId id="5844" r:id="rId23"/>
    <p:sldId id="5847" r:id="rId24"/>
    <p:sldId id="5850" r:id="rId25"/>
    <p:sldId id="5853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475" r:id="rId1"/>
    <p:sldLayoutId id="2147495476" r:id="rId2"/>
    <p:sldLayoutId id="2147495477" r:id="rId3"/>
    <p:sldLayoutId id="2147495478" r:id="rId4"/>
    <p:sldLayoutId id="2147495479" r:id="rId5"/>
    <p:sldLayoutId id="2147495480" r:id="rId6"/>
    <p:sldLayoutId id="2147495481" r:id="rId7"/>
    <p:sldLayoutId id="2147495482" r:id="rId8"/>
    <p:sldLayoutId id="2147495483" r:id="rId9"/>
    <p:sldLayoutId id="2147495484" r:id="rId10"/>
    <p:sldLayoutId id="214749548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512" r:id="rId1"/>
    <p:sldLayoutId id="2147495513" r:id="rId2"/>
    <p:sldLayoutId id="2147495514" r:id="rId3"/>
    <p:sldLayoutId id="2147495515" r:id="rId4"/>
    <p:sldLayoutId id="2147495516" r:id="rId5"/>
    <p:sldLayoutId id="2147495517" r:id="rId6"/>
    <p:sldLayoutId id="2147495518" r:id="rId7"/>
    <p:sldLayoutId id="2147495519" r:id="rId8"/>
    <p:sldLayoutId id="2147495520" r:id="rId9"/>
    <p:sldLayoutId id="2147495521" r:id="rId10"/>
    <p:sldLayoutId id="2147495522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tags" Target="../tags/tag10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tags" Target="../tags/tag204.xml"/><Relationship Id="rId16" Type="http://schemas.openxmlformats.org/officeDocument/2006/relationships/tags" Target="../tags/tag205.xml"/><Relationship Id="rId17" Type="http://schemas.openxmlformats.org/officeDocument/2006/relationships/tags" Target="../tags/tag206.xml"/><Relationship Id="rId18" Type="http://schemas.openxmlformats.org/officeDocument/2006/relationships/tags" Target="../tags/tag207.xml"/><Relationship Id="rId19" Type="http://schemas.openxmlformats.org/officeDocument/2006/relationships/tags" Target="../tags/tag208.xml"/><Relationship Id="rId20" Type="http://schemas.openxmlformats.org/officeDocument/2006/relationships/tags" Target="../tags/tag209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tags" Target="../tags/tag287.xml"/><Relationship Id="rId8" Type="http://schemas.openxmlformats.org/officeDocument/2006/relationships/tags" Target="../tags/tag288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能源管理与节能减排技术与政策方案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2" name="序号"/>
          <p:cNvSpPr txBox="1"/>
          <p:nvPr>
            <p:custDataLst>
              <p:tags r:id="rId2"/>
            </p:custDataLst>
          </p:nvPr>
        </p:nvSpPr>
        <p:spPr>
          <a:xfrm>
            <a:off x="1775254" y="3289695"/>
            <a:ext cx="753913" cy="126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项标题"/>
          <p:cNvSpPr txBox="1"/>
          <p:nvPr>
            <p:custDataLst>
              <p:tags r:id="rId3"/>
            </p:custDataLst>
          </p:nvPr>
        </p:nvSpPr>
        <p:spPr>
          <a:xfrm>
            <a:off x="2792819" y="3289695"/>
            <a:ext cx="3557016" cy="126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能源管理技术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序号"/>
          <p:cNvSpPr txBox="1"/>
          <p:nvPr>
            <p:custDataLst>
              <p:tags r:id="rId4"/>
            </p:custDataLst>
          </p:nvPr>
        </p:nvSpPr>
        <p:spPr>
          <a:xfrm>
            <a:off x="6499654" y="3289695"/>
            <a:ext cx="753913" cy="126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项标题"/>
          <p:cNvSpPr txBox="1"/>
          <p:nvPr>
            <p:custDataLst>
              <p:tags r:id="rId5"/>
            </p:custDataLst>
          </p:nvPr>
        </p:nvSpPr>
        <p:spPr>
          <a:xfrm>
            <a:off x="7517219" y="3289695"/>
            <a:ext cx="3557016" cy="126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节能减排政策与方案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序号"/>
          <p:cNvSpPr txBox="1"/>
          <p:nvPr>
            <p:custDataLst>
              <p:tags r:id="rId6"/>
            </p:custDataLst>
          </p:nvPr>
        </p:nvSpPr>
        <p:spPr>
          <a:xfrm>
            <a:off x="6499654" y="4679092"/>
            <a:ext cx="753913" cy="126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项标题"/>
          <p:cNvSpPr txBox="1"/>
          <p:nvPr>
            <p:custDataLst>
              <p:tags r:id="rId7"/>
            </p:custDataLst>
          </p:nvPr>
        </p:nvSpPr>
        <p:spPr>
          <a:xfrm>
            <a:off x="7517219" y="4679092"/>
            <a:ext cx="3557016" cy="126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能源管理与节能减排发展趋势与展望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8"/>
            </p:custDataLst>
          </p:nvPr>
        </p:nvSpPr>
        <p:spPr>
          <a:xfrm>
            <a:off x="1775254" y="4679092"/>
            <a:ext cx="753913" cy="126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2792819" y="4679092"/>
            <a:ext cx="3557016" cy="126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能源管理与节能减排案例分析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能源管理技术</a:t>
            </a:r>
            <a:endParaRPr altLang="en-US" lang="zh-CN"/>
          </a:p>
        </p:txBody>
      </p:sp>
      <p:sp>
        <p:nvSpPr>
          <p:cNvPr id="10488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能源监测与计量技术</a:t>
            </a:r>
            <a:endParaRPr altLang="en-US" lang="zh-CN"/>
          </a:p>
        </p:txBody>
      </p:sp>
      <p:sp>
        <p:nvSpPr>
          <p:cNvPr id="1048896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98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0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2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0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目的：实时掌握能源使用情况，为节能减排提供数据支持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定义：对能源的流量、压力、温度等参数进行监测和计量的技术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0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应用场景：工业、建筑、交通等领域的能源监测与计量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1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技术手段：传感器、数据采集、远程传输等技术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节能型技术与设备</a:t>
            </a:r>
            <a:endParaRPr altLang="en-US" lang="zh-CN"/>
          </a:p>
        </p:txBody>
      </p:sp>
      <p:sp>
        <p:nvSpPr>
          <p:cNvPr id="1048948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高效电动机：能够降低能源消耗并提高设备效率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0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节能照明：使用LED等高效照明技术，减少能源浪费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热回收技术：将余热进行回收利用，提高能源利用效率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4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智能能源管理系统：通过实时监控和优化控制，实现能源的有效管理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能源系统优化与调度技术</a:t>
            </a:r>
            <a:endParaRPr altLang="en-US" lang="zh-CN"/>
          </a:p>
        </p:txBody>
      </p:sp>
      <p:sp>
        <p:nvSpPr>
          <p:cNvPr id="1048992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4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96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能源系统优化技术：通过数学模型和算法对能源系统进行优化，提高能源利用效率和降低能源消耗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0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2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调度技术：对能源供应和需求进行实时监测和调整，确保能源的稳定供应和有效利用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8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智能调度技术：利用人工智能和大数据技术对能源调度进行智能化管理，提高调度效率和准确性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2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4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调度决策支持系统：为调度人员提供决策支持，帮助其做出科学合理的调度决策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能源管理平台与系统集成技术</a:t>
            </a:r>
            <a:endParaRPr altLang="en-US" lang="zh-CN"/>
          </a:p>
        </p:txBody>
      </p:sp>
      <p:sp>
        <p:nvSpPr>
          <p:cNvPr id="10490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5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能源管理平台的定义和功能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平台与系统集成技术在能源管理中的优势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当前市场上的主流能源管理平台与系统集成技术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系统集成技术的概念和应用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节能减排政策与方案</a:t>
            </a:r>
            <a:endParaRPr altLang="en-US" lang="zh-CN"/>
          </a:p>
        </p:txBody>
      </p:sp>
      <p:sp>
        <p:nvSpPr>
          <p:cNvPr id="10491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节能减排政策体系</a:t>
            </a:r>
            <a:endParaRPr altLang="en-US" lang="zh-CN"/>
          </a:p>
        </p:txBody>
      </p:sp>
      <p:sp>
        <p:nvSpPr>
          <p:cNvPr id="1049170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6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节能减排政策：国家出台了一系列节能减排政策，包括能源消耗限制、污染物排放标准等，以推动企业采取节能减排措施。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2857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节能减排方案：政府和企业共同制定节能减排方案，包括能源结构调整、能效提升、清洁能源推广等，以实现节能减排目标。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0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6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政策执行与监督：政府加强对节能减排政策的执行和监督，确保政策落地生根，同时鼓励企业积极参与节能减排工作。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2857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政策效果评估：政府定期对节能减排政策进行效果评估，根据评估结果调整和完善政策，以更好地推动节能减排工作。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节能减排目标与指标</a:t>
            </a:r>
            <a:endParaRPr altLang="en-US" lang="zh-CN"/>
          </a:p>
        </p:txBody>
      </p:sp>
      <p:sp>
        <p:nvSpPr>
          <p:cNvPr id="10492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2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减少温室气体排放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8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提高能源利用效率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44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优化产业结构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6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50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推广清洁能源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节能减排重点领域与措施</a:t>
            </a:r>
            <a:endParaRPr altLang="en-US" lang="zh-CN"/>
          </a:p>
        </p:txBody>
      </p:sp>
      <p:sp>
        <p:nvSpPr>
          <p:cNvPr id="1049290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4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工业领域：推广节能技术，优化能源利用，减少污染物排放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6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0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交通领域：发展公共交通，鼓励绿色出行，推广新能源汽车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2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4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6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建筑领域：提高建筑能效，推广绿色建筑，减少建筑能耗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08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2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8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农业领域：推广生态农业，减少化肥和农药使用，优化农业废弃物处理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节能减排技术创新与推广</a:t>
            </a:r>
            <a:endParaRPr altLang="en-US" lang="zh-CN"/>
          </a:p>
        </p:txBody>
      </p:sp>
      <p:sp>
        <p:nvSpPr>
          <p:cNvPr id="1049350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4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58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2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4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6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推广：政府支持，企业参与，社会共建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68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政策支持：制定优惠政策，鼓励企业投入节能减排技术研发与推广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0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节能减排技术：提高能源利用效率，减少污染物排放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2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创新：研发新技术，推动产业升级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能源管理与节能减排案例分析</a:t>
            </a:r>
            <a:endParaRPr altLang="en-US" lang="zh-CN"/>
          </a:p>
        </p:txBody>
      </p:sp>
      <p:sp>
        <p:nvSpPr>
          <p:cNvPr id="10494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重点领域能源管理与节能减排案例</a:t>
            </a:r>
            <a:endParaRPr altLang="en-US" lang="zh-CN"/>
          </a:p>
        </p:txBody>
      </p:sp>
      <p:sp>
        <p:nvSpPr>
          <p:cNvPr id="10494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工业领域：钢铁、化工等高耗能行业的节能技术改造和能源管理优化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交通领域：新能源汽车、智能交通系统的推广和应用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农业领域：节水灌溉、农业废弃物资源化利用等节能减排技术的实践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建筑领域：绿色建筑、节能建筑设计及施工中的节能减排措施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城市能源管理与节能减排案例</a:t>
            </a:r>
            <a:endParaRPr altLang="en-US" lang="zh-CN"/>
          </a:p>
        </p:txBody>
      </p:sp>
      <p:sp>
        <p:nvSpPr>
          <p:cNvPr id="1049528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案例一：北京市实施交通节能减排措施，减少机动车排放污染物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4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案例二：上海市推广绿色建筑和节能改造项目，提高建筑能效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0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2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8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案例三：深圳市建设智能电网，优化电力资源配置，降低能源消耗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46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0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案例四：成都市开展太阳能光伏发电项目，利用可再生能源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企业能源管理与节能减排案例</a:t>
            </a:r>
            <a:endParaRPr altLang="en-US" lang="zh-CN"/>
          </a:p>
        </p:txBody>
      </p:sp>
      <p:sp>
        <p:nvSpPr>
          <p:cNvPr id="1049588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案例一：某钢铁企业通过技术改造和能源管理措施，实现节能减排目标，提高了企业经济效益。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案例二：某化工企业采用先进的节能技术和设备，优化生产流程，降低能耗和减少污染物排放。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案例三：某电力企业利用可再生能源和清洁能源，推进能源结构调整，减少对环境的负面影响。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案例四：某交通运输企业推广节能环保车型，提高运输效率，减少能源消耗和排放污染物。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国际能源管理与节能减排案例</a:t>
            </a:r>
            <a:endParaRPr altLang="en-US" lang="zh-CN"/>
          </a:p>
        </p:txBody>
      </p:sp>
      <p:sp>
        <p:nvSpPr>
          <p:cNvPr id="104964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德国能源转型：通过可再生能源的发展，减少对化石燃料的依赖，实现能源的可持续发展。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英国智能电网：通过建设智能电网，提高电力系统的效率，降低能源消耗和碳排放。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6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2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4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7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0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2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美国节能建筑：推广节能建筑，提高建筑能效，减少能源消耗和碳排放。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丹麦风电产业：大力发展风电产业，提高可再生能源的利用比例，降低碳排放。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能源管理与节能减排发展趋势与展望</a:t>
            </a:r>
            <a:endParaRPr altLang="en-US" lang="zh-CN"/>
          </a:p>
        </p:txBody>
      </p:sp>
      <p:sp>
        <p:nvSpPr>
          <p:cNvPr id="104972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能源管理与节能减排技术发展趋势</a:t>
            </a:r>
            <a:endParaRPr altLang="en-US" lang="zh-CN"/>
          </a:p>
        </p:txBody>
      </p:sp>
      <p:sp>
        <p:nvSpPr>
          <p:cNvPr id="1049766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0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78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82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节能减排技术：推广节能灯具、节能家电等，降低碳排放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4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791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智能能源管理技术：利用物联网、大数据等技术手段，实现能源的智能化管理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6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高效能源利用技术：提高能源利用效率，降低能源消耗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88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清洁能源技术：发展太阳能、风能等可再生能源，减少化石能源的使用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能源管理与节能减排政策展望</a:t>
            </a:r>
            <a:endParaRPr altLang="en-US" lang="zh-CN"/>
          </a:p>
        </p:txBody>
      </p:sp>
      <p:sp>
        <p:nvSpPr>
          <p:cNvPr id="1049826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能源政策：鼓励可再生能源的发展，限制高污染能源的使用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2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节能政策：推广节能技术和产品，提高能源利用效率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38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2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减排政策：实施严格的排放标准，加大对污染企业的处罚力度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44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8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政策展望：未来政策将更加注重可持续发展和环境保护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未来能源管理与节能减排重点领域与方向</a:t>
            </a:r>
            <a:endParaRPr altLang="en-US" lang="zh-CN"/>
          </a:p>
        </p:txBody>
      </p:sp>
      <p:sp>
        <p:nvSpPr>
          <p:cNvPr id="1049886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0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2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9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节能技术：推广高效节能技术，提高能源利用效率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清洁能源：提高清洁能源比重，降低化石能源消耗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碳捕获与储存：研发和应用碳捕获与储存技术，降低碳排放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0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智能电网：建设智能电网，实现能源的优化配置和高效利用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能源管理与节能减排对经济社会发展的影响与作用</a:t>
            </a:r>
            <a:endParaRPr altLang="en-US" lang="zh-CN"/>
          </a:p>
        </p:txBody>
      </p:sp>
      <p:sp>
        <p:nvSpPr>
          <p:cNvPr id="104993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促进绿色低碳发展，推动经济转型升级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提高能源利用效率，降低能源消耗成本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减少环境污染，改善生态环境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提升国家能源安全保障能力，确保经济社会稳定发展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00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4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4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4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4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4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4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4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4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4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SLIDE_ID" val="custom20231418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1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8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9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6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07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2024-01-05T09:31:58Z</dcterms:created>
  <dcterms:modified xsi:type="dcterms:W3CDTF">2024-01-05T09:31:58Z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009c41fea97840be89c719d5c0be01c2_21</vt:lpwstr>
  </property>
</Properties>
</file>