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40"/>
  </p:handoutMasterIdLst>
  <p:sldIdLst>
    <p:sldId id="256" r:id="rId3"/>
    <p:sldId id="263" r:id="rId4"/>
    <p:sldId id="281" r:id="rId6"/>
    <p:sldId id="270" r:id="rId7"/>
    <p:sldId id="284" r:id="rId8"/>
    <p:sldId id="394" r:id="rId9"/>
    <p:sldId id="444" r:id="rId10"/>
    <p:sldId id="282" r:id="rId11"/>
    <p:sldId id="446" r:id="rId12"/>
    <p:sldId id="396" r:id="rId13"/>
    <p:sldId id="334" r:id="rId14"/>
    <p:sldId id="447" r:id="rId15"/>
    <p:sldId id="397" r:id="rId16"/>
    <p:sldId id="398" r:id="rId17"/>
    <p:sldId id="448" r:id="rId18"/>
    <p:sldId id="450" r:id="rId19"/>
    <p:sldId id="288" r:id="rId20"/>
    <p:sldId id="480" r:id="rId21"/>
    <p:sldId id="484" r:id="rId22"/>
    <p:sldId id="485" r:id="rId23"/>
    <p:sldId id="486" r:id="rId24"/>
    <p:sldId id="371" r:id="rId25"/>
    <p:sldId id="405" r:id="rId26"/>
    <p:sldId id="487" r:id="rId27"/>
    <p:sldId id="406" r:id="rId28"/>
    <p:sldId id="475" r:id="rId29"/>
    <p:sldId id="407" r:id="rId30"/>
    <p:sldId id="418" r:id="rId31"/>
    <p:sldId id="488" r:id="rId32"/>
    <p:sldId id="419" r:id="rId33"/>
    <p:sldId id="420" r:id="rId34"/>
    <p:sldId id="422" r:id="rId35"/>
    <p:sldId id="421" r:id="rId36"/>
    <p:sldId id="489" r:id="rId37"/>
    <p:sldId id="388" r:id="rId38"/>
    <p:sldId id="389" r:id="rId39"/>
  </p:sldIdLst>
  <p:sldSz cx="12192000" cy="6858000"/>
  <p:notesSz cx="6858000" cy="9144000"/>
  <p:embeddedFontLst>
    <p:embeddedFont>
      <p:font typeface="微软雅黑" panose="020B0503020204020204" pitchFamily="34" charset="-122"/>
      <p:regular r:id="rId45"/>
    </p:embeddedFont>
    <p:embeddedFont>
      <p:font typeface="楷体" panose="02010609060101010101" charset="-122"/>
      <p:regular r:id="rId46"/>
    </p:embeddedFont>
    <p:embeddedFont>
      <p:font typeface="Calibri" panose="020F0502020204030204"/>
      <p:regular r:id="rId47"/>
      <p:bold r:id="rId48"/>
      <p:italic r:id="rId49"/>
      <p:boldItalic r:id="rId50"/>
    </p:embeddedFont>
    <p:embeddedFont>
      <p:font typeface="Wingdings 2" panose="05020102010507070707" pitchFamily="18" charset="2"/>
      <p:regular r:id="rId51"/>
    </p:embeddedFont>
  </p:embeddedFontLst>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A9E6038-D4B9-49A0-A123-A8C29825C4A2}" styleName="{7fa9662f-551d-47aa-833c-e8f19beed989}">
    <a:wholeTbl>
      <a:tcTxStyle>
        <a:fontRef idx="none">
          <a:prstClr val="black"/>
        </a:fontRef>
      </a:tcTxStyle>
      <a:tcStyle>
        <a:tcBdr>
          <a:top>
            <a:ln w="28575" cmpd="sng">
              <a:solidFill>
                <a:srgbClr val="7BBFEA"/>
              </a:solidFill>
            </a:ln>
          </a:top>
          <a:bottom>
            <a:ln w="28575" cmpd="sng">
              <a:solidFill>
                <a:srgbClr val="7BBFEA"/>
              </a:solidFill>
            </a:ln>
          </a:bottom>
        </a:tcBdr>
        <a:fill>
          <a:solidFill>
            <a:srgbClr val="FFFFFF"/>
          </a:solidFill>
        </a:fill>
      </a:tcStyle>
    </a:wholeTbl>
    <a:band1H>
      <a:tcTxStyle>
        <a:fontRef idx="none">
          <a:prstClr val="black"/>
        </a:fontRef>
      </a:tcTxStyle>
      <a:tcStyle>
        <a:tcBdr/>
        <a:fill>
          <a:solidFill>
            <a:srgbClr val="7BBFEA"/>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fill>
          <a:solidFill>
            <a:srgbClr val="FFFFFF"/>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94694" autoAdjust="0"/>
  </p:normalViewPr>
  <p:slideViewPr>
    <p:cSldViewPr snapToGrid="0" showGuides="1">
      <p:cViewPr>
        <p:scale>
          <a:sx n="100" d="100"/>
          <a:sy n="100" d="100"/>
        </p:scale>
        <p:origin x="774" y="84"/>
      </p:cViewPr>
      <p:guideLst>
        <p:guide orient="horz" pos="2160"/>
        <p:guide pos="37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gs" Target="tags/tag189.xml"/><Relationship Id="rId51" Type="http://schemas.openxmlformats.org/officeDocument/2006/relationships/font" Target="fonts/font7.fntdata"/><Relationship Id="rId50" Type="http://schemas.openxmlformats.org/officeDocument/2006/relationships/font" Target="fonts/font6.fntdata"/><Relationship Id="rId5" Type="http://schemas.openxmlformats.org/officeDocument/2006/relationships/notesMaster" Target="notesMasters/notesMaster1.xml"/><Relationship Id="rId49" Type="http://schemas.openxmlformats.org/officeDocument/2006/relationships/font" Target="fonts/font5.fntdata"/><Relationship Id="rId48" Type="http://schemas.openxmlformats.org/officeDocument/2006/relationships/font" Target="fonts/font4.fntdata"/><Relationship Id="rId47" Type="http://schemas.openxmlformats.org/officeDocument/2006/relationships/font" Target="fonts/font3.fntdata"/><Relationship Id="rId46" Type="http://schemas.openxmlformats.org/officeDocument/2006/relationships/font" Target="fonts/font2.fntdata"/><Relationship Id="rId45" Type="http://schemas.openxmlformats.org/officeDocument/2006/relationships/font" Target="fonts/font1.fntdata"/><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6EA2B1-E236-4C99-94E3-3E6C32A47BB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56FEB6-76C5-4B6E-92F3-64C2D28C1AF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65BB07-4EE1-4FA5-A290-B4D40A8CF59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CFEEA-E59F-472A-9DD6-400D56DCB1A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1E532-4FA6-4EA8-BA48-2D92FFDC07A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nvPr>
        </p:nvSpPr>
        <p:spPr/>
      </p:sp>
      <p:sp>
        <p:nvSpPr>
          <p:cNvPr id="3" name="文本占位符 2"/>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3.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9" Type="http://schemas.openxmlformats.org/officeDocument/2006/relationships/tags" Target="../tags/tag31.xml"/><Relationship Id="rId28" Type="http://schemas.openxmlformats.org/officeDocument/2006/relationships/tags" Target="../tags/tag30.xml"/><Relationship Id="rId27" Type="http://schemas.openxmlformats.org/officeDocument/2006/relationships/tags" Target="../tags/tag29.xml"/><Relationship Id="rId26" Type="http://schemas.openxmlformats.org/officeDocument/2006/relationships/tags" Target="../tags/tag28.xml"/><Relationship Id="rId25" Type="http://schemas.openxmlformats.org/officeDocument/2006/relationships/tags" Target="../tags/tag27.xml"/><Relationship Id="rId24" Type="http://schemas.openxmlformats.org/officeDocument/2006/relationships/tags" Target="../tags/tag26.xml"/><Relationship Id="rId23" Type="http://schemas.openxmlformats.org/officeDocument/2006/relationships/tags" Target="../tags/tag25.xml"/><Relationship Id="rId22" Type="http://schemas.openxmlformats.org/officeDocument/2006/relationships/tags" Target="../tags/tag24.xml"/><Relationship Id="rId21" Type="http://schemas.openxmlformats.org/officeDocument/2006/relationships/tags" Target="../tags/tag23.xml"/><Relationship Id="rId20" Type="http://schemas.openxmlformats.org/officeDocument/2006/relationships/tags" Target="../tags/tag22.xml"/><Relationship Id="rId2" Type="http://schemas.openxmlformats.org/officeDocument/2006/relationships/tags" Target="../tags/tag4.xml"/><Relationship Id="rId19" Type="http://schemas.openxmlformats.org/officeDocument/2006/relationships/tags" Target="../tags/tag21.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microsoft.com/office/2007/relationships/hdphoto" Target="../media/image5.wdp"/><Relationship Id="rId8" Type="http://schemas.openxmlformats.org/officeDocument/2006/relationships/image" Target="../media/image4.png"/><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image" Target="../media/image3.png"/><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image" Target="../media/image2.png"/><Relationship Id="rId4" Type="http://schemas.openxmlformats.org/officeDocument/2006/relationships/tags" Target="../tags/tag37.xml"/><Relationship Id="rId3" Type="http://schemas.openxmlformats.org/officeDocument/2006/relationships/image" Target="../media/image6.png"/><Relationship Id="rId22" Type="http://schemas.openxmlformats.org/officeDocument/2006/relationships/tags" Target="../tags/tag54.xml"/><Relationship Id="rId21" Type="http://schemas.openxmlformats.org/officeDocument/2006/relationships/tags" Target="../tags/tag53.xml"/><Relationship Id="rId20" Type="http://schemas.openxmlformats.org/officeDocument/2006/relationships/tags" Target="../tags/tag52.xml"/><Relationship Id="rId2" Type="http://schemas.openxmlformats.org/officeDocument/2006/relationships/tags" Target="../tags/tag36.xml"/><Relationship Id="rId19" Type="http://schemas.openxmlformats.org/officeDocument/2006/relationships/tags" Target="../tags/tag51.xml"/><Relationship Id="rId18" Type="http://schemas.openxmlformats.org/officeDocument/2006/relationships/tags" Target="../tags/tag50.xml"/><Relationship Id="rId17" Type="http://schemas.openxmlformats.org/officeDocument/2006/relationships/tags" Target="../tags/tag49.xml"/><Relationship Id="rId16" Type="http://schemas.openxmlformats.org/officeDocument/2006/relationships/tags" Target="../tags/tag48.xml"/><Relationship Id="rId15" Type="http://schemas.openxmlformats.org/officeDocument/2006/relationships/tags" Target="../tags/tag47.xml"/><Relationship Id="rId14" Type="http://schemas.openxmlformats.org/officeDocument/2006/relationships/tags" Target="../tags/tag46.xml"/><Relationship Id="rId13" Type="http://schemas.openxmlformats.org/officeDocument/2006/relationships/tags" Target="../tags/tag45.xml"/><Relationship Id="rId12" Type="http://schemas.openxmlformats.org/officeDocument/2006/relationships/tags" Target="../tags/tag4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microsoft.com/office/2007/relationships/hdphoto" Target="../media/image5.wdp"/><Relationship Id="rId8" Type="http://schemas.openxmlformats.org/officeDocument/2006/relationships/image" Target="../media/image4.png"/><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image" Target="../media/image3.png"/><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0" Type="http://schemas.openxmlformats.org/officeDocument/2006/relationships/tags" Target="../tags/tag87.xml"/><Relationship Id="rId3" Type="http://schemas.openxmlformats.org/officeDocument/2006/relationships/tags" Target="../tags/tag60.xml"/><Relationship Id="rId29" Type="http://schemas.openxmlformats.org/officeDocument/2006/relationships/tags" Target="../tags/tag86.xml"/><Relationship Id="rId28" Type="http://schemas.openxmlformats.org/officeDocument/2006/relationships/tags" Target="../tags/tag85.xml"/><Relationship Id="rId27" Type="http://schemas.openxmlformats.org/officeDocument/2006/relationships/tags" Target="../tags/tag84.xml"/><Relationship Id="rId26" Type="http://schemas.openxmlformats.org/officeDocument/2006/relationships/tags" Target="../tags/tag83.xml"/><Relationship Id="rId25" Type="http://schemas.openxmlformats.org/officeDocument/2006/relationships/tags" Target="../tags/tag82.xml"/><Relationship Id="rId24" Type="http://schemas.openxmlformats.org/officeDocument/2006/relationships/tags" Target="../tags/tag81.xml"/><Relationship Id="rId23" Type="http://schemas.openxmlformats.org/officeDocument/2006/relationships/tags" Target="../tags/tag80.xml"/><Relationship Id="rId22" Type="http://schemas.openxmlformats.org/officeDocument/2006/relationships/tags" Target="../tags/tag79.xml"/><Relationship Id="rId21" Type="http://schemas.openxmlformats.org/officeDocument/2006/relationships/tags" Target="../tags/tag78.xml"/><Relationship Id="rId20" Type="http://schemas.openxmlformats.org/officeDocument/2006/relationships/tags" Target="../tags/tag77.xml"/><Relationship Id="rId2" Type="http://schemas.openxmlformats.org/officeDocument/2006/relationships/tags" Target="../tags/tag59.xml"/><Relationship Id="rId19" Type="http://schemas.openxmlformats.org/officeDocument/2006/relationships/tags" Target="../tags/tag76.xml"/><Relationship Id="rId18" Type="http://schemas.openxmlformats.org/officeDocument/2006/relationships/tags" Target="../tags/tag75.xml"/><Relationship Id="rId17" Type="http://schemas.openxmlformats.org/officeDocument/2006/relationships/tags" Target="../tags/tag74.xml"/><Relationship Id="rId16" Type="http://schemas.openxmlformats.org/officeDocument/2006/relationships/tags" Target="../tags/tag73.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65" name="图片 64"/>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rcRect t="22397" b="18373"/>
          <a:stretch>
            <a:fillRect/>
          </a:stretch>
        </p:blipFill>
        <p:spPr>
          <a:xfrm>
            <a:off x="139065" y="3418225"/>
            <a:ext cx="5807410" cy="3439775"/>
          </a:xfrm>
          <a:prstGeom prst="rect">
            <a:avLst/>
          </a:prstGeom>
        </p:spPr>
      </p:pic>
      <p:pic>
        <p:nvPicPr>
          <p:cNvPr id="19" name="图片 18"/>
          <p:cNvPicPr>
            <a:picLocks noChangeAspect="1"/>
          </p:cNvPicPr>
          <p:nvPr userDrawn="1">
            <p:custDataLst>
              <p:tags r:id="rId4"/>
            </p:custDataLst>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pic>
        <p:nvPicPr>
          <p:cNvPr id="20" name="图片 19"/>
          <p:cNvPicPr>
            <a:picLocks noChangeAspect="1"/>
          </p:cNvPicPr>
          <p:nvPr userDrawn="1">
            <p:custDataLst>
              <p:tags r:id="rId6"/>
            </p:custDataLst>
          </p:nvPr>
        </p:nvPicPr>
        <p:blipFill>
          <a:blip r:embed="rId5">
            <a:extLst>
              <a:ext uri="{28A0092B-C50C-407E-A947-70E740481C1C}">
                <a14:useLocalDpi xmlns:a14="http://schemas.microsoft.com/office/drawing/2010/main" val="0"/>
              </a:ext>
            </a:extLst>
          </a:blip>
          <a:srcRect l="65514" t="35513" r="5479" b="23311"/>
          <a:stretch>
            <a:fillRect/>
          </a:stretch>
        </p:blipFill>
        <p:spPr>
          <a:xfrm rot="3221400" flipH="1" flipV="1">
            <a:off x="-146744" y="-260239"/>
            <a:ext cx="2662039" cy="188940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1" name="椭圆 90"/>
          <p:cNvSpPr/>
          <p:nvPr userDrawn="1">
            <p:custDataLst>
              <p:tags r:id="rId2"/>
            </p:custDataLst>
          </p:nvPr>
        </p:nvSpPr>
        <p:spPr>
          <a:xfrm>
            <a:off x="1668965" y="1969479"/>
            <a:ext cx="3236956" cy="3236954"/>
          </a:xfrm>
          <a:prstGeom prst="ellipse">
            <a:avLst/>
          </a:prstGeom>
          <a:solidFill>
            <a:srgbClr val="EEB969">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文本框 14"/>
          <p:cNvSpPr txBox="1"/>
          <p:nvPr userDrawn="1">
            <p:custDataLst>
              <p:tags r:id="rId3"/>
            </p:custDataLst>
          </p:nvPr>
        </p:nvSpPr>
        <p:spPr>
          <a:xfrm>
            <a:off x="1823706" y="2386629"/>
            <a:ext cx="2893100" cy="2123658"/>
          </a:xfrm>
          <a:prstGeom prst="rect">
            <a:avLst/>
          </a:prstGeom>
          <a:noFill/>
        </p:spPr>
        <p:txBody>
          <a:bodyPr vert="horz" wrap="square" lIns="91440" tIns="45720" rIns="91440" bIns="45720" rtlCol="0">
            <a:spAutoFit/>
          </a:bodyPr>
          <a:lstStyle/>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目</a:t>
            </a:r>
            <a:endParaRPr lang="en-US" altLang="zh-CN"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 </a:t>
            </a:r>
            <a:endParaRPr lang="en-US" altLang="zh-CN" sz="4400" b="1">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录</a:t>
            </a:r>
            <a:endParaRPr lang="zh-CN" altLang="en-US" sz="4400" b="1">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p:txBody>
      </p:sp>
      <p:grpSp>
        <p:nvGrpSpPr>
          <p:cNvPr id="56" name="组合 55"/>
          <p:cNvGrpSpPr/>
          <p:nvPr userDrawn="1"/>
        </p:nvGrpSpPr>
        <p:grpSpPr>
          <a:xfrm>
            <a:off x="5909799" y="1470925"/>
            <a:ext cx="3462408" cy="871524"/>
            <a:chOff x="6325277" y="1533998"/>
            <a:chExt cx="3462408" cy="871524"/>
          </a:xfrm>
        </p:grpSpPr>
        <p:sp>
          <p:nvSpPr>
            <p:cNvPr id="12" name="文本框 11"/>
            <p:cNvSpPr txBox="1"/>
            <p:nvPr>
              <p:custDataLst>
                <p:tags r:id="rId4"/>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学习目标</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49" name="组合 48"/>
              <p:cNvGrpSpPr/>
              <p:nvPr/>
            </p:nvGrpSpPr>
            <p:grpSpPr>
              <a:xfrm>
                <a:off x="2230577" y="1748470"/>
                <a:ext cx="1237727" cy="1221211"/>
                <a:chOff x="2200671" y="1560900"/>
                <a:chExt cx="1237727" cy="1221211"/>
              </a:xfrm>
            </p:grpSpPr>
            <p:sp>
              <p:nvSpPr>
                <p:cNvPr id="51" name="圆角矩形 50"/>
                <p:cNvSpPr/>
                <p:nvPr>
                  <p:custDataLst>
                    <p:tags r:id="rId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2" name="圆角矩形 51"/>
                <p:cNvSpPr/>
                <p:nvPr>
                  <p:custDataLst>
                    <p:tags r:id="rId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3" name="圆角矩形 52"/>
                <p:cNvSpPr/>
                <p:nvPr>
                  <p:custDataLst>
                    <p:tags r:id="rId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50" name="文本框 49"/>
              <p:cNvSpPr txBox="1"/>
              <p:nvPr>
                <p:custDataLst>
                  <p:tags r:id="rId8"/>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01</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55" name="直接连接符 54"/>
            <p:cNvCxnSpPr/>
            <p:nvPr>
              <p:custDataLst>
                <p:tags r:id="rId9"/>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userDrawn="1"/>
        </p:nvGrpSpPr>
        <p:grpSpPr>
          <a:xfrm>
            <a:off x="6840504" y="2593103"/>
            <a:ext cx="3462408" cy="871524"/>
            <a:chOff x="6325277" y="1533998"/>
            <a:chExt cx="3462408" cy="871524"/>
          </a:xfrm>
        </p:grpSpPr>
        <p:sp>
          <p:nvSpPr>
            <p:cNvPr id="66" name="文本框 65"/>
            <p:cNvSpPr txBox="1"/>
            <p:nvPr>
              <p:custDataLst>
                <p:tags r:id="rId10"/>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新课</a:t>
              </a: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导入</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61" name="组合 60"/>
              <p:cNvGrpSpPr/>
              <p:nvPr/>
            </p:nvGrpSpPr>
            <p:grpSpPr>
              <a:xfrm>
                <a:off x="2230577" y="1748470"/>
                <a:ext cx="1237727" cy="1221211"/>
                <a:chOff x="2200671" y="1560900"/>
                <a:chExt cx="1237727" cy="1221211"/>
              </a:xfrm>
            </p:grpSpPr>
            <p:sp>
              <p:nvSpPr>
                <p:cNvPr id="63" name="圆角矩形 62"/>
                <p:cNvSpPr/>
                <p:nvPr>
                  <p:custDataLst>
                    <p:tags r:id="rId11"/>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4" name="圆角矩形 63"/>
                <p:cNvSpPr/>
                <p:nvPr>
                  <p:custDataLst>
                    <p:tags r:id="rId12"/>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5" name="圆角矩形 64"/>
                <p:cNvSpPr/>
                <p:nvPr>
                  <p:custDataLst>
                    <p:tags r:id="rId13"/>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62" name="文本框 61"/>
              <p:cNvSpPr txBox="1"/>
              <p:nvPr>
                <p:custDataLst>
                  <p:tags r:id="rId14"/>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02</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60" name="直接连接符 59"/>
            <p:cNvCxnSpPr/>
            <p:nvPr>
              <p:custDataLst>
                <p:tags r:id="rId15"/>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userDrawn="1"/>
        </p:nvGrpSpPr>
        <p:grpSpPr>
          <a:xfrm>
            <a:off x="5909799" y="3715281"/>
            <a:ext cx="3462408" cy="871524"/>
            <a:chOff x="6325277" y="1533998"/>
            <a:chExt cx="3462408" cy="871524"/>
          </a:xfrm>
        </p:grpSpPr>
        <p:sp>
          <p:nvSpPr>
            <p:cNvPr id="77" name="文本框 76"/>
            <p:cNvSpPr txBox="1"/>
            <p:nvPr>
              <p:custDataLst>
                <p:tags r:id="rId16"/>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整体感知</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72" name="组合 71"/>
              <p:cNvGrpSpPr/>
              <p:nvPr/>
            </p:nvGrpSpPr>
            <p:grpSpPr>
              <a:xfrm>
                <a:off x="2230577" y="1748470"/>
                <a:ext cx="1237727" cy="1221211"/>
                <a:chOff x="2200671" y="1560900"/>
                <a:chExt cx="1237727" cy="1221211"/>
              </a:xfrm>
            </p:grpSpPr>
            <p:sp>
              <p:nvSpPr>
                <p:cNvPr id="74" name="圆角矩形 73"/>
                <p:cNvSpPr/>
                <p:nvPr>
                  <p:custDataLst>
                    <p:tags r:id="rId17"/>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75" name="圆角矩形 74"/>
                <p:cNvSpPr/>
                <p:nvPr>
                  <p:custDataLst>
                    <p:tags r:id="rId18"/>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76" name="圆角矩形 75"/>
                <p:cNvSpPr/>
                <p:nvPr>
                  <p:custDataLst>
                    <p:tags r:id="rId19"/>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3" name="文本框 72"/>
              <p:cNvSpPr txBox="1"/>
              <p:nvPr>
                <p:custDataLst>
                  <p:tags r:id="rId20"/>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03</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71" name="直接连接符 70"/>
            <p:cNvCxnSpPr/>
            <p:nvPr>
              <p:custDataLst>
                <p:tags r:id="rId21"/>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79" name="组合 78"/>
          <p:cNvGrpSpPr/>
          <p:nvPr userDrawn="1"/>
        </p:nvGrpSpPr>
        <p:grpSpPr>
          <a:xfrm>
            <a:off x="6840504" y="4837458"/>
            <a:ext cx="3462408" cy="871524"/>
            <a:chOff x="6325277" y="1533998"/>
            <a:chExt cx="3462408" cy="871524"/>
          </a:xfrm>
        </p:grpSpPr>
        <p:sp>
          <p:nvSpPr>
            <p:cNvPr id="88" name="文本框 87"/>
            <p:cNvSpPr txBox="1"/>
            <p:nvPr>
              <p:custDataLst>
                <p:tags r:id="rId22"/>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深入探究</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83" name="组合 82"/>
              <p:cNvGrpSpPr/>
              <p:nvPr/>
            </p:nvGrpSpPr>
            <p:grpSpPr>
              <a:xfrm>
                <a:off x="2230577" y="1748470"/>
                <a:ext cx="1237727" cy="1221211"/>
                <a:chOff x="2200671" y="1560900"/>
                <a:chExt cx="1237727" cy="1221211"/>
              </a:xfrm>
            </p:grpSpPr>
            <p:sp>
              <p:nvSpPr>
                <p:cNvPr id="85" name="圆角矩形 84"/>
                <p:cNvSpPr/>
                <p:nvPr>
                  <p:custDataLst>
                    <p:tags r:id="rId23"/>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86" name="圆角矩形 85"/>
                <p:cNvSpPr/>
                <p:nvPr>
                  <p:custDataLst>
                    <p:tags r:id="rId24"/>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87" name="圆角矩形 86"/>
                <p:cNvSpPr/>
                <p:nvPr>
                  <p:custDataLst>
                    <p:tags r:id="rId25"/>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84" name="文本框 83"/>
              <p:cNvSpPr txBox="1"/>
              <p:nvPr>
                <p:custDataLst>
                  <p:tags r:id="rId26"/>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04</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82" name="直接连接符 81"/>
            <p:cNvCxnSpPr/>
            <p:nvPr>
              <p:custDataLst>
                <p:tags r:id="rId27"/>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sp>
        <p:nvSpPr>
          <p:cNvPr id="92" name="椭圆 91"/>
          <p:cNvSpPr/>
          <p:nvPr userDrawn="1">
            <p:custDataLst>
              <p:tags r:id="rId28"/>
            </p:custDataLst>
          </p:nvPr>
        </p:nvSpPr>
        <p:spPr>
          <a:xfrm>
            <a:off x="3940976" y="1437997"/>
            <a:ext cx="250552" cy="250552"/>
          </a:xfrm>
          <a:prstGeom prst="ellipse">
            <a:avLst/>
          </a:prstGeom>
          <a:noFill/>
          <a:ln w="57150">
            <a:solidFill>
              <a:srgbClr val="415063"/>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3" name="椭圆 92"/>
          <p:cNvSpPr/>
          <p:nvPr userDrawn="1">
            <p:custDataLst>
              <p:tags r:id="rId29"/>
            </p:custDataLst>
          </p:nvPr>
        </p:nvSpPr>
        <p:spPr>
          <a:xfrm>
            <a:off x="1668965" y="1974253"/>
            <a:ext cx="154741" cy="154741"/>
          </a:xfrm>
          <a:prstGeom prst="ellipse">
            <a:avLst/>
          </a:prstGeom>
          <a:noFill/>
          <a:ln w="28575">
            <a:solidFill>
              <a:srgbClr val="415063"/>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grpSp>
        <p:nvGrpSpPr>
          <p:cNvPr id="2" name="组合 1"/>
          <p:cNvGrpSpPr/>
          <p:nvPr userDrawn="1"/>
        </p:nvGrpSpPr>
        <p:grpSpPr>
          <a:xfrm>
            <a:off x="644967" y="552787"/>
            <a:ext cx="950278" cy="777915"/>
            <a:chOff x="778317" y="721730"/>
            <a:chExt cx="950278" cy="777915"/>
          </a:xfrm>
        </p:grpSpPr>
        <p:sp>
          <p:nvSpPr>
            <p:cNvPr id="3" name="椭圆 2"/>
            <p:cNvSpPr/>
            <p:nvPr>
              <p:custDataLst>
                <p:tags r:id="rId3"/>
              </p:custDataLst>
            </p:nvPr>
          </p:nvSpPr>
          <p:spPr>
            <a:xfrm>
              <a:off x="944874" y="721730"/>
              <a:ext cx="629796" cy="629796"/>
            </a:xfrm>
            <a:prstGeom prst="ellipse">
              <a:avLst/>
            </a:prstGeom>
            <a:solidFill>
              <a:srgbClr val="FB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custDataLst>
                <p:tags r:id="rId4"/>
              </p:custDataLst>
            </p:nvPr>
          </p:nvPicPr>
          <p:blipFill>
            <a:blip r:embed="rId5">
              <a:extLst>
                <a:ext uri="{28A0092B-C50C-407E-A947-70E740481C1C}">
                  <a14:useLocalDpi xmlns:a14="http://schemas.microsoft.com/office/drawing/2010/main" val="0"/>
                </a:ext>
              </a:extLst>
            </a:blip>
            <a:srcRect t="22397" b="18373"/>
            <a:stretch>
              <a:fillRect/>
            </a:stretch>
          </p:blipFill>
          <p:spPr>
            <a:xfrm>
              <a:off x="778317" y="936788"/>
              <a:ext cx="950278" cy="562857"/>
            </a:xfrm>
            <a:prstGeom prst="rect">
              <a:avLst/>
            </a:prstGeom>
          </p:spPr>
        </p:pic>
      </p:grpSp>
      <p:cxnSp>
        <p:nvCxnSpPr>
          <p:cNvPr id="5" name="直接连接符 4"/>
          <p:cNvCxnSpPr/>
          <p:nvPr userDrawn="1">
            <p:custDataLst>
              <p:tags r:id="rId6"/>
            </p:custDataLst>
          </p:nvPr>
        </p:nvCxnSpPr>
        <p:spPr>
          <a:xfrm>
            <a:off x="787460" y="1330702"/>
            <a:ext cx="10584000" cy="0"/>
          </a:xfrm>
          <a:prstGeom prst="line">
            <a:avLst/>
          </a:prstGeom>
          <a:ln>
            <a:solidFill>
              <a:schemeClr val="bg1">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userDrawn="1">
            <p:custDataLst>
              <p:tags r:id="rId7"/>
            </p:custDataLst>
          </p:nvPr>
        </p:nvPicPr>
        <p:blipFill>
          <a:blip r:embed="rId8">
            <a:extLst>
              <a:ext uri="{BEBA8EAE-BF5A-486C-A8C5-ECC9F3942E4B}">
                <a14:imgProps xmlns:a14="http://schemas.microsoft.com/office/drawing/2010/main">
                  <a14:imgLayer r:embed="rId9">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612074" y="661518"/>
            <a:ext cx="431912" cy="580035"/>
          </a:xfrm>
          <a:prstGeom prst="rect">
            <a:avLst/>
          </a:prstGeom>
        </p:spPr>
      </p:pic>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22" name="图片 21"/>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78205" y="3860800"/>
            <a:ext cx="3088005" cy="2468245"/>
          </a:xfrm>
          <a:prstGeom prst="rect">
            <a:avLst/>
          </a:prstGeom>
        </p:spPr>
      </p:pic>
      <p:pic>
        <p:nvPicPr>
          <p:cNvPr id="19" name="图片 18"/>
          <p:cNvPicPr>
            <a:picLocks noChangeAspect="1"/>
          </p:cNvPicPr>
          <p:nvPr userDrawn="1">
            <p:custDataLst>
              <p:tags r:id="rId4"/>
            </p:custDataLst>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pic>
        <p:nvPicPr>
          <p:cNvPr id="20" name="图片 19"/>
          <p:cNvPicPr>
            <a:picLocks noChangeAspect="1"/>
          </p:cNvPicPr>
          <p:nvPr userDrawn="1">
            <p:custDataLst>
              <p:tags r:id="rId6"/>
            </p:custDataLst>
          </p:nvPr>
        </p:nvPicPr>
        <p:blipFill>
          <a:blip r:embed="rId5">
            <a:extLst>
              <a:ext uri="{28A0092B-C50C-407E-A947-70E740481C1C}">
                <a14:useLocalDpi xmlns:a14="http://schemas.microsoft.com/office/drawing/2010/main" val="0"/>
              </a:ext>
            </a:extLst>
          </a:blip>
          <a:srcRect l="65514" t="35513" r="5479" b="23311"/>
          <a:stretch>
            <a:fillRect/>
          </a:stretch>
        </p:blipFill>
        <p:spPr>
          <a:xfrm rot="3221400" flipH="1" flipV="1">
            <a:off x="-146744" y="-260239"/>
            <a:ext cx="2662039" cy="1889407"/>
          </a:xfrm>
          <a:prstGeom prst="rect">
            <a:avLst/>
          </a:prstGeom>
        </p:spPr>
      </p:pic>
      <p:grpSp>
        <p:nvGrpSpPr>
          <p:cNvPr id="40" name="组合 39"/>
          <p:cNvGrpSpPr/>
          <p:nvPr userDrawn="1"/>
        </p:nvGrpSpPr>
        <p:grpSpPr>
          <a:xfrm>
            <a:off x="4486910" y="2119630"/>
            <a:ext cx="1101090" cy="1013567"/>
            <a:chOff x="2230577" y="1748470"/>
            <a:chExt cx="1237727" cy="1221211"/>
          </a:xfrm>
          <a:effectLst>
            <a:outerShdw blurRad="101600" dist="38100" dir="2700000" algn="tl" rotWithShape="0">
              <a:prstClr val="black">
                <a:alpha val="25000"/>
              </a:prstClr>
            </a:outerShdw>
          </a:effectLst>
        </p:grpSpPr>
        <p:grpSp>
          <p:nvGrpSpPr>
            <p:cNvPr id="41" name="组合 40"/>
            <p:cNvGrpSpPr/>
            <p:nvPr/>
          </p:nvGrpSpPr>
          <p:grpSpPr>
            <a:xfrm>
              <a:off x="2230577" y="1748470"/>
              <a:ext cx="1237727" cy="1221211"/>
              <a:chOff x="2200671" y="1560900"/>
              <a:chExt cx="1237727" cy="1221211"/>
            </a:xfrm>
          </p:grpSpPr>
          <p:sp>
            <p:nvSpPr>
              <p:cNvPr id="43" name="圆角矩形 42"/>
              <p:cNvSpPr/>
              <p:nvPr>
                <p:custDataLst>
                  <p:tags r:id="rId7"/>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44" name="圆角矩形 43"/>
              <p:cNvSpPr/>
              <p:nvPr>
                <p:custDataLst>
                  <p:tags r:id="rId8"/>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45" name="圆角矩形 44"/>
              <p:cNvSpPr/>
              <p:nvPr>
                <p:custDataLst>
                  <p:tags r:id="rId9"/>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42" name="文本框 41"/>
            <p:cNvSpPr txBox="1"/>
            <p:nvPr>
              <p:custDataLst>
                <p:tags r:id="rId10"/>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2" name="组合 1"/>
          <p:cNvGrpSpPr/>
          <p:nvPr userDrawn="1"/>
        </p:nvGrpSpPr>
        <p:grpSpPr>
          <a:xfrm>
            <a:off x="2228850" y="2119630"/>
            <a:ext cx="1101090" cy="1013567"/>
            <a:chOff x="2230577" y="1748470"/>
            <a:chExt cx="1237727" cy="1221211"/>
          </a:xfrm>
          <a:effectLst>
            <a:outerShdw blurRad="101600" dist="38100" dir="2700000" algn="tl" rotWithShape="0">
              <a:prstClr val="black">
                <a:alpha val="25000"/>
              </a:prstClr>
            </a:outerShdw>
          </a:effectLst>
        </p:grpSpPr>
        <p:grpSp>
          <p:nvGrpSpPr>
            <p:cNvPr id="3" name="组合 2"/>
            <p:cNvGrpSpPr/>
            <p:nvPr/>
          </p:nvGrpSpPr>
          <p:grpSpPr>
            <a:xfrm>
              <a:off x="2230577" y="1748470"/>
              <a:ext cx="1237727" cy="1221211"/>
              <a:chOff x="2200671" y="1560900"/>
              <a:chExt cx="1237727" cy="1221211"/>
            </a:xfrm>
          </p:grpSpPr>
          <p:sp>
            <p:nvSpPr>
              <p:cNvPr id="4" name="圆角矩形 3"/>
              <p:cNvSpPr/>
              <p:nvPr>
                <p:custDataLst>
                  <p:tags r:id="rId11"/>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5" name="圆角矩形 4"/>
              <p:cNvSpPr/>
              <p:nvPr>
                <p:custDataLst>
                  <p:tags r:id="rId12"/>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6" name="圆角矩形 5"/>
              <p:cNvSpPr/>
              <p:nvPr>
                <p:custDataLst>
                  <p:tags r:id="rId13"/>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 name="文本框 6"/>
            <p:cNvSpPr txBox="1"/>
            <p:nvPr>
              <p:custDataLst>
                <p:tags r:id="rId14"/>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8" name="组合 7"/>
          <p:cNvGrpSpPr/>
          <p:nvPr userDrawn="1"/>
        </p:nvGrpSpPr>
        <p:grpSpPr>
          <a:xfrm>
            <a:off x="6744970" y="2119630"/>
            <a:ext cx="1101090" cy="1013567"/>
            <a:chOff x="2230577" y="1748470"/>
            <a:chExt cx="1237727" cy="1221211"/>
          </a:xfrm>
          <a:effectLst>
            <a:outerShdw blurRad="101600" dist="38100" dir="2700000" algn="tl" rotWithShape="0">
              <a:prstClr val="black">
                <a:alpha val="25000"/>
              </a:prstClr>
            </a:outerShdw>
          </a:effectLst>
        </p:grpSpPr>
        <p:grpSp>
          <p:nvGrpSpPr>
            <p:cNvPr id="9" name="组合 8"/>
            <p:cNvGrpSpPr/>
            <p:nvPr/>
          </p:nvGrpSpPr>
          <p:grpSpPr>
            <a:xfrm>
              <a:off x="2230577" y="1748470"/>
              <a:ext cx="1237727" cy="1221211"/>
              <a:chOff x="2200671" y="1560900"/>
              <a:chExt cx="1237727" cy="1221211"/>
            </a:xfrm>
          </p:grpSpPr>
          <p:sp>
            <p:nvSpPr>
              <p:cNvPr id="10" name="圆角矩形 9"/>
              <p:cNvSpPr/>
              <p:nvPr>
                <p:custDataLst>
                  <p:tags r:id="rId1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1" name="圆角矩形 10"/>
              <p:cNvSpPr/>
              <p:nvPr>
                <p:custDataLst>
                  <p:tags r:id="rId1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2" name="圆角矩形 11"/>
              <p:cNvSpPr/>
              <p:nvPr>
                <p:custDataLst>
                  <p:tags r:id="rId1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13" name="文本框 12"/>
            <p:cNvSpPr txBox="1"/>
            <p:nvPr>
              <p:custDataLst>
                <p:tags r:id="rId18"/>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14" name="组合 13"/>
          <p:cNvGrpSpPr/>
          <p:nvPr userDrawn="1"/>
        </p:nvGrpSpPr>
        <p:grpSpPr>
          <a:xfrm>
            <a:off x="9003030" y="2119630"/>
            <a:ext cx="1101090" cy="1013567"/>
            <a:chOff x="2230577" y="1748470"/>
            <a:chExt cx="1237727" cy="1221211"/>
          </a:xfrm>
          <a:effectLst>
            <a:outerShdw blurRad="101600" dist="38100" dir="2700000" algn="tl" rotWithShape="0">
              <a:prstClr val="black">
                <a:alpha val="25000"/>
              </a:prstClr>
            </a:outerShdw>
          </a:effectLst>
        </p:grpSpPr>
        <p:grpSp>
          <p:nvGrpSpPr>
            <p:cNvPr id="15" name="组合 14"/>
            <p:cNvGrpSpPr/>
            <p:nvPr/>
          </p:nvGrpSpPr>
          <p:grpSpPr>
            <a:xfrm>
              <a:off x="2230577" y="1748470"/>
              <a:ext cx="1237727" cy="1221211"/>
              <a:chOff x="2200671" y="1560900"/>
              <a:chExt cx="1237727" cy="1221211"/>
            </a:xfrm>
          </p:grpSpPr>
          <p:sp>
            <p:nvSpPr>
              <p:cNvPr id="16" name="圆角矩形 15"/>
              <p:cNvSpPr/>
              <p:nvPr>
                <p:custDataLst>
                  <p:tags r:id="rId19"/>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7" name="圆角矩形 16"/>
              <p:cNvSpPr/>
              <p:nvPr>
                <p:custDataLst>
                  <p:tags r:id="rId20"/>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8" name="圆角矩形 17"/>
              <p:cNvSpPr/>
              <p:nvPr>
                <p:custDataLst>
                  <p:tags r:id="rId21"/>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1" name="文本框 20"/>
            <p:cNvSpPr txBox="1"/>
            <p:nvPr>
              <p:custDataLst>
                <p:tags r:id="rId22"/>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9" name="图片 18"/>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grpSp>
        <p:nvGrpSpPr>
          <p:cNvPr id="2" name="组合 1"/>
          <p:cNvGrpSpPr/>
          <p:nvPr userDrawn="1"/>
        </p:nvGrpSpPr>
        <p:grpSpPr>
          <a:xfrm>
            <a:off x="644967" y="552787"/>
            <a:ext cx="950278" cy="777915"/>
            <a:chOff x="778317" y="721730"/>
            <a:chExt cx="950278" cy="777915"/>
          </a:xfrm>
        </p:grpSpPr>
        <p:sp>
          <p:nvSpPr>
            <p:cNvPr id="3" name="椭圆 2"/>
            <p:cNvSpPr/>
            <p:nvPr>
              <p:custDataLst>
                <p:tags r:id="rId3"/>
              </p:custDataLst>
            </p:nvPr>
          </p:nvSpPr>
          <p:spPr>
            <a:xfrm>
              <a:off x="944874" y="721730"/>
              <a:ext cx="629796" cy="629796"/>
            </a:xfrm>
            <a:prstGeom prst="ellipse">
              <a:avLst/>
            </a:prstGeom>
            <a:solidFill>
              <a:srgbClr val="FB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custDataLst>
                <p:tags r:id="rId4"/>
              </p:custDataLst>
            </p:nvPr>
          </p:nvPicPr>
          <p:blipFill>
            <a:blip r:embed="rId5">
              <a:extLst>
                <a:ext uri="{28A0092B-C50C-407E-A947-70E740481C1C}">
                  <a14:useLocalDpi xmlns:a14="http://schemas.microsoft.com/office/drawing/2010/main" val="0"/>
                </a:ext>
              </a:extLst>
            </a:blip>
            <a:srcRect t="22397" b="18373"/>
            <a:stretch>
              <a:fillRect/>
            </a:stretch>
          </p:blipFill>
          <p:spPr>
            <a:xfrm>
              <a:off x="778317" y="936788"/>
              <a:ext cx="950278" cy="562857"/>
            </a:xfrm>
            <a:prstGeom prst="rect">
              <a:avLst/>
            </a:prstGeom>
          </p:spPr>
        </p:pic>
      </p:grpSp>
      <p:cxnSp>
        <p:nvCxnSpPr>
          <p:cNvPr id="5" name="直接连接符 4"/>
          <p:cNvCxnSpPr/>
          <p:nvPr userDrawn="1">
            <p:custDataLst>
              <p:tags r:id="rId6"/>
            </p:custDataLst>
          </p:nvPr>
        </p:nvCxnSpPr>
        <p:spPr>
          <a:xfrm>
            <a:off x="787460" y="1330702"/>
            <a:ext cx="10584000" cy="0"/>
          </a:xfrm>
          <a:prstGeom prst="line">
            <a:avLst/>
          </a:prstGeom>
          <a:ln>
            <a:solidFill>
              <a:schemeClr val="bg1">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userDrawn="1">
            <p:custDataLst>
              <p:tags r:id="rId7"/>
            </p:custDataLst>
          </p:nvPr>
        </p:nvPicPr>
        <p:blipFill>
          <a:blip r:embed="rId8">
            <a:extLst>
              <a:ext uri="{BEBA8EAE-BF5A-486C-A8C5-ECC9F3942E4B}">
                <a14:imgProps xmlns:a14="http://schemas.microsoft.com/office/drawing/2010/main">
                  <a14:imgLayer r:embed="rId9">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612074" y="661518"/>
            <a:ext cx="431912" cy="580035"/>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grpSp>
        <p:nvGrpSpPr>
          <p:cNvPr id="6" name="组合 5"/>
          <p:cNvGrpSpPr/>
          <p:nvPr userDrawn="1"/>
        </p:nvGrpSpPr>
        <p:grpSpPr>
          <a:xfrm>
            <a:off x="9056210" y="2186396"/>
            <a:ext cx="1116911" cy="3163650"/>
            <a:chOff x="8980794" y="2186396"/>
            <a:chExt cx="1116911" cy="3163650"/>
          </a:xfrm>
        </p:grpSpPr>
        <p:sp>
          <p:nvSpPr>
            <p:cNvPr id="59" name="圆角矩形 58"/>
            <p:cNvSpPr/>
            <p:nvPr>
              <p:custDataLst>
                <p:tags r:id="rId2"/>
              </p:custDataLst>
            </p:nvPr>
          </p:nvSpPr>
          <p:spPr>
            <a:xfrm>
              <a:off x="9089705" y="221463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1" name="圆角矩形 60"/>
            <p:cNvSpPr/>
            <p:nvPr>
              <p:custDataLst>
                <p:tags r:id="rId3"/>
              </p:custDataLst>
            </p:nvPr>
          </p:nvSpPr>
          <p:spPr>
            <a:xfrm rot="29136">
              <a:off x="8980794" y="2186396"/>
              <a:ext cx="1104351" cy="3163650"/>
            </a:xfrm>
            <a:prstGeom prst="roundRect">
              <a:avLst/>
            </a:prstGeom>
            <a:gradFill flip="none" rotWithShape="1">
              <a:gsLst>
                <a:gs pos="50000">
                  <a:srgbClr val="498B9C"/>
                </a:gs>
                <a:gs pos="50000">
                  <a:srgbClr val="59ACB4"/>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2" name="圆角矩形 61"/>
            <p:cNvSpPr/>
            <p:nvPr>
              <p:custDataLst>
                <p:tags r:id="rId4"/>
              </p:custDataLst>
            </p:nvPr>
          </p:nvSpPr>
          <p:spPr>
            <a:xfrm rot="20533">
              <a:off x="9048660" y="2252561"/>
              <a:ext cx="966308" cy="3022903"/>
            </a:xfrm>
            <a:prstGeom prst="roundRect">
              <a:avLst/>
            </a:prstGeom>
            <a:noFill/>
            <a:ln w="25400" cap="flat" cmpd="sng" algn="ctr">
              <a:solidFill>
                <a:srgbClr val="1D495D"/>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3" name="椭圆 62"/>
            <p:cNvSpPr/>
            <p:nvPr>
              <p:custDataLst>
                <p:tags r:id="rId5"/>
              </p:custDataLst>
            </p:nvPr>
          </p:nvSpPr>
          <p:spPr>
            <a:xfrm rot="184381">
              <a:off x="9408525" y="2220325"/>
              <a:ext cx="216000" cy="216000"/>
            </a:xfrm>
            <a:prstGeom prst="ellipse">
              <a:avLst/>
            </a:prstGeom>
            <a:solidFill>
              <a:srgbClr val="F0E6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9" name="文本框 98"/>
            <p:cNvSpPr txBox="1"/>
            <p:nvPr>
              <p:custDataLst>
                <p:tags r:id="rId6"/>
              </p:custDataLst>
            </p:nvPr>
          </p:nvSpPr>
          <p:spPr>
            <a:xfrm>
              <a:off x="9085272" y="2489247"/>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04</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100" name="文本框 99"/>
            <p:cNvSpPr txBox="1"/>
            <p:nvPr>
              <p:custDataLst>
                <p:tags r:id="rId7"/>
              </p:custDataLst>
            </p:nvPr>
          </p:nvSpPr>
          <p:spPr>
            <a:xfrm>
              <a:off x="9085272" y="2995143"/>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sp>
        <p:nvSpPr>
          <p:cNvPr id="53" name="圆角矩形 52"/>
          <p:cNvSpPr/>
          <p:nvPr userDrawn="1">
            <p:custDataLst>
              <p:tags r:id="rId8"/>
            </p:custDataLst>
          </p:nvPr>
        </p:nvSpPr>
        <p:spPr>
          <a:xfrm rot="21420000">
            <a:off x="6812650" y="2788082"/>
            <a:ext cx="1044000" cy="3096000"/>
          </a:xfrm>
          <a:prstGeom prst="roundRect">
            <a:avLst/>
          </a:prstGeom>
          <a:solidFill>
            <a:srgbClr val="982B1C"/>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5" name="圆角矩形 54"/>
          <p:cNvSpPr/>
          <p:nvPr userDrawn="1">
            <p:custDataLst>
              <p:tags r:id="rId9"/>
            </p:custDataLst>
          </p:nvPr>
        </p:nvSpPr>
        <p:spPr>
          <a:xfrm rot="21444756">
            <a:off x="6740263" y="2717540"/>
            <a:ext cx="1104351" cy="3163650"/>
          </a:xfrm>
          <a:prstGeom prst="roundRect">
            <a:avLst/>
          </a:prstGeom>
          <a:gradFill flip="none" rotWithShape="1">
            <a:gsLst>
              <a:gs pos="50000">
                <a:srgbClr val="EEB969"/>
              </a:gs>
              <a:gs pos="50000">
                <a:srgbClr val="E39336"/>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6" name="圆角矩形 55"/>
          <p:cNvSpPr/>
          <p:nvPr userDrawn="1">
            <p:custDataLst>
              <p:tags r:id="rId10"/>
            </p:custDataLst>
          </p:nvPr>
        </p:nvSpPr>
        <p:spPr>
          <a:xfrm rot="21436152">
            <a:off x="6807866" y="2783764"/>
            <a:ext cx="966308" cy="3022903"/>
          </a:xfrm>
          <a:prstGeom prst="roundRect">
            <a:avLst/>
          </a:prstGeom>
          <a:noFill/>
          <a:ln w="25400" cap="flat" cmpd="sng" algn="ctr">
            <a:solidFill>
              <a:srgbClr val="A83728"/>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7" name="椭圆 56"/>
          <p:cNvSpPr/>
          <p:nvPr userDrawn="1">
            <p:custDataLst>
              <p:tags r:id="rId11"/>
            </p:custDataLst>
          </p:nvPr>
        </p:nvSpPr>
        <p:spPr>
          <a:xfrm>
            <a:off x="7077391" y="2754325"/>
            <a:ext cx="216000" cy="216000"/>
          </a:xfrm>
          <a:prstGeom prst="ellipse">
            <a:avLst/>
          </a:prstGeom>
          <a:solidFill>
            <a:srgbClr val="F0E6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7" name="文本框 96"/>
          <p:cNvSpPr txBox="1"/>
          <p:nvPr userDrawn="1">
            <p:custDataLst>
              <p:tags r:id="rId12"/>
            </p:custDataLst>
          </p:nvPr>
        </p:nvSpPr>
        <p:spPr>
          <a:xfrm rot="21420000">
            <a:off x="6845419" y="3036002"/>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03</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8" name="文本框 97"/>
          <p:cNvSpPr txBox="1"/>
          <p:nvPr userDrawn="1">
            <p:custDataLst>
              <p:tags r:id="rId13"/>
            </p:custDataLst>
          </p:nvPr>
        </p:nvSpPr>
        <p:spPr>
          <a:xfrm rot="21420000">
            <a:off x="6845419" y="3818896"/>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4418296" y="2166879"/>
            <a:ext cx="1122406" cy="3163650"/>
            <a:chOff x="4681669" y="2166879"/>
            <a:chExt cx="1122406" cy="3163650"/>
          </a:xfrm>
        </p:grpSpPr>
        <p:sp>
          <p:nvSpPr>
            <p:cNvPr id="47" name="圆角矩形 46"/>
            <p:cNvSpPr/>
            <p:nvPr>
              <p:custDataLst>
                <p:tags r:id="rId14"/>
              </p:custDataLst>
            </p:nvPr>
          </p:nvSpPr>
          <p:spPr>
            <a:xfrm>
              <a:off x="4796075" y="217848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9" name="圆角矩形 48"/>
            <p:cNvSpPr/>
            <p:nvPr>
              <p:custDataLst>
                <p:tags r:id="rId15"/>
              </p:custDataLst>
            </p:nvPr>
          </p:nvSpPr>
          <p:spPr>
            <a:xfrm rot="29136">
              <a:off x="4681669" y="2166879"/>
              <a:ext cx="1104351" cy="3163650"/>
            </a:xfrm>
            <a:prstGeom prst="roundRect">
              <a:avLst/>
            </a:prstGeom>
            <a:gradFill flip="none" rotWithShape="1">
              <a:gsLst>
                <a:gs pos="50000">
                  <a:srgbClr val="498B9C"/>
                </a:gs>
                <a:gs pos="50000">
                  <a:srgbClr val="59ACB4"/>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0" name="圆角矩形 49"/>
            <p:cNvSpPr/>
            <p:nvPr>
              <p:custDataLst>
                <p:tags r:id="rId16"/>
              </p:custDataLst>
            </p:nvPr>
          </p:nvSpPr>
          <p:spPr>
            <a:xfrm rot="20533">
              <a:off x="4749536" y="2233044"/>
              <a:ext cx="966308" cy="3022903"/>
            </a:xfrm>
            <a:prstGeom prst="roundRect">
              <a:avLst/>
            </a:prstGeom>
            <a:noFill/>
            <a:ln w="25400" cap="flat" cmpd="sng" algn="ctr">
              <a:solidFill>
                <a:srgbClr val="1D495D"/>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1" name="椭圆 50"/>
            <p:cNvSpPr/>
            <p:nvPr>
              <p:custDataLst>
                <p:tags r:id="rId17"/>
              </p:custDataLst>
            </p:nvPr>
          </p:nvSpPr>
          <p:spPr>
            <a:xfrm rot="184381">
              <a:off x="5138374" y="2200809"/>
              <a:ext cx="216000" cy="216000"/>
            </a:xfrm>
            <a:prstGeom prst="ellipse">
              <a:avLst/>
            </a:prstGeom>
            <a:solidFill>
              <a:srgbClr val="F5EDE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5" name="文本框 94"/>
            <p:cNvSpPr txBox="1"/>
            <p:nvPr>
              <p:custDataLst>
                <p:tags r:id="rId18"/>
              </p:custDataLst>
            </p:nvPr>
          </p:nvSpPr>
          <p:spPr>
            <a:xfrm>
              <a:off x="4802906" y="2489247"/>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02</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6" name="文本框 95"/>
            <p:cNvSpPr txBox="1"/>
            <p:nvPr>
              <p:custDataLst>
                <p:tags r:id="rId19"/>
              </p:custDataLst>
            </p:nvPr>
          </p:nvSpPr>
          <p:spPr>
            <a:xfrm>
              <a:off x="4802906" y="2995143"/>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sp>
        <p:nvSpPr>
          <p:cNvPr id="41" name="圆角矩形 40"/>
          <p:cNvSpPr/>
          <p:nvPr userDrawn="1">
            <p:custDataLst>
              <p:tags r:id="rId20"/>
            </p:custDataLst>
          </p:nvPr>
        </p:nvSpPr>
        <p:spPr>
          <a:xfrm rot="21420000">
            <a:off x="2138735" y="2762354"/>
            <a:ext cx="1080000" cy="3119868"/>
          </a:xfrm>
          <a:prstGeom prst="roundRect">
            <a:avLst/>
          </a:prstGeom>
          <a:solidFill>
            <a:srgbClr val="982B1C"/>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3" name="圆角矩形 42"/>
          <p:cNvSpPr/>
          <p:nvPr userDrawn="1">
            <p:custDataLst>
              <p:tags r:id="rId21"/>
            </p:custDataLst>
          </p:nvPr>
        </p:nvSpPr>
        <p:spPr>
          <a:xfrm rot="21444756">
            <a:off x="2099067" y="2737186"/>
            <a:ext cx="1104351" cy="3163650"/>
          </a:xfrm>
          <a:prstGeom prst="roundRect">
            <a:avLst/>
          </a:prstGeom>
          <a:gradFill flip="none" rotWithShape="1">
            <a:gsLst>
              <a:gs pos="50000">
                <a:srgbClr val="EEB969"/>
              </a:gs>
              <a:gs pos="50000">
                <a:srgbClr val="E39336"/>
              </a:gs>
            </a:gsLst>
            <a:lin ang="2700000" scaled="1"/>
          </a:gradFill>
          <a:ln w="381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4" name="圆角矩形 43"/>
          <p:cNvSpPr/>
          <p:nvPr userDrawn="1">
            <p:custDataLst>
              <p:tags r:id="rId22"/>
            </p:custDataLst>
          </p:nvPr>
        </p:nvSpPr>
        <p:spPr>
          <a:xfrm rot="21436152">
            <a:off x="2166670" y="2803410"/>
            <a:ext cx="966308" cy="3022903"/>
          </a:xfrm>
          <a:prstGeom prst="roundRect">
            <a:avLst/>
          </a:prstGeom>
          <a:noFill/>
          <a:ln w="25400" cap="flat" cmpd="sng" algn="ctr">
            <a:solidFill>
              <a:srgbClr val="982B1C"/>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5" name="椭圆 44"/>
          <p:cNvSpPr/>
          <p:nvPr userDrawn="1">
            <p:custDataLst>
              <p:tags r:id="rId23"/>
            </p:custDataLst>
          </p:nvPr>
        </p:nvSpPr>
        <p:spPr>
          <a:xfrm>
            <a:off x="2436196" y="2773971"/>
            <a:ext cx="216000" cy="216000"/>
          </a:xfrm>
          <a:prstGeom prst="ellipse">
            <a:avLst/>
          </a:prstGeom>
          <a:solidFill>
            <a:srgbClr val="F5EDE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3" name="文本框 92"/>
          <p:cNvSpPr txBox="1"/>
          <p:nvPr userDrawn="1">
            <p:custDataLst>
              <p:tags r:id="rId24"/>
            </p:custDataLst>
          </p:nvPr>
        </p:nvSpPr>
        <p:spPr>
          <a:xfrm rot="21420000">
            <a:off x="2190801" y="3036002"/>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01</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4" name="文本框 93"/>
          <p:cNvSpPr txBox="1"/>
          <p:nvPr userDrawn="1">
            <p:custDataLst>
              <p:tags r:id="rId25"/>
            </p:custDataLst>
          </p:nvPr>
        </p:nvSpPr>
        <p:spPr>
          <a:xfrm rot="21420000">
            <a:off x="2190801" y="3818896"/>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nvGrpSpPr>
          <p:cNvPr id="8" name="组合 7"/>
          <p:cNvGrpSpPr/>
          <p:nvPr userDrawn="1"/>
        </p:nvGrpSpPr>
        <p:grpSpPr>
          <a:xfrm>
            <a:off x="-28281" y="1659120"/>
            <a:ext cx="12220280" cy="1380250"/>
            <a:chOff x="-28281" y="1659120"/>
            <a:chExt cx="12220280" cy="1380250"/>
          </a:xfrm>
        </p:grpSpPr>
        <p:sp>
          <p:nvSpPr>
            <p:cNvPr id="68" name="任意多边形 67"/>
            <p:cNvSpPr/>
            <p:nvPr>
              <p:custDataLst>
                <p:tags r:id="rId26"/>
              </p:custDataLst>
            </p:nvPr>
          </p:nvSpPr>
          <p:spPr>
            <a:xfrm>
              <a:off x="9596486" y="1802756"/>
              <a:ext cx="2595513" cy="866363"/>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 name="connsiteX0-19" fmla="*/ 0 w 1738870"/>
                <a:gd name="connsiteY0-20" fmla="*/ 265576 h 850193"/>
                <a:gd name="connsiteX1-21" fmla="*/ 1034321 w 1738870"/>
                <a:gd name="connsiteY1-22" fmla="*/ 160645 h 850193"/>
                <a:gd name="connsiteX2-23" fmla="*/ 1738859 w 1738870"/>
                <a:gd name="connsiteY2-24" fmla="*/ 850193 h 850193"/>
                <a:gd name="connsiteX0-25" fmla="*/ 0 w 1738902"/>
                <a:gd name="connsiteY0-26" fmla="*/ 226278 h 810895"/>
                <a:gd name="connsiteX1-27" fmla="*/ 1034321 w 1738902"/>
                <a:gd name="connsiteY1-28" fmla="*/ 121347 h 810895"/>
                <a:gd name="connsiteX2-29" fmla="*/ 1738859 w 1738902"/>
                <a:gd name="connsiteY2-30" fmla="*/ 810895 h 810895"/>
                <a:gd name="connsiteX0-31" fmla="*/ 0 w 2376365"/>
                <a:gd name="connsiteY0-32" fmla="*/ 263775 h 814840"/>
                <a:gd name="connsiteX1-33" fmla="*/ 1034321 w 2376365"/>
                <a:gd name="connsiteY1-34" fmla="*/ 158844 h 814840"/>
                <a:gd name="connsiteX2-35" fmla="*/ 2376361 w 2376365"/>
                <a:gd name="connsiteY2-36" fmla="*/ 814840 h 814840"/>
                <a:gd name="connsiteX0-37" fmla="*/ 0 w 2376366"/>
                <a:gd name="connsiteY0-38" fmla="*/ 508726 h 1059791"/>
                <a:gd name="connsiteX1-39" fmla="*/ 1034321 w 2376366"/>
                <a:gd name="connsiteY1-40" fmla="*/ 403795 h 1059791"/>
                <a:gd name="connsiteX2-41" fmla="*/ 2376361 w 2376366"/>
                <a:gd name="connsiteY2-42" fmla="*/ 1059791 h 1059791"/>
              </a:gdLst>
              <a:ahLst/>
              <a:cxnLst>
                <a:cxn ang="0">
                  <a:pos x="connsiteX0-37" y="connsiteY0-38"/>
                </a:cxn>
                <a:cxn ang="0">
                  <a:pos x="connsiteX1-39" y="connsiteY1-40"/>
                </a:cxn>
                <a:cxn ang="0">
                  <a:pos x="connsiteX2-41" y="connsiteY2-42"/>
                </a:cxn>
              </a:cxnLst>
              <a:rect l="l" t="t" r="r" b="b"/>
              <a:pathLst>
                <a:path w="2376366" h="1059791">
                  <a:moveTo>
                    <a:pt x="0" y="508726"/>
                  </a:moveTo>
                  <a:cubicBezTo>
                    <a:pt x="508416" y="47778"/>
                    <a:pt x="554378" y="-308773"/>
                    <a:pt x="1034321" y="403795"/>
                  </a:cubicBezTo>
                  <a:cubicBezTo>
                    <a:pt x="1514264" y="1116363"/>
                    <a:pt x="2378859" y="1017319"/>
                    <a:pt x="2376361" y="1059791"/>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7" name="任意多边形 66"/>
            <p:cNvSpPr/>
            <p:nvPr>
              <p:custDataLst>
                <p:tags r:id="rId27"/>
              </p:custDataLst>
            </p:nvPr>
          </p:nvSpPr>
          <p:spPr>
            <a:xfrm>
              <a:off x="7142636" y="2347274"/>
              <a:ext cx="2453851" cy="631187"/>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 name="connsiteX0-19" fmla="*/ 0 w 1723880"/>
                <a:gd name="connsiteY0-20" fmla="*/ 513114 h 513114"/>
                <a:gd name="connsiteX1-21" fmla="*/ 1034321 w 1723880"/>
                <a:gd name="connsiteY1-22" fmla="*/ 408183 h 513114"/>
                <a:gd name="connsiteX2-23" fmla="*/ 1723869 w 1723880"/>
                <a:gd name="connsiteY2-24" fmla="*/ 3448 h 513114"/>
                <a:gd name="connsiteX0-25" fmla="*/ 0 w 1723877"/>
                <a:gd name="connsiteY0-26" fmla="*/ 511809 h 654152"/>
                <a:gd name="connsiteX1-27" fmla="*/ 884419 w 1723877"/>
                <a:gd name="connsiteY1-28" fmla="*/ 646721 h 654152"/>
                <a:gd name="connsiteX2-29" fmla="*/ 1723869 w 1723877"/>
                <a:gd name="connsiteY2-30" fmla="*/ 2143 h 654152"/>
              </a:gdLst>
              <a:ahLst/>
              <a:cxnLst>
                <a:cxn ang="0">
                  <a:pos x="connsiteX0-25" y="connsiteY0-26"/>
                </a:cxn>
                <a:cxn ang="0">
                  <a:pos x="connsiteX1-27" y="connsiteY1-28"/>
                </a:cxn>
                <a:cxn ang="0">
                  <a:pos x="connsiteX2-29" y="connsiteY2-30"/>
                </a:cxn>
              </a:cxnLst>
              <a:rect l="l" t="t" r="r" b="b"/>
              <a:pathLst>
                <a:path w="1723877" h="654152">
                  <a:moveTo>
                    <a:pt x="0" y="511809"/>
                  </a:moveTo>
                  <a:cubicBezTo>
                    <a:pt x="508416" y="50861"/>
                    <a:pt x="597108" y="731665"/>
                    <a:pt x="884419" y="646721"/>
                  </a:cubicBezTo>
                  <a:cubicBezTo>
                    <a:pt x="1171730" y="561777"/>
                    <a:pt x="1726367" y="-40329"/>
                    <a:pt x="1723869" y="2143"/>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6" name="任意多边形 65"/>
            <p:cNvSpPr/>
            <p:nvPr>
              <p:custDataLst>
                <p:tags r:id="rId28"/>
              </p:custDataLst>
            </p:nvPr>
          </p:nvSpPr>
          <p:spPr>
            <a:xfrm>
              <a:off x="5058831" y="1932555"/>
              <a:ext cx="2143247" cy="923296"/>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Lst>
              <a:ahLst/>
              <a:cxnLst>
                <a:cxn ang="0">
                  <a:pos x="connsiteX0-13" y="connsiteY0-14"/>
                </a:cxn>
                <a:cxn ang="0">
                  <a:pos x="connsiteX1-15" y="connsiteY1-16"/>
                </a:cxn>
                <a:cxn ang="0">
                  <a:pos x="connsiteX2-17" y="connsiteY2-18"/>
                </a:cxn>
              </a:cxnLst>
              <a:rect l="l" t="t" r="r" b="b"/>
              <a:pathLst>
                <a:path w="1364123" h="1129436">
                  <a:moveTo>
                    <a:pt x="0" y="289987"/>
                  </a:moveTo>
                  <a:cubicBezTo>
                    <a:pt x="508416" y="-170961"/>
                    <a:pt x="956872" y="15168"/>
                    <a:pt x="1034321" y="185056"/>
                  </a:cubicBezTo>
                  <a:cubicBezTo>
                    <a:pt x="1111770" y="354944"/>
                    <a:pt x="1366603" y="1086964"/>
                    <a:pt x="1364105" y="1129436"/>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5" name="任意多边形 64"/>
            <p:cNvSpPr/>
            <p:nvPr>
              <p:custDataLst>
                <p:tags r:id="rId29"/>
              </p:custDataLst>
            </p:nvPr>
          </p:nvSpPr>
          <p:spPr>
            <a:xfrm>
              <a:off x="2498374" y="1825686"/>
              <a:ext cx="2488405" cy="983501"/>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708912"/>
                <a:gd name="connsiteY0-2" fmla="*/ 1013432 h 1013432"/>
                <a:gd name="connsiteX1-3" fmla="*/ 1289154 w 1708912"/>
                <a:gd name="connsiteY1-4" fmla="*/ 9091 h 1013432"/>
                <a:gd name="connsiteX2-5" fmla="*/ 1708879 w 1708912"/>
                <a:gd name="connsiteY2-6" fmla="*/ 503766 h 1013432"/>
              </a:gdLst>
              <a:ahLst/>
              <a:cxnLst>
                <a:cxn ang="0">
                  <a:pos x="connsiteX0-1" y="connsiteY0-2"/>
                </a:cxn>
                <a:cxn ang="0">
                  <a:pos x="connsiteX1-3" y="connsiteY1-4"/>
                </a:cxn>
                <a:cxn ang="0">
                  <a:pos x="connsiteX2-5" y="connsiteY2-6"/>
                </a:cxn>
              </a:cxnLst>
              <a:rect l="l" t="t" r="r" b="b"/>
              <a:pathLst>
                <a:path w="1708912" h="1013431">
                  <a:moveTo>
                    <a:pt x="0" y="1013432"/>
                  </a:moveTo>
                  <a:cubicBezTo>
                    <a:pt x="508416" y="552484"/>
                    <a:pt x="1004341" y="94035"/>
                    <a:pt x="1289154" y="9091"/>
                  </a:cubicBezTo>
                  <a:cubicBezTo>
                    <a:pt x="1573967" y="-75853"/>
                    <a:pt x="1711377" y="461294"/>
                    <a:pt x="1708879" y="503766"/>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4" name="任意多边形 63"/>
            <p:cNvSpPr/>
            <p:nvPr>
              <p:custDataLst>
                <p:tags r:id="rId30"/>
              </p:custDataLst>
            </p:nvPr>
          </p:nvSpPr>
          <p:spPr>
            <a:xfrm>
              <a:off x="-28281" y="1659120"/>
              <a:ext cx="2556437" cy="1380250"/>
            </a:xfrm>
            <a:custGeom>
              <a:avLst/>
              <a:gdLst>
                <a:gd name="connsiteX0" fmla="*/ 0 w 1993691"/>
                <a:gd name="connsiteY0" fmla="*/ 0 h 974361"/>
                <a:gd name="connsiteX1" fmla="*/ 1993691 w 1993691"/>
                <a:gd name="connsiteY1" fmla="*/ 974361 h 974361"/>
                <a:gd name="connsiteX0-1" fmla="*/ 0 w 1993691"/>
                <a:gd name="connsiteY0-2" fmla="*/ 0 h 974361"/>
                <a:gd name="connsiteX1-3" fmla="*/ 1993691 w 1993691"/>
                <a:gd name="connsiteY1-4" fmla="*/ 974361 h 974361"/>
                <a:gd name="connsiteX0-5" fmla="*/ 0 w 1993691"/>
                <a:gd name="connsiteY0-6" fmla="*/ 0 h 1100308"/>
                <a:gd name="connsiteX1-7" fmla="*/ 1993691 w 1993691"/>
                <a:gd name="connsiteY1-8" fmla="*/ 974361 h 1100308"/>
                <a:gd name="connsiteX0-9" fmla="*/ 0 w 2413100"/>
                <a:gd name="connsiteY0-10" fmla="*/ 0 h 1100308"/>
                <a:gd name="connsiteX1-11" fmla="*/ 2413100 w 2413100"/>
                <a:gd name="connsiteY1-12" fmla="*/ 974361 h 1100308"/>
              </a:gdLst>
              <a:ahLst/>
              <a:cxnLst>
                <a:cxn ang="0">
                  <a:pos x="connsiteX0-9" y="connsiteY0-10"/>
                </a:cxn>
                <a:cxn ang="0">
                  <a:pos x="connsiteX1-11" y="connsiteY1-12"/>
                </a:cxn>
              </a:cxnLst>
              <a:rect l="l" t="t" r="r" b="b"/>
              <a:pathLst>
                <a:path w="2413100" h="1100308">
                  <a:moveTo>
                    <a:pt x="0" y="0"/>
                  </a:moveTo>
                  <a:cubicBezTo>
                    <a:pt x="1079291" y="1833796"/>
                    <a:pt x="869114" y="774493"/>
                    <a:pt x="2413100" y="974361"/>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93"/>
                                        </p:tgtEl>
                                        <p:attrNameLst>
                                          <p:attrName>style.visibility</p:attrName>
                                        </p:attrNameLst>
                                      </p:cBhvr>
                                      <p:to>
                                        <p:strVal val="visible"/>
                                      </p:to>
                                    </p:set>
                                    <p:animEffect transition="in" filter="fade">
                                      <p:cBhvr>
                                        <p:cTn id="22" dur="500"/>
                                        <p:tgtEl>
                                          <p:spTgt spid="93"/>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par>
                                <p:cTn id="26" presetID="10" presetClass="entr" presetSubtype="0" fill="hold" nodeType="withEffect">
                                  <p:stCondLst>
                                    <p:cond delay="8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10" presetClass="entr" presetSubtype="0" fill="hold" grpId="0" nodeType="withEffect">
                                  <p:stCondLst>
                                    <p:cond delay="12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2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nodeType="withEffect">
                                  <p:stCondLst>
                                    <p:cond delay="150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5" grpId="0" bldLvl="0" animBg="1"/>
      <p:bldP spid="56" grpId="0" bldLvl="0" animBg="1"/>
      <p:bldP spid="57" grpId="0" bldLvl="0" animBg="1"/>
      <p:bldP spid="97" grpId="0"/>
      <p:bldP spid="98" grpId="0"/>
      <p:bldP spid="41" grpId="0" bldLvl="0" animBg="1"/>
      <p:bldP spid="43" grpId="0" bldLvl="0" animBg="1"/>
      <p:bldP spid="44" grpId="0" bldLvl="0" animBg="1"/>
      <p:bldP spid="45" grpId="0" bldLvl="0" animBg="1"/>
      <p:bldP spid="93" grpId="0"/>
      <p:bldP spid="94"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custDataLst>
              <p:tags r:id="rId7"/>
            </p:custDataLst>
          </p:nvPr>
        </p:nvSpPr>
        <p:spPr>
          <a:xfrm>
            <a:off x="0" y="0"/>
            <a:ext cx="12192000" cy="6858000"/>
          </a:xfrm>
          <a:prstGeom prst="rect">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userDrawn="1">
            <p:custDataLst>
              <p:tags r:id="rId8"/>
            </p:custDataLst>
          </p:nvPr>
        </p:nvSpPr>
        <p:spPr>
          <a:xfrm rot="2603072" flipV="1">
            <a:off x="6158923" y="-1314386"/>
            <a:ext cx="6334095" cy="7473046"/>
          </a:xfrm>
          <a:custGeom>
            <a:avLst/>
            <a:gdLst>
              <a:gd name="connsiteX0" fmla="*/ 4756885 w 5819832"/>
              <a:gd name="connsiteY0" fmla="*/ 767461 h 5971943"/>
              <a:gd name="connsiteX1" fmla="*/ 5807695 w 5819832"/>
              <a:gd name="connsiteY1" fmla="*/ 3017247 h 5971943"/>
              <a:gd name="connsiteX2" fmla="*/ 5819832 w 5819832"/>
              <a:gd name="connsiteY2" fmla="*/ 3293033 h 5971943"/>
              <a:gd name="connsiteX3" fmla="*/ 3287882 w 5819832"/>
              <a:gd name="connsiteY3" fmla="*/ 5971943 h 5971943"/>
              <a:gd name="connsiteX4" fmla="*/ 0 w 5819832"/>
              <a:gd name="connsiteY4" fmla="*/ 2864428 h 5971943"/>
              <a:gd name="connsiteX5" fmla="*/ 24060 w 5819832"/>
              <a:gd name="connsiteY5" fmla="*/ 2683543 h 5971943"/>
              <a:gd name="connsiteX6" fmla="*/ 2893684 w 5819832"/>
              <a:gd name="connsiteY6" fmla="*/ 0 h 5971943"/>
              <a:gd name="connsiteX7" fmla="*/ 4756885 w 5819832"/>
              <a:gd name="connsiteY7" fmla="*/ 767461 h 597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9832" h="5971943">
                <a:moveTo>
                  <a:pt x="4756885" y="767461"/>
                </a:moveTo>
                <a:cubicBezTo>
                  <a:pt x="5335546" y="1315403"/>
                  <a:pt x="5727695" y="2113385"/>
                  <a:pt x="5807695" y="3017247"/>
                </a:cubicBezTo>
                <a:lnTo>
                  <a:pt x="5819832" y="3293033"/>
                </a:lnTo>
                <a:lnTo>
                  <a:pt x="3287882" y="5971943"/>
                </a:lnTo>
                <a:lnTo>
                  <a:pt x="0" y="2864428"/>
                </a:lnTo>
                <a:lnTo>
                  <a:pt x="24060" y="2683543"/>
                </a:lnTo>
                <a:cubicBezTo>
                  <a:pt x="297190" y="1152049"/>
                  <a:pt x="1478183" y="0"/>
                  <a:pt x="2893684" y="0"/>
                </a:cubicBezTo>
                <a:cubicBezTo>
                  <a:pt x="3601435" y="0"/>
                  <a:pt x="4250558" y="288012"/>
                  <a:pt x="4756885" y="767461"/>
                </a:cubicBezTo>
                <a:close/>
              </a:path>
            </a:pathLst>
          </a:cu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userDrawn="1">
            <p:custDataLst>
              <p:tags r:id="rId9"/>
            </p:custDataLst>
          </p:nvPr>
        </p:nvSpPr>
        <p:spPr>
          <a:xfrm>
            <a:off x="292100" y="433705"/>
            <a:ext cx="11531600" cy="6191250"/>
          </a:xfrm>
          <a:prstGeom prst="roundRect">
            <a:avLst>
              <a:gd name="adj" fmla="val 3179"/>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1" Type="http://schemas.openxmlformats.org/officeDocument/2006/relationships/slideLayout" Target="../slideLayouts/slideLayout1.xml"/><Relationship Id="rId20" Type="http://schemas.openxmlformats.org/officeDocument/2006/relationships/tags" Target="../tags/tag110.xml"/><Relationship Id="rId2" Type="http://schemas.openxmlformats.org/officeDocument/2006/relationships/tags" Target="../tags/tag92.xml"/><Relationship Id="rId19" Type="http://schemas.openxmlformats.org/officeDocument/2006/relationships/tags" Target="../tags/tag109.xml"/><Relationship Id="rId18" Type="http://schemas.openxmlformats.org/officeDocument/2006/relationships/tags" Target="../tags/tag108.xml"/><Relationship Id="rId17" Type="http://schemas.openxmlformats.org/officeDocument/2006/relationships/tags" Target="../tags/tag107.xml"/><Relationship Id="rId16" Type="http://schemas.openxmlformats.org/officeDocument/2006/relationships/tags" Target="../tags/tag106.xml"/><Relationship Id="rId15" Type="http://schemas.openxmlformats.org/officeDocument/2006/relationships/tags" Target="../tags/tag105.xml"/><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tags" Target="../tags/tag9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11.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5.xml"/><Relationship Id="rId3" Type="http://schemas.openxmlformats.org/officeDocument/2006/relationships/image" Target="../media/image7.png"/><Relationship Id="rId2" Type="http://schemas.openxmlformats.org/officeDocument/2006/relationships/tags" Target="../tags/tag117.xml"/><Relationship Id="rId1" Type="http://schemas.openxmlformats.org/officeDocument/2006/relationships/tags" Target="../tags/tag116.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8.png"/><Relationship Id="rId2" Type="http://schemas.openxmlformats.org/officeDocument/2006/relationships/tags" Target="../tags/tag119.xml"/><Relationship Id="rId1" Type="http://schemas.openxmlformats.org/officeDocument/2006/relationships/tags" Target="../tags/tag118.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1.xml"/><Relationship Id="rId2" Type="http://schemas.openxmlformats.org/officeDocument/2006/relationships/image" Target="../media/image9.jpeg"/><Relationship Id="rId1" Type="http://schemas.openxmlformats.org/officeDocument/2006/relationships/tags" Target="../tags/tag12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3.xml"/><Relationship Id="rId1" Type="http://schemas.openxmlformats.org/officeDocument/2006/relationships/tags" Target="../tags/tag12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2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2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26.xml"/></Relationships>
</file>

<file path=ppt/slides/_rels/slide11.xml.rels><?xml version="1.0" encoding="UTF-8" standalone="yes"?>
<Relationships xmlns="http://schemas.openxmlformats.org/package/2006/relationships"><Relationship Id="rId9" Type="http://schemas.openxmlformats.org/officeDocument/2006/relationships/tags" Target="../tags/tag135.xml"/><Relationship Id="rId8" Type="http://schemas.openxmlformats.org/officeDocument/2006/relationships/tags" Target="../tags/tag134.xml"/><Relationship Id="rId7" Type="http://schemas.openxmlformats.org/officeDocument/2006/relationships/tags" Target="../tags/tag133.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tags" Target="../tags/tag128.xml"/><Relationship Id="rId11" Type="http://schemas.openxmlformats.org/officeDocument/2006/relationships/slideLayout" Target="../slideLayouts/slideLayout5.xml"/><Relationship Id="rId10" Type="http://schemas.openxmlformats.org/officeDocument/2006/relationships/tags" Target="../tags/tag136.xml"/><Relationship Id="rId1" Type="http://schemas.openxmlformats.org/officeDocument/2006/relationships/tags" Target="../tags/tag127.xml"/></Relationships>
</file>

<file path=ppt/slides/_rels/slide12.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0" Type="http://schemas.openxmlformats.org/officeDocument/2006/relationships/slideLayout" Target="../slideLayouts/slideLayout3.xml"/><Relationship Id="rId1" Type="http://schemas.openxmlformats.org/officeDocument/2006/relationships/tags" Target="../tags/tag13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4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5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4.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10.png"/><Relationship Id="rId2" Type="http://schemas.openxmlformats.org/officeDocument/2006/relationships/tags" Target="../tags/tag160.xml"/><Relationship Id="rId1" Type="http://schemas.openxmlformats.org/officeDocument/2006/relationships/tags" Target="../tags/tag159.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10.png"/><Relationship Id="rId2" Type="http://schemas.openxmlformats.org/officeDocument/2006/relationships/tags" Target="../tags/tag162.xml"/><Relationship Id="rId1" Type="http://schemas.openxmlformats.org/officeDocument/2006/relationships/tags" Target="../tags/tag16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64.xml"/><Relationship Id="rId1" Type="http://schemas.openxmlformats.org/officeDocument/2006/relationships/tags" Target="../tags/tag163.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6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1.png"/><Relationship Id="rId1" Type="http://schemas.openxmlformats.org/officeDocument/2006/relationships/tags" Target="../tags/tag170.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71.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176.xml"/><Relationship Id="rId4" Type="http://schemas.openxmlformats.org/officeDocument/2006/relationships/tags" Target="../tags/tag175.xml"/><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0.png"/><Relationship Id="rId1" Type="http://schemas.openxmlformats.org/officeDocument/2006/relationships/tags" Target="../tags/tag18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83.xml"/><Relationship Id="rId1" Type="http://schemas.openxmlformats.org/officeDocument/2006/relationships/tags" Target="../tags/tag18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85.xml"/><Relationship Id="rId1" Type="http://schemas.openxmlformats.org/officeDocument/2006/relationships/tags" Target="../tags/tag18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86.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2.png"/><Relationship Id="rId2" Type="http://schemas.openxmlformats.org/officeDocument/2006/relationships/tags" Target="../tags/tag188.xml"/><Relationship Id="rId1" Type="http://schemas.openxmlformats.org/officeDocument/2006/relationships/tags" Target="../tags/tag1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5426710" y="2104390"/>
            <a:ext cx="1519555" cy="1442720"/>
            <a:chOff x="2230577" y="1748470"/>
            <a:chExt cx="1237727" cy="1221211"/>
          </a:xfrm>
          <a:effectLst>
            <a:outerShdw blurRad="101600" dist="38100" dir="2700000" algn="tl" rotWithShape="0">
              <a:prstClr val="black">
                <a:alpha val="25000"/>
              </a:prstClr>
            </a:outerShdw>
          </a:effectLst>
        </p:grpSpPr>
        <p:grpSp>
          <p:nvGrpSpPr>
            <p:cNvPr id="41" name="组合 40"/>
            <p:cNvGrpSpPr/>
            <p:nvPr/>
          </p:nvGrpSpPr>
          <p:grpSpPr>
            <a:xfrm>
              <a:off x="2230577" y="1748470"/>
              <a:ext cx="1237727" cy="1221211"/>
              <a:chOff x="2200671" y="1560900"/>
              <a:chExt cx="1237727" cy="1221211"/>
            </a:xfrm>
          </p:grpSpPr>
          <p:sp>
            <p:nvSpPr>
              <p:cNvPr id="43" name="圆角矩形 42"/>
              <p:cNvSpPr/>
              <p:nvPr>
                <p:custDataLst>
                  <p:tags r:id="rId1"/>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44" name="圆角矩形 43"/>
              <p:cNvSpPr/>
              <p:nvPr>
                <p:custDataLst>
                  <p:tags r:id="rId2"/>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45" name="圆角矩形 44"/>
              <p:cNvSpPr/>
              <p:nvPr>
                <p:custDataLst>
                  <p:tags r:id="rId3"/>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42" name="文本框 41"/>
            <p:cNvSpPr txBox="1"/>
            <p:nvPr>
              <p:custDataLst>
                <p:tags r:id="rId4"/>
              </p:custDataLst>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十</a:t>
              </a:r>
              <a:endPar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2" name="组合 1"/>
          <p:cNvGrpSpPr/>
          <p:nvPr/>
        </p:nvGrpSpPr>
        <p:grpSpPr>
          <a:xfrm>
            <a:off x="3310890" y="2104390"/>
            <a:ext cx="1519555" cy="1442720"/>
            <a:chOff x="2230577" y="1748470"/>
            <a:chExt cx="1237727" cy="1221211"/>
          </a:xfrm>
          <a:effectLst>
            <a:outerShdw blurRad="101600" dist="38100" dir="2700000" algn="tl" rotWithShape="0">
              <a:prstClr val="black">
                <a:alpha val="25000"/>
              </a:prstClr>
            </a:outerShdw>
          </a:effectLst>
        </p:grpSpPr>
        <p:grpSp>
          <p:nvGrpSpPr>
            <p:cNvPr id="3" name="组合 2"/>
            <p:cNvGrpSpPr/>
            <p:nvPr/>
          </p:nvGrpSpPr>
          <p:grpSpPr>
            <a:xfrm>
              <a:off x="2230577" y="1748470"/>
              <a:ext cx="1237727" cy="1221211"/>
              <a:chOff x="2200671" y="1560900"/>
              <a:chExt cx="1237727" cy="1221211"/>
            </a:xfrm>
          </p:grpSpPr>
          <p:sp>
            <p:nvSpPr>
              <p:cNvPr id="4" name="圆角矩形 3"/>
              <p:cNvSpPr/>
              <p:nvPr>
                <p:custDataLst>
                  <p:tags r:id="rId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 name="圆角矩形 4"/>
              <p:cNvSpPr/>
              <p:nvPr>
                <p:custDataLst>
                  <p:tags r:id="rId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 name="圆角矩形 5"/>
              <p:cNvSpPr/>
              <p:nvPr>
                <p:custDataLst>
                  <p:tags r:id="rId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 name="文本框 6"/>
            <p:cNvSpPr txBox="1"/>
            <p:nvPr>
              <p:custDataLst>
                <p:tags r:id="rId8"/>
              </p:custDataLst>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语</a:t>
              </a:r>
              <a:endPar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9" name="组合 8"/>
          <p:cNvGrpSpPr/>
          <p:nvPr/>
        </p:nvGrpSpPr>
        <p:grpSpPr>
          <a:xfrm>
            <a:off x="1195070" y="2104390"/>
            <a:ext cx="1519555" cy="1442720"/>
            <a:chOff x="2230577" y="1748470"/>
            <a:chExt cx="1237727" cy="1221211"/>
          </a:xfrm>
          <a:effectLst>
            <a:outerShdw blurRad="101600" dist="38100" dir="2700000" algn="tl" rotWithShape="0">
              <a:prstClr val="black">
                <a:alpha val="25000"/>
              </a:prstClr>
            </a:outerShdw>
          </a:effectLst>
        </p:grpSpPr>
        <p:grpSp>
          <p:nvGrpSpPr>
            <p:cNvPr id="10" name="组合 9"/>
            <p:cNvGrpSpPr/>
            <p:nvPr/>
          </p:nvGrpSpPr>
          <p:grpSpPr>
            <a:xfrm>
              <a:off x="2230577" y="1748470"/>
              <a:ext cx="1237727" cy="1221211"/>
              <a:chOff x="2200671" y="1560900"/>
              <a:chExt cx="1237727" cy="1221211"/>
            </a:xfrm>
          </p:grpSpPr>
          <p:sp>
            <p:nvSpPr>
              <p:cNvPr id="11" name="圆角矩形 10"/>
              <p:cNvSpPr/>
              <p:nvPr>
                <p:custDataLst>
                  <p:tags r:id="rId9"/>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2" name="圆角矩形 11"/>
              <p:cNvSpPr/>
              <p:nvPr>
                <p:custDataLst>
                  <p:tags r:id="rId10"/>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3" name="圆角矩形 12"/>
              <p:cNvSpPr/>
              <p:nvPr>
                <p:custDataLst>
                  <p:tags r:id="rId11"/>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14" name="文本框 13"/>
            <p:cNvSpPr txBox="1"/>
            <p:nvPr>
              <p:custDataLst>
                <p:tags r:id="rId12"/>
              </p:custDataLst>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论</a:t>
              </a:r>
              <a:endPar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15" name="组合 14"/>
          <p:cNvGrpSpPr/>
          <p:nvPr/>
        </p:nvGrpSpPr>
        <p:grpSpPr>
          <a:xfrm>
            <a:off x="7542530" y="2104390"/>
            <a:ext cx="1519555" cy="1442720"/>
            <a:chOff x="2230577" y="1748470"/>
            <a:chExt cx="1237727" cy="1221211"/>
          </a:xfrm>
          <a:effectLst>
            <a:outerShdw blurRad="101600" dist="38100" dir="2700000" algn="tl" rotWithShape="0">
              <a:prstClr val="black">
                <a:alpha val="25000"/>
              </a:prstClr>
            </a:outerShdw>
          </a:effectLst>
        </p:grpSpPr>
        <p:grpSp>
          <p:nvGrpSpPr>
            <p:cNvPr id="16" name="组合 15"/>
            <p:cNvGrpSpPr/>
            <p:nvPr/>
          </p:nvGrpSpPr>
          <p:grpSpPr>
            <a:xfrm>
              <a:off x="2230577" y="1748470"/>
              <a:ext cx="1237727" cy="1221211"/>
              <a:chOff x="2200671" y="1560900"/>
              <a:chExt cx="1237727" cy="1221211"/>
            </a:xfrm>
          </p:grpSpPr>
          <p:sp>
            <p:nvSpPr>
              <p:cNvPr id="17" name="圆角矩形 16"/>
              <p:cNvSpPr/>
              <p:nvPr>
                <p:custDataLst>
                  <p:tags r:id="rId13"/>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8" name="圆角矩形 17"/>
              <p:cNvSpPr/>
              <p:nvPr>
                <p:custDataLst>
                  <p:tags r:id="rId14"/>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9" name="圆角矩形 18"/>
              <p:cNvSpPr/>
              <p:nvPr>
                <p:custDataLst>
                  <p:tags r:id="rId15"/>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0" name="文本框 19"/>
            <p:cNvSpPr txBox="1"/>
            <p:nvPr>
              <p:custDataLst>
                <p:tags r:id="rId16"/>
              </p:custDataLst>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二</a:t>
              </a:r>
              <a:endPar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21" name="组合 20"/>
          <p:cNvGrpSpPr/>
          <p:nvPr/>
        </p:nvGrpSpPr>
        <p:grpSpPr>
          <a:xfrm>
            <a:off x="9658350" y="2104390"/>
            <a:ext cx="1519555" cy="1442720"/>
            <a:chOff x="2230577" y="1748470"/>
            <a:chExt cx="1237727" cy="1221211"/>
          </a:xfrm>
          <a:effectLst>
            <a:outerShdw blurRad="101600" dist="38100" dir="2700000" algn="tl" rotWithShape="0">
              <a:prstClr val="black">
                <a:alpha val="25000"/>
              </a:prstClr>
            </a:outerShdw>
          </a:effectLst>
        </p:grpSpPr>
        <p:grpSp>
          <p:nvGrpSpPr>
            <p:cNvPr id="22" name="组合 21"/>
            <p:cNvGrpSpPr/>
            <p:nvPr/>
          </p:nvGrpSpPr>
          <p:grpSpPr>
            <a:xfrm>
              <a:off x="2230577" y="1748470"/>
              <a:ext cx="1237727" cy="1221211"/>
              <a:chOff x="2200671" y="1560900"/>
              <a:chExt cx="1237727" cy="1221211"/>
            </a:xfrm>
          </p:grpSpPr>
          <p:sp>
            <p:nvSpPr>
              <p:cNvPr id="23" name="圆角矩形 22"/>
              <p:cNvSpPr/>
              <p:nvPr>
                <p:custDataLst>
                  <p:tags r:id="rId17"/>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24" name="圆角矩形 23"/>
              <p:cNvSpPr/>
              <p:nvPr>
                <p:custDataLst>
                  <p:tags r:id="rId18"/>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25" name="圆角矩形 24"/>
              <p:cNvSpPr/>
              <p:nvPr>
                <p:custDataLst>
                  <p:tags r:id="rId19"/>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6" name="文本框 25"/>
            <p:cNvSpPr txBox="1"/>
            <p:nvPr>
              <p:custDataLst>
                <p:tags r:id="rId20"/>
              </p:custDataLst>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章</a:t>
              </a:r>
              <a:endPar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43000" y="1999615"/>
            <a:ext cx="10082530" cy="1568450"/>
          </a:xfrm>
          <a:prstGeom prst="rect">
            <a:avLst/>
          </a:prstGeom>
          <a:noFill/>
          <a:ln w="9525">
            <a:noFill/>
          </a:ln>
        </p:spPr>
        <p:txBody>
          <a:bodyPr wrap="square">
            <a:spAutoFit/>
          </a:bodyPr>
          <a:lstStyle/>
          <a:p>
            <a:pPr indent="0" fontAlgn="auto">
              <a:lnSpc>
                <a:spcPct val="200000"/>
              </a:lnSpc>
            </a:pPr>
            <a:r>
              <a:rPr lang="zh-CN" sz="2400" b="0">
                <a:solidFill>
                  <a:schemeClr val="tx1"/>
                </a:solidFill>
                <a:latin typeface="宋体" panose="02010600030101010101" pitchFamily="2" charset="-122"/>
                <a:ea typeface="宋体" panose="02010600030101010101" pitchFamily="2" charset="-122"/>
                <a:cs typeface="宋体" panose="02010600030101010101" pitchFamily="2" charset="-122"/>
              </a:rPr>
              <a:t>1.学习重点文言词语和句式，正确理解课文内容，背诵课文，积累语言。</a:t>
            </a:r>
            <a:endParaRPr lang="zh-CN" sz="2400" b="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200000"/>
              </a:lnSpc>
            </a:pPr>
            <a:r>
              <a:rPr lang="zh-CN" sz="2400" b="0">
                <a:solidFill>
                  <a:schemeClr val="tx1"/>
                </a:solidFill>
                <a:latin typeface="宋体" panose="02010600030101010101" pitchFamily="2" charset="-122"/>
                <a:ea typeface="宋体" panose="02010600030101010101" pitchFamily="2" charset="-122"/>
                <a:cs typeface="宋体" panose="02010600030101010101" pitchFamily="2" charset="-122"/>
              </a:rPr>
              <a:t>2.品味语言，感受《论语》的魅力，体会其中倡导的修身和为学之道。</a:t>
            </a:r>
            <a:endParaRPr lang="zh-CN" sz="2400" b="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custDataLst>
              <p:tags r:id="rId1"/>
            </p:custDataLst>
          </p:nvPr>
        </p:nvSpPr>
        <p:spPr>
          <a:xfrm>
            <a:off x="1816604" y="628700"/>
            <a:ext cx="16052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学习目标</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456692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一</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
        <p:nvSpPr>
          <p:cNvPr id="7" name="文本框 6"/>
          <p:cNvSpPr txBox="1"/>
          <p:nvPr>
            <p:custDataLst>
              <p:tags r:id="rId2"/>
            </p:custDataLst>
          </p:nvPr>
        </p:nvSpPr>
        <p:spPr>
          <a:xfrm>
            <a:off x="230886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第</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
        <p:nvSpPr>
          <p:cNvPr id="13" name="文本框 12"/>
          <p:cNvSpPr txBox="1"/>
          <p:nvPr>
            <p:custDataLst>
              <p:tags r:id="rId3"/>
            </p:custDataLst>
          </p:nvPr>
        </p:nvSpPr>
        <p:spPr>
          <a:xfrm>
            <a:off x="682498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课</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
        <p:nvSpPr>
          <p:cNvPr id="19" name="文本框 18"/>
          <p:cNvSpPr txBox="1"/>
          <p:nvPr>
            <p:custDataLst>
              <p:tags r:id="rId4"/>
            </p:custDataLst>
          </p:nvPr>
        </p:nvSpPr>
        <p:spPr>
          <a:xfrm>
            <a:off x="908304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时</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254125" y="2066290"/>
            <a:ext cx="6943725" cy="2861310"/>
          </a:xfrm>
          <a:prstGeom prst="rect">
            <a:avLst/>
          </a:prstGeom>
          <a:noFill/>
          <a:ln w="9525">
            <a:noFill/>
          </a:ln>
        </p:spPr>
        <p:txBody>
          <a:bodyPr wrap="square">
            <a:spAutoFit/>
          </a:bodyPr>
          <a:lstStyle/>
          <a:p>
            <a:pPr indent="609600" fontAlgn="auto">
              <a:lnSpc>
                <a:spcPct val="150000"/>
              </a:lnSpc>
            </a:pPr>
            <a:r>
              <a:rPr lang="zh-CN" sz="2400" b="0">
                <a:solidFill>
                  <a:srgbClr val="000000"/>
                </a:solidFill>
                <a:latin typeface="宋体" panose="02010600030101010101" pitchFamily="2" charset="-122"/>
                <a:ea typeface="宋体" panose="02010600030101010101" pitchFamily="2" charset="-122"/>
              </a:rPr>
              <a:t>人们常说“半部《论语》治天下”，《论语》不仅作为一种导向，更作为一种精神，融入了世代中国人的血脉，随着时代跳动的脉搏，流淌不息。今天我们要学习的就是《〈论语〉十二章》。让我们先来了解一下孔子和《论语》。</a:t>
            </a:r>
            <a:endParaRPr lang="zh-CN" sz="2400" b="0">
              <a:solidFill>
                <a:srgbClr val="000000"/>
              </a:solidFill>
              <a:latin typeface="宋体" panose="02010600030101010101" pitchFamily="2" charset="-122"/>
              <a:ea typeface="宋体" panose="02010600030101010101" pitchFamily="2" charset="-122"/>
            </a:endParaRPr>
          </a:p>
        </p:txBody>
      </p:sp>
      <p:sp>
        <p:nvSpPr>
          <p:cNvPr id="42" name="文本框 41"/>
          <p:cNvSpPr txBox="1"/>
          <p:nvPr>
            <p:custDataLst>
              <p:tags r:id="rId1"/>
            </p:custDataLst>
          </p:nvPr>
        </p:nvSpPr>
        <p:spPr>
          <a:xfrm>
            <a:off x="1816604" y="628700"/>
            <a:ext cx="16052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新课导入</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pic>
        <p:nvPicPr>
          <p:cNvPr id="2" name="图片 1"/>
          <p:cNvPicPr>
            <a:picLocks noChangeAspect="1"/>
          </p:cNvPicPr>
          <p:nvPr>
            <p:custDataLst>
              <p:tags r:id="rId2"/>
            </p:custDataLst>
          </p:nvPr>
        </p:nvPicPr>
        <p:blipFill>
          <a:blip r:embed="rId3"/>
          <a:stretch>
            <a:fillRect/>
          </a:stretch>
        </p:blipFill>
        <p:spPr>
          <a:xfrm>
            <a:off x="8647430" y="1863090"/>
            <a:ext cx="1915795" cy="3701415"/>
          </a:xfrm>
          <a:prstGeom prst="rect">
            <a:avLst/>
          </a:prstGeom>
        </p:spPr>
      </p:pic>
    </p:spTree>
  </p:cSld>
  <p:clrMapOvr>
    <a:masterClrMapping/>
  </p:clrMapOvr>
  <p:transition spd="slow"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17600" y="1584960"/>
            <a:ext cx="8039735" cy="4523105"/>
          </a:xfrm>
          <a:prstGeom prst="rect">
            <a:avLst/>
          </a:prstGeom>
          <a:noFill/>
          <a:ln w="9525">
            <a:noFill/>
          </a:ln>
        </p:spPr>
        <p:txBody>
          <a:bodyPr wrap="square">
            <a:spAutoFit/>
          </a:bodyPr>
          <a:lstStyle/>
          <a:p>
            <a:pPr marL="342900" lvl="0" indent="-342900" algn="l" fontAlgn="auto">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人物简介</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lvl="0" indent="609600" algn="l" fontAlgn="auto">
              <a:lnSpc>
                <a:spcPct val="150000"/>
              </a:lnSpc>
              <a:buClrTx/>
              <a:buSzTx/>
              <a:buFontTx/>
            </a:pPr>
            <a:r>
              <a:rPr lang="zh-CN" sz="2400">
                <a:latin typeface="宋体" panose="02010600030101010101" pitchFamily="2" charset="-122"/>
                <a:ea typeface="宋体" panose="02010600030101010101" pitchFamily="2" charset="-122"/>
                <a:cs typeface="宋体" panose="02010600030101010101" pitchFamily="2" charset="-122"/>
                <a:sym typeface="+mn-ea"/>
              </a:rPr>
              <a:t>孔子（前551—前479），名丘，字仲尼，鲁国陬（zōu）邑（今山东曲阜东南）人，春秋末期思想家政治家教育家，儒家学派创始人。孔子倡导“仁”，主张“有教无类”，相传有弟子三千，其中贤人七十二。曾带领部分弟子周游列国十三年，晚年修订六经。孔子被后世尊为孔圣人至圣先师万世师表等，被列为“</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世界十大文化名人</a:t>
            </a:r>
            <a:r>
              <a:rPr lang="zh-CN" sz="2400">
                <a:latin typeface="宋体" panose="02010600030101010101" pitchFamily="2" charset="-122"/>
                <a:ea typeface="宋体" panose="02010600030101010101" pitchFamily="2" charset="-122"/>
                <a:cs typeface="宋体" panose="02010600030101010101" pitchFamily="2" charset="-122"/>
                <a:sym typeface="+mn-ea"/>
              </a:rPr>
              <a:t>”之首。其思想对世界有深远的影响。</a:t>
            </a:r>
            <a:endParaRPr lang="zh-CN" sz="24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任务一：了解人物，熟悉作品</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pic>
        <p:nvPicPr>
          <p:cNvPr id="12" name="图片 11" descr="图层 5"/>
          <p:cNvPicPr>
            <a:picLocks noChangeAspect="1"/>
          </p:cNvPicPr>
          <p:nvPr>
            <p:custDataLst>
              <p:tags r:id="rId2"/>
            </p:custDataLst>
          </p:nvPr>
        </p:nvPicPr>
        <p:blipFill>
          <a:blip r:embed="rId3"/>
          <a:stretch>
            <a:fillRect/>
          </a:stretch>
        </p:blipFill>
        <p:spPr>
          <a:xfrm flipH="1">
            <a:off x="9157512" y="2009888"/>
            <a:ext cx="1813845" cy="3120023"/>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17600" y="1584960"/>
            <a:ext cx="6592570" cy="3322955"/>
          </a:xfrm>
          <a:prstGeom prst="rect">
            <a:avLst/>
          </a:prstGeom>
          <a:noFill/>
          <a:ln w="9525">
            <a:noFill/>
          </a:ln>
        </p:spPr>
        <p:txBody>
          <a:bodyPr wrap="square">
            <a:spAutoFit/>
          </a:bodyPr>
          <a:lstStyle/>
          <a:p>
            <a:pPr marL="342900" lvl="0" indent="-342900" algn="l" fontAlgn="auto">
              <a:lnSpc>
                <a:spcPct val="125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作品介绍</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lvl="0" indent="609600" algn="l" fontAlgn="auto">
              <a:lnSpc>
                <a:spcPct val="125000"/>
              </a:lnSpc>
              <a:buClrTx/>
              <a:buSzTx/>
              <a:buFontTx/>
            </a:pP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《论语》</a:t>
            </a:r>
            <a:r>
              <a:rPr lang="zh-CN" sz="2400">
                <a:latin typeface="宋体" panose="02010600030101010101" pitchFamily="2" charset="-122"/>
                <a:ea typeface="宋体" panose="02010600030101010101" pitchFamily="2" charset="-122"/>
                <a:cs typeface="宋体" panose="02010600030101010101" pitchFamily="2" charset="-122"/>
                <a:sym typeface="+mn-ea"/>
              </a:rPr>
              <a:t>，儒家经典著作，由孔子的弟子及再传弟子编写而成，是记录孔子及其弟子言行的一部书。它是语录体著作，主要以语录和对话的形式集中体现了孔子的政治主张伦理思想教育思想及道德观念等，共20篇。宋代朱熹把它同</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《大学》《中庸》《孟子》</a:t>
            </a:r>
            <a:r>
              <a:rPr lang="zh-CN" sz="2400">
                <a:latin typeface="宋体" panose="02010600030101010101" pitchFamily="2" charset="-122"/>
                <a:ea typeface="宋体" panose="02010600030101010101" pitchFamily="2" charset="-122"/>
                <a:cs typeface="宋体" panose="02010600030101010101" pitchFamily="2" charset="-122"/>
                <a:sym typeface="+mn-ea"/>
              </a:rPr>
              <a:t>合称为“</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四书</a:t>
            </a:r>
            <a:r>
              <a:rPr lang="zh-CN" sz="2400">
                <a:latin typeface="宋体" panose="02010600030101010101" pitchFamily="2" charset="-122"/>
                <a:ea typeface="宋体" panose="02010600030101010101" pitchFamily="2" charset="-122"/>
                <a:cs typeface="宋体" panose="02010600030101010101" pitchFamily="2" charset="-122"/>
                <a:sym typeface="+mn-ea"/>
              </a:rPr>
              <a:t>”。</a:t>
            </a:r>
            <a:endParaRPr lang="zh-CN" sz="2400">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3" name="图片 2"/>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8168005" y="1897380"/>
            <a:ext cx="2909570" cy="25234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文本框 1"/>
          <p:cNvSpPr txBox="1"/>
          <p:nvPr>
            <p:custDataLst>
              <p:tags r:id="rId3"/>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任务一：了解人物，熟悉作品</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55700" y="2560320"/>
            <a:ext cx="9690100" cy="1753235"/>
          </a:xfrm>
          <a:prstGeom prst="rect">
            <a:avLst/>
          </a:prstGeom>
          <a:noFill/>
          <a:ln w="9525">
            <a:noFill/>
          </a:ln>
        </p:spPr>
        <p:txBody>
          <a:bodyPr wrap="square">
            <a:spAutoFit/>
          </a:bodyPr>
          <a:lstStyle/>
          <a:p>
            <a:pPr indent="0" fontAlgn="auto">
              <a:lnSpc>
                <a:spcPct val="150000"/>
              </a:lnSpc>
              <a:buFont typeface="Wingdings" panose="05000000000000000000" charset="0"/>
              <a:buNone/>
            </a:pPr>
            <a:r>
              <a:rPr lang="en-US" altLang="zh-CN" sz="2400" b="0">
                <a:solidFill>
                  <a:srgbClr val="000000"/>
                </a:solidFill>
                <a:uFillTx/>
                <a:latin typeface="Times New Roman" panose="02020603050405020304" charset="0"/>
                <a:ea typeface="宋体" panose="02010600030101010101" pitchFamily="2" charset="-122"/>
                <a:cs typeface="宋体" panose="02010600030101010101" pitchFamily="2" charset="-122"/>
              </a:rPr>
              <a:t>                 </a:t>
            </a:r>
            <a:r>
              <a:rPr lang="en-US" altLang="zh-CN" sz="2400" b="0">
                <a:solidFill>
                  <a:srgbClr val="FF0000"/>
                </a:solidFill>
                <a:uFillTx/>
                <a:latin typeface="Times New Roman" panose="02020603050405020304" charset="0"/>
                <a:ea typeface="宋体" panose="02010600030101010101" pitchFamily="2" charset="-122"/>
                <a:cs typeface="宋体" panose="02010600030101010101" pitchFamily="2" charset="-122"/>
              </a:rPr>
              <a:t>    </a:t>
            </a:r>
            <a:r>
              <a:rPr lang="en-US" altLang="zh-CN" sz="2400" b="0">
                <a:solidFill>
                  <a:srgbClr val="000000"/>
                </a:solidFill>
                <a:uFillTx/>
                <a:latin typeface="Times New Roman" panose="02020603050405020304" charset="0"/>
                <a:ea typeface="宋体" panose="02010600030101010101" pitchFamily="2" charset="-122"/>
                <a:cs typeface="宋体" panose="02010600030101010101" pitchFamily="2" charset="-122"/>
              </a:rPr>
              <a:t>       </a:t>
            </a:r>
            <a:r>
              <a:rPr lang="en-US" altLang="zh-CN" sz="2400" b="0">
                <a:solidFill>
                  <a:srgbClr val="FF0000"/>
                </a:solidFill>
                <a:uFillTx/>
                <a:latin typeface="Times New Roman" panose="02020603050405020304" charset="0"/>
                <a:ea typeface="宋体" panose="02010600030101010101" pitchFamily="2" charset="-122"/>
                <a:cs typeface="宋体" panose="02010600030101010101" pitchFamily="2" charset="-122"/>
              </a:rPr>
              <a:t>yùn                           wǎnɡ                          dài</a:t>
            </a:r>
            <a:endParaRPr lang="en-US" altLang="zh-CN" sz="2400" b="0">
              <a:solidFill>
                <a:srgbClr val="FF0000"/>
              </a:solidFill>
              <a:uFillTx/>
              <a:latin typeface="Times New Roman" panose="02020603050405020304" charset="0"/>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uFillTx/>
                <a:latin typeface="Times New Roman" panose="02020603050405020304" charset="0"/>
                <a:ea typeface="宋体" panose="02010600030101010101" pitchFamily="2" charset="-122"/>
                <a:cs typeface="宋体" panose="02010600030101010101" pitchFamily="2" charset="-122"/>
              </a:rPr>
              <a:t>                                yú                         qū ɡōnɡ                       dǔ</a:t>
            </a:r>
            <a:endParaRPr lang="en-US" altLang="zh-CN" sz="2400" b="0">
              <a:solidFill>
                <a:srgbClr val="FF0000"/>
              </a:solidFill>
              <a:uFillTx/>
              <a:latin typeface="Times New Roman" panose="02020603050405020304" charset="0"/>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uFillTx/>
                <a:latin typeface="Times New Roman" panose="02020603050405020304" charset="0"/>
                <a:ea typeface="宋体" panose="02010600030101010101" pitchFamily="2" charset="-122"/>
                <a:cs typeface="宋体" panose="02010600030101010101" pitchFamily="2" charset="-122"/>
              </a:rPr>
              <a:t>                                   dān                         piáo   </a:t>
            </a:r>
            <a:endParaRPr lang="en-US" altLang="zh-CN" sz="2400" b="0">
              <a:solidFill>
                <a:srgbClr val="FF0000"/>
              </a:solidFill>
              <a:uFillTx/>
              <a:latin typeface="Times New Roman" panose="02020603050405020304" charset="0"/>
              <a:ea typeface="宋体" panose="02010600030101010101" pitchFamily="2" charset="-122"/>
              <a:cs typeface="宋体" panose="02010600030101010101" pitchFamily="2" charset="-122"/>
            </a:endParaRPr>
          </a:p>
        </p:txBody>
      </p:sp>
      <p:sp>
        <p:nvSpPr>
          <p:cNvPr id="3" name="文本框 2"/>
          <p:cNvSpPr txBox="1"/>
          <p:nvPr/>
        </p:nvSpPr>
        <p:spPr>
          <a:xfrm>
            <a:off x="1155700" y="2006600"/>
            <a:ext cx="9690100" cy="2306955"/>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u"/>
            </a:pPr>
            <a:r>
              <a:rPr lang="zh-CN" sz="2400" b="0">
                <a:solidFill>
                  <a:srgbClr val="000000"/>
                </a:solidFill>
                <a:latin typeface="楷体" panose="02010609060101010101" charset="-122"/>
                <a:ea typeface="楷体" panose="02010609060101010101" charset="-122"/>
                <a:cs typeface="宋体" panose="02010600030101010101" pitchFamily="2" charset="-122"/>
              </a:rPr>
              <a:t>读准字音：</a:t>
            </a:r>
            <a:endParaRPr lang="zh-CN" sz="2400" b="0">
              <a:solidFill>
                <a:srgbClr val="00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000000"/>
                </a:solidFill>
                <a:uFillTx/>
                <a:latin typeface="Times New Roman" panose="02020603050405020304" charset="0"/>
                <a:ea typeface="宋体" panose="02010600030101010101" pitchFamily="2" charset="-122"/>
                <a:cs typeface="宋体" panose="02010600030101010101" pitchFamily="2" charset="-122"/>
              </a:rPr>
              <a:t>                  </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愠</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         ）              </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罔</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        ）              </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殆</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       ）</a:t>
            </a:r>
            <a:endParaRPr lang="en-US" altLang="zh-CN" sz="2400" b="0">
              <a:solidFill>
                <a:srgbClr val="000000"/>
              </a:solidFill>
              <a:uFillTx/>
              <a:latin typeface="Times New Roman" panose="02020603050405020304" charset="0"/>
              <a:ea typeface="楷体" panose="02010609060101010101" charset="-122"/>
              <a:cs typeface="楷体" panose="02010609060101010101" charset="-122"/>
            </a:endParaRPr>
          </a:p>
          <a:p>
            <a:pPr indent="0" fontAlgn="auto">
              <a:lnSpc>
                <a:spcPct val="150000"/>
              </a:lnSpc>
              <a:buFont typeface="Wingdings" panose="05000000000000000000" charset="0"/>
              <a:buNone/>
            </a:pPr>
            <a:r>
              <a:rPr lang="en-US" altLang="zh-CN" sz="2400" b="0">
                <a:solidFill>
                  <a:srgbClr val="000000"/>
                </a:solidFill>
                <a:uFillTx/>
                <a:latin typeface="Times New Roman" panose="02020603050405020304" charset="0"/>
                <a:ea typeface="楷体" panose="02010609060101010101" charset="-122"/>
                <a:cs typeface="楷体" panose="02010609060101010101" charset="-122"/>
              </a:rPr>
              <a:t>                  逾</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矩</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        ）    	</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曲肱</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              ）     </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笃</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志（        ）</a:t>
            </a:r>
            <a:endParaRPr lang="en-US" altLang="zh-CN" sz="2400" b="0">
              <a:solidFill>
                <a:srgbClr val="000000"/>
              </a:solidFill>
              <a:uFillTx/>
              <a:latin typeface="Times New Roman" panose="02020603050405020304" charset="0"/>
              <a:ea typeface="楷体" panose="02010609060101010101" charset="-122"/>
              <a:cs typeface="楷体" panose="02010609060101010101" charset="-122"/>
            </a:endParaRPr>
          </a:p>
          <a:p>
            <a:pPr indent="0" fontAlgn="auto">
              <a:lnSpc>
                <a:spcPct val="150000"/>
              </a:lnSpc>
              <a:buFont typeface="Wingdings" panose="05000000000000000000" charset="0"/>
              <a:buNone/>
            </a:pPr>
            <a:r>
              <a:rPr lang="en-US" altLang="zh-CN" sz="2400" b="0">
                <a:solidFill>
                  <a:srgbClr val="000000"/>
                </a:solidFill>
                <a:uFillTx/>
                <a:latin typeface="Times New Roman" panose="02020603050405020304" charset="0"/>
                <a:ea typeface="楷体" panose="02010609060101010101" charset="-122"/>
                <a:cs typeface="楷体" panose="02010609060101010101" charset="-122"/>
              </a:rPr>
              <a:t>                  一</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箪</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食（       ）    一</a:t>
            </a:r>
            <a:r>
              <a:rPr lang="en-US" altLang="zh-CN" sz="2400" b="0">
                <a:solidFill>
                  <a:srgbClr val="FF0000"/>
                </a:solidFill>
                <a:uFillTx/>
                <a:latin typeface="Times New Roman" panose="02020603050405020304" charset="0"/>
                <a:ea typeface="楷体" panose="02010609060101010101" charset="-122"/>
                <a:cs typeface="楷体" panose="02010609060101010101" charset="-122"/>
              </a:rPr>
              <a:t>瓢</a:t>
            </a:r>
            <a:r>
              <a:rPr lang="en-US" altLang="zh-CN" sz="2400" b="0">
                <a:solidFill>
                  <a:srgbClr val="000000"/>
                </a:solidFill>
                <a:uFillTx/>
                <a:latin typeface="Times New Roman" panose="02020603050405020304" charset="0"/>
                <a:ea typeface="楷体" panose="02010609060101010101" charset="-122"/>
                <a:cs typeface="楷体" panose="02010609060101010101" charset="-122"/>
              </a:rPr>
              <a:t>饮（        ）   </a:t>
            </a:r>
            <a:endParaRPr lang="en-US" altLang="zh-CN" sz="2400" b="0">
              <a:solidFill>
                <a:srgbClr val="000000"/>
              </a:solidFill>
              <a:uFillTx/>
              <a:latin typeface="Times New Roman" panose="02020603050405020304" charset="0"/>
              <a:ea typeface="楷体" panose="02010609060101010101" charset="-122"/>
              <a:cs typeface="楷体" panose="02010609060101010101" charset="-122"/>
            </a:endParaRPr>
          </a:p>
        </p:txBody>
      </p:sp>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任务二：朗读课文，初步感知</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custDataLst>
              <p:tags r:id="rId2"/>
            </p:custDataLst>
          </p:nvPr>
        </p:nvSpPr>
        <p:spPr>
          <a:xfrm>
            <a:off x="1155700" y="1361440"/>
            <a:ext cx="9627870" cy="64516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朗读指导。从字音节奏等方面来进行。</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任务二：朗读课文，初步感知</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155700" y="1467485"/>
            <a:ext cx="9690100" cy="433832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u"/>
            </a:pPr>
            <a:r>
              <a:rPr lang="zh-CN" sz="2400" b="0">
                <a:solidFill>
                  <a:srgbClr val="000000"/>
                </a:solidFill>
                <a:latin typeface="楷体" panose="02010609060101010101" charset="-122"/>
                <a:ea typeface="楷体" panose="02010609060101010101" charset="-122"/>
                <a:cs typeface="宋体" panose="02010600030101010101" pitchFamily="2" charset="-122"/>
              </a:rPr>
              <a:t>读出节奏：</a:t>
            </a:r>
            <a:endParaRPr lang="zh-CN" sz="2400" b="0">
              <a:solidFill>
                <a:srgbClr val="000000"/>
              </a:solidFill>
              <a:latin typeface="楷体" panose="02010609060101010101" charset="-122"/>
              <a:ea typeface="楷体" panose="02010609060101010101" charset="-122"/>
              <a:cs typeface="宋体" panose="02010600030101010101" pitchFamily="2"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子曰：“学/而时习之，不亦/说乎？有朋/自远方来，不亦/乐乎？人不知/而不愠，不亦/君子乎？”（《学而》）</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曾子曰：“吾/日/三省吾身：为人谋/而不忠乎？与朋友交/而不信乎？传/不习乎？”（《学而》）</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子曰：“吾/十有五/而志于学，三十/而立，四十/而不惑，五十/而知天命，六十/而耳顺，七十/而从心所欲，不逾矩。”（《为政》）</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子曰：“温故/而知新，可以/为师矣。”（《为政》）</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子曰：“学而不思/则罔，思而不学/则殆。”（《为政》）</a:t>
            </a:r>
            <a:endParaRPr sz="2400" b="0">
              <a:solidFill>
                <a:srgbClr val="00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任务二：朗读课文，初步感知</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155700" y="1467485"/>
            <a:ext cx="9690100" cy="4707890"/>
          </a:xfrm>
          <a:prstGeom prst="rect">
            <a:avLst/>
          </a:prstGeom>
          <a:noFill/>
          <a:ln w="9525">
            <a:noFill/>
          </a:ln>
        </p:spPr>
        <p:txBody>
          <a:bodyPr wrap="square">
            <a:spAutoFit/>
          </a:bodyPr>
          <a:lstStyle/>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子曰：“贤哉，回也！一箪食，一瓢饮，在陋巷，人/不堪其忧，回也/不改其乐。贤哉，回也！”（《雍也》）</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子曰：“知之者/不如/好之者，好之者/不如/乐之者。”（《雍也》）</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子曰：“饭/疏食，饮水，曲肱/而枕之，乐/亦在/其中矣。不义/而/富且贵，于我/如浮云。”（《述而》）</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子曰：“三人行，必有/我师焉。择/其善者/而从之，其不善者/而改之。”（《述而》）</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子在川上曰：“逝者/如斯夫，不舍/昼夜。”（《子罕》）</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子曰：“三军/可夺帅也，匹夫/不可夺志也。”（《子罕》）</a:t>
            </a:r>
            <a:endParaRPr sz="2400" b="0">
              <a:solidFill>
                <a:srgbClr val="00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sz="2400" b="0">
                <a:solidFill>
                  <a:srgbClr val="000000"/>
                </a:solidFill>
                <a:latin typeface="楷体" panose="02010609060101010101" charset="-122"/>
                <a:ea typeface="楷体" panose="02010609060101010101" charset="-122"/>
                <a:cs typeface="楷体" panose="02010609060101010101" charset="-122"/>
              </a:rPr>
              <a:t>子夏曰：“博学/而笃志，切问/而近思，仁/在其中矣。”（《子张》）</a:t>
            </a:r>
            <a:endParaRPr sz="2400" b="0">
              <a:solidFill>
                <a:srgbClr val="00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079500" y="1235075"/>
            <a:ext cx="9690100" cy="64516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a:solidFill>
                  <a:srgbClr val="000000"/>
                </a:solidFill>
                <a:ea typeface="宋体" panose="02010600030101010101" pitchFamily="2" charset="-122"/>
                <a:sym typeface="+mn-ea"/>
              </a:rPr>
              <a:t>通假字</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102" name="文本框 101"/>
          <p:cNvSpPr txBox="1"/>
          <p:nvPr/>
        </p:nvSpPr>
        <p:spPr>
          <a:xfrm>
            <a:off x="1001395" y="2973070"/>
            <a:ext cx="9846310" cy="553085"/>
          </a:xfrm>
          <a:prstGeom prst="rect">
            <a:avLst/>
          </a:prstGeom>
          <a:noFill/>
          <a:ln w="9525">
            <a:noFill/>
          </a:ln>
        </p:spPr>
        <p:txBody>
          <a:bodyPr wrap="square">
            <a:spAutoFit/>
          </a:bodyPr>
          <a:lstStyle/>
          <a:p>
            <a:pPr marL="342900" lvl="0" indent="-342900" algn="l" fontAlgn="auto">
              <a:lnSpc>
                <a:spcPct val="125000"/>
              </a:lnSpc>
              <a:buClrTx/>
              <a:buSzTx/>
              <a:buFont typeface="Wingdings" panose="05000000000000000000" charset="0"/>
              <a:buChar char="p"/>
            </a:pPr>
            <a:r>
              <a:rPr lang="zh-CN" sz="2400">
                <a:solidFill>
                  <a:srgbClr val="000000"/>
                </a:solidFill>
                <a:ea typeface="宋体" panose="02010600030101010101" pitchFamily="2" charset="-122"/>
                <a:sym typeface="+mn-ea"/>
              </a:rPr>
              <a:t>古今异义</a:t>
            </a:r>
            <a:endParaRPr lang="zh-CN" sz="2400">
              <a:solidFill>
                <a:srgbClr val="000000"/>
              </a:solidFill>
              <a:latin typeface="楷体" panose="02010609060101010101" charset="-122"/>
              <a:ea typeface="楷体" panose="02010609060101010101" charset="-122"/>
              <a:sym typeface="+mn-ea"/>
            </a:endParaRPr>
          </a:p>
        </p:txBody>
      </p:sp>
      <p:sp>
        <p:nvSpPr>
          <p:cNvPr id="2" name="文本框 1"/>
          <p:cNvSpPr txBox="1"/>
          <p:nvPr/>
        </p:nvSpPr>
        <p:spPr>
          <a:xfrm>
            <a:off x="1079500" y="1765935"/>
            <a:ext cx="9690735" cy="1753235"/>
          </a:xfrm>
          <a:prstGeom prst="rect">
            <a:avLst/>
          </a:prstGeom>
          <a:noFill/>
        </p:spPr>
        <p:txBody>
          <a:bodyPr wrap="square" rtlCol="0" anchor="t">
            <a:spAutoFit/>
          </a:bodyPr>
          <a:lstStyle/>
          <a:p>
            <a:pPr>
              <a:lnSpc>
                <a:spcPct val="150000"/>
              </a:lnSpc>
            </a:pPr>
            <a:r>
              <a:rPr lang="zh-CN" sz="2400">
                <a:solidFill>
                  <a:srgbClr val="000000"/>
                </a:solidFill>
                <a:ea typeface="宋体" panose="02010600030101010101" pitchFamily="2" charset="-122"/>
                <a:sym typeface="+mn-ea"/>
              </a:rPr>
              <a:t>不亦</a:t>
            </a:r>
            <a:r>
              <a:rPr lang="zh-CN" sz="2400">
                <a:solidFill>
                  <a:srgbClr val="FF0000"/>
                </a:solidFill>
                <a:ea typeface="宋体" panose="02010600030101010101" pitchFamily="2" charset="-122"/>
                <a:sym typeface="+mn-ea"/>
              </a:rPr>
              <a:t>说</a:t>
            </a:r>
            <a:r>
              <a:rPr lang="zh-CN" sz="2400">
                <a:solidFill>
                  <a:srgbClr val="000000"/>
                </a:solidFill>
                <a:ea typeface="宋体" panose="02010600030101010101" pitchFamily="2" charset="-122"/>
                <a:sym typeface="+mn-ea"/>
              </a:rPr>
              <a:t>乎（</a:t>
            </a:r>
            <a:r>
              <a:rPr lang="en-US" altLang="zh-CN" sz="2400">
                <a:solidFill>
                  <a:srgbClr val="000000"/>
                </a:solidFill>
                <a:ea typeface="宋体" panose="02010600030101010101" pitchFamily="2" charset="-122"/>
                <a:sym typeface="+mn-ea"/>
              </a:rPr>
              <a:t>                                     </a:t>
            </a:r>
            <a:r>
              <a:rPr lang="zh-CN" sz="2400">
                <a:solidFill>
                  <a:srgbClr val="000000"/>
                </a:solidFill>
                <a:ea typeface="宋体" panose="02010600030101010101" pitchFamily="2" charset="-122"/>
                <a:sym typeface="+mn-ea"/>
              </a:rPr>
              <a:t>）</a:t>
            </a:r>
            <a:endParaRPr lang="zh-CN" sz="2400">
              <a:solidFill>
                <a:srgbClr val="000000"/>
              </a:solidFill>
              <a:ea typeface="宋体" panose="02010600030101010101" pitchFamily="2" charset="-122"/>
              <a:sym typeface="+mn-ea"/>
            </a:endParaRPr>
          </a:p>
          <a:p>
            <a:pPr>
              <a:lnSpc>
                <a:spcPct val="150000"/>
              </a:lnSpc>
            </a:pPr>
            <a:r>
              <a:rPr lang="zh-CN" sz="2400">
                <a:solidFill>
                  <a:srgbClr val="000000"/>
                </a:solidFill>
                <a:ea typeface="宋体" panose="02010600030101010101" pitchFamily="2" charset="-122"/>
                <a:sym typeface="+mn-ea"/>
              </a:rPr>
              <a:t>吾十</a:t>
            </a:r>
            <a:r>
              <a:rPr lang="zh-CN" sz="2400">
                <a:solidFill>
                  <a:srgbClr val="FF0000"/>
                </a:solidFill>
                <a:ea typeface="宋体" panose="02010600030101010101" pitchFamily="2" charset="-122"/>
                <a:sym typeface="+mn-ea"/>
              </a:rPr>
              <a:t>有</a:t>
            </a:r>
            <a:r>
              <a:rPr lang="zh-CN" sz="2400">
                <a:solidFill>
                  <a:srgbClr val="000000"/>
                </a:solidFill>
                <a:ea typeface="宋体" panose="02010600030101010101" pitchFamily="2" charset="-122"/>
                <a:sym typeface="+mn-ea"/>
              </a:rPr>
              <a:t>五而志于学（</a:t>
            </a:r>
            <a:r>
              <a:rPr lang="en-US" altLang="zh-CN" sz="2400">
                <a:solidFill>
                  <a:srgbClr val="000000"/>
                </a:solidFill>
                <a:ea typeface="宋体" panose="02010600030101010101" pitchFamily="2" charset="-122"/>
                <a:sym typeface="+mn-ea"/>
              </a:rPr>
              <a:t>                                                                     </a:t>
            </a:r>
            <a:r>
              <a:rPr lang="zh-CN" sz="2400">
                <a:solidFill>
                  <a:srgbClr val="000000"/>
                </a:solidFill>
                <a:ea typeface="宋体" panose="02010600030101010101" pitchFamily="2" charset="-122"/>
                <a:sym typeface="+mn-ea"/>
              </a:rPr>
              <a:t>）</a:t>
            </a:r>
            <a:r>
              <a:rPr lang="zh-CN" sz="2400">
                <a:solidFill>
                  <a:srgbClr val="000000"/>
                </a:solidFill>
                <a:ea typeface="宋体" panose="02010600030101010101" pitchFamily="2" charset="-122"/>
                <a:sym typeface="+mn-ea"/>
              </a:rPr>
              <a:t>
</a:t>
            </a:r>
            <a:endParaRPr lang="zh-CN" altLang="en-US" sz="2400">
              <a:solidFill>
                <a:srgbClr val="000000"/>
              </a:solidFill>
              <a:ea typeface="宋体" panose="02010600030101010101" pitchFamily="2" charset="-122"/>
              <a:sym typeface="+mn-ea"/>
            </a:endParaRPr>
          </a:p>
        </p:txBody>
      </p:sp>
      <p:sp>
        <p:nvSpPr>
          <p:cNvPr id="8" name="矩形 7"/>
          <p:cNvSpPr/>
          <p:nvPr/>
        </p:nvSpPr>
        <p:spPr>
          <a:xfrm>
            <a:off x="948362" y="3703272"/>
            <a:ext cx="1723549" cy="64633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gn="just">
              <a:lnSpc>
                <a:spcPct val="150000"/>
              </a:lnSpc>
              <a:spcBef>
                <a:spcPct val="0"/>
              </a:spcBef>
            </a:pPr>
            <a:r>
              <a:rPr lang="zh-CN" altLang="en-US" sz="2400">
                <a:solidFill>
                  <a:srgbClr val="FF0000"/>
                </a:solidFill>
                <a:latin typeface="+mn-ea"/>
              </a:rPr>
              <a:t>可以</a:t>
            </a:r>
            <a:r>
              <a:rPr lang="zh-CN" altLang="en-US" sz="2400">
                <a:solidFill>
                  <a:srgbClr val="000000"/>
                </a:solidFill>
                <a:latin typeface="+mn-ea"/>
              </a:rPr>
              <a:t>为师矣</a:t>
            </a:r>
            <a:endParaRPr lang="en-US" altLang="zh-CN" sz="2400">
              <a:solidFill>
                <a:srgbClr val="000000"/>
              </a:solidFill>
              <a:latin typeface="+mn-ea"/>
            </a:endParaRPr>
          </a:p>
        </p:txBody>
      </p:sp>
      <p:sp>
        <p:nvSpPr>
          <p:cNvPr id="9" name="矩形 8"/>
          <p:cNvSpPr>
            <a:spLocks noChangeArrowheads="1"/>
          </p:cNvSpPr>
          <p:nvPr/>
        </p:nvSpPr>
        <p:spPr bwMode="auto">
          <a:xfrm>
            <a:off x="2869268" y="4199938"/>
            <a:ext cx="2954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gn="just" eaLnBrk="1" hangingPunct="1">
              <a:lnSpc>
                <a:spcPct val="100000"/>
              </a:lnSpc>
              <a:spcBef>
                <a:spcPct val="0"/>
              </a:spcBef>
              <a:buFontTx/>
              <a:buNone/>
            </a:pPr>
            <a:r>
              <a:rPr lang="zh-CN" altLang="en-US" sz="2400">
                <a:solidFill>
                  <a:srgbClr val="FF0000"/>
                </a:solidFill>
                <a:latin typeface="楷体" panose="02010609060101010101" charset="-122"/>
                <a:ea typeface="楷体" panose="02010609060101010101" charset="-122"/>
              </a:rPr>
              <a:t>今：表示许可或能够</a:t>
            </a:r>
            <a:endParaRPr lang="zh-CN" altLang="en-US" sz="2400">
              <a:solidFill>
                <a:srgbClr val="FF0000"/>
              </a:solidFill>
              <a:latin typeface="楷体" panose="02010609060101010101" charset="-122"/>
              <a:ea typeface="楷体" panose="02010609060101010101" charset="-122"/>
            </a:endParaRPr>
          </a:p>
        </p:txBody>
      </p:sp>
      <p:sp>
        <p:nvSpPr>
          <p:cNvPr id="10" name="左大括号 9"/>
          <p:cNvSpPr/>
          <p:nvPr/>
        </p:nvSpPr>
        <p:spPr>
          <a:xfrm>
            <a:off x="2693670" y="3591560"/>
            <a:ext cx="222885" cy="1028700"/>
          </a:xfrm>
          <a:prstGeom prst="lef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defTabSz="914400"/>
            <a:endParaRPr lang="zh-CN" altLang="en-US" sz="2800">
              <a:latin typeface="楷体" panose="02010609060101010101" charset="-122"/>
              <a:ea typeface="楷体" panose="02010609060101010101" charset="-122"/>
            </a:endParaRPr>
          </a:p>
        </p:txBody>
      </p:sp>
      <p:sp>
        <p:nvSpPr>
          <p:cNvPr id="11" name="矩形 10"/>
          <p:cNvSpPr/>
          <p:nvPr/>
        </p:nvSpPr>
        <p:spPr>
          <a:xfrm>
            <a:off x="2901680" y="3585026"/>
            <a:ext cx="2031325"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楷体" panose="02010609060101010101" charset="-122"/>
                <a:ea typeface="楷体" panose="02010609060101010101" charset="-122"/>
              </a:rPr>
              <a:t>古：可以凭借</a:t>
            </a:r>
            <a:endParaRPr lang="zh-CN" altLang="en-US" sz="2400">
              <a:solidFill>
                <a:srgbClr val="FF0000"/>
              </a:solidFill>
              <a:latin typeface="楷体" panose="02010609060101010101" charset="-122"/>
              <a:ea typeface="楷体" panose="02010609060101010101" charset="-122"/>
            </a:endParaRPr>
          </a:p>
        </p:txBody>
      </p:sp>
      <p:sp>
        <p:nvSpPr>
          <p:cNvPr id="12" name="矩形 11"/>
          <p:cNvSpPr/>
          <p:nvPr/>
        </p:nvSpPr>
        <p:spPr>
          <a:xfrm>
            <a:off x="1001067" y="5081956"/>
            <a:ext cx="1723549" cy="64633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indent="0" fontAlgn="auto">
              <a:lnSpc>
                <a:spcPct val="150000"/>
              </a:lnSpc>
              <a:spcAft>
                <a:spcPct val="0"/>
              </a:spcAft>
              <a:defRPr/>
            </a:pPr>
            <a:r>
              <a:rPr lang="zh-CN" altLang="en-US" sz="2400">
                <a:latin typeface="+mn-ea"/>
              </a:rPr>
              <a:t>不亦</a:t>
            </a:r>
            <a:r>
              <a:rPr lang="zh-CN" altLang="en-US" sz="2400">
                <a:solidFill>
                  <a:srgbClr val="FF0000"/>
                </a:solidFill>
                <a:latin typeface="+mn-ea"/>
              </a:rPr>
              <a:t>君子</a:t>
            </a:r>
            <a:r>
              <a:rPr lang="zh-CN" altLang="en-US" sz="2400">
                <a:latin typeface="+mn-ea"/>
              </a:rPr>
              <a:t>乎</a:t>
            </a:r>
            <a:endParaRPr lang="en-US" altLang="zh-CN" sz="2400">
              <a:latin typeface="+mn-ea"/>
            </a:endParaRPr>
          </a:p>
        </p:txBody>
      </p:sp>
      <p:sp>
        <p:nvSpPr>
          <p:cNvPr id="30" name="左大括号 29"/>
          <p:cNvSpPr/>
          <p:nvPr/>
        </p:nvSpPr>
        <p:spPr>
          <a:xfrm>
            <a:off x="2689567" y="4787071"/>
            <a:ext cx="175826" cy="1208622"/>
          </a:xfrm>
          <a:prstGeom prst="lef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defTabSz="914400"/>
            <a:endParaRPr lang="zh-CN" altLang="en-US" sz="2800">
              <a:latin typeface="楷体" panose="02010609060101010101" charset="-122"/>
              <a:ea typeface="楷体" panose="02010609060101010101" charset="-122"/>
            </a:endParaRPr>
          </a:p>
        </p:txBody>
      </p:sp>
      <p:sp>
        <p:nvSpPr>
          <p:cNvPr id="31" name="矩形 30"/>
          <p:cNvSpPr>
            <a:spLocks noChangeArrowheads="1"/>
          </p:cNvSpPr>
          <p:nvPr/>
        </p:nvSpPr>
        <p:spPr bwMode="auto">
          <a:xfrm>
            <a:off x="2860459" y="5340924"/>
            <a:ext cx="32624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Wingdings 2" panose="05020102010507070707" pitchFamily="18" charset="2"/>
              <a:buNone/>
            </a:pPr>
            <a:r>
              <a:rPr lang="zh-CN" altLang="en-US" sz="2400" b="0">
                <a:solidFill>
                  <a:srgbClr val="FF0000"/>
                </a:solidFill>
                <a:latin typeface="楷体" panose="02010609060101010101" charset="-122"/>
                <a:ea typeface="楷体" panose="02010609060101010101" charset="-122"/>
              </a:rPr>
              <a:t>今：泛指品德高尚的人</a:t>
            </a:r>
            <a:endParaRPr lang="zh-CN" altLang="en-US" sz="2400" b="0">
              <a:solidFill>
                <a:srgbClr val="FF0000"/>
              </a:solidFill>
              <a:latin typeface="楷体" panose="02010609060101010101" charset="-122"/>
              <a:ea typeface="楷体" panose="02010609060101010101" charset="-122"/>
            </a:endParaRPr>
          </a:p>
        </p:txBody>
      </p:sp>
      <p:sp>
        <p:nvSpPr>
          <p:cNvPr id="32" name="矩形 31"/>
          <p:cNvSpPr/>
          <p:nvPr/>
        </p:nvSpPr>
        <p:spPr>
          <a:xfrm>
            <a:off x="2860459" y="4632199"/>
            <a:ext cx="3262432" cy="64633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400">
                <a:solidFill>
                  <a:srgbClr val="FF0000"/>
                </a:solidFill>
                <a:latin typeface="楷体" panose="02010609060101010101" charset="-122"/>
                <a:ea typeface="楷体" panose="02010609060101010101" charset="-122"/>
              </a:rPr>
              <a:t>古：道德上有修养的人</a:t>
            </a:r>
            <a:endParaRPr lang="zh-CN" altLang="en-US" sz="2400">
              <a:solidFill>
                <a:srgbClr val="FF0000"/>
              </a:solidFill>
              <a:latin typeface="楷体" panose="02010609060101010101" charset="-122"/>
              <a:ea typeface="楷体" panose="02010609060101010101" charset="-122"/>
            </a:endParaRPr>
          </a:p>
        </p:txBody>
      </p:sp>
      <p:sp>
        <p:nvSpPr>
          <p:cNvPr id="33" name="矩形 32"/>
          <p:cNvSpPr/>
          <p:nvPr/>
        </p:nvSpPr>
        <p:spPr>
          <a:xfrm>
            <a:off x="6154583" y="3887938"/>
            <a:ext cx="2339102"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fontAlgn="auto">
              <a:spcAft>
                <a:spcPct val="0"/>
              </a:spcAft>
              <a:defRPr/>
            </a:pPr>
            <a:r>
              <a:rPr lang="zh-CN" altLang="en-US" sz="2400">
                <a:solidFill>
                  <a:srgbClr val="FF0000"/>
                </a:solidFill>
                <a:latin typeface="+mn-ea"/>
              </a:rPr>
              <a:t>匹夫</a:t>
            </a:r>
            <a:r>
              <a:rPr lang="zh-CN" altLang="en-US" sz="2400">
                <a:latin typeface="+mn-ea"/>
              </a:rPr>
              <a:t>不可夺志也</a:t>
            </a:r>
            <a:endParaRPr lang="en-US" altLang="zh-CN" sz="2400">
              <a:latin typeface="+mn-ea"/>
            </a:endParaRPr>
          </a:p>
        </p:txBody>
      </p:sp>
      <p:sp>
        <p:nvSpPr>
          <p:cNvPr id="34" name="矩形 33"/>
          <p:cNvSpPr>
            <a:spLocks noChangeArrowheads="1"/>
          </p:cNvSpPr>
          <p:nvPr/>
        </p:nvSpPr>
        <p:spPr bwMode="auto">
          <a:xfrm>
            <a:off x="8708399" y="3433074"/>
            <a:ext cx="2057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Wingdings 2" panose="05020102010507070707" pitchFamily="18" charset="2"/>
              <a:buNone/>
            </a:pPr>
            <a:r>
              <a:rPr lang="zh-CN" altLang="en-US" sz="2400" b="0">
                <a:solidFill>
                  <a:srgbClr val="FF0000"/>
                </a:solidFill>
                <a:latin typeface="楷体" panose="02010609060101010101" charset="-122"/>
                <a:ea typeface="楷体" panose="02010609060101010101" charset="-122"/>
              </a:rPr>
              <a:t>古：普通人</a:t>
            </a:r>
            <a:endParaRPr lang="zh-CN" altLang="en-US" sz="2400" b="0">
              <a:solidFill>
                <a:srgbClr val="FF0000"/>
              </a:solidFill>
              <a:latin typeface="楷体" panose="02010609060101010101" charset="-122"/>
              <a:ea typeface="楷体" panose="02010609060101010101" charset="-122"/>
            </a:endParaRPr>
          </a:p>
        </p:txBody>
      </p:sp>
      <p:sp>
        <p:nvSpPr>
          <p:cNvPr id="35" name="矩形 34"/>
          <p:cNvSpPr/>
          <p:nvPr/>
        </p:nvSpPr>
        <p:spPr>
          <a:xfrm>
            <a:off x="6515065" y="5120564"/>
            <a:ext cx="2031325"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fontAlgn="auto">
              <a:spcAft>
                <a:spcPct val="0"/>
              </a:spcAft>
              <a:defRPr/>
            </a:pPr>
            <a:r>
              <a:rPr lang="zh-CN" altLang="en-US" sz="2400">
                <a:latin typeface="+mn-ea"/>
              </a:rPr>
              <a:t>吾日</a:t>
            </a:r>
            <a:r>
              <a:rPr lang="zh-CN" altLang="en-US" sz="2400">
                <a:solidFill>
                  <a:srgbClr val="FF0000"/>
                </a:solidFill>
                <a:latin typeface="+mn-ea"/>
              </a:rPr>
              <a:t>三</a:t>
            </a:r>
            <a:r>
              <a:rPr lang="zh-CN" altLang="en-US" sz="2400">
                <a:latin typeface="+mn-ea"/>
              </a:rPr>
              <a:t>省吾身</a:t>
            </a:r>
            <a:endParaRPr lang="zh-CN" altLang="en-US" sz="2400">
              <a:latin typeface="+mn-ea"/>
            </a:endParaRPr>
          </a:p>
        </p:txBody>
      </p:sp>
      <p:sp>
        <p:nvSpPr>
          <p:cNvPr id="36" name="矩形 35"/>
          <p:cNvSpPr>
            <a:spLocks noChangeArrowheads="1"/>
          </p:cNvSpPr>
          <p:nvPr/>
        </p:nvSpPr>
        <p:spPr bwMode="auto">
          <a:xfrm>
            <a:off x="8799992" y="5349358"/>
            <a:ext cx="2357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Wingdings 2" panose="05020102010507070707" pitchFamily="18" charset="2"/>
              <a:buNone/>
            </a:pPr>
            <a:r>
              <a:rPr lang="zh-CN" altLang="en-US" sz="2400" b="0">
                <a:solidFill>
                  <a:srgbClr val="FF0000"/>
                </a:solidFill>
                <a:latin typeface="楷体" panose="02010609060101010101" charset="-122"/>
                <a:ea typeface="楷体" panose="02010609060101010101" charset="-122"/>
              </a:rPr>
              <a:t>今：数词，三</a:t>
            </a:r>
            <a:endParaRPr lang="zh-CN" altLang="en-US" sz="2400" b="0">
              <a:solidFill>
                <a:srgbClr val="FF0000"/>
              </a:solidFill>
              <a:latin typeface="楷体" panose="02010609060101010101" charset="-122"/>
              <a:ea typeface="楷体" panose="02010609060101010101" charset="-122"/>
            </a:endParaRPr>
          </a:p>
        </p:txBody>
      </p:sp>
      <p:sp>
        <p:nvSpPr>
          <p:cNvPr id="37" name="左大括号 36"/>
          <p:cNvSpPr/>
          <p:nvPr/>
        </p:nvSpPr>
        <p:spPr>
          <a:xfrm>
            <a:off x="8524240" y="3632835"/>
            <a:ext cx="222885" cy="1028700"/>
          </a:xfrm>
          <a:prstGeom prst="lef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gn="ctr"/>
            <a:endParaRPr lang="zh-CN" altLang="en-US" sz="2400">
              <a:latin typeface="楷体" panose="02010609060101010101" charset="-122"/>
              <a:ea typeface="楷体" panose="02010609060101010101" charset="-122"/>
            </a:endParaRPr>
          </a:p>
        </p:txBody>
      </p:sp>
      <p:sp>
        <p:nvSpPr>
          <p:cNvPr id="38" name="矩形 37"/>
          <p:cNvSpPr/>
          <p:nvPr/>
        </p:nvSpPr>
        <p:spPr>
          <a:xfrm>
            <a:off x="8708390" y="4072890"/>
            <a:ext cx="3123565" cy="64516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400">
                <a:solidFill>
                  <a:srgbClr val="FF0000"/>
                </a:solidFill>
                <a:latin typeface="楷体" panose="02010609060101010101" charset="-122"/>
                <a:ea typeface="楷体" panose="02010609060101010101" charset="-122"/>
              </a:rPr>
              <a:t>今：无学识智谋的人</a:t>
            </a:r>
            <a:endParaRPr lang="zh-CN" altLang="en-US" sz="2400">
              <a:solidFill>
                <a:srgbClr val="FF0000"/>
              </a:solidFill>
              <a:latin typeface="楷体" panose="02010609060101010101" charset="-122"/>
              <a:ea typeface="楷体" panose="02010609060101010101" charset="-122"/>
            </a:endParaRPr>
          </a:p>
        </p:txBody>
      </p:sp>
      <p:sp>
        <p:nvSpPr>
          <p:cNvPr id="39" name="左大括号 38"/>
          <p:cNvSpPr/>
          <p:nvPr/>
        </p:nvSpPr>
        <p:spPr>
          <a:xfrm>
            <a:off x="8585278" y="4787071"/>
            <a:ext cx="175826" cy="1208622"/>
          </a:xfrm>
          <a:prstGeom prst="lef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gn="ctr"/>
            <a:endParaRPr lang="zh-CN" altLang="en-US" sz="2400">
              <a:latin typeface="楷体" panose="02010609060101010101" charset="-122"/>
              <a:ea typeface="楷体" panose="02010609060101010101" charset="-122"/>
            </a:endParaRPr>
          </a:p>
        </p:txBody>
      </p:sp>
      <p:sp>
        <p:nvSpPr>
          <p:cNvPr id="40" name="矩形 39"/>
          <p:cNvSpPr/>
          <p:nvPr/>
        </p:nvSpPr>
        <p:spPr>
          <a:xfrm>
            <a:off x="8823823" y="4632199"/>
            <a:ext cx="1415772" cy="64633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400">
                <a:solidFill>
                  <a:srgbClr val="FF0000"/>
                </a:solidFill>
                <a:latin typeface="楷体" panose="02010609060101010101" charset="-122"/>
                <a:ea typeface="楷体" panose="02010609060101010101" charset="-122"/>
              </a:rPr>
              <a:t>古：多次</a:t>
            </a:r>
            <a:endParaRPr lang="zh-CN" altLang="en-US" sz="2400">
              <a:solidFill>
                <a:srgbClr val="FF0000"/>
              </a:solidFill>
              <a:latin typeface="楷体" panose="02010609060101010101" charset="-122"/>
              <a:ea typeface="楷体" panose="02010609060101010101" charset="-122"/>
            </a:endParaRPr>
          </a:p>
        </p:txBody>
      </p:sp>
      <p:sp>
        <p:nvSpPr>
          <p:cNvPr id="43" name="文本框 42"/>
          <p:cNvSpPr txBox="1"/>
          <p:nvPr/>
        </p:nvSpPr>
        <p:spPr>
          <a:xfrm>
            <a:off x="2693670" y="1953260"/>
            <a:ext cx="2399030" cy="460375"/>
          </a:xfrm>
          <a:prstGeom prst="rect">
            <a:avLst/>
          </a:prstGeom>
          <a:noFill/>
        </p:spPr>
        <p:txBody>
          <a:bodyPr wrap="square" rtlCol="0">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同“悦”，愉快</a:t>
            </a:r>
            <a:endParaRPr lang="zh-CN" sz="240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44" name="文本框 43"/>
          <p:cNvSpPr txBox="1"/>
          <p:nvPr/>
        </p:nvSpPr>
        <p:spPr>
          <a:xfrm>
            <a:off x="3966845" y="2453640"/>
            <a:ext cx="4526915" cy="460375"/>
          </a:xfrm>
          <a:prstGeom prst="rect">
            <a:avLst/>
          </a:prstGeom>
          <a:noFill/>
        </p:spPr>
        <p:txBody>
          <a:bodyPr wrap="square" rtlCol="0">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同“又”，用于整数和零数之间</a:t>
            </a:r>
            <a:endParaRPr lang="zh-CN" sz="24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left)">
                                      <p:cBhvr>
                                        <p:cTn id="5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11" grpId="0"/>
      <p:bldP spid="9" grpId="0"/>
      <p:bldP spid="34" grpId="0"/>
      <p:bldP spid="38" grpId="0"/>
      <p:bldP spid="32" grpId="0"/>
      <p:bldP spid="31" grpId="0"/>
      <p:bldP spid="40"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custDataLst>
              <p:tags r:id="rId1"/>
            </p:custDataLst>
          </p:nvPr>
        </p:nvSpPr>
        <p:spPr>
          <a:xfrm>
            <a:off x="2036343" y="4470752"/>
            <a:ext cx="8726505"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latin typeface="+mn-ea"/>
              </a:rPr>
              <a:t>知之者不如好</a:t>
            </a:r>
            <a:r>
              <a:rPr lang="zh-CN" altLang="en-US" sz="2400">
                <a:solidFill>
                  <a:srgbClr val="FF0000"/>
                </a:solidFill>
                <a:latin typeface="+mn-ea"/>
              </a:rPr>
              <a:t>之</a:t>
            </a:r>
            <a:r>
              <a:rPr lang="zh-CN" altLang="en-US" sz="2400">
                <a:latin typeface="+mn-ea"/>
              </a:rPr>
              <a:t>者（                             ）</a:t>
            </a:r>
            <a:endParaRPr lang="zh-CN" altLang="en-US" sz="2400">
              <a:latin typeface="+mn-ea"/>
            </a:endParaRPr>
          </a:p>
        </p:txBody>
      </p:sp>
      <p:sp>
        <p:nvSpPr>
          <p:cNvPr id="8" name="矩形 7"/>
          <p:cNvSpPr/>
          <p:nvPr>
            <p:custDataLst>
              <p:tags r:id="rId2"/>
            </p:custDataLst>
          </p:nvPr>
        </p:nvSpPr>
        <p:spPr>
          <a:xfrm>
            <a:off x="1074417" y="1448645"/>
            <a:ext cx="1744980" cy="645160"/>
          </a:xfrm>
          <a:prstGeom prst="rect">
            <a:avLst/>
          </a:prstGeom>
        </p:spPr>
        <p:txBody>
          <a:bodyPr wrap="none">
            <a:spAutoFit/>
          </a:bodyPr>
          <a:lstStyle/>
          <a:p>
            <a:pPr marL="342900" indent="-342900" defTabSz="914400">
              <a:lnSpc>
                <a:spcPct val="150000"/>
              </a:lnSpc>
              <a:spcBef>
                <a:spcPts val="2700"/>
              </a:spcBef>
              <a:buFont typeface="Wingdings" panose="05000000000000000000" charset="0"/>
              <a:buChar char="p"/>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pPr>
            <a:r>
              <a:rPr lang="zh-CN" altLang="en-US" sz="2400" smtClean="0">
                <a:latin typeface="+mn-ea"/>
              </a:rPr>
              <a:t>一</a:t>
            </a:r>
            <a:r>
              <a:rPr lang="zh-CN" altLang="en-US" sz="2400">
                <a:latin typeface="+mn-ea"/>
              </a:rPr>
              <a:t>词多义</a:t>
            </a:r>
            <a:endParaRPr lang="zh-CN" altLang="en-US" sz="2400">
              <a:latin typeface="+mn-ea"/>
            </a:endParaRPr>
          </a:p>
        </p:txBody>
      </p:sp>
      <p:sp>
        <p:nvSpPr>
          <p:cNvPr id="9" name="文本框 7"/>
          <p:cNvSpPr txBox="1"/>
          <p:nvPr>
            <p:custDataLst>
              <p:tags r:id="rId3"/>
            </p:custDataLst>
          </p:nvPr>
        </p:nvSpPr>
        <p:spPr>
          <a:xfrm>
            <a:off x="1242063" y="2622013"/>
            <a:ext cx="696133"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mn-ea"/>
              </a:rPr>
              <a:t>知</a:t>
            </a:r>
            <a:endParaRPr lang="zh-CN" altLang="en-US" sz="2400">
              <a:solidFill>
                <a:srgbClr val="FF0000"/>
              </a:solidFill>
              <a:latin typeface="+mn-ea"/>
            </a:endParaRPr>
          </a:p>
        </p:txBody>
      </p:sp>
      <p:sp>
        <p:nvSpPr>
          <p:cNvPr id="10" name="左大括号 9"/>
          <p:cNvSpPr/>
          <p:nvPr>
            <p:custDataLst>
              <p:tags r:id="rId4"/>
            </p:custDataLst>
          </p:nvPr>
        </p:nvSpPr>
        <p:spPr>
          <a:xfrm>
            <a:off x="1802765" y="2236470"/>
            <a:ext cx="234315" cy="106934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gn="ctr"/>
            <a:endParaRPr lang="zh-CN" altLang="en-US" sz="2400">
              <a:latin typeface="楷体" panose="02010609060101010101" charset="-122"/>
              <a:ea typeface="楷体" panose="02010609060101010101" charset="-122"/>
            </a:endParaRPr>
          </a:p>
        </p:txBody>
      </p:sp>
      <p:sp>
        <p:nvSpPr>
          <p:cNvPr id="11" name="矩形 10"/>
          <p:cNvSpPr/>
          <p:nvPr>
            <p:custDataLst>
              <p:tags r:id="rId5"/>
            </p:custDataLst>
          </p:nvPr>
        </p:nvSpPr>
        <p:spPr>
          <a:xfrm>
            <a:off x="2036167" y="2212007"/>
            <a:ext cx="4489637"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latin typeface="+mn-ea"/>
              </a:rPr>
              <a:t>人不</a:t>
            </a:r>
            <a:r>
              <a:rPr lang="zh-CN" altLang="en-US" sz="2400">
                <a:solidFill>
                  <a:srgbClr val="FF0000"/>
                </a:solidFill>
                <a:latin typeface="+mn-ea"/>
              </a:rPr>
              <a:t>知</a:t>
            </a:r>
            <a:r>
              <a:rPr lang="zh-CN" altLang="en-US" sz="2400">
                <a:latin typeface="+mn-ea"/>
              </a:rPr>
              <a:t>而不愠（           ）</a:t>
            </a:r>
            <a:endParaRPr lang="zh-CN" altLang="en-US" sz="2400">
              <a:latin typeface="+mn-ea"/>
            </a:endParaRPr>
          </a:p>
        </p:txBody>
      </p:sp>
      <p:sp>
        <p:nvSpPr>
          <p:cNvPr id="12" name="矩形 11"/>
          <p:cNvSpPr/>
          <p:nvPr>
            <p:custDataLst>
              <p:tags r:id="rId6"/>
            </p:custDataLst>
          </p:nvPr>
        </p:nvSpPr>
        <p:spPr>
          <a:xfrm>
            <a:off x="2036167" y="2921205"/>
            <a:ext cx="4279964"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latin typeface="+mn-ea"/>
              </a:rPr>
              <a:t>温故而</a:t>
            </a:r>
            <a:r>
              <a:rPr lang="zh-CN" altLang="en-US" sz="2400">
                <a:solidFill>
                  <a:srgbClr val="FF0000"/>
                </a:solidFill>
                <a:latin typeface="+mn-ea"/>
              </a:rPr>
              <a:t>知</a:t>
            </a:r>
            <a:r>
              <a:rPr lang="zh-CN" altLang="en-US" sz="2400">
                <a:latin typeface="+mn-ea"/>
              </a:rPr>
              <a:t>新（            ）</a:t>
            </a:r>
            <a:endParaRPr lang="zh-CN" altLang="en-US" sz="2400">
              <a:latin typeface="+mn-ea"/>
            </a:endParaRPr>
          </a:p>
        </p:txBody>
      </p:sp>
      <p:sp>
        <p:nvSpPr>
          <p:cNvPr id="13" name="文本框 11"/>
          <p:cNvSpPr txBox="1"/>
          <p:nvPr/>
        </p:nvSpPr>
        <p:spPr>
          <a:xfrm>
            <a:off x="4196718" y="2201516"/>
            <a:ext cx="174691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楷体" panose="02010609060101010101" charset="-122"/>
                <a:ea typeface="楷体" panose="02010609060101010101" charset="-122"/>
              </a:rPr>
              <a:t>动词，了解</a:t>
            </a:r>
            <a:endParaRPr lang="zh-CN" altLang="en-US" sz="2400">
              <a:solidFill>
                <a:srgbClr val="FF0000"/>
              </a:solidFill>
              <a:latin typeface="楷体" panose="02010609060101010101" charset="-122"/>
              <a:ea typeface="楷体" panose="02010609060101010101" charset="-122"/>
            </a:endParaRPr>
          </a:p>
        </p:txBody>
      </p:sp>
      <p:sp>
        <p:nvSpPr>
          <p:cNvPr id="14" name="文本框 12"/>
          <p:cNvSpPr txBox="1"/>
          <p:nvPr/>
        </p:nvSpPr>
        <p:spPr>
          <a:xfrm>
            <a:off x="3904824" y="2935161"/>
            <a:ext cx="1770693"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楷体" panose="02010609060101010101" charset="-122"/>
                <a:ea typeface="楷体" panose="02010609060101010101" charset="-122"/>
              </a:rPr>
              <a:t>动词，得到</a:t>
            </a:r>
            <a:endParaRPr lang="zh-CN" altLang="en-US" sz="2400">
              <a:solidFill>
                <a:srgbClr val="FF0000"/>
              </a:solidFill>
              <a:latin typeface="楷体" panose="02010609060101010101" charset="-122"/>
              <a:ea typeface="楷体" panose="02010609060101010101" charset="-122"/>
            </a:endParaRPr>
          </a:p>
        </p:txBody>
      </p:sp>
      <p:sp>
        <p:nvSpPr>
          <p:cNvPr id="15" name="文本框 13"/>
          <p:cNvSpPr txBox="1"/>
          <p:nvPr>
            <p:custDataLst>
              <p:tags r:id="rId7"/>
            </p:custDataLst>
          </p:nvPr>
        </p:nvSpPr>
        <p:spPr>
          <a:xfrm>
            <a:off x="1312696" y="4206295"/>
            <a:ext cx="501262"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mn-ea"/>
              </a:rPr>
              <a:t>之</a:t>
            </a:r>
            <a:endParaRPr lang="zh-CN" altLang="en-US" sz="2400">
              <a:solidFill>
                <a:srgbClr val="FF0000"/>
              </a:solidFill>
              <a:latin typeface="+mn-ea"/>
            </a:endParaRPr>
          </a:p>
        </p:txBody>
      </p:sp>
      <p:sp>
        <p:nvSpPr>
          <p:cNvPr id="16" name="左大括号 15"/>
          <p:cNvSpPr/>
          <p:nvPr>
            <p:custDataLst>
              <p:tags r:id="rId8"/>
            </p:custDataLst>
          </p:nvPr>
        </p:nvSpPr>
        <p:spPr>
          <a:xfrm>
            <a:off x="1802765" y="3830955"/>
            <a:ext cx="234315" cy="106934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gn="ctr"/>
            <a:endParaRPr lang="zh-CN" altLang="en-US" sz="2400">
              <a:latin typeface="楷体" panose="02010609060101010101" charset="-122"/>
              <a:ea typeface="楷体" panose="02010609060101010101" charset="-122"/>
            </a:endParaRPr>
          </a:p>
        </p:txBody>
      </p:sp>
      <p:sp>
        <p:nvSpPr>
          <p:cNvPr id="17" name="矩形 16"/>
          <p:cNvSpPr/>
          <p:nvPr>
            <p:custDataLst>
              <p:tags r:id="rId9"/>
            </p:custDataLst>
          </p:nvPr>
        </p:nvSpPr>
        <p:spPr>
          <a:xfrm>
            <a:off x="1988718" y="3841865"/>
            <a:ext cx="7770203"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latin typeface="+mn-ea"/>
              </a:rPr>
              <a:t>学而时习</a:t>
            </a:r>
            <a:r>
              <a:rPr lang="zh-CN" altLang="en-US" sz="2400">
                <a:solidFill>
                  <a:srgbClr val="FF0000"/>
                </a:solidFill>
                <a:latin typeface="+mn-ea"/>
              </a:rPr>
              <a:t>之</a:t>
            </a:r>
            <a:r>
              <a:rPr lang="zh-CN" altLang="en-US" sz="2400">
                <a:latin typeface="+mn-ea"/>
              </a:rPr>
              <a:t>（                      ）</a:t>
            </a:r>
            <a:endParaRPr lang="zh-CN" altLang="en-US" sz="2400">
              <a:latin typeface="+mn-ea"/>
            </a:endParaRPr>
          </a:p>
        </p:txBody>
      </p:sp>
      <p:sp>
        <p:nvSpPr>
          <p:cNvPr id="19" name="文本框 17"/>
          <p:cNvSpPr txBox="1"/>
          <p:nvPr/>
        </p:nvSpPr>
        <p:spPr>
          <a:xfrm>
            <a:off x="3857375" y="3841865"/>
            <a:ext cx="4050253"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楷体" panose="02010609060101010101" charset="-122"/>
                <a:ea typeface="楷体" panose="02010609060101010101" charset="-122"/>
              </a:rPr>
              <a:t>代词，代指学到的东西</a:t>
            </a:r>
            <a:endParaRPr lang="zh-CN" altLang="en-US" sz="2400">
              <a:solidFill>
                <a:srgbClr val="FF0000"/>
              </a:solidFill>
              <a:latin typeface="楷体" panose="02010609060101010101" charset="-122"/>
              <a:ea typeface="楷体" panose="02010609060101010101" charset="-122"/>
            </a:endParaRPr>
          </a:p>
        </p:txBody>
      </p:sp>
      <p:sp>
        <p:nvSpPr>
          <p:cNvPr id="20" name="文本框 18"/>
          <p:cNvSpPr txBox="1"/>
          <p:nvPr/>
        </p:nvSpPr>
        <p:spPr>
          <a:xfrm>
            <a:off x="4769041" y="4470765"/>
            <a:ext cx="4658294"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r>
              <a:rPr lang="zh-CN" altLang="en-US" sz="2400">
                <a:solidFill>
                  <a:srgbClr val="FF0000"/>
                </a:solidFill>
                <a:latin typeface="楷体" panose="02010609060101010101" charset="-122"/>
                <a:ea typeface="楷体" panose="02010609060101010101" charset="-122"/>
              </a:rPr>
              <a:t>代词，它，文中代指学问和事业</a:t>
            </a:r>
            <a:endParaRPr lang="zh-CN" altLang="en-US" sz="2400">
              <a:solidFill>
                <a:srgbClr val="FF0000"/>
              </a:solidFill>
              <a:latin typeface="楷体" panose="02010609060101010101" charset="-122"/>
              <a:ea typeface="楷体" panose="02010609060101010101" charset="-122"/>
            </a:endParaRPr>
          </a:p>
        </p:txBody>
      </p:sp>
      <p:sp>
        <p:nvSpPr>
          <p:cNvPr id="42" name="文本框 41"/>
          <p:cNvSpPr txBox="1"/>
          <p:nvPr>
            <p:custDataLst>
              <p:tags r:id="rId10"/>
            </p:custDataLst>
          </p:nvPr>
        </p:nvSpPr>
        <p:spPr>
          <a:xfrm>
            <a:off x="1816604" y="628700"/>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custDataLst>
              <p:tags r:id="rId1"/>
            </p:custDataLst>
          </p:nvPr>
        </p:nvSpPr>
        <p:spPr>
          <a:xfrm>
            <a:off x="1094190" y="1287666"/>
            <a:ext cx="2185214" cy="64633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lnSpc>
                <a:spcPct val="150000"/>
              </a:lnSpc>
              <a:spcBef>
                <a:spcPct val="50000"/>
              </a:spcBef>
              <a:buSzTx/>
            </a:pPr>
            <a:r>
              <a:rPr lang="zh-CN" altLang="en-US" sz="2400" smtClean="0">
                <a:latin typeface="+mn-ea"/>
              </a:rPr>
              <a:t>（</a:t>
            </a:r>
            <a:r>
              <a:rPr lang="en-US" altLang="zh-CN" sz="2400" smtClean="0">
                <a:latin typeface="+mn-ea"/>
              </a:rPr>
              <a:t>4</a:t>
            </a:r>
            <a:r>
              <a:rPr lang="zh-CN" altLang="en-US" sz="2400" smtClean="0">
                <a:latin typeface="+mn-ea"/>
              </a:rPr>
              <a:t>）词类</a:t>
            </a:r>
            <a:r>
              <a:rPr lang="zh-CN" altLang="en-US" sz="2400">
                <a:latin typeface="+mn-ea"/>
              </a:rPr>
              <a:t>活用</a:t>
            </a:r>
            <a:endParaRPr lang="zh-CN" altLang="en-US" sz="2400">
              <a:latin typeface="+mn-ea"/>
            </a:endParaRPr>
          </a:p>
        </p:txBody>
      </p:sp>
      <p:sp>
        <p:nvSpPr>
          <p:cNvPr id="22" name="矩形 21"/>
          <p:cNvSpPr>
            <a:spLocks noChangeArrowheads="1"/>
          </p:cNvSpPr>
          <p:nvPr/>
        </p:nvSpPr>
        <p:spPr bwMode="auto">
          <a:xfrm>
            <a:off x="2919412" y="2135854"/>
            <a:ext cx="2954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nSpc>
                <a:spcPct val="100000"/>
              </a:lnSpc>
              <a:spcBef>
                <a:spcPct val="0"/>
              </a:spcBef>
              <a:buFontTx/>
              <a:buNone/>
            </a:pPr>
            <a:r>
              <a:rPr lang="zh-CN" altLang="en-US" sz="2400">
                <a:solidFill>
                  <a:srgbClr val="FF0000"/>
                </a:solidFill>
                <a:latin typeface="楷体" panose="02010609060101010101" charset="-122"/>
                <a:ea typeface="楷体" panose="02010609060101010101" charset="-122"/>
              </a:rPr>
              <a:t>名词作状语，按时。</a:t>
            </a:r>
            <a:endParaRPr lang="zh-CN" altLang="en-US" sz="2400">
              <a:solidFill>
                <a:srgbClr val="FF0000"/>
              </a:solidFill>
              <a:latin typeface="楷体" panose="02010609060101010101" charset="-122"/>
              <a:ea typeface="楷体" panose="02010609060101010101" charset="-122"/>
            </a:endParaRPr>
          </a:p>
        </p:txBody>
      </p:sp>
      <p:sp>
        <p:nvSpPr>
          <p:cNvPr id="23" name="矩形 22"/>
          <p:cNvSpPr>
            <a:spLocks noChangeArrowheads="1"/>
          </p:cNvSpPr>
          <p:nvPr/>
        </p:nvSpPr>
        <p:spPr bwMode="auto">
          <a:xfrm>
            <a:off x="3211723" y="2659120"/>
            <a:ext cx="2954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nSpc>
                <a:spcPct val="100000"/>
              </a:lnSpc>
              <a:spcBef>
                <a:spcPct val="0"/>
              </a:spcBef>
              <a:buFontTx/>
              <a:buNone/>
            </a:pPr>
            <a:r>
              <a:rPr lang="zh-CN" altLang="en-US" sz="2400">
                <a:solidFill>
                  <a:srgbClr val="FF0000"/>
                </a:solidFill>
                <a:latin typeface="楷体" panose="02010609060101010101" charset="-122"/>
                <a:ea typeface="楷体" panose="02010609060101010101" charset="-122"/>
              </a:rPr>
              <a:t>名词作状语，每天。</a:t>
            </a:r>
            <a:endParaRPr lang="zh-CN" altLang="en-US" sz="2400">
              <a:solidFill>
                <a:srgbClr val="FF0000"/>
              </a:solidFill>
              <a:latin typeface="楷体" panose="02010609060101010101" charset="-122"/>
              <a:ea typeface="楷体" panose="02010609060101010101" charset="-122"/>
            </a:endParaRPr>
          </a:p>
        </p:txBody>
      </p:sp>
      <p:sp>
        <p:nvSpPr>
          <p:cNvPr id="24" name="矩形 23"/>
          <p:cNvSpPr>
            <a:spLocks noChangeArrowheads="1"/>
          </p:cNvSpPr>
          <p:nvPr/>
        </p:nvSpPr>
        <p:spPr bwMode="auto">
          <a:xfrm>
            <a:off x="2623338" y="3212607"/>
            <a:ext cx="48013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nSpc>
                <a:spcPct val="100000"/>
              </a:lnSpc>
              <a:spcBef>
                <a:spcPct val="0"/>
              </a:spcBef>
              <a:buFontTx/>
              <a:buNone/>
            </a:pPr>
            <a:r>
              <a:rPr lang="zh-CN" altLang="en-US" sz="2400">
                <a:solidFill>
                  <a:srgbClr val="FF0000"/>
                </a:solidFill>
                <a:latin typeface="楷体" panose="02010609060101010101" charset="-122"/>
                <a:ea typeface="楷体" panose="02010609060101010101" charset="-122"/>
              </a:rPr>
              <a:t>动词用作名词，老师传授的知识。</a:t>
            </a:r>
            <a:endParaRPr lang="zh-CN" altLang="en-US" sz="2400">
              <a:solidFill>
                <a:srgbClr val="FF0000"/>
              </a:solidFill>
              <a:latin typeface="楷体" panose="02010609060101010101" charset="-122"/>
              <a:ea typeface="楷体" panose="02010609060101010101" charset="-122"/>
            </a:endParaRPr>
          </a:p>
        </p:txBody>
      </p:sp>
      <p:sp>
        <p:nvSpPr>
          <p:cNvPr id="25" name="矩形 24"/>
          <p:cNvSpPr>
            <a:spLocks noChangeArrowheads="1"/>
          </p:cNvSpPr>
          <p:nvPr/>
        </p:nvSpPr>
        <p:spPr bwMode="auto">
          <a:xfrm>
            <a:off x="2919095" y="3764280"/>
            <a:ext cx="85464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nSpc>
                <a:spcPct val="150000"/>
              </a:lnSpc>
              <a:spcBef>
                <a:spcPct val="0"/>
              </a:spcBef>
              <a:buFontTx/>
              <a:buNone/>
            </a:pPr>
            <a:r>
              <a:rPr lang="zh-CN" altLang="en-US" sz="2400">
                <a:solidFill>
                  <a:srgbClr val="FF0000"/>
                </a:solidFill>
                <a:latin typeface="楷体" panose="02010609060101010101" charset="-122"/>
                <a:ea typeface="楷体" panose="02010609060101010101" charset="-122"/>
              </a:rPr>
              <a:t>形容词活用作名词，译作“旧的知识”和“新的理解和体会”。</a:t>
            </a:r>
            <a:endParaRPr lang="zh-CN" altLang="en-US" sz="2400">
              <a:solidFill>
                <a:srgbClr val="FF0000"/>
              </a:solidFill>
              <a:latin typeface="楷体" panose="02010609060101010101" charset="-122"/>
              <a:ea typeface="楷体" panose="02010609060101010101" charset="-122"/>
            </a:endParaRPr>
          </a:p>
        </p:txBody>
      </p:sp>
      <p:sp>
        <p:nvSpPr>
          <p:cNvPr id="26" name="矩形 25"/>
          <p:cNvSpPr/>
          <p:nvPr>
            <p:custDataLst>
              <p:tags r:id="rId2"/>
            </p:custDataLst>
          </p:nvPr>
        </p:nvSpPr>
        <p:spPr>
          <a:xfrm>
            <a:off x="1094191" y="2127491"/>
            <a:ext cx="2031325"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400">
                <a:latin typeface="+mn-ea"/>
              </a:rPr>
              <a:t>学而</a:t>
            </a:r>
            <a:r>
              <a:rPr lang="zh-CN" altLang="en-US" sz="2400">
                <a:solidFill>
                  <a:srgbClr val="FF0000"/>
                </a:solidFill>
                <a:latin typeface="+mn-ea"/>
              </a:rPr>
              <a:t>时</a:t>
            </a:r>
            <a:r>
              <a:rPr lang="zh-CN" altLang="en-US" sz="2400">
                <a:latin typeface="+mn-ea"/>
              </a:rPr>
              <a:t>习之：</a:t>
            </a:r>
            <a:endParaRPr lang="en-US" altLang="zh-CN" sz="2400">
              <a:latin typeface="+mn-ea"/>
            </a:endParaRPr>
          </a:p>
        </p:txBody>
      </p:sp>
      <p:sp>
        <p:nvSpPr>
          <p:cNvPr id="27" name="矩形 26"/>
          <p:cNvSpPr/>
          <p:nvPr>
            <p:custDataLst>
              <p:tags r:id="rId3"/>
            </p:custDataLst>
          </p:nvPr>
        </p:nvSpPr>
        <p:spPr>
          <a:xfrm>
            <a:off x="1094190" y="2666163"/>
            <a:ext cx="2339102"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400">
                <a:latin typeface="+mn-ea"/>
              </a:rPr>
              <a:t>吾</a:t>
            </a:r>
            <a:r>
              <a:rPr lang="zh-CN" altLang="en-US" sz="2400">
                <a:solidFill>
                  <a:srgbClr val="FF0000"/>
                </a:solidFill>
                <a:latin typeface="+mn-ea"/>
              </a:rPr>
              <a:t>日</a:t>
            </a:r>
            <a:r>
              <a:rPr lang="zh-CN" altLang="en-US" sz="2400">
                <a:latin typeface="+mn-ea"/>
              </a:rPr>
              <a:t>三省吾身：</a:t>
            </a:r>
            <a:endParaRPr lang="en-US" altLang="zh-CN" sz="2400">
              <a:latin typeface="+mn-ea"/>
            </a:endParaRPr>
          </a:p>
        </p:txBody>
      </p:sp>
      <p:sp>
        <p:nvSpPr>
          <p:cNvPr id="28" name="矩形 27"/>
          <p:cNvSpPr/>
          <p:nvPr>
            <p:custDataLst>
              <p:tags r:id="rId4"/>
            </p:custDataLst>
          </p:nvPr>
        </p:nvSpPr>
        <p:spPr>
          <a:xfrm>
            <a:off x="1094190" y="3219650"/>
            <a:ext cx="1723549"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400">
                <a:solidFill>
                  <a:srgbClr val="FF0000"/>
                </a:solidFill>
                <a:latin typeface="+mn-ea"/>
              </a:rPr>
              <a:t>传</a:t>
            </a:r>
            <a:r>
              <a:rPr lang="zh-CN" altLang="en-US" sz="2400">
                <a:latin typeface="+mn-ea"/>
              </a:rPr>
              <a:t>不习乎：</a:t>
            </a:r>
            <a:endParaRPr lang="en-US" altLang="zh-CN" sz="2400">
              <a:latin typeface="+mn-ea"/>
            </a:endParaRPr>
          </a:p>
        </p:txBody>
      </p:sp>
      <p:sp>
        <p:nvSpPr>
          <p:cNvPr id="29" name="矩形 28"/>
          <p:cNvSpPr/>
          <p:nvPr>
            <p:custDataLst>
              <p:tags r:id="rId5"/>
            </p:custDataLst>
          </p:nvPr>
        </p:nvSpPr>
        <p:spPr>
          <a:xfrm>
            <a:off x="1094190" y="3819225"/>
            <a:ext cx="2031325"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400">
                <a:latin typeface="+mn-ea"/>
              </a:rPr>
              <a:t>温</a:t>
            </a:r>
            <a:r>
              <a:rPr lang="zh-CN" altLang="en-US" sz="2400">
                <a:solidFill>
                  <a:srgbClr val="FF0000"/>
                </a:solidFill>
                <a:latin typeface="+mn-ea"/>
              </a:rPr>
              <a:t>故</a:t>
            </a:r>
            <a:r>
              <a:rPr lang="zh-CN" altLang="en-US" sz="2400">
                <a:latin typeface="+mn-ea"/>
              </a:rPr>
              <a:t>而知</a:t>
            </a:r>
            <a:r>
              <a:rPr lang="zh-CN" altLang="en-US" sz="2400">
                <a:solidFill>
                  <a:srgbClr val="FF0000"/>
                </a:solidFill>
                <a:latin typeface="+mn-ea"/>
              </a:rPr>
              <a:t>新</a:t>
            </a:r>
            <a:r>
              <a:rPr lang="zh-CN" altLang="en-US" sz="2400">
                <a:latin typeface="+mn-ea"/>
              </a:rPr>
              <a:t>：</a:t>
            </a:r>
            <a:endParaRPr lang="en-US" altLang="zh-CN" sz="2400">
              <a:latin typeface="+mn-ea"/>
            </a:endParaRPr>
          </a:p>
        </p:txBody>
      </p:sp>
      <p:sp>
        <p:nvSpPr>
          <p:cNvPr id="34" name="矩形 33"/>
          <p:cNvSpPr>
            <a:spLocks noChangeArrowheads="1"/>
          </p:cNvSpPr>
          <p:nvPr/>
        </p:nvSpPr>
        <p:spPr bwMode="auto">
          <a:xfrm>
            <a:off x="3744852" y="4566581"/>
            <a:ext cx="44935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nSpc>
                <a:spcPct val="100000"/>
              </a:lnSpc>
              <a:spcBef>
                <a:spcPct val="0"/>
              </a:spcBef>
              <a:buFontTx/>
              <a:buNone/>
            </a:pPr>
            <a:r>
              <a:rPr lang="zh-CN" altLang="en-US" sz="2400">
                <a:solidFill>
                  <a:srgbClr val="FF0000"/>
                </a:solidFill>
                <a:latin typeface="楷体" panose="02010609060101010101" charset="-122"/>
                <a:ea typeface="楷体" panose="02010609060101010101" charset="-122"/>
              </a:rPr>
              <a:t>形容词用作动词，喜欢，爱好。</a:t>
            </a:r>
            <a:endParaRPr lang="zh-CN" altLang="en-US" sz="2400">
              <a:solidFill>
                <a:srgbClr val="FF0000"/>
              </a:solidFill>
              <a:latin typeface="楷体" panose="02010609060101010101" charset="-122"/>
              <a:ea typeface="楷体" panose="02010609060101010101" charset="-122"/>
            </a:endParaRPr>
          </a:p>
        </p:txBody>
      </p:sp>
      <p:sp>
        <p:nvSpPr>
          <p:cNvPr id="35" name="矩形 34"/>
          <p:cNvSpPr>
            <a:spLocks noChangeArrowheads="1"/>
          </p:cNvSpPr>
          <p:nvPr/>
        </p:nvSpPr>
        <p:spPr bwMode="auto">
          <a:xfrm>
            <a:off x="3744852" y="5188730"/>
            <a:ext cx="51090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nSpc>
                <a:spcPct val="100000"/>
              </a:lnSpc>
              <a:spcBef>
                <a:spcPct val="0"/>
              </a:spcBef>
              <a:buFontTx/>
              <a:buNone/>
            </a:pPr>
            <a:r>
              <a:rPr lang="zh-CN" altLang="en-US" sz="2400">
                <a:solidFill>
                  <a:srgbClr val="FF0000"/>
                </a:solidFill>
                <a:latin typeface="楷体" panose="02010609060101010101" charset="-122"/>
                <a:ea typeface="楷体" panose="02010609060101010101" charset="-122"/>
              </a:rPr>
              <a:t>形容词的意动用法，以</a:t>
            </a:r>
            <a:r>
              <a:rPr lang="en-US" altLang="zh-CN" sz="2400">
                <a:solidFill>
                  <a:srgbClr val="FF0000"/>
                </a:solidFill>
                <a:latin typeface="楷体" panose="02010609060101010101" charset="-122"/>
                <a:ea typeface="楷体" panose="02010609060101010101" charset="-122"/>
              </a:rPr>
              <a:t>……</a:t>
            </a:r>
            <a:r>
              <a:rPr lang="zh-CN" altLang="en-US" sz="2400">
                <a:solidFill>
                  <a:srgbClr val="FF0000"/>
                </a:solidFill>
                <a:latin typeface="楷体" panose="02010609060101010101" charset="-122"/>
                <a:ea typeface="楷体" panose="02010609060101010101" charset="-122"/>
              </a:rPr>
              <a:t>为快乐。</a:t>
            </a:r>
            <a:endParaRPr lang="zh-CN" altLang="en-US" sz="2400">
              <a:solidFill>
                <a:srgbClr val="FF0000"/>
              </a:solidFill>
              <a:latin typeface="楷体" panose="02010609060101010101" charset="-122"/>
              <a:ea typeface="楷体" panose="02010609060101010101" charset="-122"/>
            </a:endParaRPr>
          </a:p>
        </p:txBody>
      </p:sp>
      <p:sp>
        <p:nvSpPr>
          <p:cNvPr id="36" name="矩形 35"/>
          <p:cNvSpPr>
            <a:spLocks noChangeArrowheads="1"/>
          </p:cNvSpPr>
          <p:nvPr/>
        </p:nvSpPr>
        <p:spPr bwMode="auto">
          <a:xfrm>
            <a:off x="2919412" y="5760159"/>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a:ea typeface="宋体" panose="02010600030101010101" pitchFamily="2" charset="-122"/>
              </a:defRPr>
            </a:lvl9pPr>
          </a:lstStyle>
          <a:p>
            <a:pPr>
              <a:lnSpc>
                <a:spcPct val="100000"/>
              </a:lnSpc>
              <a:spcBef>
                <a:spcPct val="0"/>
              </a:spcBef>
              <a:buFontTx/>
              <a:buNone/>
            </a:pPr>
            <a:r>
              <a:rPr lang="zh-CN" altLang="en-US" sz="2400">
                <a:solidFill>
                  <a:srgbClr val="FF0000"/>
                </a:solidFill>
                <a:latin typeface="楷体" panose="02010609060101010101" charset="-122"/>
                <a:ea typeface="楷体" panose="02010609060101010101" charset="-122"/>
              </a:rPr>
              <a:t>名词用作动词，吃饭。</a:t>
            </a:r>
            <a:endParaRPr lang="zh-CN" altLang="en-US" sz="2400">
              <a:solidFill>
                <a:srgbClr val="FF0000"/>
              </a:solidFill>
              <a:latin typeface="楷体" panose="02010609060101010101" charset="-122"/>
              <a:ea typeface="楷体" panose="02010609060101010101" charset="-122"/>
            </a:endParaRPr>
          </a:p>
        </p:txBody>
      </p:sp>
      <p:sp>
        <p:nvSpPr>
          <p:cNvPr id="37" name="矩形 36"/>
          <p:cNvSpPr/>
          <p:nvPr>
            <p:custDataLst>
              <p:tags r:id="rId6"/>
            </p:custDataLst>
          </p:nvPr>
        </p:nvSpPr>
        <p:spPr>
          <a:xfrm>
            <a:off x="1094190" y="4515861"/>
            <a:ext cx="2954655"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400">
                <a:solidFill>
                  <a:srgbClr val="FF0000"/>
                </a:solidFill>
                <a:latin typeface="+mn-ea"/>
              </a:rPr>
              <a:t>好</a:t>
            </a:r>
            <a:r>
              <a:rPr lang="zh-CN" altLang="en-US" sz="2400">
                <a:latin typeface="+mn-ea"/>
              </a:rPr>
              <a:t>之者不如乐之者：</a:t>
            </a:r>
            <a:endParaRPr lang="en-US" altLang="zh-CN" sz="2400">
              <a:latin typeface="+mn-ea"/>
            </a:endParaRPr>
          </a:p>
        </p:txBody>
      </p:sp>
      <p:sp>
        <p:nvSpPr>
          <p:cNvPr id="38" name="矩形 37"/>
          <p:cNvSpPr/>
          <p:nvPr>
            <p:custDataLst>
              <p:tags r:id="rId7"/>
            </p:custDataLst>
          </p:nvPr>
        </p:nvSpPr>
        <p:spPr>
          <a:xfrm>
            <a:off x="1094190" y="5138010"/>
            <a:ext cx="2954655"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400">
                <a:latin typeface="+mn-ea"/>
              </a:rPr>
              <a:t>好之者不如</a:t>
            </a:r>
            <a:r>
              <a:rPr lang="zh-CN" altLang="en-US" sz="2400">
                <a:solidFill>
                  <a:srgbClr val="FF0000"/>
                </a:solidFill>
                <a:latin typeface="+mn-ea"/>
              </a:rPr>
              <a:t>乐</a:t>
            </a:r>
            <a:r>
              <a:rPr lang="zh-CN" altLang="en-US" sz="2400">
                <a:latin typeface="+mn-ea"/>
              </a:rPr>
              <a:t>之者：</a:t>
            </a:r>
            <a:endParaRPr lang="en-US" altLang="zh-CN" sz="2400">
              <a:latin typeface="+mn-ea"/>
            </a:endParaRPr>
          </a:p>
        </p:txBody>
      </p:sp>
      <p:sp>
        <p:nvSpPr>
          <p:cNvPr id="39" name="矩形 38"/>
          <p:cNvSpPr/>
          <p:nvPr>
            <p:custDataLst>
              <p:tags r:id="rId8"/>
            </p:custDataLst>
          </p:nvPr>
        </p:nvSpPr>
        <p:spPr>
          <a:xfrm>
            <a:off x="1094190" y="5756709"/>
            <a:ext cx="2031325"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400">
                <a:solidFill>
                  <a:srgbClr val="FF0000"/>
                </a:solidFill>
                <a:latin typeface="+mn-ea"/>
              </a:rPr>
              <a:t>饭</a:t>
            </a:r>
            <a:r>
              <a:rPr lang="zh-CN" altLang="en-US" sz="2400">
                <a:latin typeface="+mn-ea"/>
              </a:rPr>
              <a:t>疏食饮水：</a:t>
            </a:r>
            <a:endParaRPr lang="en-US" altLang="zh-CN" sz="2400">
              <a:solidFill>
                <a:srgbClr val="FF3300"/>
              </a:solidFill>
              <a:latin typeface="+mn-ea"/>
            </a:endParaRPr>
          </a:p>
        </p:txBody>
      </p:sp>
      <p:sp>
        <p:nvSpPr>
          <p:cNvPr id="42" name="文本框 41"/>
          <p:cNvSpPr txBox="1"/>
          <p:nvPr>
            <p:custDataLst>
              <p:tags r:id="rId9"/>
            </p:custDataLst>
          </p:nvPr>
        </p:nvSpPr>
        <p:spPr>
          <a:xfrm>
            <a:off x="1816604" y="628700"/>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13790" y="1321435"/>
            <a:ext cx="9796780" cy="645160"/>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文言句式</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文本框 3"/>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2" name="文本框 101"/>
          <p:cNvSpPr txBox="1"/>
          <p:nvPr/>
        </p:nvSpPr>
        <p:spPr>
          <a:xfrm>
            <a:off x="1113790" y="2127885"/>
            <a:ext cx="9699625" cy="2399665"/>
          </a:xfrm>
          <a:prstGeom prst="rect">
            <a:avLst/>
          </a:prstGeom>
          <a:noFill/>
          <a:ln w="9525">
            <a:noFill/>
          </a:ln>
        </p:spPr>
        <p:txBody>
          <a:bodyPr wrap="square">
            <a:spAutoFit/>
          </a:bodyPr>
          <a:lstStyle/>
          <a:p>
            <a:pPr lvl="0" indent="0" algn="l" fontAlgn="auto">
              <a:lnSpc>
                <a:spcPct val="125000"/>
              </a:lnSpc>
              <a:buClrTx/>
              <a:buSzTx/>
              <a:buFont typeface="Wingdings" panose="05000000000000000000" charset="0"/>
            </a:pPr>
            <a:r>
              <a:rPr sz="2400">
                <a:latin typeface="楷体" panose="02010609060101010101" charset="-122"/>
                <a:ea typeface="楷体" panose="02010609060101010101" charset="-122"/>
                <a:cs typeface="楷体" panose="02010609060101010101" charset="-122"/>
                <a:sym typeface="+mn-ea"/>
              </a:rPr>
              <a:t>省略句：可以为师矣</a:t>
            </a:r>
            <a:endParaRPr sz="2400">
              <a:latin typeface="楷体" panose="02010609060101010101" charset="-122"/>
              <a:ea typeface="楷体" panose="02010609060101010101" charset="-122"/>
              <a:cs typeface="楷体" panose="02010609060101010101" charset="-122"/>
              <a:sym typeface="+mn-ea"/>
            </a:endParaRPr>
          </a:p>
          <a:p>
            <a:pPr lvl="0" indent="0" algn="l" fontAlgn="auto">
              <a:lnSpc>
                <a:spcPct val="125000"/>
              </a:lnSpc>
              <a:buClrTx/>
              <a:buSzTx/>
              <a:buFont typeface="Wingdings" panose="05000000000000000000" charset="0"/>
            </a:pPr>
            <a:endParaRPr lang="en-US" sz="2400">
              <a:latin typeface="楷体" panose="02010609060101010101" charset="-122"/>
              <a:ea typeface="楷体" panose="02010609060101010101" charset="-122"/>
              <a:cs typeface="楷体" panose="02010609060101010101" charset="-122"/>
              <a:sym typeface="+mn-ea"/>
            </a:endParaRPr>
          </a:p>
          <a:p>
            <a:pPr lvl="0" indent="0" algn="l" fontAlgn="auto">
              <a:lnSpc>
                <a:spcPct val="125000"/>
              </a:lnSpc>
              <a:buClrTx/>
              <a:buSzTx/>
              <a:buFont typeface="Wingdings" panose="05000000000000000000" charset="0"/>
            </a:pPr>
            <a:r>
              <a:rPr lang="en-US" sz="2400">
                <a:latin typeface="楷体" panose="02010609060101010101" charset="-122"/>
                <a:ea typeface="楷体" panose="02010609060101010101" charset="-122"/>
                <a:cs typeface="楷体" panose="02010609060101010101" charset="-122"/>
                <a:sym typeface="+mn-ea"/>
              </a:rPr>
              <a:t>        </a:t>
            </a:r>
            <a:r>
              <a:rPr sz="2400">
                <a:latin typeface="楷体" panose="02010609060101010101" charset="-122"/>
                <a:ea typeface="楷体" panose="02010609060101010101" charset="-122"/>
                <a:cs typeface="楷体" panose="02010609060101010101" charset="-122"/>
                <a:sym typeface="+mn-ea"/>
              </a:rPr>
              <a:t>其不善者而改之</a:t>
            </a:r>
            <a:endParaRPr sz="2400">
              <a:latin typeface="楷体" panose="02010609060101010101" charset="-122"/>
              <a:ea typeface="楷体" panose="02010609060101010101" charset="-122"/>
              <a:cs typeface="楷体" panose="02010609060101010101" charset="-122"/>
              <a:sym typeface="+mn-ea"/>
            </a:endParaRPr>
          </a:p>
          <a:p>
            <a:pPr lvl="0" indent="0" algn="l" fontAlgn="auto">
              <a:lnSpc>
                <a:spcPct val="125000"/>
              </a:lnSpc>
              <a:buClrTx/>
              <a:buSzTx/>
              <a:buFont typeface="Wingdings" panose="05000000000000000000" charset="0"/>
            </a:pPr>
            <a:endParaRPr sz="2400">
              <a:latin typeface="楷体" panose="02010609060101010101" charset="-122"/>
              <a:ea typeface="楷体" panose="02010609060101010101" charset="-122"/>
              <a:cs typeface="楷体" panose="02010609060101010101" charset="-122"/>
              <a:sym typeface="+mn-ea"/>
            </a:endParaRPr>
          </a:p>
          <a:p>
            <a:pPr lvl="0" indent="0" algn="l" fontAlgn="auto">
              <a:lnSpc>
                <a:spcPct val="125000"/>
              </a:lnSpc>
              <a:buClrTx/>
              <a:buSzTx/>
              <a:buFont typeface="Wingdings" panose="05000000000000000000" charset="0"/>
            </a:pPr>
            <a:r>
              <a:rPr sz="2400">
                <a:latin typeface="楷体" panose="02010609060101010101" charset="-122"/>
                <a:ea typeface="楷体" panose="02010609060101010101" charset="-122"/>
                <a:cs typeface="楷体" panose="02010609060101010101" charset="-122"/>
                <a:sym typeface="+mn-ea"/>
              </a:rPr>
              <a:t>固定句式：不亦说乎</a:t>
            </a:r>
            <a:endParaRPr sz="2400">
              <a:latin typeface="楷体" panose="02010609060101010101" charset="-122"/>
              <a:ea typeface="楷体" panose="02010609060101010101" charset="-122"/>
              <a:cs typeface="楷体" panose="02010609060101010101" charset="-122"/>
              <a:sym typeface="+mn-ea"/>
            </a:endParaRPr>
          </a:p>
        </p:txBody>
      </p:sp>
      <p:sp>
        <p:nvSpPr>
          <p:cNvPr id="2" name="文本框 1"/>
          <p:cNvSpPr txBox="1"/>
          <p:nvPr/>
        </p:nvSpPr>
        <p:spPr>
          <a:xfrm>
            <a:off x="1113790" y="2127885"/>
            <a:ext cx="9699625" cy="2861310"/>
          </a:xfrm>
          <a:prstGeom prst="rect">
            <a:avLst/>
          </a:prstGeom>
          <a:noFill/>
          <a:ln w="9525">
            <a:noFill/>
          </a:ln>
        </p:spPr>
        <p:txBody>
          <a:bodyPr wrap="square">
            <a:spAutoFit/>
          </a:bodyPr>
          <a:lstStyle/>
          <a:p>
            <a:pPr lvl="0" indent="0" algn="l" fontAlgn="auto">
              <a:lnSpc>
                <a:spcPct val="125000"/>
              </a:lnSpc>
              <a:buClrTx/>
              <a:buSzTx/>
              <a:buFont typeface="Wingdings" panose="05000000000000000000" charset="0"/>
            </a:pPr>
            <a:r>
              <a:rPr lang="en-US" sz="2400">
                <a:solidFill>
                  <a:srgbClr val="FF0000"/>
                </a:solidFill>
                <a:latin typeface="楷体" panose="02010609060101010101" charset="-122"/>
                <a:ea typeface="楷体" panose="02010609060101010101" charset="-122"/>
                <a:cs typeface="楷体" panose="02010609060101010101" charset="-122"/>
                <a:sym typeface="+mn-ea"/>
              </a:rPr>
              <a:t>                  </a:t>
            </a:r>
            <a:r>
              <a:rPr sz="2400">
                <a:solidFill>
                  <a:srgbClr val="FF0000"/>
                </a:solidFill>
                <a:latin typeface="楷体" panose="02010609060101010101" charset="-122"/>
                <a:ea typeface="楷体" panose="02010609060101010101" charset="-122"/>
                <a:cs typeface="楷体" panose="02010609060101010101" charset="-122"/>
                <a:sym typeface="+mn-ea"/>
              </a:rPr>
              <a:t>［省略介词“以”后面的宾语“之”，即“可以（之）为师矣”］</a:t>
            </a:r>
            <a:endParaRPr sz="2400">
              <a:solidFill>
                <a:srgbClr val="FF0000"/>
              </a:solidFill>
              <a:latin typeface="楷体" panose="02010609060101010101" charset="-122"/>
              <a:ea typeface="楷体" panose="02010609060101010101" charset="-122"/>
              <a:cs typeface="楷体" panose="02010609060101010101" charset="-122"/>
              <a:sym typeface="+mn-ea"/>
            </a:endParaRPr>
          </a:p>
          <a:p>
            <a:pPr lvl="0" indent="0" algn="l" fontAlgn="auto">
              <a:lnSpc>
                <a:spcPct val="125000"/>
              </a:lnSpc>
              <a:buClrTx/>
              <a:buSzTx/>
              <a:buFont typeface="Wingdings" panose="05000000000000000000" charset="0"/>
            </a:pPr>
            <a:r>
              <a:rPr lang="en-US" sz="2400">
                <a:solidFill>
                  <a:srgbClr val="FF0000"/>
                </a:solidFill>
                <a:latin typeface="楷体" panose="02010609060101010101" charset="-122"/>
                <a:ea typeface="楷体" panose="02010609060101010101" charset="-122"/>
                <a:cs typeface="楷体" panose="02010609060101010101" charset="-122"/>
                <a:sym typeface="+mn-ea"/>
              </a:rPr>
              <a:t>                      </a:t>
            </a:r>
            <a:r>
              <a:rPr sz="2400">
                <a:solidFill>
                  <a:srgbClr val="FF0000"/>
                </a:solidFill>
                <a:latin typeface="楷体" panose="02010609060101010101" charset="-122"/>
                <a:ea typeface="楷体" panose="02010609060101010101" charset="-122"/>
                <a:cs typeface="楷体" panose="02010609060101010101" charset="-122"/>
                <a:sym typeface="+mn-ea"/>
              </a:rPr>
              <a:t>［省略动词“择”，即“（择）其不善者而改之”］</a:t>
            </a:r>
            <a:endParaRPr sz="2400">
              <a:solidFill>
                <a:srgbClr val="FF0000"/>
              </a:solidFill>
              <a:latin typeface="楷体" panose="02010609060101010101" charset="-122"/>
              <a:ea typeface="楷体" panose="02010609060101010101" charset="-122"/>
              <a:cs typeface="楷体" panose="02010609060101010101" charset="-122"/>
              <a:sym typeface="+mn-ea"/>
            </a:endParaRPr>
          </a:p>
          <a:p>
            <a:pPr lvl="0" indent="0" algn="l" fontAlgn="auto">
              <a:lnSpc>
                <a:spcPct val="125000"/>
              </a:lnSpc>
              <a:buClrTx/>
              <a:buSzTx/>
              <a:buFont typeface="Wingdings" panose="05000000000000000000" charset="0"/>
            </a:pPr>
            <a:r>
              <a:rPr lang="en-US" sz="2400">
                <a:solidFill>
                  <a:srgbClr val="FF0000"/>
                </a:solidFill>
                <a:latin typeface="楷体" panose="02010609060101010101" charset="-122"/>
                <a:ea typeface="楷体" panose="02010609060101010101" charset="-122"/>
                <a:cs typeface="楷体" panose="02010609060101010101" charset="-122"/>
                <a:sym typeface="+mn-ea"/>
              </a:rPr>
              <a:t>                  </a:t>
            </a:r>
            <a:r>
              <a:rPr sz="2400">
                <a:solidFill>
                  <a:srgbClr val="FF0000"/>
                </a:solidFill>
                <a:latin typeface="楷体" panose="02010609060101010101" charset="-122"/>
                <a:ea typeface="楷体" panose="02010609060101010101" charset="-122"/>
                <a:cs typeface="楷体" panose="02010609060101010101" charset="-122"/>
                <a:sym typeface="+mn-ea"/>
              </a:rPr>
              <a:t>（“不亦……乎”，意为“不是……吗”，常用于表示委婉的反问）</a:t>
            </a:r>
            <a:endParaRPr sz="24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2" name="文本框 101"/>
          <p:cNvSpPr txBox="1"/>
          <p:nvPr/>
        </p:nvSpPr>
        <p:spPr>
          <a:xfrm>
            <a:off x="1104265" y="1437640"/>
            <a:ext cx="9591675" cy="3969385"/>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成语积累</a:t>
            </a: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不亦乐乎：</a:t>
            </a: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None/>
            </a:pPr>
            <a:r>
              <a:rPr lang="en-US" alt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None/>
            </a:pPr>
            <a:r>
              <a:rPr lang="en-US" alt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三省吾身：</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None/>
            </a:pP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None/>
            </a:pPr>
            <a:r>
              <a:rPr lang="en-US" alt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三十而立：</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None/>
            </a:pPr>
            <a:r>
              <a:rPr lang="en-US" alt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从心所欲：</a:t>
            </a:r>
            <a:endParaRPr lang="zh-CN"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8" name="文本框 7"/>
          <p:cNvSpPr txBox="1"/>
          <p:nvPr/>
        </p:nvSpPr>
        <p:spPr>
          <a:xfrm>
            <a:off x="1104265" y="1437640"/>
            <a:ext cx="9591675" cy="4523105"/>
          </a:xfrm>
          <a:prstGeom prst="rect">
            <a:avLst/>
          </a:prstGeom>
          <a:noFill/>
          <a:ln w="9525">
            <a:noFill/>
          </a:ln>
        </p:spPr>
        <p:txBody>
          <a:bodyPr wrap="square">
            <a:spAutoFit/>
          </a:bodyPr>
          <a:lstStyle/>
          <a:p>
            <a:pPr indent="0" fontAlgn="auto">
              <a:lnSpc>
                <a:spcPct val="150000"/>
              </a:lnSpc>
              <a:buFont typeface="Wingdings" panose="05000000000000000000" charset="0"/>
              <a:buNone/>
            </a:pPr>
            <a:endParaRPr lang="zh-CN" sz="2400" b="0">
              <a:solidFill>
                <a:srgbClr val="FF0000"/>
              </a:solidFill>
              <a:latin typeface="楷体" panose="02010609060101010101" charset="-122"/>
              <a:ea typeface="楷体" panose="02010609060101010101" charset="-122"/>
              <a:cs typeface="楷体" panose="02010609060101010101" charset="-122"/>
            </a:endParaRPr>
          </a:p>
          <a:p>
            <a:pPr indent="0" fontAlgn="auto">
              <a:lnSpc>
                <a:spcPct val="150000"/>
              </a:lnSpc>
              <a:buFont typeface="Wingdings" panose="05000000000000000000" charset="0"/>
              <a:buNone/>
            </a:pPr>
            <a:r>
              <a:rPr lang="zh-CN" sz="2400" b="0">
                <a:solidFill>
                  <a:srgbClr val="FF0000"/>
                </a:solidFill>
                <a:latin typeface="楷体" panose="02010609060101010101" charset="-122"/>
                <a:ea typeface="楷体" panose="02010609060101010101" charset="-122"/>
                <a:cs typeface="楷体" panose="02010609060101010101" charset="-122"/>
              </a:rPr>
              <a:t> </a:t>
            </a:r>
            <a:r>
              <a:rPr lang="en-US" altLang="zh-CN" sz="2400" b="0">
                <a:solidFill>
                  <a:srgbClr val="FF0000"/>
                </a:solidFill>
                <a:latin typeface="楷体" panose="02010609060101010101" charset="-122"/>
                <a:ea typeface="楷体" panose="02010609060101010101" charset="-122"/>
                <a:cs typeface="楷体" panose="02010609060101010101" charset="-122"/>
              </a:rPr>
              <a:t>           </a:t>
            </a:r>
            <a:r>
              <a:rPr lang="zh-CN" sz="2400" b="0">
                <a:solidFill>
                  <a:srgbClr val="FF0000"/>
                </a:solidFill>
                <a:latin typeface="楷体" panose="02010609060101010101" charset="-122"/>
                <a:ea typeface="楷体" panose="02010609060101010101" charset="-122"/>
                <a:cs typeface="楷体" panose="02010609060101010101" charset="-122"/>
              </a:rPr>
              <a:t>原意是“不也是很快乐的吗？”现常用来表示程度极深（多用在“得”字后做补语，如“玩得不亦乐乎”）。</a:t>
            </a:r>
            <a:endParaRPr lang="zh-CN" sz="2400" b="0">
              <a:solidFill>
                <a:srgbClr val="FF0000"/>
              </a:solidFill>
              <a:latin typeface="楷体" panose="02010609060101010101" charset="-122"/>
              <a:ea typeface="楷体" panose="02010609060101010101" charset="-122"/>
              <a:cs typeface="楷体" panose="02010609060101010101"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楷体" panose="02010609060101010101" charset="-122"/>
              </a:rPr>
              <a:t>            </a:t>
            </a:r>
            <a:r>
              <a:rPr lang="zh-CN" sz="2400" b="0">
                <a:solidFill>
                  <a:srgbClr val="FF0000"/>
                </a:solidFill>
                <a:latin typeface="楷体" panose="02010609060101010101" charset="-122"/>
                <a:ea typeface="楷体" panose="02010609060101010101" charset="-122"/>
                <a:cs typeface="楷体" panose="02010609060101010101" charset="-122"/>
              </a:rPr>
              <a:t>三省吾身：本指每天从三个方面来检查自己。后指多次地反省检查自己。</a:t>
            </a:r>
            <a:endParaRPr lang="zh-CN" sz="2400" b="0">
              <a:solidFill>
                <a:srgbClr val="FF0000"/>
              </a:solidFill>
              <a:latin typeface="楷体" panose="02010609060101010101" charset="-122"/>
              <a:ea typeface="楷体" panose="02010609060101010101" charset="-122"/>
              <a:cs typeface="楷体" panose="02010609060101010101"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楷体" panose="02010609060101010101" charset="-122"/>
              </a:rPr>
              <a:t>            </a:t>
            </a:r>
            <a:r>
              <a:rPr lang="zh-CN" sz="2400" b="0">
                <a:solidFill>
                  <a:srgbClr val="FF0000"/>
                </a:solidFill>
                <a:latin typeface="楷体" panose="02010609060101010101" charset="-122"/>
                <a:ea typeface="楷体" panose="02010609060101010101" charset="-122"/>
                <a:cs typeface="楷体" panose="02010609060101010101" charset="-122"/>
              </a:rPr>
              <a:t>三十而立：人到三十岁，能立足于社会，开始有所成就。</a:t>
            </a:r>
            <a:endParaRPr lang="zh-CN" sz="2400" b="0">
              <a:solidFill>
                <a:srgbClr val="FF0000"/>
              </a:solidFill>
              <a:latin typeface="楷体" panose="02010609060101010101" charset="-122"/>
              <a:ea typeface="楷体" panose="02010609060101010101" charset="-122"/>
              <a:cs typeface="楷体" panose="02010609060101010101"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楷体" panose="02010609060101010101" charset="-122"/>
              </a:rPr>
              <a:t>            </a:t>
            </a:r>
            <a:r>
              <a:rPr lang="zh-CN" sz="2400" b="0">
                <a:solidFill>
                  <a:srgbClr val="FF0000"/>
                </a:solidFill>
                <a:latin typeface="楷体" panose="02010609060101010101" charset="-122"/>
                <a:ea typeface="楷体" panose="02010609060101010101" charset="-122"/>
                <a:cs typeface="楷体" panose="02010609060101010101" charset="-122"/>
              </a:rPr>
              <a:t>从心所欲：顺从意愿。现指一切都由着自己的心意，想怎么做就怎么做。</a:t>
            </a:r>
            <a:endParaRPr lang="zh-CN" altLang="en-US" sz="2400" b="0">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wipe(left)">
                                      <p:cBhvr>
                                        <p:cTn id="2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2" name="文本框 101"/>
          <p:cNvSpPr txBox="1"/>
          <p:nvPr/>
        </p:nvSpPr>
        <p:spPr>
          <a:xfrm>
            <a:off x="1104265" y="1367790"/>
            <a:ext cx="2972435" cy="4523105"/>
          </a:xfrm>
          <a:prstGeom prst="rect">
            <a:avLst/>
          </a:prstGeom>
          <a:noFill/>
          <a:ln w="9525">
            <a:noFill/>
          </a:ln>
        </p:spPr>
        <p:txBody>
          <a:bodyPr wrap="square">
            <a:spAutoFit/>
          </a:bodyPr>
          <a:lstStyle/>
          <a:p>
            <a:pPr indent="0" fontAlgn="auto">
              <a:lnSpc>
                <a:spcPct val="150000"/>
              </a:lnSpc>
              <a:buFont typeface="Wingdings" panose="05000000000000000000" charset="0"/>
              <a:buNone/>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温故知新：</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indent="0" fontAlgn="auto">
              <a:lnSpc>
                <a:spcPct val="150000"/>
              </a:lnSpc>
              <a:buFont typeface="Wingdings" panose="05000000000000000000" charset="0"/>
              <a:buNone/>
            </a:pP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箪食瓢饮：</a:t>
            </a: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乐在其中：</a:t>
            </a: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富贵浮云：</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三人行，必有我师：</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择善而从：</a:t>
            </a:r>
            <a:endParaRPr lang="zh-CN"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1104265" y="1367790"/>
            <a:ext cx="9591675" cy="4523105"/>
          </a:xfrm>
          <a:prstGeom prst="rect">
            <a:avLst/>
          </a:prstGeom>
          <a:noFill/>
          <a:ln w="9525">
            <a:noFill/>
          </a:ln>
        </p:spPr>
        <p:txBody>
          <a:bodyPr wrap="square">
            <a:spAutoFit/>
          </a:bodyPr>
          <a:lstStyle/>
          <a:p>
            <a:pPr indent="0" fontAlgn="auto">
              <a:lnSpc>
                <a:spcPct val="150000"/>
              </a:lnSpc>
              <a:buFont typeface="Wingdings" panose="05000000000000000000" charset="0"/>
              <a:buNone/>
            </a:pPr>
            <a:r>
              <a:rPr lang="en-US" altLang="zh-CN" sz="2400">
                <a:solidFill>
                  <a:srgbClr val="FF0000"/>
                </a:solidFill>
                <a:latin typeface="楷体" panose="02010609060101010101" charset="-122"/>
                <a:ea typeface="楷体" panose="02010609060101010101" charset="-122"/>
                <a:cs typeface="宋体" panose="02010600030101010101" pitchFamily="2" charset="-122"/>
                <a:sym typeface="+mn-ea"/>
              </a:rPr>
              <a:t>          </a:t>
            </a:r>
            <a:r>
              <a:rPr lang="zh-CN" sz="2400">
                <a:solidFill>
                  <a:srgbClr val="FF0000"/>
                </a:solidFill>
                <a:latin typeface="楷体" panose="02010609060101010101" charset="-122"/>
                <a:ea typeface="楷体" panose="02010609060101010101" charset="-122"/>
                <a:cs typeface="宋体" panose="02010600030101010101" pitchFamily="2" charset="-122"/>
                <a:sym typeface="+mn-ea"/>
              </a:rPr>
              <a:t>温习旧的知识，能够得到新的理解和体会。也指回忆过去，认识现在。</a:t>
            </a:r>
            <a:endParaRPr lang="zh-CN" sz="2400" b="0">
              <a:solidFill>
                <a:srgbClr val="FF0000"/>
              </a:solidFill>
              <a:latin typeface="楷体" panose="02010609060101010101" charset="-122"/>
              <a:ea typeface="楷体" panose="02010609060101010101" charset="-122"/>
              <a:cs typeface="宋体" panose="02010600030101010101" pitchFamily="2" charset="-122"/>
              <a:sym typeface="+mn-ea"/>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用箪盛饭吃，用瓢舀水喝，指清贫的生活。</a:t>
            </a:r>
            <a:endParaRPr lang="zh-CN" sz="2400" b="0">
              <a:solidFill>
                <a:srgbClr val="FF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指所做的事情很有乐趣。多形容自得其乐。</a:t>
            </a:r>
            <a:endParaRPr lang="zh-CN" sz="2400" b="0">
              <a:solidFill>
                <a:srgbClr val="FF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视金钱和地位如浮云。也指功名利禄变幻莫测。</a:t>
            </a:r>
            <a:endParaRPr lang="zh-CN" sz="2400" b="0">
              <a:solidFill>
                <a:srgbClr val="FF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三人行，必有我师：指到处有老师，应善于向人学习，取长补短。</a:t>
            </a:r>
            <a:endParaRPr lang="zh-CN" sz="2400" b="0">
              <a:solidFill>
                <a:srgbClr val="FF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采纳正确的意见或选择好的方法加以实行。</a:t>
            </a: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endParaRPr lang="zh-CN" altLang="en-US" sz="2400" b="0">
              <a:solidFill>
                <a:srgbClr val="FF0000"/>
              </a:solidFill>
              <a:latin typeface="楷体" panose="02010609060101010101" charset="-122"/>
              <a:ea typeface="楷体" panose="02010609060101010101" charset="-122"/>
              <a:cs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left)">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2" name="文本框 101"/>
          <p:cNvSpPr txBox="1"/>
          <p:nvPr/>
        </p:nvSpPr>
        <p:spPr>
          <a:xfrm>
            <a:off x="1104265" y="1721485"/>
            <a:ext cx="9591675" cy="3415030"/>
          </a:xfrm>
          <a:prstGeom prst="rect">
            <a:avLst/>
          </a:prstGeom>
          <a:noFill/>
          <a:ln w="9525">
            <a:noFill/>
          </a:ln>
        </p:spPr>
        <p:txBody>
          <a:bodyPr wrap="square">
            <a:spAutoFit/>
          </a:bodyPr>
          <a:lstStyle/>
          <a:p>
            <a:pPr indent="0" fontAlgn="auto">
              <a:lnSpc>
                <a:spcPct val="150000"/>
              </a:lnSpc>
              <a:buFont typeface="Wingdings" panose="05000000000000000000" charset="0"/>
              <a:buNone/>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逝者如斯：</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indent="0" fontAlgn="auto">
              <a:lnSpc>
                <a:spcPct val="150000"/>
              </a:lnSpc>
              <a:buFont typeface="Wingdings" panose="05000000000000000000" charset="0"/>
              <a:buNone/>
            </a:pPr>
            <a:endParaRPr lang="zh-CN"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不舍昼夜：</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匹夫不可夺志：</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博学笃志：</a:t>
            </a:r>
            <a:endParaRPr lang="zh-CN"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1104265" y="1721485"/>
            <a:ext cx="9591675" cy="3415030"/>
          </a:xfrm>
          <a:prstGeom prst="rect">
            <a:avLst/>
          </a:prstGeom>
          <a:noFill/>
          <a:ln w="9525">
            <a:noFill/>
          </a:ln>
        </p:spPr>
        <p:txBody>
          <a:bodyPr wrap="square">
            <a:spAutoFit/>
          </a:bodyPr>
          <a:lstStyle/>
          <a:p>
            <a:pPr indent="0" fontAlgn="auto">
              <a:lnSpc>
                <a:spcPct val="150000"/>
              </a:lnSpc>
              <a:buFont typeface="Wingdings" panose="05000000000000000000" charset="0"/>
              <a:buNone/>
            </a:pPr>
            <a:r>
              <a:rPr lang="en-US" altLang="zh-CN" sz="2400">
                <a:solidFill>
                  <a:srgbClr val="FF0000"/>
                </a:solidFill>
                <a:latin typeface="楷体" panose="02010609060101010101" charset="-122"/>
                <a:ea typeface="楷体" panose="02010609060101010101" charset="-122"/>
                <a:cs typeface="宋体" panose="02010600030101010101" pitchFamily="2" charset="-122"/>
                <a:sym typeface="+mn-ea"/>
              </a:rPr>
              <a:t>          </a:t>
            </a:r>
            <a:r>
              <a:rPr lang="zh-CN" sz="2400">
                <a:solidFill>
                  <a:srgbClr val="FF0000"/>
                </a:solidFill>
                <a:latin typeface="楷体" panose="02010609060101010101" charset="-122"/>
                <a:ea typeface="楷体" panose="02010609060101010101" charset="-122"/>
                <a:cs typeface="宋体" panose="02010600030101010101" pitchFamily="2" charset="-122"/>
                <a:sym typeface="+mn-ea"/>
              </a:rPr>
              <a:t>意思是光阴像流水一样，不分昼夜地逝去。后用来感叹时光的流逝。</a:t>
            </a:r>
            <a:endParaRPr lang="zh-CN" altLang="en-US" sz="2400" b="0">
              <a:solidFill>
                <a:srgbClr val="FF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本指河水日夜不停地流动。后多形容勤奋努力，不分昼夜地工作或学习。</a:t>
            </a:r>
            <a:endParaRPr lang="zh-CN" sz="2400" b="0">
              <a:solidFill>
                <a:srgbClr val="FF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zh-CN" sz="2400" b="0">
                <a:solidFill>
                  <a:srgbClr val="FF0000"/>
                </a:solidFill>
                <a:latin typeface="楷体" panose="02010609060101010101" charset="-122"/>
                <a:ea typeface="楷体" panose="02010609060101010101" charset="-122"/>
                <a:cs typeface="宋体" panose="02010600030101010101" pitchFamily="2" charset="-122"/>
              </a:rPr>
              <a:t> </a:t>
            </a: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即使是普通人，也不能强迫他改变志向。</a:t>
            </a:r>
            <a:endParaRPr lang="zh-CN" sz="2400" b="0">
              <a:solidFill>
                <a:srgbClr val="FF0000"/>
              </a:solidFill>
              <a:latin typeface="楷体" panose="02010609060101010101" charset="-122"/>
              <a:ea typeface="楷体" panose="02010609060101010101" charset="-122"/>
              <a:cs typeface="宋体" panose="02010600030101010101" pitchFamily="2" charset="-122"/>
            </a:endParaRPr>
          </a:p>
          <a:p>
            <a:pPr indent="0" fontAlgn="auto">
              <a:lnSpc>
                <a:spcPct val="150000"/>
              </a:lnSpc>
              <a:buFont typeface="Wingdings" panose="05000000000000000000" charset="0"/>
              <a:buNone/>
            </a:pPr>
            <a:r>
              <a:rPr lang="en-US" altLang="zh-CN" sz="2400" b="0">
                <a:solidFill>
                  <a:srgbClr val="FF0000"/>
                </a:solidFill>
                <a:latin typeface="楷体" panose="02010609060101010101" charset="-122"/>
                <a:ea typeface="楷体" panose="02010609060101010101" charset="-122"/>
                <a:cs typeface="宋体" panose="02010600030101010101" pitchFamily="2" charset="-122"/>
              </a:rPr>
              <a:t>          </a:t>
            </a:r>
            <a:r>
              <a:rPr lang="zh-CN" sz="2400" b="0">
                <a:solidFill>
                  <a:srgbClr val="FF0000"/>
                </a:solidFill>
                <a:latin typeface="楷体" panose="02010609060101010101" charset="-122"/>
                <a:ea typeface="楷体" panose="02010609060101010101" charset="-122"/>
                <a:cs typeface="宋体" panose="02010600030101010101" pitchFamily="2" charset="-122"/>
              </a:rPr>
              <a:t>广泛地学习并且立志不变。</a:t>
            </a:r>
            <a:endParaRPr lang="zh-CN" altLang="en-US" sz="2400" b="0">
              <a:solidFill>
                <a:srgbClr val="FF0000"/>
              </a:solidFill>
              <a:latin typeface="楷体" panose="02010609060101010101" charset="-122"/>
              <a:ea typeface="楷体" panose="02010609060101010101" charset="-122"/>
              <a:cs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17600" y="1276350"/>
            <a:ext cx="9765665" cy="119888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理解文意。理解文句，读懂文章大意，用自己的话对文章的内容进行复述。</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1117600" y="2475230"/>
            <a:ext cx="9765665" cy="4154170"/>
          </a:xfrm>
          <a:prstGeom prst="rect">
            <a:avLst/>
          </a:prstGeom>
          <a:noFill/>
        </p:spPr>
        <p:txBody>
          <a:bodyPr wrap="square" rtlCol="0" anchor="t">
            <a:spAutoFit/>
          </a:bodyPr>
          <a:lstStyle/>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子曰：“学而时习之，不亦说乎？有朋自远方来，不亦乐乎？人不知而不悦，不亦君子乎？”</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译文：学了知识，按时复习，这陆慎侍是愉快的事。这里既有学习方法，也有学习态度。朋，这里指志同道合的人。有志同道合的人从远方来，在一起探讨问题，是一种乐趣。</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曾子曰：“吾日三省吾身</a:t>
            </a: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为人谋而不忠乎？与朋友交而不信乎？传不习乎？” </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译文：曾子说：“我每天多次反省自己，替人家谋虑是否不够尽心？和朋友交往是否不够诚信？老师传授的学业是不是反复练习实践了呢？” </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1117600" y="1462405"/>
            <a:ext cx="9765665" cy="4154170"/>
          </a:xfrm>
          <a:prstGeom prst="rect">
            <a:avLst/>
          </a:prstGeom>
          <a:noFill/>
        </p:spPr>
        <p:txBody>
          <a:bodyPr wrap="square" rtlCol="0" anchor="t">
            <a:spAutoFit/>
          </a:bodyPr>
          <a:lstStyle/>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子曰：“吾十有五而志于学，三十而立，四十而不惑，五十而知天命，六十而耳顺，七十而从心所欲，不逾矩。” </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孔子说：“我十五岁的时候立志研究学问，三十岁确立自己的理想，四十岁不为我所做的事情而迷惑，五十岁的时候我懂得自然的规律和法则，六十岁时无论听到什么；不用多加思考，都能领会其中的意思，并明辨是非，七十岁我的道德修养到了一孝蔽定的程度便可以随心所欲地做事，而不逾越法度规矩。” </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indent="0" fontAlgn="auto">
              <a:buFont typeface="Arial" panose="020B0604020202020204" pitchFamily="34" charset="0"/>
              <a:buNone/>
            </a:pP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子曰：“温故而知新，可以为师矣。</a:t>
            </a:r>
            <a:r>
              <a:rPr lang="en-US" altLang="zh-CN" sz="2400">
                <a:latin typeface="楷体" panose="02010609060101010101" charset="-122"/>
                <a:ea typeface="楷体" panose="02010609060101010101" charset="-122"/>
                <a:cs typeface="楷体" panose="02010609060101010101" charset="-122"/>
              </a:rPr>
              <a:t>”</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译文：复习旧的知识，能够从中有新的体会或发现。这样，就可以做老师了。</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1117600" y="1480185"/>
            <a:ext cx="9765665" cy="4892675"/>
          </a:xfrm>
          <a:prstGeom prst="rect">
            <a:avLst/>
          </a:prstGeom>
          <a:noFill/>
        </p:spPr>
        <p:txBody>
          <a:bodyPr wrap="square" rtlCol="0" anchor="t">
            <a:spAutoFit/>
          </a:bodyPr>
          <a:lstStyle/>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子曰：“学而不思则罔</a:t>
            </a: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思而不学则殆。”</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译文：只读书而不肯动脑筋思考，就会感到迷惑</a:t>
            </a:r>
            <a:r>
              <a:rPr lang="en-US" altLang="zh-CN" sz="2400">
                <a:solidFill>
                  <a:srgbClr val="FF0000"/>
                </a:solidFill>
                <a:latin typeface="楷体" panose="02010609060101010101" charset="-122"/>
                <a:ea typeface="楷体" panose="02010609060101010101" charset="-122"/>
                <a:cs typeface="楷体" panose="02010609060101010101" charset="-122"/>
              </a:rPr>
              <a:t>,</a:t>
            </a:r>
            <a:r>
              <a:rPr lang="zh-CN" altLang="en-US" sz="2400">
                <a:solidFill>
                  <a:srgbClr val="FF0000"/>
                </a:solidFill>
                <a:latin typeface="楷体" panose="02010609060101010101" charset="-122"/>
                <a:ea typeface="楷体" panose="02010609060101010101" charset="-122"/>
                <a:cs typeface="楷体" panose="02010609060101010101" charset="-122"/>
              </a:rPr>
              <a:t>只是一味空想而不肯读书，就会有疑惑。</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子曰∶“一箪食，一瓢饮，在陋巷，人不堪其忧，回也不改其乐。贤哉回也！” </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译文∶孔子说∶“贤德啊，颜回吃的是一小筐饭，喝的是一瓢水，住在穷陋的小房中，别人都受不了 这种贫苦，颜回却仍然不改变向道的乐趣，贤德啊，颜回！” </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子曰：“知之者不如好之者，好之者不如乐之者。”</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译文：孔子说：“(对待任何事业和学问)懂得它的人不如喜爱它的人，喜爱它的人不如以它为乐的人。”</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7" end="7"/>
                                            </p:txEl>
                                          </p:spTgt>
                                        </p:tgtEl>
                                        <p:attrNameLst>
                                          <p:attrName>style.visibility</p:attrName>
                                        </p:attrNameLst>
                                      </p:cBhvr>
                                      <p:to>
                                        <p:strVal val="visible"/>
                                      </p:to>
                                    </p:set>
                                    <p:anim calcmode="lin" valueType="num">
                                      <p:cBhvr additive="base">
                                        <p:cTn id="19"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1117600" y="1480185"/>
            <a:ext cx="9765665" cy="4892675"/>
          </a:xfrm>
          <a:prstGeom prst="rect">
            <a:avLst/>
          </a:prstGeom>
          <a:noFill/>
        </p:spPr>
        <p:txBody>
          <a:bodyPr wrap="square" rtlCol="0" anchor="t">
            <a:spAutoFit/>
          </a:bodyPr>
          <a:lstStyle/>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子曰：“饭疏食饮水，曲肱而枕之，乐亦在其中矣。不义而富且贵，于我如浮云。” </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译文：孔子早吵说：“吃粗粮，喝白水，弯着胳膊当枕头，乐趣也就在这中间了。用不正当的手段得来的富贵，对于我来讲就像是天上的浮云一样。” </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子曰：“三人行，必有我师焉;择其善者而从之，其不善者而改之。”</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译文：孔子说：“几个人在一起走路，其中一定有人可以当我的老师。应当选择他们的优点去学习，对他们的缺点，要注意改正。”</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子在川上曰：“逝者如斯夫，不舍昼夜。”</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译文：孔子站在河边叹道：“消逝的时光像河水一样啊，日夜不停地流去。”</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7" end="7"/>
                                            </p:txEl>
                                          </p:spTgt>
                                        </p:tgtEl>
                                        <p:attrNameLst>
                                          <p:attrName>style.visibility</p:attrName>
                                        </p:attrNameLst>
                                      </p:cBhvr>
                                      <p:to>
                                        <p:strVal val="visible"/>
                                      </p:to>
                                    </p:set>
                                    <p:anim calcmode="lin" valueType="num">
                                      <p:cBhvr additive="base">
                                        <p:cTn id="19"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任务三：梳理文言字词，疏通文意</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1117600" y="2090420"/>
            <a:ext cx="9765665" cy="2676525"/>
          </a:xfrm>
          <a:prstGeom prst="rect">
            <a:avLst/>
          </a:prstGeom>
          <a:noFill/>
        </p:spPr>
        <p:txBody>
          <a:bodyPr wrap="square" rtlCol="0" anchor="t">
            <a:spAutoFit/>
          </a:bodyPr>
          <a:lstStyle/>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子曰：“三军可夺帅也，匹夫不可夺志也。“ </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译文：每个人都应保持自己的人格尊严。三军可以的元帅可以被抓，也不能随意污辱我的人格。</a:t>
            </a:r>
            <a:endParaRPr lang="zh-CN" altLang="en-US" sz="2400">
              <a:solidFill>
                <a:srgbClr val="FF0000"/>
              </a:solidFill>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latin typeface="楷体" panose="02010609060101010101" charset="-122"/>
                <a:ea typeface="楷体" panose="02010609060101010101" charset="-122"/>
                <a:cs typeface="楷体" panose="02010609060101010101" charset="-122"/>
              </a:rPr>
              <a:t>子夏曰：“博学而笃志，切问而近思，仁在其中矣。” </a:t>
            </a:r>
            <a:endParaRPr lang="zh-CN" altLang="en-US" sz="2400">
              <a:latin typeface="楷体" panose="02010609060101010101" charset="-122"/>
              <a:ea typeface="楷体" panose="02010609060101010101" charset="-122"/>
              <a:cs typeface="楷体" panose="02010609060101010101" charset="-122"/>
            </a:endParaRPr>
          </a:p>
          <a:p>
            <a:pPr marL="342900" indent="-342900" fontAlgn="auto">
              <a:buFont typeface="Arial" panose="020B0604020202020204" pitchFamily="34" charset="0"/>
              <a:buChar char="•"/>
            </a:pPr>
            <a:r>
              <a:rPr lang="zh-CN" altLang="en-US" sz="2400">
                <a:solidFill>
                  <a:srgbClr val="FF0000"/>
                </a:solidFill>
                <a:latin typeface="楷体" panose="02010609060101010101" charset="-122"/>
                <a:ea typeface="楷体" panose="02010609060101010101" charset="-122"/>
                <a:cs typeface="楷体" panose="02010609060101010101" charset="-122"/>
              </a:rPr>
              <a:t>译文：子夏说，一个人知识要渊博更要有坚定的意志，多听多问还要切近平实的思想。做到这两点，仁这个学问的中心就有了。 </a:t>
            </a:r>
            <a:endParaRPr lang="zh-CN" altLang="en-US" sz="2400">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456692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二</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
        <p:nvSpPr>
          <p:cNvPr id="7" name="文本框 6"/>
          <p:cNvSpPr txBox="1"/>
          <p:nvPr>
            <p:custDataLst>
              <p:tags r:id="rId2"/>
            </p:custDataLst>
          </p:nvPr>
        </p:nvSpPr>
        <p:spPr>
          <a:xfrm>
            <a:off x="230886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第</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
        <p:nvSpPr>
          <p:cNvPr id="13" name="文本框 12"/>
          <p:cNvSpPr txBox="1"/>
          <p:nvPr>
            <p:custDataLst>
              <p:tags r:id="rId3"/>
            </p:custDataLst>
          </p:nvPr>
        </p:nvSpPr>
        <p:spPr>
          <a:xfrm>
            <a:off x="682498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课</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
        <p:nvSpPr>
          <p:cNvPr id="19" name="文本框 18"/>
          <p:cNvSpPr txBox="1"/>
          <p:nvPr>
            <p:custDataLst>
              <p:tags r:id="rId4"/>
            </p:custDataLst>
          </p:nvPr>
        </p:nvSpPr>
        <p:spPr>
          <a:xfrm>
            <a:off x="908304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时</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任务一：分章概括，整体感知</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custDataLst>
              <p:tags r:id="rId2"/>
            </p:custDataLst>
          </p:nvPr>
        </p:nvSpPr>
        <p:spPr>
          <a:xfrm>
            <a:off x="1155700" y="1361440"/>
            <a:ext cx="9627870" cy="64516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通读全文，概括每一章论述的问题是什么。</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1155700" y="2006600"/>
            <a:ext cx="7367905" cy="3969385"/>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第一章：前两句讲学习方法，后四句讲修身做人。</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第二章：阐述自省以提高自我修养的观点。</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第三章：讲孔子一生学习和修身的过程，强调进德修业要循序渐进。</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第四章：讨论学习方法，说明了温习知识的重要性。</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第五章：阐述学习和思考的辩证关系。</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第六章：赞扬颜回安贫乐道的高尚品质。</a:t>
            </a:r>
            <a:endParaRPr lang="zh-CN" sz="2400" b="0">
              <a:solidFill>
                <a:srgbClr val="000000"/>
              </a:solidFill>
              <a:latin typeface="楷体" panose="02010609060101010101" charset="-122"/>
              <a:ea typeface="楷体" panose="02010609060101010101" charset="-122"/>
              <a:cs typeface="楷体" panose="02010609060101010101" charset="-122"/>
            </a:endParaRPr>
          </a:p>
        </p:txBody>
      </p:sp>
      <p:pic>
        <p:nvPicPr>
          <p:cNvPr id="8" name="图片 7"/>
          <p:cNvPicPr>
            <a:picLocks noChangeAspect="1"/>
          </p:cNvPicPr>
          <p:nvPr/>
        </p:nvPicPr>
        <p:blipFill>
          <a:blip r:embed="rId3"/>
          <a:stretch>
            <a:fillRect/>
          </a:stretch>
        </p:blipFill>
        <p:spPr>
          <a:xfrm>
            <a:off x="8152130" y="2366010"/>
            <a:ext cx="3247390" cy="30403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left)">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wipe(left)">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left)">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任务一：分章概括，整体感知</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155700" y="1581150"/>
            <a:ext cx="6996430" cy="4523105"/>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第七章：讲兴趣对于学习的重要性。</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第八章：讲富贵与仁义之间如何抉择。</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第九章：强调无论何时何地，都要以端正的态度，虚心向别人学习。</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第十章：对时间流逝生命短暂的叹息，说明要学会珍惜时间。</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第十一章：强调要坚守自己的志向。</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Ø"/>
            </a:pPr>
            <a:r>
              <a:rPr lang="zh-CN" sz="2400" b="0">
                <a:solidFill>
                  <a:srgbClr val="000000"/>
                </a:solidFill>
                <a:latin typeface="楷体" panose="02010609060101010101" charset="-122"/>
                <a:ea typeface="楷体" panose="02010609060101010101" charset="-122"/>
                <a:cs typeface="楷体" panose="02010609060101010101" charset="-122"/>
              </a:rPr>
              <a:t>第十二章：讲提升个人修养的方法。</a:t>
            </a:r>
            <a:endParaRPr lang="zh-CN" sz="2400" b="0">
              <a:solidFill>
                <a:srgbClr val="000000"/>
              </a:solidFill>
              <a:latin typeface="楷体" panose="02010609060101010101" charset="-122"/>
              <a:ea typeface="楷体" panose="02010609060101010101" charset="-122"/>
              <a:cs typeface="楷体" panose="02010609060101010101" charset="-122"/>
            </a:endParaRPr>
          </a:p>
        </p:txBody>
      </p:sp>
      <p:pic>
        <p:nvPicPr>
          <p:cNvPr id="8" name="图片 7"/>
          <p:cNvPicPr>
            <a:picLocks noChangeAspect="1"/>
          </p:cNvPicPr>
          <p:nvPr>
            <p:custDataLst>
              <p:tags r:id="rId2"/>
            </p:custDataLst>
          </p:nvPr>
        </p:nvPicPr>
        <p:blipFill>
          <a:blip r:embed="rId3"/>
          <a:stretch>
            <a:fillRect/>
          </a:stretch>
        </p:blipFill>
        <p:spPr>
          <a:xfrm>
            <a:off x="8152130" y="2040890"/>
            <a:ext cx="3247390" cy="31845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1041400" y="1296035"/>
            <a:ext cx="9718040" cy="1198880"/>
          </a:xfrm>
          <a:prstGeom prst="rect">
            <a:avLst/>
          </a:prstGeom>
          <a:noFill/>
          <a:ln w="9525">
            <a:noFill/>
          </a:ln>
        </p:spPr>
        <p:txBody>
          <a:bodyPr wrap="square">
            <a:spAutoFit/>
          </a:bodyPr>
          <a:lstStyle/>
          <a:p>
            <a:pPr marL="342900" indent="-342900">
              <a:lnSpc>
                <a:spcPct val="150000"/>
              </a:lnSpc>
              <a:buFont typeface="Wingdings" panose="05000000000000000000" charset="0"/>
              <a:buChar char="p"/>
            </a:pPr>
            <a:r>
              <a:rPr lang="zh-CN" sz="2400" b="0">
                <a:solidFill>
                  <a:srgbClr val="000000"/>
                </a:solidFill>
                <a:ea typeface="宋体" panose="02010600030101010101" pitchFamily="2" charset="-122"/>
              </a:rPr>
              <a:t>理一理，将文中富含哲理的句子分类归纳到“为学之道”“修身之道”两类中，完成下面的学习任务单。</a:t>
            </a:r>
            <a:endParaRPr lang="zh-CN" sz="2400" b="0">
              <a:solidFill>
                <a:srgbClr val="000000"/>
              </a:solidFill>
              <a:ea typeface="宋体" panose="02010600030101010101" pitchFamily="2" charset="-122"/>
            </a:endParaRPr>
          </a:p>
        </p:txBody>
      </p:sp>
      <p:sp>
        <p:nvSpPr>
          <p:cNvPr id="3" name="文本框 2"/>
          <p:cNvSpPr txBox="1"/>
          <p:nvPr/>
        </p:nvSpPr>
        <p:spPr>
          <a:xfrm>
            <a:off x="1041400" y="2385060"/>
            <a:ext cx="9440545" cy="829945"/>
          </a:xfrm>
          <a:prstGeom prst="rect">
            <a:avLst/>
          </a:prstGeom>
          <a:noFill/>
          <a:ln w="9525">
            <a:noFill/>
          </a:ln>
        </p:spPr>
        <p:txBody>
          <a:bodyPr wrap="square">
            <a:spAutoFit/>
          </a:bodyPr>
          <a:lstStyle/>
          <a:p>
            <a:pPr indent="306070" algn="ctr"/>
            <a:r>
              <a:rPr lang="zh-CN" sz="2400" b="1">
                <a:solidFill>
                  <a:srgbClr val="000000"/>
                </a:solidFill>
                <a:ea typeface="宋体" panose="02010600030101010101" pitchFamily="2" charset="-122"/>
              </a:rPr>
              <a:t>学习任务单</a:t>
            </a:r>
            <a:r>
              <a:rPr lang="zh-CN" sz="2400" b="0">
                <a:solidFill>
                  <a:srgbClr val="FF0000"/>
                </a:solidFill>
                <a:ea typeface="宋体" panose="02010600030101010101" pitchFamily="2" charset="-122"/>
              </a:rPr>
              <a:t>为学之道</a:t>
            </a:r>
            <a:r>
              <a:rPr lang="zh-CN" sz="2400" b="0">
                <a:solidFill>
                  <a:srgbClr val="FF0000"/>
                </a:solidFill>
                <a:ea typeface="宋体" panose="02010600030101010101" pitchFamily="2" charset="-122"/>
              </a:rPr>
              <a:t>
</a:t>
            </a:r>
            <a:endParaRPr lang="zh-CN" altLang="en-US" sz="2400" b="0">
              <a:solidFill>
                <a:srgbClr val="FF0000"/>
              </a:solidFill>
              <a:ea typeface="宋体" panose="02010600030101010101" pitchFamily="2" charset="-122"/>
            </a:endParaRPr>
          </a:p>
        </p:txBody>
      </p:sp>
      <p:graphicFrame>
        <p:nvGraphicFramePr>
          <p:cNvPr id="4" name="表格 3"/>
          <p:cNvGraphicFramePr>
            <a:graphicFrameLocks noGrp="1"/>
          </p:cNvGraphicFramePr>
          <p:nvPr>
            <p:custDataLst>
              <p:tags r:id="rId2"/>
            </p:custDataLst>
          </p:nvPr>
        </p:nvGraphicFramePr>
        <p:xfrm>
          <a:off x="1041400" y="3215005"/>
          <a:ext cx="9718040" cy="3012440"/>
        </p:xfrm>
        <a:graphic>
          <a:graphicData uri="http://schemas.openxmlformats.org/drawingml/2006/table">
            <a:tbl>
              <a:tblPr/>
              <a:tblGrid>
                <a:gridCol w="1552575"/>
                <a:gridCol w="2545715"/>
                <a:gridCol w="5619750"/>
              </a:tblGrid>
              <a:tr h="387350">
                <a:tc rowSpan="3">
                  <a:txBody>
                    <a:bodyPr wrap="square"/>
                    <a:lstStyle/>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学习方法</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温习交流</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学而时习之，……不亦乐乎？</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vMerge="1">
                  <a:tcPr>
                    <a:lnR w="12700" cap="flat" cmpd="sng">
                      <a:solidFill>
                        <a:srgbClr val="080000"/>
                      </a:solidFill>
                      <a:prstDash val="solid"/>
                      <a:headEnd type="none" w="med" len="med"/>
                      <a:tailEnd type="none" w="med" len="med"/>
                    </a:lnR>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温故知新</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①_____________________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v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②_____________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学而不思则罔，思而不学则殆。</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rowSpan="3">
                  <a:txBody>
                    <a:bodyPr wrap="square"/>
                    <a:lstStyle/>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学习态度</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以学为乐</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知之者不如好之者，好之者不如乐之者。</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vMerge="1">
                  <a:tcPr>
                    <a:lnR w="12700" cap="flat" cmpd="sng">
                      <a:solidFill>
                        <a:srgbClr val="080000"/>
                      </a:solidFill>
                      <a:prstDash val="solid"/>
                      <a:headEnd type="none" w="med" len="med"/>
                      <a:tailEnd type="none" w="med" len="med"/>
                    </a:lnR>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谦虚好学</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三人行，……其不善者而改之。</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v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③_____________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逝者如斯夫，不舍昼夜。</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5499735" y="3524250"/>
            <a:ext cx="6096000" cy="460375"/>
          </a:xfrm>
          <a:prstGeom prst="rect">
            <a:avLst/>
          </a:prstGeom>
          <a:noFill/>
        </p:spPr>
        <p:txBody>
          <a:bodyPr wrap="square" rtlCol="0" anchor="t">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温故而知新，可以为师矣。</a:t>
            </a:r>
            <a:endParaRPr lang="zh-CN" altLang="en-US" sz="240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7" name="文本框 6"/>
          <p:cNvSpPr txBox="1"/>
          <p:nvPr/>
        </p:nvSpPr>
        <p:spPr>
          <a:xfrm>
            <a:off x="2956560" y="4066540"/>
            <a:ext cx="1671955" cy="460375"/>
          </a:xfrm>
          <a:prstGeom prst="rect">
            <a:avLst/>
          </a:prstGeom>
          <a:noFill/>
        </p:spPr>
        <p:txBody>
          <a:bodyPr wrap="square" rtlCol="0" anchor="t">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学思结合</a:t>
            </a:r>
            <a:endParaRPr lang="zh-CN" altLang="en-US" sz="240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8" name="文本框 7"/>
          <p:cNvSpPr txBox="1"/>
          <p:nvPr/>
        </p:nvSpPr>
        <p:spPr>
          <a:xfrm>
            <a:off x="2956560" y="5568315"/>
            <a:ext cx="1698625" cy="460375"/>
          </a:xfrm>
          <a:prstGeom prst="rect">
            <a:avLst/>
          </a:prstGeom>
          <a:noFill/>
        </p:spPr>
        <p:txBody>
          <a:bodyPr wrap="square" rtlCol="0" anchor="t">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珍惜时间</a:t>
            </a:r>
            <a:endParaRPr lang="zh-CN" altLang="en-US" sz="240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1103630" y="1435735"/>
            <a:ext cx="9655810" cy="450215"/>
          </a:xfrm>
          <a:prstGeom prst="rect">
            <a:avLst/>
          </a:prstGeom>
          <a:noFill/>
          <a:ln w="9525">
            <a:noFill/>
          </a:ln>
        </p:spPr>
        <p:txBody>
          <a:bodyPr>
            <a:noAutofit/>
          </a:bodyPr>
          <a:lstStyle/>
          <a:p>
            <a:pPr indent="304800" algn="ctr"/>
            <a:r>
              <a:rPr lang="zh-CN" sz="2400" b="0">
                <a:solidFill>
                  <a:srgbClr val="FF0000"/>
                </a:solidFill>
                <a:ea typeface="宋体" panose="02010600030101010101" pitchFamily="2" charset="-122"/>
              </a:rPr>
              <a:t>修身之道</a:t>
            </a:r>
            <a:endParaRPr lang="zh-CN" altLang="en-US" sz="2400" b="0">
              <a:solidFill>
                <a:srgbClr val="FF0000"/>
              </a:solidFill>
              <a:ea typeface="宋体" panose="02010600030101010101" pitchFamily="2" charset="-122"/>
            </a:endParaRPr>
          </a:p>
        </p:txBody>
      </p:sp>
      <p:graphicFrame>
        <p:nvGraphicFramePr>
          <p:cNvPr id="5" name="表格 4"/>
          <p:cNvGraphicFramePr>
            <a:graphicFrameLocks noGrp="1"/>
          </p:cNvGraphicFramePr>
          <p:nvPr>
            <p:custDataLst>
              <p:tags r:id="rId2"/>
            </p:custDataLst>
          </p:nvPr>
        </p:nvGraphicFramePr>
        <p:xfrm>
          <a:off x="1103630" y="1948815"/>
          <a:ext cx="9655810" cy="2861945"/>
        </p:xfrm>
        <a:graphic>
          <a:graphicData uri="http://schemas.openxmlformats.org/drawingml/2006/table">
            <a:tbl>
              <a:tblPr/>
              <a:tblGrid>
                <a:gridCol w="2670810"/>
                <a:gridCol w="6985000"/>
              </a:tblGrid>
              <a:tr h="391160">
                <a:tc>
                  <a:txBody>
                    <a:bodyPr wrap="square"/>
                    <a:lstStyle/>
                    <a:p>
                      <a:pPr indent="0" algn="ctr">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宽厚平和</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④__________________________________________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wrap="square"/>
                    <a:lstStyle/>
                    <a:p>
                      <a:pPr indent="0" algn="ctr">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善于自省</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吾日三省吾身：……传不习乎？</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wrap="square"/>
                    <a:lstStyle/>
                    <a:p>
                      <a:pPr indent="0" algn="ctr">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循序渐进</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吾十有五而志于学，……不逾矩。</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8465">
                <a:tc>
                  <a:txBody>
                    <a:bodyPr wrap="square"/>
                    <a:lstStyle/>
                    <a:p>
                      <a:pPr indent="0" algn="ctr">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⑤___________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一箪食，……回也不改其乐。</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wrap="square"/>
                    <a:lstStyle/>
                    <a:p>
                      <a:pPr indent="0" algn="ctr">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坚守道义</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饭疏食，……于我如浮云。</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5615">
                <a:tc>
                  <a:txBody>
                    <a:bodyPr wrap="square"/>
                    <a:lstStyle/>
                    <a:p>
                      <a:pPr indent="0" algn="ctr">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坚定志向</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⑥__________________________________________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9425">
                <a:tc>
                  <a:txBody>
                    <a:bodyPr wrap="square"/>
                    <a:lstStyle/>
                    <a:p>
                      <a:pPr indent="0" algn="ctr">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学中修身</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nSpc>
                          <a:spcPct val="10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博学而笃志，切问而近思，仁在其中矣。</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9" name="文本框 8"/>
          <p:cNvSpPr txBox="1"/>
          <p:nvPr/>
        </p:nvSpPr>
        <p:spPr>
          <a:xfrm>
            <a:off x="4152265" y="1868805"/>
            <a:ext cx="6096000" cy="460375"/>
          </a:xfrm>
          <a:prstGeom prst="rect">
            <a:avLst/>
          </a:prstGeom>
          <a:noFill/>
        </p:spPr>
        <p:txBody>
          <a:bodyPr wrap="square" rtlCol="0">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人不知而不愠，不亦君子乎？ </a:t>
            </a:r>
            <a:endParaRPr lang="zh-CN" sz="2400">
              <a:solidFill>
                <a:srgbClr val="FF0000"/>
              </a:solidFill>
              <a:latin typeface="楷体" panose="02010609060101010101" charset="-122"/>
              <a:ea typeface="楷体" panose="02010609060101010101" charset="-122"/>
              <a:cs typeface="楷体" panose="02010609060101010101" charset="-122"/>
            </a:endParaRPr>
          </a:p>
        </p:txBody>
      </p:sp>
      <p:sp>
        <p:nvSpPr>
          <p:cNvPr id="10" name="文本框 9"/>
          <p:cNvSpPr txBox="1"/>
          <p:nvPr/>
        </p:nvSpPr>
        <p:spPr>
          <a:xfrm>
            <a:off x="1727200" y="3004185"/>
            <a:ext cx="1699895" cy="460375"/>
          </a:xfrm>
          <a:prstGeom prst="rect">
            <a:avLst/>
          </a:prstGeom>
          <a:noFill/>
        </p:spPr>
        <p:txBody>
          <a:bodyPr wrap="square" rtlCol="0">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安贫乐道</a:t>
            </a:r>
            <a:endParaRPr lang="zh-CN" sz="2400">
              <a:solidFill>
                <a:srgbClr val="FF0000"/>
              </a:solidFill>
              <a:latin typeface="楷体" panose="02010609060101010101" charset="-122"/>
              <a:ea typeface="楷体" panose="02010609060101010101" charset="-122"/>
              <a:cs typeface="楷体" panose="02010609060101010101" charset="-122"/>
            </a:endParaRPr>
          </a:p>
        </p:txBody>
      </p:sp>
      <p:sp>
        <p:nvSpPr>
          <p:cNvPr id="11" name="文本框 10"/>
          <p:cNvSpPr txBox="1"/>
          <p:nvPr/>
        </p:nvSpPr>
        <p:spPr>
          <a:xfrm>
            <a:off x="4152265" y="3786505"/>
            <a:ext cx="4711700" cy="460375"/>
          </a:xfrm>
          <a:prstGeom prst="rect">
            <a:avLst/>
          </a:prstGeom>
          <a:noFill/>
        </p:spPr>
        <p:txBody>
          <a:bodyPr wrap="square" rtlCol="0" anchor="t">
            <a:spAutoFit/>
          </a:bodyPr>
          <a:lstStyle/>
          <a:p>
            <a:r>
              <a:rPr lang="zh-CN" sz="2400">
                <a:solidFill>
                  <a:srgbClr val="FF0000"/>
                </a:solidFill>
                <a:latin typeface="楷体" panose="02010609060101010101" charset="-122"/>
                <a:ea typeface="楷体" panose="02010609060101010101" charset="-122"/>
                <a:cs typeface="楷体" panose="02010609060101010101" charset="-122"/>
                <a:sym typeface="+mn-ea"/>
              </a:rPr>
              <a:t>三军可夺帅也，匹夫不可夺志也。</a:t>
            </a:r>
            <a:endParaRPr lang="zh-CN" altLang="en-US" sz="2400">
              <a:solidFill>
                <a:srgbClr val="FF0000"/>
              </a:solidFill>
              <a:latin typeface="楷体" panose="02010609060101010101" charset="-122"/>
              <a:ea typeface="楷体" panose="02010609060101010101" charset="-122"/>
              <a:cs typeface="楷体" panose="02010609060101010101" charset="-122"/>
              <a:sym typeface="+mn-ea"/>
            </a:endParaRPr>
          </a:p>
        </p:txBody>
      </p:sp>
      <p:grpSp>
        <p:nvGrpSpPr>
          <p:cNvPr id="15" name="组合 14"/>
          <p:cNvGrpSpPr/>
          <p:nvPr/>
        </p:nvGrpSpPr>
        <p:grpSpPr>
          <a:xfrm>
            <a:off x="1365885" y="5015230"/>
            <a:ext cx="8882380" cy="1244600"/>
            <a:chOff x="1738" y="7898"/>
            <a:chExt cx="13988" cy="1960"/>
          </a:xfrm>
        </p:grpSpPr>
        <p:sp>
          <p:nvSpPr>
            <p:cNvPr id="6" name="文本框 5"/>
            <p:cNvSpPr txBox="1"/>
            <p:nvPr/>
          </p:nvSpPr>
          <p:spPr>
            <a:xfrm>
              <a:off x="1738" y="7898"/>
              <a:ext cx="13988" cy="1961"/>
            </a:xfrm>
            <a:prstGeom prst="rect">
              <a:avLst/>
            </a:prstGeom>
            <a:solidFill>
              <a:schemeClr val="accent1">
                <a:lumMod val="40000"/>
                <a:lumOff val="60000"/>
              </a:schemeClr>
            </a:solidFill>
            <a:ln w="9525">
              <a:noFill/>
            </a:ln>
          </p:spPr>
          <p:txBody>
            <a:bodyPr wrap="square">
              <a:spAutoFit/>
            </a:bodyPr>
            <a:lstStyle/>
            <a:p>
              <a:pPr marL="431800" indent="304800" fontAlgn="auto">
                <a:lnSpc>
                  <a:spcPct val="125000"/>
                </a:lnSpc>
              </a:pPr>
              <a:r>
                <a:rPr lang="zh-CN" sz="2000" b="0">
                  <a:solidFill>
                    <a:srgbClr val="000000"/>
                  </a:solidFill>
                  <a:latin typeface="宋体" panose="02010600030101010101" pitchFamily="2" charset="-122"/>
                  <a:ea typeface="宋体" panose="02010600030101010101" pitchFamily="2" charset="-122"/>
                  <a:cs typeface="宋体" panose="02010600030101010101" pitchFamily="2" charset="-122"/>
                </a:rPr>
                <a:t>有些章节内容丰富，可能同时指向不同的主题，如“学而时习</a:t>
              </a:r>
              <a:r>
                <a:rPr lang="en-US" altLang="zh-CN" sz="2000" b="0">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sz="2000" b="0">
                  <a:solidFill>
                    <a:srgbClr val="000000"/>
                  </a:solidFill>
                  <a:latin typeface="宋体" panose="02010600030101010101" pitchFamily="2" charset="-122"/>
                  <a:ea typeface="宋体" panose="02010600030101010101" pitchFamily="2" charset="-122"/>
                  <a:cs typeface="宋体" panose="02010600030101010101" pitchFamily="2" charset="-122"/>
                </a:rPr>
                <a:t>之……不亦君子乎？”“博学而笃志……仁在其中矣”，既关乎学习，也关乎修养，归类不要绝对化。</a:t>
              </a:r>
              <a:endParaRPr lang="zh-CN"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grpSp>
          <p:nvGrpSpPr>
            <p:cNvPr id="12" name="组合 11"/>
            <p:cNvGrpSpPr/>
            <p:nvPr/>
          </p:nvGrpSpPr>
          <p:grpSpPr>
            <a:xfrm>
              <a:off x="1738" y="7898"/>
              <a:ext cx="722" cy="1606"/>
              <a:chOff x="5945662" y="349847"/>
              <a:chExt cx="461665" cy="1322746"/>
            </a:xfrm>
            <a:solidFill>
              <a:schemeClr val="accent4"/>
            </a:solidFill>
          </p:grpSpPr>
          <p:sp>
            <p:nvSpPr>
              <p:cNvPr id="13" name="任意多边形: 形状 2"/>
              <p:cNvSpPr/>
              <p:nvPr>
                <p:custDataLst>
                  <p:tags r:id="rId3"/>
                </p:custDataLst>
              </p:nvPr>
            </p:nvSpPr>
            <p:spPr>
              <a:xfrm>
                <a:off x="5945662" y="349847"/>
                <a:ext cx="461665" cy="1322746"/>
              </a:xfrm>
              <a:custGeom>
                <a:avLst/>
                <a:gdLst>
                  <a:gd name="connsiteX0" fmla="*/ 0 w 461665"/>
                  <a:gd name="connsiteY0" fmla="*/ 0 h 1169551"/>
                  <a:gd name="connsiteX1" fmla="*/ 461665 w 461665"/>
                  <a:gd name="connsiteY1" fmla="*/ 0 h 1169551"/>
                  <a:gd name="connsiteX2" fmla="*/ 461665 w 461665"/>
                  <a:gd name="connsiteY2" fmla="*/ 1169551 h 1169551"/>
                  <a:gd name="connsiteX3" fmla="*/ 461664 w 461665"/>
                  <a:gd name="connsiteY3" fmla="*/ 1169551 h 1169551"/>
                  <a:gd name="connsiteX4" fmla="*/ 230832 w 461665"/>
                  <a:gd name="connsiteY4" fmla="*/ 881777 h 1169551"/>
                  <a:gd name="connsiteX5" fmla="*/ 0 w 461665"/>
                  <a:gd name="connsiteY5" fmla="*/ 1169550 h 1169551"/>
                  <a:gd name="connsiteX6" fmla="*/ 0 w 461665"/>
                  <a:gd name="connsiteY6" fmla="*/ 0 h 116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664" h="1169551">
                    <a:moveTo>
                      <a:pt x="0" y="0"/>
                    </a:moveTo>
                    <a:lnTo>
                      <a:pt x="461665" y="0"/>
                    </a:lnTo>
                    <a:lnTo>
                      <a:pt x="461665" y="1169551"/>
                    </a:lnTo>
                    <a:lnTo>
                      <a:pt x="461664" y="1169551"/>
                    </a:lnTo>
                    <a:lnTo>
                      <a:pt x="230832" y="881777"/>
                    </a:lnTo>
                    <a:lnTo>
                      <a:pt x="0" y="116955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2400"/>
              </a:p>
            </p:txBody>
          </p:sp>
          <p:sp>
            <p:nvSpPr>
              <p:cNvPr id="14" name="矩形 13"/>
              <p:cNvSpPr/>
              <p:nvPr>
                <p:custDataLst>
                  <p:tags r:id="rId4"/>
                </p:custDataLst>
              </p:nvPr>
            </p:nvSpPr>
            <p:spPr>
              <a:xfrm>
                <a:off x="5945662" y="349847"/>
                <a:ext cx="461026" cy="1053420"/>
              </a:xfrm>
              <a:prstGeom prst="rect">
                <a:avLst/>
              </a:prstGeom>
              <a:grpFill/>
            </p:spPr>
            <p:txBody>
              <a:bodyPr vert="eaVert" wrap="square">
                <a:noAutofit/>
              </a:bodyPr>
              <a:lstStyle/>
              <a:p>
                <a:r>
                  <a:rPr lang="zh-CN" altLang="en-US" sz="2400" b="1" spc="300">
                    <a:solidFill>
                      <a:schemeClr val="bg1"/>
                    </a:solidFill>
                    <a:latin typeface="楷体" panose="02010609060101010101" charset="-122"/>
                    <a:ea typeface="楷体" panose="02010609060101010101" charset="-122"/>
                    <a:sym typeface="+mn-ea"/>
                  </a:rPr>
                  <a:t>说明</a:t>
                </a:r>
                <a:endParaRPr lang="zh-CN" altLang="en-US" sz="2400" b="1" spc="300">
                  <a:solidFill>
                    <a:schemeClr val="bg1"/>
                  </a:solidFill>
                  <a:latin typeface="楷体" panose="02010609060101010101" charset="-122"/>
                  <a:ea typeface="楷体" panose="02010609060101010101" charset="-122"/>
                  <a:sym typeface="+mn-ea"/>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097280" y="1304925"/>
            <a:ext cx="9641840" cy="1198880"/>
          </a:xfrm>
          <a:prstGeom prst="rect">
            <a:avLst/>
          </a:prstGeom>
          <a:noFill/>
          <a:ln w="9525">
            <a:noFill/>
          </a:ln>
        </p:spPr>
        <p:txBody>
          <a:bodyPr wrap="square">
            <a:spAutoFit/>
          </a:bodyPr>
          <a:lstStyle/>
          <a:p>
            <a:pPr marL="342900" indent="-342900">
              <a:lnSpc>
                <a:spcPct val="150000"/>
              </a:lnSpc>
              <a:buFont typeface="Wingdings" panose="05000000000000000000" charset="0"/>
              <a:buChar char="p"/>
            </a:pPr>
            <a:r>
              <a:rPr lang="zh-CN" sz="2400" b="0">
                <a:solidFill>
                  <a:srgbClr val="000000"/>
                </a:solidFill>
                <a:ea typeface="宋体" panose="02010600030101010101" pitchFamily="2" charset="-122"/>
              </a:rPr>
              <a:t>品析为学之道。在新知与旧知知识与实践的关系上，孔子是怎么看的？</a:t>
            </a:r>
            <a:endParaRPr lang="zh-CN" sz="2400" b="0">
              <a:solidFill>
                <a:srgbClr val="000000"/>
              </a:solidFill>
              <a:ea typeface="宋体" panose="02010600030101010101" pitchFamily="2" charset="-122"/>
            </a:endParaRPr>
          </a:p>
        </p:txBody>
      </p:sp>
      <p:sp>
        <p:nvSpPr>
          <p:cNvPr id="101" name="文本框 100"/>
          <p:cNvSpPr txBox="1"/>
          <p:nvPr/>
        </p:nvSpPr>
        <p:spPr>
          <a:xfrm>
            <a:off x="1097280" y="2503805"/>
            <a:ext cx="9641840" cy="341503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ü"/>
            </a:pPr>
            <a:r>
              <a:rPr sz="2400" b="0">
                <a:solidFill>
                  <a:srgbClr val="000000"/>
                </a:solidFill>
                <a:latin typeface="楷体" panose="02010609060101010101" charset="-122"/>
                <a:ea typeface="楷体" panose="02010609060101010101" charset="-122"/>
                <a:cs typeface="楷体" panose="02010609060101010101" charset="-122"/>
              </a:rPr>
              <a:t>在新知与旧知的关系上，孔子认为“温故”可以“知新”，“温故而知新”的人可以当老师。这里，孔子强调学习的关键是思考，要“知新”。</a:t>
            </a:r>
            <a:endParaRPr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ü"/>
            </a:pPr>
            <a:r>
              <a:rPr sz="2400" b="0">
                <a:solidFill>
                  <a:srgbClr val="000000"/>
                </a:solidFill>
                <a:latin typeface="楷体" panose="02010609060101010101" charset="-122"/>
                <a:ea typeface="楷体" panose="02010609060101010101" charset="-122"/>
                <a:cs typeface="楷体" panose="02010609060101010101" charset="-122"/>
              </a:rPr>
              <a:t>在知识与实践的关系上，孔子认为要“学而时习之”。学了知识要按时去复习，把所学的东西运用到行动上，在实践中加深对知识的掌握程度。</a:t>
            </a:r>
            <a:endParaRPr sz="2400" b="0">
              <a:solidFill>
                <a:srgbClr val="000000"/>
              </a:solidFill>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anim calcmode="lin" valueType="num">
                                      <p:cBhvr additive="base">
                                        <p:cTn id="7" dur="500" fill="hold"/>
                                        <p:tgtEl>
                                          <p:spTgt spid="10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xEl>
                                              <p:pRg st="1" end="1"/>
                                            </p:txEl>
                                          </p:spTgt>
                                        </p:tgtEl>
                                        <p:attrNameLst>
                                          <p:attrName>style.visibility</p:attrName>
                                        </p:attrNameLst>
                                      </p:cBhvr>
                                      <p:to>
                                        <p:strVal val="visible"/>
                                      </p:to>
                                    </p:set>
                                    <p:anim calcmode="lin" valueType="num">
                                      <p:cBhvr additive="base">
                                        <p:cTn id="11" dur="500" fill="hold"/>
                                        <p:tgtEl>
                                          <p:spTgt spid="10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27125" y="1377315"/>
            <a:ext cx="10032365" cy="645160"/>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品析为学之道。在学与思的关系上，孔子是怎样认为的？</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p:cNvSpPr txBox="1"/>
          <p:nvPr/>
        </p:nvSpPr>
        <p:spPr>
          <a:xfrm>
            <a:off x="1127125" y="2423160"/>
            <a:ext cx="6346190" cy="2306955"/>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ü"/>
            </a:pPr>
            <a:r>
              <a:rPr lang="zh-CN" sz="2400">
                <a:latin typeface="楷体" panose="02010609060101010101" charset="-122"/>
                <a:ea typeface="楷体" panose="02010609060101010101" charset="-122"/>
                <a:cs typeface="宋体" panose="02010600030101010101" pitchFamily="2" charset="-122"/>
                <a:sym typeface="+mn-ea"/>
              </a:rPr>
              <a:t>在学与思的关系上，孔子认为学习与思考必须结合，二者缺一不可。只读书而不通过自己的头脑加以思考，就会迷惑；只一味地空想而不读书，就会疑惑。</a:t>
            </a:r>
            <a:endParaRPr lang="zh-CN" sz="2400">
              <a:latin typeface="楷体" panose="02010609060101010101" charset="-122"/>
              <a:ea typeface="楷体" panose="02010609060101010101" charset="-122"/>
              <a:cs typeface="宋体" panose="02010600030101010101" pitchFamily="2" charset="-122"/>
              <a:sym typeface="+mn-ea"/>
            </a:endParaRPr>
          </a:p>
        </p:txBody>
      </p:sp>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8173904" y="2022588"/>
            <a:ext cx="2880320" cy="288032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1127125" y="1343025"/>
            <a:ext cx="10032365" cy="1198880"/>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品读修身之道。孔子的进德修业可以分为哪几个阶段？曾子的自我修养的方法是什么？子夏的求“仁”途径又是什么呢？用自己的话说一说。</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a:off x="1127125" y="2673350"/>
            <a:ext cx="9632950" cy="3415030"/>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Ø"/>
            </a:pPr>
            <a:r>
              <a:rPr lang="zh-CN" sz="2400">
                <a:latin typeface="楷体" panose="02010609060101010101" charset="-122"/>
                <a:ea typeface="楷体" panose="02010609060101010101" charset="-122"/>
                <a:cs typeface="宋体" panose="02010600030101010101" pitchFamily="2" charset="-122"/>
                <a:sym typeface="+mn-ea"/>
              </a:rPr>
              <a:t>孔子的进德修业可以分为三个阶段：</a:t>
            </a:r>
            <a:r>
              <a:rPr lang="zh-CN" sz="2400">
                <a:solidFill>
                  <a:srgbClr val="FF0000"/>
                </a:solidFill>
                <a:latin typeface="楷体" panose="02010609060101010101" charset="-122"/>
                <a:ea typeface="楷体" panose="02010609060101010101" charset="-122"/>
                <a:cs typeface="宋体" panose="02010600030101010101" pitchFamily="2" charset="-122"/>
                <a:sym typeface="+mn-ea"/>
              </a:rPr>
              <a:t>十五到四十岁是学习领会阶段</a:t>
            </a:r>
            <a:r>
              <a:rPr lang="zh-CN" sz="2400">
                <a:latin typeface="楷体" panose="02010609060101010101" charset="-122"/>
                <a:ea typeface="楷体" panose="02010609060101010101" charset="-122"/>
                <a:cs typeface="宋体" panose="02010600030101010101" pitchFamily="2" charset="-122"/>
                <a:sym typeface="+mn-ea"/>
              </a:rPr>
              <a:t>，</a:t>
            </a:r>
            <a:r>
              <a:rPr lang="zh-CN" sz="2400">
                <a:solidFill>
                  <a:srgbClr val="FF0000"/>
                </a:solidFill>
                <a:latin typeface="楷体" panose="02010609060101010101" charset="-122"/>
                <a:ea typeface="楷体" panose="02010609060101010101" charset="-122"/>
                <a:cs typeface="宋体" panose="02010600030101010101" pitchFamily="2" charset="-122"/>
                <a:sym typeface="+mn-ea"/>
              </a:rPr>
              <a:t>五十到六十岁是安心立命阶段</a:t>
            </a:r>
            <a:r>
              <a:rPr lang="zh-CN" sz="2400">
                <a:latin typeface="楷体" panose="02010609060101010101" charset="-122"/>
                <a:ea typeface="楷体" panose="02010609060101010101" charset="-122"/>
                <a:cs typeface="宋体" panose="02010600030101010101" pitchFamily="2" charset="-122"/>
                <a:sym typeface="+mn-ea"/>
              </a:rPr>
              <a:t>；</a:t>
            </a:r>
            <a:r>
              <a:rPr lang="zh-CN" sz="2400">
                <a:solidFill>
                  <a:srgbClr val="FF0000"/>
                </a:solidFill>
                <a:latin typeface="楷体" panose="02010609060101010101" charset="-122"/>
                <a:ea typeface="楷体" panose="02010609060101010101" charset="-122"/>
                <a:cs typeface="宋体" panose="02010600030101010101" pitchFamily="2" charset="-122"/>
                <a:sym typeface="+mn-ea"/>
              </a:rPr>
              <a:t>七十岁是主观意识和做人的规则融合为一的阶段</a:t>
            </a:r>
            <a:r>
              <a:rPr lang="zh-CN" sz="2400">
                <a:latin typeface="楷体" panose="02010609060101010101" charset="-122"/>
                <a:ea typeface="楷体" panose="02010609060101010101" charset="-122"/>
                <a:cs typeface="宋体" panose="02010600030101010101" pitchFamily="2" charset="-122"/>
                <a:sym typeface="+mn-ea"/>
              </a:rPr>
              <a:t>。</a:t>
            </a:r>
            <a:endParaRPr lang="zh-CN" sz="2400">
              <a:latin typeface="楷体" panose="02010609060101010101" charset="-122"/>
              <a:ea typeface="楷体" panose="02010609060101010101" charset="-122"/>
              <a:cs typeface="宋体" panose="02010600030101010101" pitchFamily="2" charset="-122"/>
              <a:sym typeface="+mn-ea"/>
            </a:endParaRPr>
          </a:p>
          <a:p>
            <a:pPr marL="342900" indent="-342900">
              <a:lnSpc>
                <a:spcPct val="150000"/>
              </a:lnSpc>
              <a:buClrTx/>
              <a:buSzTx/>
              <a:buFont typeface="Wingdings" panose="05000000000000000000" charset="0"/>
              <a:buChar char="Ø"/>
            </a:pPr>
            <a:r>
              <a:rPr lang="zh-CN" sz="2400">
                <a:latin typeface="楷体" panose="02010609060101010101" charset="-122"/>
                <a:ea typeface="楷体" panose="02010609060101010101" charset="-122"/>
                <a:cs typeface="宋体" panose="02010600030101010101" pitchFamily="2" charset="-122"/>
                <a:sym typeface="+mn-ea"/>
              </a:rPr>
              <a:t>曾子自我修养的方法是</a:t>
            </a:r>
            <a:r>
              <a:rPr lang="zh-CN" sz="2400">
                <a:solidFill>
                  <a:srgbClr val="FF0000"/>
                </a:solidFill>
                <a:latin typeface="楷体" panose="02010609060101010101" charset="-122"/>
                <a:ea typeface="楷体" panose="02010609060101010101" charset="-122"/>
                <a:cs typeface="宋体" panose="02010600030101010101" pitchFamily="2" charset="-122"/>
                <a:sym typeface="+mn-ea"/>
              </a:rPr>
              <a:t>加强自我反省</a:t>
            </a:r>
            <a:r>
              <a:rPr lang="zh-CN" sz="2400">
                <a:latin typeface="楷体" panose="02010609060101010101" charset="-122"/>
                <a:ea typeface="楷体" panose="02010609060101010101" charset="-122"/>
                <a:cs typeface="宋体" panose="02010600030101010101" pitchFamily="2" charset="-122"/>
                <a:sym typeface="+mn-ea"/>
              </a:rPr>
              <a:t>。</a:t>
            </a:r>
            <a:endParaRPr lang="zh-CN" sz="2400">
              <a:latin typeface="楷体" panose="02010609060101010101" charset="-122"/>
              <a:ea typeface="楷体" panose="02010609060101010101" charset="-122"/>
              <a:cs typeface="宋体" panose="02010600030101010101" pitchFamily="2" charset="-122"/>
              <a:sym typeface="+mn-ea"/>
            </a:endParaRPr>
          </a:p>
          <a:p>
            <a:pPr marL="342900" indent="-342900">
              <a:lnSpc>
                <a:spcPct val="150000"/>
              </a:lnSpc>
              <a:buClrTx/>
              <a:buSzTx/>
              <a:buFont typeface="Wingdings" panose="05000000000000000000" charset="0"/>
              <a:buChar char="Ø"/>
            </a:pPr>
            <a:r>
              <a:rPr lang="zh-CN" sz="2400">
                <a:latin typeface="楷体" panose="02010609060101010101" charset="-122"/>
                <a:ea typeface="楷体" panose="02010609060101010101" charset="-122"/>
                <a:cs typeface="宋体" panose="02010600030101010101" pitchFamily="2" charset="-122"/>
                <a:sym typeface="+mn-ea"/>
              </a:rPr>
              <a:t>子夏求“仁”的途径是</a:t>
            </a:r>
            <a:r>
              <a:rPr lang="zh-CN" sz="2400">
                <a:solidFill>
                  <a:srgbClr val="FF0000"/>
                </a:solidFill>
                <a:latin typeface="楷体" panose="02010609060101010101" charset="-122"/>
                <a:ea typeface="楷体" panose="02010609060101010101" charset="-122"/>
                <a:cs typeface="宋体" panose="02010600030101010101" pitchFamily="2" charset="-122"/>
                <a:sym typeface="+mn-ea"/>
              </a:rPr>
              <a:t>“博学”“笃志”“切问”“近思”</a:t>
            </a:r>
            <a:r>
              <a:rPr lang="zh-CN" sz="2400">
                <a:latin typeface="楷体" panose="02010609060101010101" charset="-122"/>
                <a:ea typeface="楷体" panose="02010609060101010101" charset="-122"/>
                <a:cs typeface="宋体" panose="02010600030101010101" pitchFamily="2" charset="-122"/>
                <a:sym typeface="+mn-ea"/>
              </a:rPr>
              <a:t>，就是广泛学习，坚定志向，提出疑惑，联系实际思考自我。</a:t>
            </a:r>
            <a:endParaRPr lang="zh-CN" sz="2400">
              <a:latin typeface="楷体" panose="02010609060101010101" charset="-122"/>
              <a:ea typeface="楷体" panose="02010609060101010101" charset="-122"/>
              <a:cs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127125" y="1339215"/>
            <a:ext cx="9851390" cy="1198880"/>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品读修身之道。从孔子及其弟子的“修身之道”里，你懂得了什么道理？</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2" name="文本框 41"/>
          <p:cNvSpPr txBox="1"/>
          <p:nvPr>
            <p:custDataLst>
              <p:tags r:id="rId2"/>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491615" y="2726690"/>
            <a:ext cx="8882380" cy="2072005"/>
            <a:chOff x="1738" y="7898"/>
            <a:chExt cx="13988" cy="3263"/>
          </a:xfrm>
        </p:grpSpPr>
        <p:sp>
          <p:nvSpPr>
            <p:cNvPr id="6" name="文本框 5"/>
            <p:cNvSpPr txBox="1"/>
            <p:nvPr>
              <p:custDataLst>
                <p:tags r:id="rId3"/>
              </p:custDataLst>
            </p:nvPr>
          </p:nvSpPr>
          <p:spPr>
            <a:xfrm>
              <a:off x="1738" y="7898"/>
              <a:ext cx="13988" cy="3263"/>
            </a:xfrm>
            <a:prstGeom prst="roundRect">
              <a:avLst/>
            </a:prstGeom>
            <a:solidFill>
              <a:schemeClr val="accent1">
                <a:lumMod val="40000"/>
                <a:lumOff val="60000"/>
              </a:schemeClr>
            </a:solidFill>
            <a:ln w="9525">
              <a:noFill/>
            </a:ln>
          </p:spPr>
          <p:txBody>
            <a:bodyPr wrap="square">
              <a:spAutoFit/>
            </a:bodyPr>
            <a:lstStyle/>
            <a:p>
              <a:pPr marL="431800" indent="304800" fontAlgn="auto">
                <a:lnSpc>
                  <a:spcPct val="125000"/>
                </a:lnSpc>
              </a:pPr>
              <a:r>
                <a:rPr sz="2400" b="0">
                  <a:solidFill>
                    <a:srgbClr val="000000"/>
                  </a:solidFill>
                  <a:latin typeface="楷体" panose="02010609060101010101" charset="-122"/>
                  <a:ea typeface="楷体" panose="02010609060101010101" charset="-122"/>
                  <a:cs typeface="宋体" panose="02010600030101010101" pitchFamily="2" charset="-122"/>
                </a:rPr>
                <a:t>进德修身是一个循序渐进的过程。道德的修炼需要自我学习，自我反省。自我反省能把外在的道德约束内化为对自己的自觉要求。当思想与言行统一，能自觉遵守道德规范时，就达到了极高的道德境界。</a:t>
              </a:r>
              <a:endParaRPr sz="2400" b="0">
                <a:solidFill>
                  <a:srgbClr val="000000"/>
                </a:solidFill>
                <a:latin typeface="楷体" panose="02010609060101010101" charset="-122"/>
                <a:ea typeface="楷体" panose="02010609060101010101" charset="-122"/>
                <a:cs typeface="宋体" panose="02010600030101010101" pitchFamily="2" charset="-122"/>
              </a:endParaRPr>
            </a:p>
          </p:txBody>
        </p:sp>
        <p:grpSp>
          <p:nvGrpSpPr>
            <p:cNvPr id="12" name="组合 11"/>
            <p:cNvGrpSpPr/>
            <p:nvPr/>
          </p:nvGrpSpPr>
          <p:grpSpPr>
            <a:xfrm>
              <a:off x="1738" y="7898"/>
              <a:ext cx="722" cy="1606"/>
              <a:chOff x="5945662" y="349847"/>
              <a:chExt cx="461665" cy="1322746"/>
            </a:xfrm>
            <a:solidFill>
              <a:schemeClr val="accent4"/>
            </a:solidFill>
          </p:grpSpPr>
          <p:sp>
            <p:nvSpPr>
              <p:cNvPr id="13" name="任意多边形: 形状 2"/>
              <p:cNvSpPr/>
              <p:nvPr>
                <p:custDataLst>
                  <p:tags r:id="rId4"/>
                </p:custDataLst>
              </p:nvPr>
            </p:nvSpPr>
            <p:spPr>
              <a:xfrm>
                <a:off x="5945662" y="349847"/>
                <a:ext cx="461665" cy="1322746"/>
              </a:xfrm>
              <a:custGeom>
                <a:avLst/>
                <a:gdLst>
                  <a:gd name="connsiteX0" fmla="*/ 0 w 461665"/>
                  <a:gd name="connsiteY0" fmla="*/ 0 h 1169551"/>
                  <a:gd name="connsiteX1" fmla="*/ 461665 w 461665"/>
                  <a:gd name="connsiteY1" fmla="*/ 0 h 1169551"/>
                  <a:gd name="connsiteX2" fmla="*/ 461665 w 461665"/>
                  <a:gd name="connsiteY2" fmla="*/ 1169551 h 1169551"/>
                  <a:gd name="connsiteX3" fmla="*/ 461664 w 461665"/>
                  <a:gd name="connsiteY3" fmla="*/ 1169551 h 1169551"/>
                  <a:gd name="connsiteX4" fmla="*/ 230832 w 461665"/>
                  <a:gd name="connsiteY4" fmla="*/ 881777 h 1169551"/>
                  <a:gd name="connsiteX5" fmla="*/ 0 w 461665"/>
                  <a:gd name="connsiteY5" fmla="*/ 1169550 h 1169551"/>
                  <a:gd name="connsiteX6" fmla="*/ 0 w 461665"/>
                  <a:gd name="connsiteY6" fmla="*/ 0 h 116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664" h="1169551">
                    <a:moveTo>
                      <a:pt x="0" y="0"/>
                    </a:moveTo>
                    <a:lnTo>
                      <a:pt x="461665" y="0"/>
                    </a:lnTo>
                    <a:lnTo>
                      <a:pt x="461665" y="1169551"/>
                    </a:lnTo>
                    <a:lnTo>
                      <a:pt x="461664" y="1169551"/>
                    </a:lnTo>
                    <a:lnTo>
                      <a:pt x="230832" y="881777"/>
                    </a:lnTo>
                    <a:lnTo>
                      <a:pt x="0" y="116955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2400"/>
              </a:p>
            </p:txBody>
          </p:sp>
          <p:sp>
            <p:nvSpPr>
              <p:cNvPr id="14" name="矩形 13"/>
              <p:cNvSpPr/>
              <p:nvPr>
                <p:custDataLst>
                  <p:tags r:id="rId5"/>
                </p:custDataLst>
              </p:nvPr>
            </p:nvSpPr>
            <p:spPr>
              <a:xfrm>
                <a:off x="5945662" y="349847"/>
                <a:ext cx="461026" cy="1053420"/>
              </a:xfrm>
              <a:prstGeom prst="rect">
                <a:avLst/>
              </a:prstGeom>
              <a:grpFill/>
            </p:spPr>
            <p:txBody>
              <a:bodyPr vert="eaVert" wrap="square">
                <a:noAutofit/>
              </a:bodyPr>
              <a:lstStyle/>
              <a:p>
                <a:r>
                  <a:rPr lang="zh-CN" altLang="en-US" sz="2400" b="1" spc="300">
                    <a:solidFill>
                      <a:schemeClr val="bg1"/>
                    </a:solidFill>
                    <a:latin typeface="楷体" panose="02010609060101010101" charset="-122"/>
                    <a:ea typeface="楷体" panose="02010609060101010101" charset="-122"/>
                    <a:sym typeface="+mn-ea"/>
                  </a:rPr>
                  <a:t>道理</a:t>
                </a:r>
                <a:endParaRPr lang="zh-CN" altLang="en-US" sz="2400" b="1" spc="300">
                  <a:solidFill>
                    <a:schemeClr val="bg1"/>
                  </a:solidFill>
                  <a:latin typeface="楷体" panose="02010609060101010101" charset="-122"/>
                  <a:ea typeface="楷体" panose="02010609060101010101" charset="-122"/>
                  <a:sym typeface="+mn-ea"/>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27125" y="1377315"/>
            <a:ext cx="10032365" cy="645160"/>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说说修身与学习的关系。</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2865120" y="2201545"/>
            <a:ext cx="1828800" cy="920750"/>
          </a:xfrm>
          <a:prstGeom prst="diamond">
            <a:avLst/>
          </a:prstGeom>
          <a:solidFill>
            <a:schemeClr val="accent6">
              <a:lumMod val="40000"/>
              <a:lumOff val="60000"/>
            </a:schemeClr>
          </a:solidFill>
        </p:spPr>
        <p:txBody>
          <a:bodyPr wrap="square" rtlCol="0" anchor="t">
            <a:spAutoFit/>
          </a:bodyPr>
          <a:lstStyle/>
          <a:p>
            <a:pPr algn="ctr"/>
            <a:r>
              <a:rPr lang="zh-CN" altLang="en-US" sz="2400">
                <a:latin typeface="楷体" panose="02010609060101010101" charset="-122"/>
                <a:ea typeface="楷体" panose="02010609060101010101" charset="-122"/>
              </a:rPr>
              <a:t>学习</a:t>
            </a:r>
            <a:endParaRPr lang="zh-CN" altLang="en-US" sz="2400">
              <a:latin typeface="楷体" panose="02010609060101010101" charset="-122"/>
              <a:ea typeface="楷体" panose="02010609060101010101" charset="-122"/>
            </a:endParaRPr>
          </a:p>
        </p:txBody>
      </p:sp>
      <p:sp>
        <p:nvSpPr>
          <p:cNvPr id="6" name="文本框 5"/>
          <p:cNvSpPr txBox="1"/>
          <p:nvPr/>
        </p:nvSpPr>
        <p:spPr>
          <a:xfrm>
            <a:off x="4704715" y="2019935"/>
            <a:ext cx="1753235" cy="460375"/>
          </a:xfrm>
          <a:prstGeom prst="rect">
            <a:avLst/>
          </a:prstGeom>
          <a:noFill/>
        </p:spPr>
        <p:txBody>
          <a:bodyPr wrap="square" rtlCol="0" anchor="t">
            <a:spAutoFit/>
          </a:bodyPr>
          <a:lstStyle/>
          <a:p>
            <a:pPr algn="ctr"/>
            <a:r>
              <a:rPr lang="zh-CN" altLang="en-US" sz="2400">
                <a:latin typeface="楷体" panose="02010609060101010101" charset="-122"/>
                <a:ea typeface="楷体" panose="02010609060101010101" charset="-122"/>
              </a:rPr>
              <a:t>彼此融合</a:t>
            </a:r>
            <a:endParaRPr lang="zh-CN" altLang="en-US" sz="2400">
              <a:latin typeface="楷体" panose="02010609060101010101" charset="-122"/>
              <a:ea typeface="楷体" panose="02010609060101010101" charset="-122"/>
            </a:endParaRPr>
          </a:p>
        </p:txBody>
      </p:sp>
      <p:sp>
        <p:nvSpPr>
          <p:cNvPr id="8" name="文本框 7"/>
          <p:cNvSpPr txBox="1"/>
          <p:nvPr/>
        </p:nvSpPr>
        <p:spPr>
          <a:xfrm>
            <a:off x="4704715" y="2882900"/>
            <a:ext cx="1689735" cy="460375"/>
          </a:xfrm>
          <a:prstGeom prst="rect">
            <a:avLst/>
          </a:prstGeom>
          <a:noFill/>
        </p:spPr>
        <p:txBody>
          <a:bodyPr wrap="square" rtlCol="0" anchor="t">
            <a:spAutoFit/>
          </a:bodyPr>
          <a:lstStyle/>
          <a:p>
            <a:pPr algn="ctr"/>
            <a:r>
              <a:rPr lang="zh-CN" altLang="en-US" sz="2400">
                <a:latin typeface="楷体" panose="02010609060101010101" charset="-122"/>
                <a:ea typeface="楷体" panose="02010609060101010101" charset="-122"/>
              </a:rPr>
              <a:t>互相促进</a:t>
            </a:r>
            <a:endParaRPr lang="zh-CN" altLang="en-US" sz="2400">
              <a:latin typeface="楷体" panose="02010609060101010101" charset="-122"/>
              <a:ea typeface="楷体" panose="02010609060101010101" charset="-122"/>
            </a:endParaRPr>
          </a:p>
        </p:txBody>
      </p:sp>
      <p:sp>
        <p:nvSpPr>
          <p:cNvPr id="9" name="文本框 8"/>
          <p:cNvSpPr txBox="1"/>
          <p:nvPr/>
        </p:nvSpPr>
        <p:spPr>
          <a:xfrm>
            <a:off x="3587750" y="4002405"/>
            <a:ext cx="3987165" cy="505321"/>
          </a:xfrm>
          <a:prstGeom prst="roundRect">
            <a:avLst/>
          </a:prstGeom>
          <a:solidFill>
            <a:schemeClr val="accent6">
              <a:lumMod val="40000"/>
              <a:lumOff val="60000"/>
            </a:schemeClr>
          </a:solidFill>
        </p:spPr>
        <p:txBody>
          <a:bodyPr wrap="square" rtlCol="0" anchor="t">
            <a:spAutoFit/>
          </a:bodyPr>
          <a:lstStyle/>
          <a:p>
            <a:pPr algn="ctr"/>
            <a:r>
              <a:rPr lang="zh-CN" altLang="en-US" sz="2400">
                <a:latin typeface="楷体" panose="02010609060101010101" charset="-122"/>
                <a:ea typeface="楷体" panose="02010609060101010101" charset="-122"/>
              </a:rPr>
              <a:t>学习是为了更好地修身做人</a:t>
            </a:r>
            <a:endParaRPr lang="zh-CN" altLang="en-US" sz="2400">
              <a:latin typeface="楷体" panose="02010609060101010101" charset="-122"/>
              <a:ea typeface="楷体" panose="02010609060101010101" charset="-122"/>
            </a:endParaRPr>
          </a:p>
        </p:txBody>
      </p:sp>
      <p:sp>
        <p:nvSpPr>
          <p:cNvPr id="10" name="文本框 9"/>
          <p:cNvSpPr txBox="1"/>
          <p:nvPr/>
        </p:nvSpPr>
        <p:spPr>
          <a:xfrm>
            <a:off x="6343650" y="2201545"/>
            <a:ext cx="1828800" cy="920750"/>
          </a:xfrm>
          <a:prstGeom prst="diamond">
            <a:avLst/>
          </a:prstGeom>
          <a:solidFill>
            <a:schemeClr val="accent6">
              <a:lumMod val="40000"/>
              <a:lumOff val="60000"/>
            </a:schemeClr>
          </a:solidFill>
        </p:spPr>
        <p:txBody>
          <a:bodyPr wrap="square" rtlCol="0" anchor="t">
            <a:spAutoFit/>
          </a:bodyPr>
          <a:lstStyle/>
          <a:p>
            <a:pPr algn="ctr"/>
            <a:r>
              <a:rPr lang="zh-CN" altLang="en-US" sz="2400">
                <a:latin typeface="楷体" panose="02010609060101010101" charset="-122"/>
                <a:ea typeface="楷体" panose="02010609060101010101" charset="-122"/>
              </a:rPr>
              <a:t>修身</a:t>
            </a:r>
            <a:endParaRPr lang="zh-CN" altLang="en-US" sz="2400">
              <a:latin typeface="楷体" panose="02010609060101010101" charset="-122"/>
              <a:ea typeface="楷体" panose="02010609060101010101" charset="-122"/>
            </a:endParaRPr>
          </a:p>
        </p:txBody>
      </p:sp>
      <p:sp>
        <p:nvSpPr>
          <p:cNvPr id="11" name="下箭头 10"/>
          <p:cNvSpPr/>
          <p:nvPr/>
        </p:nvSpPr>
        <p:spPr>
          <a:xfrm>
            <a:off x="5422900" y="3280410"/>
            <a:ext cx="265430" cy="566420"/>
          </a:xfrm>
          <a:prstGeom prst="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上下箭头 11"/>
          <p:cNvSpPr/>
          <p:nvPr/>
        </p:nvSpPr>
        <p:spPr>
          <a:xfrm rot="5400000">
            <a:off x="5422265" y="1936115"/>
            <a:ext cx="266700" cy="1448435"/>
          </a:xfrm>
          <a:prstGeom prst="up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217295" y="4809490"/>
            <a:ext cx="8882380" cy="1550035"/>
            <a:chOff x="1738" y="7898"/>
            <a:chExt cx="13988" cy="2441"/>
          </a:xfrm>
        </p:grpSpPr>
        <p:sp>
          <p:nvSpPr>
            <p:cNvPr id="13" name="文本框 12"/>
            <p:cNvSpPr txBox="1"/>
            <p:nvPr>
              <p:custDataLst>
                <p:tags r:id="rId2"/>
              </p:custDataLst>
            </p:nvPr>
          </p:nvSpPr>
          <p:spPr>
            <a:xfrm>
              <a:off x="1738" y="7898"/>
              <a:ext cx="13988" cy="2441"/>
            </a:xfrm>
            <a:prstGeom prst="roundRect">
              <a:avLst/>
            </a:prstGeom>
            <a:solidFill>
              <a:schemeClr val="accent6">
                <a:lumMod val="40000"/>
                <a:lumOff val="60000"/>
              </a:schemeClr>
            </a:solidFill>
            <a:ln w="9525">
              <a:noFill/>
            </a:ln>
          </p:spPr>
          <p:txBody>
            <a:bodyPr wrap="square">
              <a:spAutoFit/>
            </a:bodyPr>
            <a:lstStyle/>
            <a:p>
              <a:pPr marL="431800" indent="304800" fontAlgn="auto">
                <a:lnSpc>
                  <a:spcPct val="125000"/>
                </a:lnSpc>
              </a:pPr>
              <a:r>
                <a:rPr sz="2400" b="0">
                  <a:solidFill>
                    <a:srgbClr val="000000"/>
                  </a:solidFill>
                  <a:latin typeface="楷体" panose="02010609060101010101" charset="-122"/>
                  <a:ea typeface="楷体" panose="02010609060101010101" charset="-122"/>
                  <a:cs typeface="宋体" panose="02010600030101010101" pitchFamily="2" charset="-122"/>
                </a:rPr>
                <a:t>①修身和学习密不可分，是一个有机的整体。②学习，不仅要学习知识技能，还要学会提高自身修养。③修身需要通过学习去加强，修身反过来也会有力地促进我们的学习。</a:t>
              </a:r>
              <a:endParaRPr sz="2400" b="0">
                <a:solidFill>
                  <a:srgbClr val="000000"/>
                </a:solidFill>
                <a:latin typeface="楷体" panose="02010609060101010101" charset="-122"/>
                <a:ea typeface="楷体" panose="02010609060101010101" charset="-122"/>
                <a:cs typeface="宋体" panose="02010600030101010101" pitchFamily="2" charset="-122"/>
              </a:endParaRPr>
            </a:p>
          </p:txBody>
        </p:sp>
        <p:grpSp>
          <p:nvGrpSpPr>
            <p:cNvPr id="14" name="组合 13"/>
            <p:cNvGrpSpPr/>
            <p:nvPr/>
          </p:nvGrpSpPr>
          <p:grpSpPr>
            <a:xfrm>
              <a:off x="1738" y="7898"/>
              <a:ext cx="722" cy="1606"/>
              <a:chOff x="5945662" y="349847"/>
              <a:chExt cx="461665" cy="1322746"/>
            </a:xfrm>
            <a:solidFill>
              <a:schemeClr val="accent4"/>
            </a:solidFill>
          </p:grpSpPr>
          <p:sp>
            <p:nvSpPr>
              <p:cNvPr id="16" name="任意多边形: 形状 2"/>
              <p:cNvSpPr/>
              <p:nvPr>
                <p:custDataLst>
                  <p:tags r:id="rId3"/>
                </p:custDataLst>
              </p:nvPr>
            </p:nvSpPr>
            <p:spPr>
              <a:xfrm>
                <a:off x="5945662" y="349847"/>
                <a:ext cx="461665" cy="1322746"/>
              </a:xfrm>
              <a:custGeom>
                <a:avLst/>
                <a:gdLst>
                  <a:gd name="connsiteX0" fmla="*/ 0 w 461665"/>
                  <a:gd name="connsiteY0" fmla="*/ 0 h 1169551"/>
                  <a:gd name="connsiteX1" fmla="*/ 461665 w 461665"/>
                  <a:gd name="connsiteY1" fmla="*/ 0 h 1169551"/>
                  <a:gd name="connsiteX2" fmla="*/ 461665 w 461665"/>
                  <a:gd name="connsiteY2" fmla="*/ 1169551 h 1169551"/>
                  <a:gd name="connsiteX3" fmla="*/ 461664 w 461665"/>
                  <a:gd name="connsiteY3" fmla="*/ 1169551 h 1169551"/>
                  <a:gd name="connsiteX4" fmla="*/ 230832 w 461665"/>
                  <a:gd name="connsiteY4" fmla="*/ 881777 h 1169551"/>
                  <a:gd name="connsiteX5" fmla="*/ 0 w 461665"/>
                  <a:gd name="connsiteY5" fmla="*/ 1169550 h 1169551"/>
                  <a:gd name="connsiteX6" fmla="*/ 0 w 461665"/>
                  <a:gd name="connsiteY6" fmla="*/ 0 h 116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664" h="1169551">
                    <a:moveTo>
                      <a:pt x="0" y="0"/>
                    </a:moveTo>
                    <a:lnTo>
                      <a:pt x="461665" y="0"/>
                    </a:lnTo>
                    <a:lnTo>
                      <a:pt x="461665" y="1169551"/>
                    </a:lnTo>
                    <a:lnTo>
                      <a:pt x="461664" y="1169551"/>
                    </a:lnTo>
                    <a:lnTo>
                      <a:pt x="230832" y="881777"/>
                    </a:lnTo>
                    <a:lnTo>
                      <a:pt x="0" y="116955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2400"/>
              </a:p>
            </p:txBody>
          </p:sp>
          <p:sp>
            <p:nvSpPr>
              <p:cNvPr id="17" name="矩形 16"/>
              <p:cNvSpPr/>
              <p:nvPr>
                <p:custDataLst>
                  <p:tags r:id="rId4"/>
                </p:custDataLst>
              </p:nvPr>
            </p:nvSpPr>
            <p:spPr>
              <a:xfrm>
                <a:off x="5945662" y="349847"/>
                <a:ext cx="461026" cy="1053420"/>
              </a:xfrm>
              <a:prstGeom prst="rect">
                <a:avLst/>
              </a:prstGeom>
              <a:solidFill>
                <a:schemeClr val="accent6"/>
              </a:solidFill>
            </p:spPr>
            <p:txBody>
              <a:bodyPr vert="eaVert" wrap="square">
                <a:noAutofit/>
              </a:bodyPr>
              <a:lstStyle/>
              <a:p>
                <a:r>
                  <a:rPr lang="zh-CN" altLang="en-US" sz="2400" b="1" spc="300">
                    <a:solidFill>
                      <a:schemeClr val="bg1"/>
                    </a:solidFill>
                    <a:latin typeface="楷体" panose="02010609060101010101" charset="-122"/>
                    <a:ea typeface="楷体" panose="02010609060101010101" charset="-122"/>
                    <a:sym typeface="+mn-ea"/>
                  </a:rPr>
                  <a:t>关系</a:t>
                </a:r>
                <a:endParaRPr lang="zh-CN" altLang="en-US" sz="2400" b="1" spc="300">
                  <a:solidFill>
                    <a:schemeClr val="bg1"/>
                  </a:solidFill>
                  <a:latin typeface="楷体" panose="02010609060101010101" charset="-122"/>
                  <a:ea typeface="楷体" panose="02010609060101010101" charset="-122"/>
                  <a:sym typeface="+mn-ea"/>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Horizontal)">
                                      <p:cBhvr>
                                        <p:cTn id="15" dur="500"/>
                                        <p:tgtEl>
                                          <p:spTgt spid="11"/>
                                        </p:tgtEl>
                                      </p:cBhvr>
                                    </p:animEffect>
                                  </p:childTnLst>
                                </p:cTn>
                              </p:par>
                              <p:par>
                                <p:cTn id="16" presetID="16" presetClass="entr" presetSubtype="26"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27125" y="1377315"/>
            <a:ext cx="10032365" cy="645160"/>
          </a:xfrm>
          <a:prstGeom prst="rect">
            <a:avLst/>
          </a:prstGeom>
          <a:noFill/>
          <a:ln w="9525">
            <a:noFill/>
          </a:ln>
        </p:spPr>
        <p:txBody>
          <a:bodyPr wrap="square">
            <a:spAutoFit/>
          </a:bodyPr>
          <a:lstStyle/>
          <a:p>
            <a:pPr marL="342900" indent="-342900">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《论语》是两千多年前的典籍，我们今天学习它，有怎样的意义？</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4381500" y="2249170"/>
            <a:ext cx="6181725" cy="3086735"/>
          </a:xfrm>
          <a:prstGeom prst="roundRect">
            <a:avLst/>
          </a:prstGeom>
          <a:noFill/>
          <a:ln w="15875">
            <a:noFill/>
            <a:prstDash val="dash"/>
          </a:ln>
        </p:spPr>
        <p:txBody>
          <a:bodyPr wrap="square">
            <a:noAutofit/>
          </a:bodyPr>
          <a:lstStyle/>
          <a:p>
            <a:pPr lvl="0" indent="609600" algn="l" fontAlgn="auto">
              <a:lnSpc>
                <a:spcPct val="150000"/>
              </a:lnSpc>
              <a:buClrTx/>
              <a:buSzTx/>
              <a:buFont typeface="Wingdings" panose="05000000000000000000" charset="0"/>
              <a:buNone/>
            </a:pPr>
            <a:r>
              <a:rPr lang="zh-CN" sz="2400">
                <a:latin typeface="楷体" panose="02010609060101010101" charset="-122"/>
                <a:ea typeface="楷体" panose="02010609060101010101" charset="-122"/>
                <a:cs typeface="宋体" panose="02010600030101010101" pitchFamily="2" charset="-122"/>
                <a:sym typeface="+mn-ea"/>
              </a:rPr>
              <a:t>①《论语》中包含着许多超越特定时代的内容，例如本课所选的各章，有的谈学习态度和学习方法，有的讲如何提升个人修养，这些在今天都是可以借鉴的，对于我们的学习成长有重要的意义和启示。</a:t>
            </a:r>
            <a:endParaRPr lang="zh-CN" sz="2400">
              <a:latin typeface="楷体" panose="02010609060101010101" charset="-122"/>
              <a:ea typeface="楷体" panose="02010609060101010101" charset="-122"/>
              <a:cs typeface="宋体" panose="02010600030101010101" pitchFamily="2" charset="-122"/>
              <a:sym typeface="+mn-ea"/>
            </a:endParaRPr>
          </a:p>
        </p:txBody>
      </p:sp>
      <p:pic>
        <p:nvPicPr>
          <p:cNvPr id="8" name="图片 7"/>
          <p:cNvPicPr>
            <a:picLocks noChangeAspect="1"/>
          </p:cNvPicPr>
          <p:nvPr/>
        </p:nvPicPr>
        <p:blipFill>
          <a:blip r:embed="rId2"/>
          <a:stretch>
            <a:fillRect/>
          </a:stretch>
        </p:blipFill>
        <p:spPr>
          <a:xfrm>
            <a:off x="937260" y="2647950"/>
            <a:ext cx="3444240" cy="267525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custDataLst>
              <p:tags r:id="rId2"/>
            </p:custDataLst>
          </p:nvPr>
        </p:nvGraphicFramePr>
        <p:xfrm>
          <a:off x="1092835" y="2124075"/>
          <a:ext cx="9537065" cy="3962400"/>
        </p:xfrm>
        <a:graphic>
          <a:graphicData uri="http://schemas.openxmlformats.org/drawingml/2006/table">
            <a:tbl>
              <a:tblPr firstRow="1" bandRow="1">
                <a:tableStyleId>{4A9E6038-D4B9-49A0-A123-A8C29825C4A2}</a:tableStyleId>
              </a:tblPr>
              <a:tblGrid>
                <a:gridCol w="1111885"/>
                <a:gridCol w="8425180"/>
              </a:tblGrid>
              <a:tr h="304800">
                <a:tc>
                  <a:txBody>
                    <a:bodyPr wrap="square"/>
                    <a:lstStyle/>
                    <a:p>
                      <a:pPr indent="0" algn="ctr">
                        <a:buNone/>
                      </a:pPr>
                      <a:r>
                        <a:rPr lang="en-US" sz="2400"/>
                        <a:t>章节</a:t>
                      </a:r>
                      <a:endParaRPr lang="en-US" altLang="en-US" sz="2400"/>
                    </a:p>
                  </a:txBody>
                  <a:tcPr marL="68580" marR="68580" marT="0" marB="0" vert="horz" anchor="ctr"/>
                </a:tc>
                <a:tc>
                  <a:txBody>
                    <a:bodyPr wrap="square"/>
                    <a:lstStyle/>
                    <a:p>
                      <a:pPr indent="0" algn="ctr">
                        <a:buNone/>
                      </a:pPr>
                      <a:r>
                        <a:rPr lang="en-US" sz="2400"/>
                        <a:t>启示</a:t>
                      </a:r>
                      <a:endParaRPr lang="en-US" altLang="en-US" sz="2400"/>
                    </a:p>
                  </a:txBody>
                  <a:tcPr marL="68580" marR="68580" marT="0" marB="0" vert="horz" anchor="ctr"/>
                </a:tc>
              </a:tr>
              <a:tr h="609600">
                <a:tc>
                  <a:txBody>
                    <a:bodyPr wrap="square"/>
                    <a:lstStyle/>
                    <a:p>
                      <a:pPr indent="0" algn="ctr">
                        <a:buNone/>
                      </a:pPr>
                      <a:r>
                        <a:rPr lang="en-US" sz="2400"/>
                        <a:t>第二章</a:t>
                      </a:r>
                      <a:endParaRPr lang="en-US" altLang="en-US" sz="2400"/>
                    </a:p>
                  </a:txBody>
                  <a:tcPr marL="68580" marR="68580" marT="0" marB="0" vert="horz" anchor="ctr"/>
                </a:tc>
                <a:tc>
                  <a:txBody>
                    <a:bodyPr wrap="square"/>
                    <a:lstStyle/>
                    <a:p>
                      <a:pPr indent="0">
                        <a:buNone/>
                      </a:pPr>
                      <a:endParaRPr lang="en-US" altLang="en-US" sz="2400"/>
                    </a:p>
                    <a:p>
                      <a:pPr indent="0">
                        <a:buNone/>
                      </a:pPr>
                      <a:endParaRPr lang="en-US" altLang="en-US" sz="2400"/>
                    </a:p>
                    <a:p>
                      <a:pPr indent="0">
                        <a:buNone/>
                      </a:pPr>
                      <a:endParaRPr lang="en-US" altLang="en-US" sz="2400"/>
                    </a:p>
                  </a:txBody>
                  <a:tcPr marL="68580" marR="68580" marT="0" marB="0" vert="horz" anchor="ctr"/>
                </a:tc>
              </a:tr>
              <a:tr h="609600">
                <a:tc>
                  <a:txBody>
                    <a:bodyPr wrap="square"/>
                    <a:lstStyle/>
                    <a:p>
                      <a:pPr indent="0" algn="ctr">
                        <a:buNone/>
                      </a:pPr>
                      <a:r>
                        <a:rPr lang="en-US" sz="2400"/>
                        <a:t>第三章</a:t>
                      </a:r>
                      <a:endParaRPr lang="en-US" sz="2400"/>
                    </a:p>
                    <a:p>
                      <a:pPr indent="0" algn="ctr">
                        <a:buNone/>
                      </a:pPr>
                      <a:endParaRPr lang="en-US" altLang="en-US" sz="2400"/>
                    </a:p>
                  </a:txBody>
                  <a:tcPr marL="68580" marR="68580" marT="0" marB="0" vert="horz" anchor="ctr"/>
                </a:tc>
                <a:tc>
                  <a:txBody>
                    <a:bodyPr wrap="square"/>
                    <a:lstStyle/>
                    <a:p>
                      <a:pPr indent="0">
                        <a:buNone/>
                      </a:pPr>
                      <a:endParaRPr lang="en-US" altLang="en-US" sz="2400"/>
                    </a:p>
                  </a:txBody>
                  <a:tcPr marL="68580" marR="68580" marT="0" marB="0" vert="horz" anchor="ctr"/>
                </a:tc>
              </a:tr>
              <a:tr h="609600">
                <a:tc>
                  <a:txBody>
                    <a:bodyPr wrap="square"/>
                    <a:lstStyle/>
                    <a:p>
                      <a:pPr indent="0" algn="ctr">
                        <a:buNone/>
                      </a:pPr>
                      <a:r>
                        <a:rPr lang="en-US" sz="2400"/>
                        <a:t>第五章</a:t>
                      </a:r>
                      <a:endParaRPr lang="en-US" altLang="en-US" sz="2400"/>
                    </a:p>
                  </a:txBody>
                  <a:tcPr marL="68580" marR="68580" marT="0" marB="0" vert="horz" anchor="ctr"/>
                </a:tc>
                <a:tc>
                  <a:txBody>
                    <a:bodyPr wrap="square"/>
                    <a:lstStyle/>
                    <a:p>
                      <a:pPr indent="0">
                        <a:buNone/>
                      </a:pPr>
                      <a:endParaRPr lang="en-US" altLang="en-US" sz="2400"/>
                    </a:p>
                    <a:p>
                      <a:pPr indent="0">
                        <a:buNone/>
                      </a:pPr>
                      <a:endParaRPr lang="en-US" altLang="en-US" sz="2400"/>
                    </a:p>
                  </a:txBody>
                  <a:tcPr marL="68580" marR="68580" marT="0" marB="0" vert="horz" anchor="ctr"/>
                </a:tc>
              </a:tr>
              <a:tr h="731520">
                <a:tc>
                  <a:txBody>
                    <a:bodyPr wrap="square"/>
                    <a:lstStyle/>
                    <a:p>
                      <a:pPr indent="0" algn="ctr">
                        <a:buNone/>
                      </a:pPr>
                      <a:r>
                        <a:rPr lang="en-US" sz="2400"/>
                        <a:t>第六章</a:t>
                      </a:r>
                      <a:endParaRPr lang="en-US" sz="2400"/>
                    </a:p>
                    <a:p>
                      <a:pPr indent="0" algn="ctr">
                        <a:buNone/>
                      </a:pPr>
                      <a:endParaRPr lang="en-US" altLang="en-US" sz="2400"/>
                    </a:p>
                    <a:p>
                      <a:pPr indent="0" algn="ctr">
                        <a:buNone/>
                      </a:pPr>
                      <a:endParaRPr lang="en-US" altLang="en-US" sz="2400"/>
                    </a:p>
                  </a:txBody>
                  <a:tcPr marL="68580" marR="68580" marT="0" marB="0" vert="horz" anchor="ctr"/>
                </a:tc>
                <a:tc>
                  <a:txBody>
                    <a:bodyPr wrap="square"/>
                    <a:lstStyle/>
                    <a:p>
                      <a:pPr indent="0">
                        <a:buNone/>
                      </a:pPr>
                      <a:endParaRPr lang="en-US" altLang="en-US" sz="2400"/>
                    </a:p>
                  </a:txBody>
                  <a:tcPr marL="68580" marR="68580" marT="0" marB="0" vert="horz" anchor="ctr"/>
                </a:tc>
              </a:tr>
            </a:tbl>
          </a:graphicData>
        </a:graphic>
      </p:graphicFrame>
      <p:sp>
        <p:nvSpPr>
          <p:cNvPr id="6" name="文本框 5"/>
          <p:cNvSpPr txBox="1"/>
          <p:nvPr/>
        </p:nvSpPr>
        <p:spPr>
          <a:xfrm>
            <a:off x="1092835" y="1372870"/>
            <a:ext cx="6096000" cy="645160"/>
          </a:xfrm>
          <a:prstGeom prst="rect">
            <a:avLst/>
          </a:prstGeom>
          <a:noFill/>
        </p:spPr>
        <p:txBody>
          <a:bodyPr wrap="square" rtlCol="0" anchor="t">
            <a:spAutoFit/>
          </a:bodyPr>
          <a:lstStyle/>
          <a:p>
            <a:pPr marL="342900" lvl="0" indent="-342900" algn="l" fontAlgn="auto">
              <a:lnSpc>
                <a:spcPct val="150000"/>
              </a:lnSpc>
              <a:buClrTx/>
              <a:buSzTx/>
              <a:buFont typeface="Wingdings" panose="05000000000000000000" charset="0"/>
              <a:buChar char="n"/>
            </a:pPr>
            <a:r>
              <a:rPr lang="zh-CN" sz="2400">
                <a:latin typeface="宋体" panose="02010600030101010101" pitchFamily="2" charset="-122"/>
                <a:ea typeface="宋体" panose="02010600030101010101" pitchFamily="2" charset="-122"/>
                <a:cs typeface="宋体" panose="02010600030101010101" pitchFamily="2" charset="-122"/>
                <a:sym typeface="+mn-ea"/>
              </a:rPr>
              <a:t>如：</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8" name="文本框 7"/>
          <p:cNvSpPr txBox="1"/>
          <p:nvPr/>
        </p:nvSpPr>
        <p:spPr>
          <a:xfrm>
            <a:off x="2319655" y="2439035"/>
            <a:ext cx="8243570" cy="1198880"/>
          </a:xfrm>
          <a:prstGeom prst="rect">
            <a:avLst/>
          </a:prstGeom>
          <a:noFill/>
        </p:spPr>
        <p:txBody>
          <a:bodyPr wrap="square" rtlCol="0">
            <a:spAutoFit/>
          </a:bodyPr>
          <a:lstStyle/>
          <a:p>
            <a:pPr indent="0">
              <a:buNone/>
            </a:pPr>
            <a:r>
              <a:rPr lang="en-US" sz="2400">
                <a:solidFill>
                  <a:schemeClr val="tx1"/>
                </a:solidFill>
                <a:latin typeface="楷体" panose="02010609060101010101" charset="-122"/>
                <a:ea typeface="楷体" panose="02010609060101010101" charset="-122"/>
                <a:sym typeface="+mn-ea"/>
              </a:rPr>
              <a:t>要善于自省，每天抽出一点时间反省自己的作为，反省待人处事还可以怎么改进，每天有没有消化学过的知识等，这样才能进步。</a:t>
            </a:r>
            <a:endParaRPr lang="en-US" sz="2400">
              <a:solidFill>
                <a:schemeClr val="tx1"/>
              </a:solidFill>
              <a:latin typeface="楷体" panose="02010609060101010101" charset="-122"/>
              <a:ea typeface="楷体" panose="02010609060101010101" charset="-122"/>
              <a:sym typeface="+mn-ea"/>
            </a:endParaRPr>
          </a:p>
        </p:txBody>
      </p:sp>
      <p:sp>
        <p:nvSpPr>
          <p:cNvPr id="10" name="文本框 9"/>
          <p:cNvSpPr txBox="1"/>
          <p:nvPr/>
        </p:nvSpPr>
        <p:spPr>
          <a:xfrm>
            <a:off x="2319655" y="3538220"/>
            <a:ext cx="8309610" cy="829945"/>
          </a:xfrm>
          <a:prstGeom prst="rect">
            <a:avLst/>
          </a:prstGeom>
          <a:noFill/>
        </p:spPr>
        <p:txBody>
          <a:bodyPr wrap="square" rtlCol="0">
            <a:spAutoFit/>
          </a:bodyPr>
          <a:lstStyle/>
          <a:p>
            <a:pPr indent="0">
              <a:buNone/>
            </a:pPr>
            <a:r>
              <a:rPr lang="en-US" sz="2400">
                <a:solidFill>
                  <a:schemeClr val="tx1"/>
                </a:solidFill>
                <a:latin typeface="楷体" panose="02010609060101010101" charset="-122"/>
                <a:ea typeface="楷体" panose="02010609060101010101" charset="-122"/>
                <a:sym typeface="+mn-ea"/>
              </a:rPr>
              <a:t>学习和提高个人修养，并非一朝一夕之功，要经过漫长的过程。我们应脚踏实地，循序渐进，一步一步地提升自身修养。</a:t>
            </a:r>
            <a:endParaRPr lang="en-US" sz="2400">
              <a:solidFill>
                <a:schemeClr val="tx1"/>
              </a:solidFill>
              <a:latin typeface="楷体" panose="02010609060101010101" charset="-122"/>
              <a:ea typeface="楷体" panose="02010609060101010101" charset="-122"/>
              <a:sym typeface="+mn-ea"/>
            </a:endParaRPr>
          </a:p>
        </p:txBody>
      </p:sp>
      <p:sp>
        <p:nvSpPr>
          <p:cNvPr id="11" name="文本框 10"/>
          <p:cNvSpPr txBox="1"/>
          <p:nvPr/>
        </p:nvSpPr>
        <p:spPr>
          <a:xfrm>
            <a:off x="2319655" y="4298950"/>
            <a:ext cx="8166100" cy="829945"/>
          </a:xfrm>
          <a:prstGeom prst="rect">
            <a:avLst/>
          </a:prstGeom>
          <a:noFill/>
        </p:spPr>
        <p:txBody>
          <a:bodyPr wrap="square" rtlCol="0" anchor="t">
            <a:spAutoFit/>
          </a:bodyPr>
          <a:lstStyle/>
          <a:p>
            <a:pPr indent="0">
              <a:buNone/>
            </a:pPr>
            <a:r>
              <a:rPr lang="en-US" sz="2400">
                <a:solidFill>
                  <a:schemeClr val="tx1"/>
                </a:solidFill>
                <a:latin typeface="楷体" panose="02010609060101010101" charset="-122"/>
                <a:ea typeface="楷体" panose="02010609060101010101" charset="-122"/>
                <a:sym typeface="+mn-ea"/>
              </a:rPr>
              <a:t>在学习中不能死记硬背，要学思结合，理解消化老师所讲的知识，才能有所收获。</a:t>
            </a:r>
            <a:endParaRPr lang="en-US" altLang="en-US" sz="2400">
              <a:solidFill>
                <a:schemeClr val="tx1"/>
              </a:solidFill>
              <a:latin typeface="楷体" panose="02010609060101010101" charset="-122"/>
              <a:ea typeface="楷体" panose="02010609060101010101" charset="-122"/>
              <a:sym typeface="+mn-ea"/>
            </a:endParaRPr>
          </a:p>
        </p:txBody>
      </p:sp>
      <p:sp>
        <p:nvSpPr>
          <p:cNvPr id="12" name="文本框 11"/>
          <p:cNvSpPr txBox="1"/>
          <p:nvPr/>
        </p:nvSpPr>
        <p:spPr>
          <a:xfrm>
            <a:off x="2319655" y="5224780"/>
            <a:ext cx="8166100" cy="829945"/>
          </a:xfrm>
          <a:prstGeom prst="rect">
            <a:avLst/>
          </a:prstGeom>
          <a:noFill/>
        </p:spPr>
        <p:txBody>
          <a:bodyPr wrap="square" rtlCol="0" anchor="t">
            <a:spAutoFit/>
          </a:bodyPr>
          <a:lstStyle/>
          <a:p>
            <a:pPr indent="0">
              <a:buNone/>
            </a:pPr>
            <a:r>
              <a:rPr lang="en-US" sz="2400">
                <a:solidFill>
                  <a:schemeClr val="tx1"/>
                </a:solidFill>
                <a:latin typeface="楷体" panose="02010609060101010101" charset="-122"/>
                <a:ea typeface="楷体" panose="02010609060101010101" charset="-122"/>
                <a:sym typeface="+mn-ea"/>
              </a:rPr>
              <a:t>①要刻苦好学，乐在其中；②在物质丰足的当下，不要过于追求外在物质，要做像颜回一样安贫乐道的贤者。</a:t>
            </a:r>
            <a:endParaRPr lang="en-US" altLang="en-US" sz="2400">
              <a:solidFill>
                <a:schemeClr val="tx1"/>
              </a:solidFill>
              <a:latin typeface="楷体" panose="02010609060101010101" charset="-122"/>
              <a:ea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任务二：分类品析，探究哲理</a:t>
            </a:r>
            <a:endParaRPr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custDataLst>
              <p:tags r:id="rId2"/>
            </p:custDataLst>
          </p:nvPr>
        </p:nvGraphicFramePr>
        <p:xfrm>
          <a:off x="1092835" y="1706880"/>
          <a:ext cx="9537065" cy="3962400"/>
        </p:xfrm>
        <a:graphic>
          <a:graphicData uri="http://schemas.openxmlformats.org/drawingml/2006/table">
            <a:tbl>
              <a:tblPr firstRow="1" bandRow="1">
                <a:tableStyleId>{4A9E6038-D4B9-49A0-A123-A8C29825C4A2}</a:tableStyleId>
              </a:tblPr>
              <a:tblGrid>
                <a:gridCol w="1111885"/>
                <a:gridCol w="8425180"/>
              </a:tblGrid>
              <a:tr h="1097280">
                <a:tc>
                  <a:txBody>
                    <a:bodyPr wrap="square"/>
                    <a:lstStyle/>
                    <a:p>
                      <a:pPr indent="0" algn="ctr">
                        <a:buNone/>
                      </a:pPr>
                      <a:r>
                        <a:rPr lang="en-US" sz="2400"/>
                        <a:t>第七章</a:t>
                      </a:r>
                      <a:endParaRPr lang="en-US" altLang="en-US" sz="2400"/>
                    </a:p>
                  </a:txBody>
                  <a:tcPr marL="68580" marR="68580" marT="0" marB="0" vert="horz" anchor="ctr"/>
                </a:tc>
                <a:tc>
                  <a:txBody>
                    <a:bodyPr wrap="square"/>
                    <a:lstStyle/>
                    <a:p>
                      <a:pPr indent="0">
                        <a:buNone/>
                      </a:pPr>
                      <a:endParaRPr lang="en-US" altLang="en-US" sz="2400"/>
                    </a:p>
                    <a:p>
                      <a:pPr indent="0">
                        <a:buNone/>
                      </a:pPr>
                      <a:endParaRPr lang="en-US" altLang="en-US" sz="2400"/>
                    </a:p>
                    <a:p>
                      <a:pPr indent="0">
                        <a:buNone/>
                      </a:pPr>
                      <a:endParaRPr lang="en-US" altLang="en-US" sz="2400"/>
                    </a:p>
                  </a:txBody>
                  <a:tcPr marL="68580" marR="68580" marT="0" marB="0" vert="horz" anchor="ctr"/>
                </a:tc>
              </a:tr>
              <a:tr h="609600">
                <a:tc>
                  <a:txBody>
                    <a:bodyPr wrap="square"/>
                    <a:lstStyle/>
                    <a:p>
                      <a:pPr indent="0" algn="ctr">
                        <a:buNone/>
                      </a:pPr>
                      <a:r>
                        <a:rPr lang="en-US" sz="2400"/>
                        <a:t>第九章</a:t>
                      </a:r>
                      <a:endParaRPr lang="en-US" altLang="en-US" sz="2400"/>
                    </a:p>
                  </a:txBody>
                  <a:tcPr marL="68580" marR="68580" marT="0" marB="0" vert="horz" anchor="ctr"/>
                </a:tc>
                <a:tc>
                  <a:txBody>
                    <a:bodyPr wrap="square"/>
                    <a:lstStyle/>
                    <a:p>
                      <a:pPr indent="0">
                        <a:buNone/>
                      </a:pPr>
                      <a:endParaRPr lang="en-US" altLang="en-US" sz="2400"/>
                    </a:p>
                    <a:p>
                      <a:pPr indent="0">
                        <a:buNone/>
                      </a:pPr>
                      <a:endParaRPr lang="en-US" altLang="en-US" sz="2400"/>
                    </a:p>
                    <a:p>
                      <a:pPr indent="0">
                        <a:buNone/>
                      </a:pPr>
                      <a:endParaRPr lang="en-US" altLang="en-US" sz="2400"/>
                    </a:p>
                  </a:txBody>
                  <a:tcPr marL="68580" marR="68580" marT="0" marB="0" vert="horz" anchor="ctr"/>
                </a:tc>
              </a:tr>
            </a:tbl>
          </a:graphicData>
        </a:graphic>
      </p:graphicFrame>
      <p:sp>
        <p:nvSpPr>
          <p:cNvPr id="100" name="文本框 99"/>
          <p:cNvSpPr txBox="1"/>
          <p:nvPr/>
        </p:nvSpPr>
        <p:spPr>
          <a:xfrm>
            <a:off x="1092835" y="4077970"/>
            <a:ext cx="9537065" cy="1753235"/>
          </a:xfrm>
          <a:prstGeom prst="rect">
            <a:avLst/>
          </a:prstGeom>
          <a:noFill/>
        </p:spPr>
        <p:txBody>
          <a:bodyPr wrap="square" rtlCol="0" anchor="t">
            <a:spAutoFit/>
          </a:bodyPr>
          <a:lstStyle/>
          <a:p>
            <a:pPr lvl="0" indent="609600" algn="l">
              <a:lnSpc>
                <a:spcPct val="150000"/>
              </a:lnSpc>
              <a:buClrTx/>
              <a:buSzTx/>
              <a:buFont typeface="Wingdings" panose="05000000000000000000" charset="0"/>
            </a:pPr>
            <a:r>
              <a:rPr lang="zh-CN" sz="2400">
                <a:latin typeface="楷体" panose="02010609060101010101" charset="-122"/>
                <a:ea typeface="楷体" panose="02010609060101010101" charset="-122"/>
                <a:cs typeface="宋体" panose="02010600030101010101" pitchFamily="2" charset="-122"/>
                <a:sym typeface="+mn-ea"/>
              </a:rPr>
              <a:t>②《论语》在两千多年的中国历史上长期占据重要的位置，是中国文化的核心典籍之一。阅读《论语》，有助于我们更好地理解中华民族的文化传统。</a:t>
            </a:r>
            <a:endParaRPr lang="zh-CN" sz="2400">
              <a:latin typeface="楷体" panose="02010609060101010101" charset="-122"/>
              <a:ea typeface="楷体" panose="02010609060101010101" charset="-122"/>
              <a:cs typeface="宋体" panose="02010600030101010101" pitchFamily="2" charset="-122"/>
              <a:sym typeface="+mn-ea"/>
            </a:endParaRPr>
          </a:p>
        </p:txBody>
      </p:sp>
      <p:sp>
        <p:nvSpPr>
          <p:cNvPr id="2" name="文本框 1"/>
          <p:cNvSpPr txBox="1"/>
          <p:nvPr/>
        </p:nvSpPr>
        <p:spPr>
          <a:xfrm>
            <a:off x="2329815" y="1881505"/>
            <a:ext cx="8213725" cy="829945"/>
          </a:xfrm>
          <a:prstGeom prst="rect">
            <a:avLst/>
          </a:prstGeom>
          <a:noFill/>
        </p:spPr>
        <p:txBody>
          <a:bodyPr wrap="square" rtlCol="0" anchor="t">
            <a:spAutoFit/>
          </a:bodyPr>
          <a:lstStyle/>
          <a:p>
            <a:pPr indent="0">
              <a:buNone/>
            </a:pPr>
            <a:r>
              <a:rPr lang="en-US" sz="2400">
                <a:solidFill>
                  <a:schemeClr val="tx1"/>
                </a:solidFill>
                <a:latin typeface="楷体" panose="02010609060101010101" charset="-122"/>
                <a:ea typeface="楷体" panose="02010609060101010101" charset="-122"/>
                <a:sym typeface="+mn-ea"/>
              </a:rPr>
              <a:t>兴趣是最好的老师。应从学习中发现乐趣，以学习为乐事，这样，学起来就会更投入，达到事半功倍的效果。</a:t>
            </a:r>
            <a:endParaRPr lang="en-US" altLang="en-US" sz="2400">
              <a:solidFill>
                <a:schemeClr val="tx1"/>
              </a:solidFill>
              <a:latin typeface="楷体" panose="02010609060101010101" charset="-122"/>
              <a:ea typeface="楷体" panose="02010609060101010101" charset="-122"/>
              <a:sym typeface="+mn-ea"/>
            </a:endParaRPr>
          </a:p>
        </p:txBody>
      </p:sp>
      <p:sp>
        <p:nvSpPr>
          <p:cNvPr id="3" name="文本框 2"/>
          <p:cNvSpPr txBox="1"/>
          <p:nvPr/>
        </p:nvSpPr>
        <p:spPr>
          <a:xfrm>
            <a:off x="2329815" y="2946400"/>
            <a:ext cx="8213725" cy="829945"/>
          </a:xfrm>
          <a:prstGeom prst="rect">
            <a:avLst/>
          </a:prstGeom>
          <a:noFill/>
        </p:spPr>
        <p:txBody>
          <a:bodyPr wrap="square" rtlCol="0" anchor="t">
            <a:spAutoFit/>
          </a:bodyPr>
          <a:lstStyle/>
          <a:p>
            <a:pPr indent="0">
              <a:buNone/>
            </a:pPr>
            <a:r>
              <a:rPr lang="en-US" sz="2400">
                <a:solidFill>
                  <a:schemeClr val="tx1"/>
                </a:solidFill>
                <a:latin typeface="楷体" panose="02010609060101010101" charset="-122"/>
                <a:ea typeface="楷体" panose="02010609060101010101" charset="-122"/>
                <a:sym typeface="+mn-ea"/>
              </a:rPr>
              <a:t>要以谦虚的态度向他人学习。学习他人的优点，并以其缺点为戒，反省自己，有则改进，无则加勉。</a:t>
            </a:r>
            <a:endParaRPr lang="en-US" altLang="en-US" sz="2400">
              <a:solidFill>
                <a:schemeClr val="tx1"/>
              </a:solidFill>
              <a:latin typeface="楷体" panose="02010609060101010101" charset="-122"/>
              <a:ea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0"/>
                                        </p:tgtEl>
                                        <p:attrNameLst>
                                          <p:attrName>style.visibility</p:attrName>
                                        </p:attrNameLst>
                                      </p:cBhvr>
                                      <p:to>
                                        <p:strVal val="visible"/>
                                      </p:to>
                                    </p:set>
                                    <p:anim calcmode="lin" valueType="num">
                                      <p:cBhvr additive="base">
                                        <p:cTn id="19" dur="500" fill="hold"/>
                                        <p:tgtEl>
                                          <p:spTgt spid="100"/>
                                        </p:tgtEl>
                                        <p:attrNameLst>
                                          <p:attrName>ppt_x</p:attrName>
                                        </p:attrNameLst>
                                      </p:cBhvr>
                                      <p:tavLst>
                                        <p:tav tm="0">
                                          <p:val>
                                            <p:strVal val="#ppt_x"/>
                                          </p:val>
                                        </p:tav>
                                        <p:tav tm="100000">
                                          <p:val>
                                            <p:strVal val="#ppt_x"/>
                                          </p:val>
                                        </p:tav>
                                      </p:tavLst>
                                    </p:anim>
                                    <p:anim calcmode="lin" valueType="num">
                                      <p:cBhvr additive="base">
                                        <p:cTn id="20"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85850"/>
            <a:ext cx="16052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课堂小结</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1480820" y="2289810"/>
            <a:ext cx="8877300" cy="2861310"/>
          </a:xfrm>
          <a:prstGeom prst="rect">
            <a:avLst/>
          </a:prstGeom>
          <a:noFill/>
          <a:ln w="9525">
            <a:noFill/>
          </a:ln>
        </p:spPr>
        <p:txBody>
          <a:bodyPr wrap="square">
            <a:spAutoFit/>
          </a:bodyPr>
          <a:lstStyle/>
          <a:p>
            <a:pPr indent="609600" fontAlgn="auto">
              <a:lnSpc>
                <a:spcPct val="15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论语》的思想博大精深，我国古代就有“半部《论语》治天下”之说。我们学习的这一部分主要谈的是为学和修养问题。大家不仅要懂得它们的意思，更要联系实际，指导自己的言行。今后我们要多接触文言文，了解中华民族的历史，继承祖国的优秀文化，陶冶自己的情操。</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85850"/>
            <a:ext cx="16052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作业布置</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4532630" y="3197225"/>
            <a:ext cx="3488055" cy="645160"/>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熟读并背诵全文。</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10" name="图片 9"/>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68379" y="2162438"/>
            <a:ext cx="4052569" cy="2715222"/>
          </a:xfrm>
          <a:prstGeom prst="rect">
            <a:avLst/>
          </a:prstGeom>
        </p:spPr>
      </p:pic>
    </p:spTree>
  </p:cSld>
  <p:clrMapOvr>
    <a:masterClrMapping/>
  </p:clrMapOvr>
  <p:transition/>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UNIT_PLACING_PICTURE_USER_VIEWPORT" val="{&quot;height&quot;:3633,&quot;width&quot;:8319}"/>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UNIT_PLACING_PICTURE_USER_VIEWPORT" val="{&quot;height&quot;:3633,&quot;width&quot;:8319}"/>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UNIT_TABLE_BEAUTIFY" val="smartTable{c3f17935-1d93-45dc-8ecd-b0cccfa5405d}"/>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UNIT_TABLE_BEAUTIFY" val="smartTable{bb96342f-c0d9-4e3e-8b5c-dae365095ca9}"/>
  <p:tag name="TABLE_ENDDRAG_ORIGIN_RECT" val="760*233"/>
  <p:tag name="TABLE_ENDDRAG_RECT" val="86*153*760*233"/>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UNIT_TABLE_BEAUTIFY" val="smartTable{000137b8-74c6-448b-bebb-a0966d0332e7}"/>
  <p:tag name="TABLE_ENDDRAG_ORIGIN_RECT" val="750*271"/>
  <p:tag name="TABLE_ENDDRAG_RECT" val="86*181*750*271"/>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UNIT_TABLE_BEAUTIFY" val="smartTable{000137b8-74c6-448b-bebb-a0966d0332e7}"/>
  <p:tag name="TABLE_ENDDRAG_ORIGIN_RECT" val="750*271"/>
  <p:tag name="TABLE_ENDDRAG_RECT" val="86*181*750*271"/>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AS_NET" val="4.0.30319.42000"/>
  <p:tag name="AS_OS" val="Microsoft Windows NT 6.2.9200.0"/>
  <p:tag name="AS_RELEASE_DATE" val="2023.05.14"/>
  <p:tag name="AS_TITLE" val="Aspose.Slides for .NET 4.0 Client Profile"/>
  <p:tag name="AS_VERSION" val="23.5"/>
  <p:tag name="COMMONDATA" val="eyJoZGlkIjoiNzY2OTg0OTRlZDZhYzQzMDIyOWE5M2M1MDk0ZjFlYjYifQ=="/>
  <p:tag name="KSO_WPP_MARK_KEY" val="119681c1-cfde-447f-afb1-1b29f1049be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6440</Words>
  <Application>WPS 演示</Application>
  <PresentationFormat/>
  <Paragraphs>498</Paragraphs>
  <Slides>36</Slides>
  <Notes>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36</vt:i4>
      </vt:variant>
    </vt:vector>
  </HeadingPairs>
  <TitlesOfParts>
    <vt:vector size="48" baseType="lpstr">
      <vt:lpstr>Arial</vt:lpstr>
      <vt:lpstr>宋体</vt:lpstr>
      <vt:lpstr>Wingdings</vt:lpstr>
      <vt:lpstr>微软雅黑</vt:lpstr>
      <vt:lpstr>Aa楷体</vt:lpstr>
      <vt:lpstr>Wingdings</vt:lpstr>
      <vt:lpstr>Times New Roman</vt:lpstr>
      <vt:lpstr>楷体</vt:lpstr>
      <vt:lpstr>Calibri</vt:lpstr>
      <vt:lpstr>Wingdings 2</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3</cp:revision>
  <cp:lastPrinted>2023-08-15T16:05:00Z</cp:lastPrinted>
  <dcterms:created xsi:type="dcterms:W3CDTF">2023-08-15T16:05:00Z</dcterms:created>
  <dcterms:modified xsi:type="dcterms:W3CDTF">2023-09-18T05:55:22Z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9399DB94651C45B28FD45CD01958368B_12</vt:lpwstr>
  </property>
  <property fmtid="{D5CDD505-2E9C-101B-9397-08002B2CF9AE}" pid="3" name="KSOProductBuildVer">
    <vt:lpwstr>2052-11.1.0.14309</vt:lpwstr>
  </property>
</Properties>
</file>