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644" r:id="rId1"/>
    <p:sldMasterId id="2147501681" r:id="rId2"/>
  </p:sldMasterIdLst>
  <p:notesMasterIdLst>
    <p:notesMasterId r:id="rId3"/>
  </p:notesMasterIdLst>
  <p:sldIdLst>
    <p:sldId id="8746" r:id="rId4"/>
    <p:sldId id="8749" r:id="rId5"/>
    <p:sldId id="8752" r:id="rId6"/>
    <p:sldId id="8755" r:id="rId7"/>
    <p:sldId id="8758" r:id="rId8"/>
    <p:sldId id="8761" r:id="rId9"/>
    <p:sldId id="8764" r:id="rId10"/>
    <p:sldId id="8767" r:id="rId11"/>
    <p:sldId id="8770" r:id="rId12"/>
    <p:sldId id="8773" r:id="rId13"/>
    <p:sldId id="8776" r:id="rId14"/>
    <p:sldId id="8779" r:id="rId15"/>
    <p:sldId id="8782" r:id="rId16"/>
    <p:sldId id="8785" r:id="rId17"/>
    <p:sldId id="8788" r:id="rId18"/>
    <p:sldId id="8791" r:id="rId19"/>
    <p:sldId id="8794" r:id="rId20"/>
    <p:sldId id="8797" r:id="rId21"/>
    <p:sldId id="8800" r:id="rId22"/>
    <p:sldId id="8803" r:id="rId23"/>
    <p:sldId id="8806" r:id="rId24"/>
    <p:sldId id="8809" r:id="rId25"/>
    <p:sldId id="8812" r:id="rId26"/>
    <p:sldId id="8815" r:id="rId27"/>
    <p:sldId id="8818" r:id="rId28"/>
    <p:sldId id="882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645" r:id="rId1"/>
    <p:sldLayoutId id="2147501646" r:id="rId2"/>
    <p:sldLayoutId id="2147501647" r:id="rId3"/>
    <p:sldLayoutId id="2147501648" r:id="rId4"/>
    <p:sldLayoutId id="2147501649" r:id="rId5"/>
    <p:sldLayoutId id="2147501650" r:id="rId6"/>
    <p:sldLayoutId id="2147501651" r:id="rId7"/>
    <p:sldLayoutId id="2147501652" r:id="rId8"/>
    <p:sldLayoutId id="2147501653" r:id="rId9"/>
    <p:sldLayoutId id="2147501654" r:id="rId10"/>
    <p:sldLayoutId id="214750165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682" r:id="rId1"/>
    <p:sldLayoutId id="2147501683" r:id="rId2"/>
    <p:sldLayoutId id="2147501684" r:id="rId3"/>
    <p:sldLayoutId id="2147501685" r:id="rId4"/>
    <p:sldLayoutId id="2147501686" r:id="rId5"/>
    <p:sldLayoutId id="2147501687" r:id="rId6"/>
    <p:sldLayoutId id="2147501688" r:id="rId7"/>
    <p:sldLayoutId id="2147501689" r:id="rId8"/>
    <p:sldLayoutId id="2147501690" r:id="rId9"/>
    <p:sldLayoutId id="2147501691" r:id="rId10"/>
    <p:sldLayoutId id="214750169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2024年黄金市场分析及投资前景预测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黄金市场概述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投资黄金的优缺点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2024年黄金市场分析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2024年黄金投资前景预测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黄金投资的注意事项和建议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黄金市场概述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黄金市场的定义和作用</a:t>
            </a:r>
            <a:endParaRPr altLang="en-US" lang="zh-CN"/>
          </a:p>
        </p:txBody>
      </p:sp>
      <p:sp>
        <p:nvSpPr>
          <p:cNvPr id="10489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黄金市场是全球性的市场，用于交易黄金和黄金相关产品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黄金市场在金融体系中扮演着重要的角色，是全球金融市场的重要组成部分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黄金市场为各国央行和政府提供了管理和调节经济的手段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黄金市场为投资者提供了投资和保值的机会，同时也有助于稳定全球经济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黄金市场的历史演变</a:t>
            </a:r>
            <a:endParaRPr altLang="en-US" lang="zh-CN"/>
          </a:p>
        </p:txBody>
      </p:sp>
      <p:sp>
        <p:nvSpPr>
          <p:cNvPr id="10490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20世纪：黄金储备成为各国央行的重要资产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现代黄金市场：自由交易，投资和避险工具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古代黄金交易：以物易物，价值交换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中世纪欧洲：黄金开采和囤积，用于铸造货币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黄金市场的参与者和交易方式</a:t>
            </a:r>
            <a:endParaRPr altLang="en-US" lang="zh-CN"/>
          </a:p>
        </p:txBody>
      </p:sp>
      <p:sp>
        <p:nvSpPr>
          <p:cNvPr id="1049074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参与者：黄金生产商、投资者、金融机构、中央银行等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交易方式：实物黄金交易、纸黄金交易、黄金期货交易等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2024年黄金市场分析</a:t>
            </a:r>
            <a:endParaRPr altLang="en-US" dirty="0" lang="zh-CN"/>
          </a:p>
        </p:txBody>
      </p:sp>
      <p:sp>
        <p:nvSpPr>
          <p:cNvPr id="1049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全球经济形势对黄金市场的影响</a:t>
            </a:r>
            <a:endParaRPr altLang="en-US" lang="zh-CN"/>
          </a:p>
        </p:txBody>
      </p:sp>
      <p:sp>
        <p:nvSpPr>
          <p:cNvPr id="10491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经济增长：经济增长速度和趋势对黄金市场有显著影响，经济增长强劲可能导致黄金价格下跌，反之则可能上涨。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通货膨胀：通货膨胀水平直接影响黄金作为避险资产的需求，通胀高企时黄金通常被视为避险工具。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利率政策：利率政策对黄金市场的影响主要体现在实际利率水平上，实际利率较低时，黄金的持有成本较低，需求增加，价格随之上涨。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国际贸易形势：贸易紧张和不确定性可能导致投资者转向黄金等避险资产，推高黄金价格。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各国货币政策与黄金市场的关系</a:t>
            </a:r>
            <a:endParaRPr altLang="en-US" lang="zh-CN"/>
          </a:p>
        </p:txBody>
      </p:sp>
      <p:sp>
        <p:nvSpPr>
          <p:cNvPr id="10492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美联储政策对黄金市场的影响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欧洲央行政策对黄金市场的影响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中国央行政策对黄金市场的影响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日本央行政策对黄金市场的影响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黄金价格走势分析</a:t>
            </a:r>
            <a:endParaRPr altLang="en-US" lang="zh-CN"/>
          </a:p>
        </p:txBody>
      </p:sp>
      <p:sp>
        <p:nvSpPr>
          <p:cNvPr id="10492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影响因素：全球经济增长、货币政策、地缘政治等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历史走势：回顾过去几年的黄金价格走势，分析涨跌原因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未来展望：基于宏观经济形势和政策预期，预测未来黄金价格的走势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风险控制：分析投资黄金的风险，提出风险控制建议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黄金市场的供需状况分析</a:t>
            </a:r>
            <a:endParaRPr altLang="en-US" lang="zh-CN"/>
          </a:p>
        </p:txBody>
      </p:sp>
      <p:sp>
        <p:nvSpPr>
          <p:cNvPr id="10493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需求：随着全球经济复苏，黄金需求量预计将增加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供应：受制于矿产开发周期和疫情影响，供应增长有限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投资需求：投资者对避险资产的需求增加，黄金成为热门投资品种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央行储备：各国央行对黄金储备的重视程度提高，增加黄金购买量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投资黄金的优缺点</a:t>
            </a:r>
            <a:endParaRPr altLang="en-US" dirty="0" lang="zh-CN"/>
          </a:p>
        </p:txBody>
      </p:sp>
      <p:sp>
        <p:nvSpPr>
          <p:cNvPr id="10494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投资黄金的优势</a:t>
            </a:r>
            <a:endParaRPr altLang="en-US" lang="zh-CN"/>
          </a:p>
        </p:txBody>
      </p:sp>
      <p:sp>
        <p:nvSpPr>
          <p:cNvPr id="10494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长期投资：黄金价格长期来看呈现出上涨趋势，是一种相对稳定的投资品种。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避险保值：黄金作为一种贵金属，具有避险保值的功能，可以对抗通货膨胀和经济风险。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多元化投资组合：黄金投资可以作为多元化投资组合的一部分，降低整体投资风险。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流动性高：黄金市场交易活跃，流动性高，便于投资者买卖。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投资黄金的劣势</a:t>
            </a:r>
            <a:endParaRPr altLang="en-US" lang="zh-CN"/>
          </a:p>
        </p:txBody>
      </p:sp>
      <p:sp>
        <p:nvSpPr>
          <p:cNvPr id="10494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价格波动大：黄金价格受多种因素影响，波动较大，投资者需承担较大风险。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流动性差：黄金市场相对较小，交易不够活跃，不易进行大规模买卖操作。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保管成本高：黄金体积较大，保管成本较高，且存在被盗等风险。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收益率不稳定：黄金作为一种贵金属，其价格受全球经济形势、货币政策等多种因素影响，收益率不稳定。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投资黄金的风险和机会</a:t>
            </a:r>
            <a:endParaRPr altLang="en-US" lang="zh-CN"/>
          </a:p>
        </p:txBody>
      </p:sp>
      <p:sp>
        <p:nvSpPr>
          <p:cNvPr id="10495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风险：黄金价格波动大，投资者需承受市场风险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机会：黄金作为避险资产，在经济不稳定时具有保值增值的作用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风险：黄金投资品种多样，投资者需谨慎选择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机会：长期投资黄金可获得稳定的收益，并具有较好的抗通胀能力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2024年黄金投资前景预测</a:t>
            </a:r>
            <a:endParaRPr altLang="en-US" dirty="0" lang="zh-CN"/>
          </a:p>
        </p:txBody>
      </p:sp>
      <p:sp>
        <p:nvSpPr>
          <p:cNvPr id="10495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全球经济形势预测及对黄金市场的影响</a:t>
            </a:r>
            <a:endParaRPr altLang="en-US" lang="zh-CN"/>
          </a:p>
        </p:txBody>
      </p:sp>
      <p:sp>
        <p:nvSpPr>
          <p:cNvPr id="10496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全球经济复苏情况：预计2024年全球经济将逐渐恢复稳定增长，对黄金需求将增加。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通货膨胀预期：由于货币政策的宽松，通胀预期上升，黄金作为避险资产将受到追捧。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美元走势：美元汇率波动对黄金价格有直接影响，预计2024年美元汇率将呈现震荡态势。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地缘政治风险：全球地缘政治不确定性依然存在，对黄金价格有支撑作用。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各国货币政策走向及对黄金市场的影响</a:t>
            </a:r>
            <a:endParaRPr altLang="en-US" lang="zh-CN"/>
          </a:p>
        </p:txBody>
      </p:sp>
      <p:sp>
        <p:nvSpPr>
          <p:cNvPr id="10497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美联储政策走向：加息或降息对黄金市场的影响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欧洲央行政策走向：量化宽松或紧缩对黄金市场的影响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中国央行政策走向：稳健的货币政策对黄金市场的影响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日本央行政策走向：超宽松货币政策对黄金市场的影响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黄金价格预测及投资机会分析</a:t>
            </a:r>
            <a:endParaRPr altLang="en-US" lang="zh-CN"/>
          </a:p>
        </p:txBody>
      </p:sp>
      <p:sp>
        <p:nvSpPr>
          <p:cNvPr id="10497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黄金价格预测：根据全球经济形势、货币政策和地缘政治等因素，预测2024年黄金价格走势。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投资机会分析：分析未来一年内黄金市场的投资机会，包括实物黄金、黄金ETF、金矿股等投资品种。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风险评估：评估投资黄金可能面临的市场风险、政策风险和其他潜在风险。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投资建议：根据投资者的风险承受能力和投资目标，提供个性化的黄金投资方案和建议。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投资建议和策略</a:t>
            </a:r>
            <a:endParaRPr altLang="en-US" lang="zh-CN"/>
          </a:p>
        </p:txBody>
      </p:sp>
      <p:sp>
        <p:nvSpPr>
          <p:cNvPr id="10498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关注国际形势：根据国际形势变化，适时调整黄金投资比例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长期持有：黄金作为避险资产，长期持有可抵御通胀和风险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分散投资：将黄金与其他投资品种分散配置，降低整体投资风险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定期评估：定期评估投资组合，确保黄金投资仍符合个人投资目标和风险承受能力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黄金投资的注意事项和建议</a:t>
            </a:r>
            <a:endParaRPr altLang="en-US" dirty="0" lang="zh-CN"/>
          </a:p>
        </p:txBody>
      </p:sp>
      <p:sp>
        <p:nvSpPr>
          <p:cNvPr id="10498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投资黄金的注意事项</a:t>
            </a:r>
            <a:endParaRPr altLang="en-US" lang="zh-CN"/>
          </a:p>
        </p:txBody>
      </p:sp>
      <p:sp>
        <p:nvSpPr>
          <p:cNvPr id="10499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了解市场动态：关注国际政治、经济形势，掌握市场走势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分散投资风险：不要把所有资金都投入黄金投资，要分散投资以降低风险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谨慎选择投资方式：选择适合自己的黄金投资方式，如实物黄金、纸黄金等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保持冷静心态：不要被市场波动所影响，保持冷静和理性，避免盲目跟风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如何选择合适的黄金投资产品</a:t>
            </a:r>
            <a:endParaRPr altLang="en-US" lang="zh-CN"/>
          </a:p>
        </p:txBody>
      </p:sp>
      <p:sp>
        <p:nvSpPr>
          <p:cNvPr id="10499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了解黄金投资产品的类型和特点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根据自身风险承受能力和投资目标选择适合的投资产品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关注黄金市场的动态和趋势，以便及时调整投资策略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保持理性投资心态，避免盲目跟风和过度交易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如何降低投资黄金的风险</a:t>
            </a:r>
            <a:endParaRPr altLang="en-US" lang="zh-CN"/>
          </a:p>
        </p:txBody>
      </p:sp>
      <p:sp>
        <p:nvSpPr>
          <p:cNvPr id="10500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分散投资：不要把所有的钱都用来购买黄金，而是应该分散投资，降低整体风险。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长期投资：黄金是一种长期保值工具，短期内的价格波动是正常的，投资者应该保持耐心，不要被短期的市场波动所影响。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6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了解市场：了解黄金市场的动态和趋势，以及影响黄金价格的各种因素，可以帮助投资者更好地把握投资机会和风险。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6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7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谨慎交易：在进行黄金交易时，应该谨慎操作，不要盲目跟风或者听信小道消息，避免不必要的损失。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如何制定和调整投资策略以适应市场变化</a:t>
            </a:r>
            <a:endParaRPr altLang="en-US" lang="zh-CN"/>
          </a:p>
        </p:txBody>
      </p:sp>
      <p:sp>
        <p:nvSpPr>
          <p:cNvPr id="10501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定期评估投资组合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保持足够的黄金投资比例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关注全球经济形势和货币政策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了解黄金市场的波动性和风险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6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16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7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1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9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4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2024-01-06T03:06:57Z</dcterms:created>
  <dcterms:modified xsi:type="dcterms:W3CDTF">2024-01-06T03:06:57Z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da501b406685498da5117c45e363c9f6_21</vt:lpwstr>
  </property>
</Properties>
</file>