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296" r:id="rId1"/>
    <p:sldMasterId id="2147495333" r:id="rId2"/>
  </p:sldMasterIdLst>
  <p:notesMasterIdLst>
    <p:notesMasterId r:id="rId3"/>
  </p:notesMasterIdLst>
  <p:sldIdLst>
    <p:sldId id="5357" r:id="rId4"/>
    <p:sldId id="5362" r:id="rId5"/>
    <p:sldId id="5366" r:id="rId6"/>
    <p:sldId id="5369" r:id="rId7"/>
    <p:sldId id="5372" r:id="rId8"/>
    <p:sldId id="5375" r:id="rId9"/>
    <p:sldId id="5378" r:id="rId10"/>
    <p:sldId id="5381" r:id="rId11"/>
    <p:sldId id="5384" r:id="rId12"/>
    <p:sldId id="5387" r:id="rId13"/>
    <p:sldId id="5390" r:id="rId14"/>
    <p:sldId id="5393" r:id="rId15"/>
    <p:sldId id="5396" r:id="rId16"/>
    <p:sldId id="5399" r:id="rId17"/>
    <p:sldId id="5402" r:id="rId18"/>
    <p:sldId id="5405" r:id="rId19"/>
    <p:sldId id="5408" r:id="rId20"/>
    <p:sldId id="5411" r:id="rId21"/>
    <p:sldId id="5414" r:id="rId22"/>
    <p:sldId id="5417" r:id="rId23"/>
    <p:sldId id="5420" r:id="rId24"/>
    <p:sldId id="5423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297" r:id="rId1"/>
    <p:sldLayoutId id="2147495298" r:id="rId2"/>
    <p:sldLayoutId id="2147495299" r:id="rId3"/>
    <p:sldLayoutId id="2147495300" r:id="rId4"/>
    <p:sldLayoutId id="2147495301" r:id="rId5"/>
    <p:sldLayoutId id="2147495302" r:id="rId6"/>
    <p:sldLayoutId id="2147495303" r:id="rId7"/>
    <p:sldLayoutId id="2147495304" r:id="rId8"/>
    <p:sldLayoutId id="2147495305" r:id="rId9"/>
    <p:sldLayoutId id="2147495306" r:id="rId10"/>
    <p:sldLayoutId id="214749530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334" r:id="rId1"/>
    <p:sldLayoutId id="2147495335" r:id="rId2"/>
    <p:sldLayoutId id="2147495336" r:id="rId3"/>
    <p:sldLayoutId id="2147495337" r:id="rId4"/>
    <p:sldLayoutId id="2147495338" r:id="rId5"/>
    <p:sldLayoutId id="2147495339" r:id="rId6"/>
    <p:sldLayoutId id="2147495340" r:id="rId7"/>
    <p:sldLayoutId id="2147495341" r:id="rId8"/>
    <p:sldLayoutId id="2147495342" r:id="rId9"/>
    <p:sldLayoutId id="2147495343" r:id="rId10"/>
    <p:sldLayoutId id="214749534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学校双减的社会影响与价值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4185920" y="1477010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4280187" y="1534921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22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22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5274945" y="1619250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双减政策背景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4185920" y="4713605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4280187" y="4771516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 fontScale="94167"/>
          </a:bodyPr>
          <a:p>
            <a:pPr algn="ctr" lvl="0">
              <a:buClrTx/>
              <a:buSzTx/>
              <a:buFontTx/>
            </a:pPr>
            <a:r>
              <a:rPr altLang="zh-CN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5274945" y="4855845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双减政策的价值与意义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4185920" y="2555875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4280187" y="2613786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22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22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5274945" y="2698115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双减政策对教育生态的影响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4185920" y="3634740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4280187" y="3692651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 fontScale="94167"/>
          </a:bodyPr>
          <a:p>
            <a:pPr algn="ctr" lvl="0">
              <a:buClrTx/>
              <a:buSzTx/>
              <a:buFontTx/>
            </a:pPr>
            <a:r>
              <a:rPr altLang="zh-CN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5274945" y="3776980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双减政策对家庭的影响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双减政策背景</a:t>
            </a:r>
            <a:endParaRPr altLang="en-US" lang="zh-CN"/>
          </a:p>
        </p:txBody>
      </p:sp>
      <p:sp>
        <p:nvSpPr>
          <p:cNvPr id="104891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1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9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背景：教育焦虑、学生课业负担过重等问题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目的：减轻学生作业负担，促进学生的全面发展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提出时间：2021年7月24日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提出机构：中共中央办公厅、国务院办公厅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双减政策的目标</a:t>
            </a:r>
            <a:endParaRPr altLang="en-US" lang="zh-CN"/>
          </a:p>
        </p:txBody>
      </p:sp>
      <p:sp>
        <p:nvSpPr>
          <p:cNvPr id="1049020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减轻学生课业负担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26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提高学生综合素质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32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促进教育公平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38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推动学校教育改革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双减政策的实施情况</a:t>
            </a:r>
            <a:endParaRPr altLang="en-US" lang="zh-CN"/>
          </a:p>
        </p:txBody>
      </p:sp>
      <p:sp>
        <p:nvSpPr>
          <p:cNvPr id="104907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实施时间：2021年7月24日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实施范围：全国范围内义务教育阶段学校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实施目标：减轻学生作业负担和校外培训负担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实施效果：有效减轻学生和家庭的学业负担，提高教育质量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双减政策对教育生态的影响</a:t>
            </a:r>
            <a:endParaRPr altLang="en-US" lang="zh-CN"/>
          </a:p>
        </p:txBody>
      </p:sp>
      <p:sp>
        <p:nvSpPr>
          <p:cNvPr id="104912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2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减轻学生课业负担</a:t>
            </a:r>
            <a:endParaRPr altLang="en-US" lang="zh-CN"/>
          </a:p>
        </p:txBody>
      </p:sp>
      <p:sp>
        <p:nvSpPr>
          <p:cNvPr id="104916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减轻学生心理压力，提高学生学习兴趣和动力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减少作业量，降低作业难度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增加学生课外活动时间，促进学生全面发展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促进教师教学观念的转变，提高教学质量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提高教育质量</a:t>
            </a:r>
            <a:endParaRPr altLang="en-US" lang="zh-CN"/>
          </a:p>
        </p:txBody>
      </p:sp>
      <p:sp>
        <p:nvSpPr>
          <p:cNvPr id="104923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优化教育资源配置，实现教育公平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减轻学生负担，提高学习效率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促进教师专业发展，提升教学质量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培养创新精神和实践能力，促进学生全面发展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促进教育公平</a:t>
            </a:r>
            <a:endParaRPr altLang="en-US" lang="zh-CN"/>
          </a:p>
        </p:txBody>
      </p:sp>
      <p:sp>
        <p:nvSpPr>
          <p:cNvPr id="104929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双减政策减轻了学生的学业负担，让教育资源更加均衡分配。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双减政策鼓励社会力量参与教育，提高了教育服务的多样性和可选择性。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双减政策推动了教育信息化和数字化进程，缩小了城乡教育差距。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双减政策促进了家校共育，加强了学校与家庭之间的沟通和合作。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推动教育改革</a:t>
            </a:r>
            <a:endParaRPr altLang="en-US" lang="zh-CN"/>
          </a:p>
        </p:txBody>
      </p:sp>
      <p:sp>
        <p:nvSpPr>
          <p:cNvPr id="104934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优化教育生态，培养创新人才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减轻学生负担，提高教育质量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促进教育公平，缩小城乡差距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强化素质教育，提升学生综合能力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双减政策对家庭的影响</a:t>
            </a:r>
            <a:endParaRPr altLang="en-US" lang="zh-CN"/>
          </a:p>
        </p:txBody>
      </p:sp>
      <p:sp>
        <p:nvSpPr>
          <p:cNvPr id="104940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40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减轻家庭经济负担</a:t>
            </a:r>
            <a:endParaRPr altLang="en-US" lang="zh-CN"/>
          </a:p>
        </p:txBody>
      </p:sp>
      <p:sp>
        <p:nvSpPr>
          <p:cNvPr id="1049452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54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减少课外培训费用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56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58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促进家庭和谐发展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60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62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降低家庭教育支出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64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66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减轻家庭经济负担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促进家庭亲子关系</a:t>
            </a:r>
            <a:endParaRPr altLang="en-US" lang="zh-CN"/>
          </a:p>
        </p:txBody>
      </p:sp>
      <p:sp>
        <p:nvSpPr>
          <p:cNvPr id="10495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双减政策减轻了学生的学习压力，让家长有更多时间陪伴孩子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减轻家庭经济负担，让家长有更多资金用于家庭教育和旅游等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促进家庭成员之间的交流和互动，增强家庭凝聚力和归属感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培养孩子的兴趣爱好和个性发展，让家庭生活更加丰富多彩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增强家庭的教育能力</a:t>
            </a:r>
            <a:endParaRPr altLang="en-US" lang="zh-CN"/>
          </a:p>
        </p:txBody>
      </p:sp>
      <p:sp>
        <p:nvSpPr>
          <p:cNvPr id="10495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双减政策减轻了家庭的教育负担，让家长有更多的时间和精力陪伴孩子成长。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双减政策鼓励家长参与孩子的教育过程，提高家庭教育的质量。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双减政策推动家长关注孩子的个性化需求，促进家庭与学校的合作。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双减政策促进家长对教育问题的思考，提高家庭教育的水平。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提高家庭的教育满意度</a:t>
            </a:r>
            <a:endParaRPr altLang="en-US" lang="zh-CN"/>
          </a:p>
        </p:txBody>
      </p:sp>
      <p:sp>
        <p:nvSpPr>
          <p:cNvPr id="104961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双减政策减轻了家庭的教育负担，让家长有更多的时间和精力陪伴孩子成长。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双减政策促进了家庭教育的多元化和个性化，让家长可以根据孩子的兴趣和特长进行有针对性的培养。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双减政策提高了家庭教育的质量，让家长可以更加科学、系统地教育孩子，促进孩子的全面发展。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双减政策增强了家庭教育的自主性，让家长可以根据自己的需求和意愿选择适合的家庭教育方式。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双减政策的价值与意义</a:t>
            </a:r>
            <a:endParaRPr altLang="en-US" lang="zh-CN"/>
          </a:p>
        </p:txBody>
      </p:sp>
      <p:sp>
        <p:nvSpPr>
          <p:cNvPr id="104967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67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促进学生全面发展</a:t>
            </a:r>
            <a:endParaRPr altLang="en-US" lang="zh-CN"/>
          </a:p>
        </p:txBody>
      </p:sp>
      <p:sp>
        <p:nvSpPr>
          <p:cNvPr id="104972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减轻学业负担，增加学生课外活动时间，促进学生兴趣爱好的发展。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减少作业量，让学生有更多时间自主学习、自我探索，培养学生的创新能力和自主学习能力。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促进学校体育、艺术、科技等课程的发展，让学生全面发展，提高综合素质。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推动学校教育改革，提高教育质量，培养更多具有创新精神和实践能力的人才。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培养创新精神和实践能力</a:t>
            </a:r>
            <a:endParaRPr altLang="en-US" lang="zh-CN"/>
          </a:p>
        </p:txBody>
      </p:sp>
      <p:sp>
        <p:nvSpPr>
          <p:cNvPr id="10497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鼓励学校开展丰富多彩的课外活动，提供多样化的学习体验，激发学生的创新精神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双减政策有利于减轻学生负担，释放学生的创造力和想象力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减少作业和考试压力，让学生有更多时间参与实践活动，培养动手能力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推动教育评价体系改革，从单一的考试成绩转向综合评价，关注学生的全面发展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提升国民素质和社会文明程度</a:t>
            </a:r>
            <a:endParaRPr altLang="en-US" lang="zh-CN"/>
          </a:p>
        </p:txBody>
      </p:sp>
      <p:sp>
        <p:nvSpPr>
          <p:cNvPr id="10498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双减政策减轻了学生的学业负担，让他们有更多时间发展个人兴趣和特长，从而促进个性发展。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减轻家庭的教育焦虑，让家长不再过度追求孩子的分数，而是更加关注孩子的身心健康和全面发展。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有利于提高教育公平和质量，促进教育资源的均衡分配，让每个孩子都能享受到优质的教育资源。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双减政策有利于培养孩子的创新精神和实践能力，让他们在实践中学习和成长，更好地适应未来的社会发展。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推动教育现代化和高质量发展</a:t>
            </a:r>
            <a:endParaRPr altLang="en-US" lang="zh-CN"/>
          </a:p>
        </p:txBody>
      </p:sp>
      <p:sp>
        <p:nvSpPr>
          <p:cNvPr id="10499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减轻学生课业负担，促进青少年身心健康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1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提高教育质量，培养创新人才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1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促进教育公平，缩小城乡教育差距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优化教育生态，提升教育治理能力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996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4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4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4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4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4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4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SLIDE_ID" val="custom2023030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2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7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9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3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15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1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18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2024-01-05T08:12:06Z</dcterms:created>
  <dcterms:modified xsi:type="dcterms:W3CDTF">2024-01-05T08:12:06Z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e8432c3bc05847eb96c651565281902f_21</vt:lpwstr>
  </property>
</Properties>
</file>