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3"/>
  </p:sldMasterIdLst>
  <p:notesMasterIdLst>
    <p:notesMasterId r:id="rId8"/>
  </p:notesMasterIdLst>
  <p:handoutMasterIdLst>
    <p:handoutMasterId r:id="rId14"/>
  </p:handoutMasterIdLst>
  <p:sldIdLst>
    <p:sldId id="256" r:id="rId4"/>
    <p:sldId id="271" r:id="rId5"/>
    <p:sldId id="265" r:id="rId6"/>
    <p:sldId id="272" r:id="rId7"/>
    <p:sldId id="269" r:id="rId9"/>
    <p:sldId id="261" r:id="rId10"/>
    <p:sldId id="263" r:id="rId11"/>
    <p:sldId id="266" r:id="rId12"/>
    <p:sldId id="277" r:id="rId13"/>
  </p:sldIdLst>
  <p:sldSz cx="12192000" cy="6858000"/>
  <p:notesSz cx="10234295" cy="710374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5" userDrawn="1">
          <p15:clr>
            <a:srgbClr val="A4A3A4"/>
          </p15:clr>
        </p15:guide>
        <p15:guide id="2" pos="38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0005"/>
    <a:srgbClr val="083E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295" autoAdjust="0"/>
  </p:normalViewPr>
  <p:slideViewPr>
    <p:cSldViewPr snapToGrid="0" showGuides="1">
      <p:cViewPr>
        <p:scale>
          <a:sx n="100" d="100"/>
          <a:sy n="100" d="100"/>
        </p:scale>
        <p:origin x="-936" y="-432"/>
      </p:cViewPr>
      <p:guideLst>
        <p:guide orient="horz" pos="2195"/>
        <p:guide pos="38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434861" cy="356421"/>
          </a:xfrm>
          <a:prstGeom prst="rect">
            <a:avLst/>
          </a:prstGeom>
        </p:spPr>
        <p:txBody>
          <a:bodyPr vert="horz" lIns="91440" tIns="45720" rIns="91440" bIns="45720" rtlCol="0"/>
          <a:lstStyle>
            <a:lvl1pPr algn="l">
              <a:defRPr sz="1660"/>
            </a:lvl1pPr>
          </a:lstStyle>
          <a:p>
            <a:endParaRPr lang="zh-CN" altLang="en-US"/>
          </a:p>
        </p:txBody>
      </p:sp>
      <p:sp>
        <p:nvSpPr>
          <p:cNvPr id="3" name="日期占位符 2"/>
          <p:cNvSpPr>
            <a:spLocks noGrp="1"/>
          </p:cNvSpPr>
          <p:nvPr>
            <p:ph type="dt" sz="quarter" idx="1"/>
          </p:nvPr>
        </p:nvSpPr>
        <p:spPr>
          <a:xfrm>
            <a:off x="5797066" y="0"/>
            <a:ext cx="4434861" cy="356421"/>
          </a:xfrm>
          <a:prstGeom prst="rect">
            <a:avLst/>
          </a:prstGeom>
        </p:spPr>
        <p:txBody>
          <a:bodyPr vert="horz" lIns="91440" tIns="45720" rIns="91440" bIns="45720" rtlCol="0"/>
          <a:lstStyle>
            <a:lvl1pPr algn="r">
              <a:defRPr sz="166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6747325"/>
            <a:ext cx="4434861" cy="356420"/>
          </a:xfrm>
          <a:prstGeom prst="rect">
            <a:avLst/>
          </a:prstGeom>
        </p:spPr>
        <p:txBody>
          <a:bodyPr vert="horz" lIns="91440" tIns="45720" rIns="91440" bIns="45720" rtlCol="0" anchor="b"/>
          <a:lstStyle>
            <a:lvl1pPr algn="l">
              <a:defRPr sz="1660"/>
            </a:lvl1pPr>
          </a:lstStyle>
          <a:p>
            <a:endParaRPr lang="zh-CN" altLang="en-US"/>
          </a:p>
        </p:txBody>
      </p:sp>
      <p:sp>
        <p:nvSpPr>
          <p:cNvPr id="5" name="灯片编号占位符 4"/>
          <p:cNvSpPr>
            <a:spLocks noGrp="1"/>
          </p:cNvSpPr>
          <p:nvPr>
            <p:ph type="sldNum" sz="quarter" idx="3"/>
          </p:nvPr>
        </p:nvSpPr>
        <p:spPr>
          <a:xfrm>
            <a:off x="5797066" y="6747325"/>
            <a:ext cx="4434861" cy="356420"/>
          </a:xfrm>
          <a:prstGeom prst="rect">
            <a:avLst/>
          </a:prstGeom>
        </p:spPr>
        <p:txBody>
          <a:bodyPr vert="horz" lIns="91440" tIns="45720" rIns="91440" bIns="45720" rtlCol="0" anchor="b"/>
          <a:lstStyle>
            <a:lvl1pPr algn="r">
              <a:defRPr sz="166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434861" cy="356421"/>
          </a:xfrm>
          <a:prstGeom prst="rect">
            <a:avLst/>
          </a:prstGeom>
        </p:spPr>
        <p:txBody>
          <a:bodyPr vert="horz" lIns="91440" tIns="45720" rIns="91440" bIns="45720" rtlCol="0"/>
          <a:lstStyle>
            <a:lvl1pPr algn="l">
              <a:defRPr sz="1200">
                <a:latin typeface="字魂105号-简雅黑" panose="00000500000000000000" charset="-122"/>
                <a:ea typeface="字魂105号-简雅黑" panose="00000500000000000000" charset="-122"/>
                <a:cs typeface="字魂105号-简雅黑" panose="00000500000000000000" charset="-122"/>
              </a:defRPr>
            </a:lvl1pPr>
          </a:lstStyle>
          <a:p>
            <a:endParaRPr lang="zh-CN" altLang="en-US"/>
          </a:p>
        </p:txBody>
      </p:sp>
      <p:sp>
        <p:nvSpPr>
          <p:cNvPr id="3" name="日期占位符 2"/>
          <p:cNvSpPr>
            <a:spLocks noGrp="1"/>
          </p:cNvSpPr>
          <p:nvPr>
            <p:ph type="dt" idx="1"/>
          </p:nvPr>
        </p:nvSpPr>
        <p:spPr>
          <a:xfrm>
            <a:off x="5797066" y="0"/>
            <a:ext cx="4434861" cy="356421"/>
          </a:xfrm>
          <a:prstGeom prst="rect">
            <a:avLst/>
          </a:prstGeom>
        </p:spPr>
        <p:txBody>
          <a:bodyPr vert="horz" lIns="91440" tIns="45720" rIns="91440" bIns="45720" rtlCol="0"/>
          <a:lstStyle>
            <a:lvl1pPr algn="r">
              <a:defRPr sz="1200">
                <a:latin typeface="字魂105号-简雅黑" panose="00000500000000000000" charset="-122"/>
                <a:ea typeface="字魂105号-简雅黑" panose="00000500000000000000" charset="-122"/>
                <a:cs typeface="字魂105号-简雅黑" panose="00000500000000000000"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986088" y="887413"/>
            <a:ext cx="4262437" cy="2398712"/>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023430" y="3418677"/>
            <a:ext cx="8187436" cy="27971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6747325"/>
            <a:ext cx="4434861" cy="356420"/>
          </a:xfrm>
          <a:prstGeom prst="rect">
            <a:avLst/>
          </a:prstGeom>
        </p:spPr>
        <p:txBody>
          <a:bodyPr vert="horz" lIns="91440" tIns="45720" rIns="91440" bIns="45720" rtlCol="0" anchor="b"/>
          <a:lstStyle>
            <a:lvl1pPr algn="l">
              <a:defRPr sz="1200">
                <a:latin typeface="字魂105号-简雅黑" panose="00000500000000000000" charset="-122"/>
                <a:ea typeface="字魂105号-简雅黑" panose="00000500000000000000" charset="-122"/>
                <a:cs typeface="字魂105号-简雅黑" panose="00000500000000000000" charset="-122"/>
              </a:defRPr>
            </a:lvl1pPr>
          </a:lstStyle>
          <a:p>
            <a:endParaRPr lang="zh-CN" altLang="en-US"/>
          </a:p>
        </p:txBody>
      </p:sp>
      <p:sp>
        <p:nvSpPr>
          <p:cNvPr id="7" name="灯片编号占位符 6"/>
          <p:cNvSpPr>
            <a:spLocks noGrp="1"/>
          </p:cNvSpPr>
          <p:nvPr>
            <p:ph type="sldNum" sz="quarter" idx="5"/>
          </p:nvPr>
        </p:nvSpPr>
        <p:spPr>
          <a:xfrm>
            <a:off x="5797066" y="6747325"/>
            <a:ext cx="4434861" cy="356420"/>
          </a:xfrm>
          <a:prstGeom prst="rect">
            <a:avLst/>
          </a:prstGeom>
        </p:spPr>
        <p:txBody>
          <a:bodyPr vert="horz" lIns="91440" tIns="45720" rIns="91440" bIns="45720" rtlCol="0" anchor="b"/>
          <a:lstStyle>
            <a:lvl1pPr algn="r">
              <a:defRPr sz="1200">
                <a:latin typeface="字魂105号-简雅黑" panose="00000500000000000000" charset="-122"/>
                <a:ea typeface="字魂105号-简雅黑" panose="00000500000000000000" charset="-122"/>
                <a:cs typeface="字魂105号-简雅黑" panose="00000500000000000000"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1pPr>
    <a:lvl2pPr marL="4572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2pPr>
    <a:lvl3pPr marL="9144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3pPr>
    <a:lvl4pPr marL="13716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4pPr>
    <a:lvl5pPr marL="18288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smtClean="0">
                <a:latin typeface="微软雅黑" panose="020B0503020204020204" charset="-122"/>
                <a:ea typeface="微软雅黑" panose="020B0503020204020204" charset="-122"/>
              </a:rPr>
              <a:t>模板来自于：第一</a:t>
            </a:r>
            <a:r>
              <a:rPr lang="en-US" altLang="zh-CN" sz="1200" dirty="0" smtClean="0">
                <a:latin typeface="微软雅黑" panose="020B0503020204020204" charset="-122"/>
                <a:ea typeface="微软雅黑" panose="020B0503020204020204" charset="-122"/>
              </a:rPr>
              <a:t>PPT</a:t>
            </a:r>
            <a:r>
              <a:rPr lang="zh-CN" altLang="en-US" sz="1200" dirty="0" smtClean="0">
                <a:latin typeface="微软雅黑" panose="020B0503020204020204" charset="-122"/>
                <a:ea typeface="微软雅黑" panose="020B0503020204020204" charset="-122"/>
              </a:rPr>
              <a:t> </a:t>
            </a:r>
            <a:r>
              <a:rPr lang="en-US" altLang="zh-CN" sz="1200" dirty="0" smtClean="0">
                <a:latin typeface="微软雅黑" panose="020B0503020204020204" charset="-122"/>
                <a:ea typeface="微软雅黑" panose="020B0503020204020204" charset="-122"/>
              </a:rPr>
              <a:t>https://www.1ppt.com/</a:t>
            </a:r>
            <a:endParaRPr lang="zh-CN" altLang="en-US" sz="1200" dirty="0" smtClean="0">
              <a:latin typeface="微软雅黑" panose="020B0503020204020204" charset="-122"/>
              <a:ea typeface="微软雅黑" panose="020B0503020204020204" charset="-122"/>
            </a:endParaRPr>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986088" y="887413"/>
            <a:ext cx="4262437" cy="2398712"/>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8" name="同侧圆角矩形 17"/>
          <p:cNvSpPr/>
          <p:nvPr userDrawn="1"/>
        </p:nvSpPr>
        <p:spPr>
          <a:xfrm>
            <a:off x="11711306" y="5984240"/>
            <a:ext cx="302260" cy="891540"/>
          </a:xfrm>
          <a:prstGeom prst="round2SameRect">
            <a:avLst>
              <a:gd name="adj1" fmla="val 50000"/>
              <a:gd name="adj2" fmla="val 0"/>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同侧圆角矩形 19"/>
          <p:cNvSpPr/>
          <p:nvPr userDrawn="1"/>
        </p:nvSpPr>
        <p:spPr>
          <a:xfrm>
            <a:off x="11304271" y="6304917"/>
            <a:ext cx="284480" cy="570865"/>
          </a:xfrm>
          <a:prstGeom prst="round2SameRect">
            <a:avLst>
              <a:gd name="adj1" fmla="val 50000"/>
              <a:gd name="adj2" fmla="val 0"/>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5"/>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5"/>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5"/>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5"/>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3"/>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43"/>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5"/>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5"/>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5"/>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slideLayout" Target="../slideLayouts/slideLayout1.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media/image1.png"/><Relationship Id="rId3" Type="http://schemas.openxmlformats.org/officeDocument/2006/relationships/tags" Target="../tags/tag16.xml"/><Relationship Id="rId2" Type="http://schemas.openxmlformats.org/officeDocument/2006/relationships/tags" Target="../tags/tag15.xml"/><Relationship Id="rId15" Type="http://schemas.openxmlformats.org/officeDocument/2006/relationships/slideLayout" Target="../slideLayouts/slideLayout2.xml"/><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tags" Target="../tags/tag14.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tags" Target="../tags/tag35.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7" Type="http://schemas.openxmlformats.org/officeDocument/2006/relationships/notesSlide" Target="../notesSlides/notesSlide2.xml"/><Relationship Id="rId16" Type="http://schemas.openxmlformats.org/officeDocument/2006/relationships/slideLayout" Target="../slideLayouts/slideLayout2.xml"/><Relationship Id="rId15" Type="http://schemas.openxmlformats.org/officeDocument/2006/relationships/tags" Target="../tags/tag41.xml"/><Relationship Id="rId14" Type="http://schemas.openxmlformats.org/officeDocument/2006/relationships/tags" Target="../tags/tag40.xml"/><Relationship Id="rId13" Type="http://schemas.openxmlformats.org/officeDocument/2006/relationships/tags" Target="../tags/tag39.xml"/><Relationship Id="rId12" Type="http://schemas.openxmlformats.org/officeDocument/2006/relationships/tags" Target="../tags/tag38.xml"/><Relationship Id="rId11" Type="http://schemas.openxmlformats.org/officeDocument/2006/relationships/tags" Target="../tags/tag37.xml"/><Relationship Id="rId10" Type="http://schemas.openxmlformats.org/officeDocument/2006/relationships/tags" Target="../tags/tag36.xml"/><Relationship Id="rId1" Type="http://schemas.openxmlformats.org/officeDocument/2006/relationships/tags" Target="../tags/tag27.xml"/></Relationships>
</file>

<file path=ppt/slides/_rels/slide6.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6" Type="http://schemas.openxmlformats.org/officeDocument/2006/relationships/slideLayout" Target="../slideLayouts/slideLayout2.xml"/><Relationship Id="rId15" Type="http://schemas.openxmlformats.org/officeDocument/2006/relationships/image" Target="../media/image8.jpeg"/><Relationship Id="rId14" Type="http://schemas.openxmlformats.org/officeDocument/2006/relationships/image" Target="../media/image7.jpeg"/><Relationship Id="rId13" Type="http://schemas.openxmlformats.org/officeDocument/2006/relationships/image" Target="../media/image6.jpeg"/><Relationship Id="rId12" Type="http://schemas.openxmlformats.org/officeDocument/2006/relationships/image" Target="../media/image5.jpeg"/><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tags" Target="../tags/tag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jpeg"/><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椭圆 24"/>
          <p:cNvSpPr/>
          <p:nvPr/>
        </p:nvSpPr>
        <p:spPr>
          <a:xfrm>
            <a:off x="4649471" y="1558925"/>
            <a:ext cx="622935" cy="622935"/>
          </a:xfrm>
          <a:prstGeom prst="ellipse">
            <a:avLst/>
          </a:prstGeom>
          <a:solidFill>
            <a:srgbClr val="B00005">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 name="任意多边形 1"/>
          <p:cNvSpPr/>
          <p:nvPr/>
        </p:nvSpPr>
        <p:spPr>
          <a:xfrm rot="16200000">
            <a:off x="-593725" y="2427605"/>
            <a:ext cx="6910705" cy="1986280"/>
          </a:xfrm>
          <a:custGeom>
            <a:avLst/>
            <a:gdLst>
              <a:gd name="adj1" fmla="val 13113312"/>
              <a:gd name="adj2" fmla="val 19054841"/>
              <a:gd name="adj3" fmla="val 5363"/>
              <a:gd name="stAng" fmla="pin 0 adj1 21599999"/>
              <a:gd name="istAng" fmla="pin 0 adj2 21599999"/>
              <a:gd name="a3" fmla="pin 0 adj3 50000"/>
              <a:gd name="sw11" fmla="+- istAng 0 stAng"/>
              <a:gd name="sw12" fmla="+- sw11 21600000 0"/>
              <a:gd name="swAng" fmla="?: sw11 sw11 sw12"/>
              <a:gd name="iswAng" fmla="+- 0 0 swAng"/>
              <a:gd name="wt1" fmla="sin wd2 stAng"/>
              <a:gd name="ht1" fmla="cos hd2 stAng"/>
              <a:gd name="wt3" fmla="sin wd2 istAng"/>
              <a:gd name="ht3" fmla="cos hd2 istAng"/>
              <a:gd name="dx1" fmla="cat2 wd2 ht1 wt1"/>
              <a:gd name="dy1" fmla="sat2 hd2 ht1 wt1"/>
              <a:gd name="dx3" fmla="cat2 wd2 ht3 wt3"/>
              <a:gd name="dy3" fmla="sat2 hd2 ht3 wt3"/>
              <a:gd name="x1" fmla="+- hc dx1 0"/>
              <a:gd name="y1" fmla="+- vc dy1 0"/>
              <a:gd name="x3" fmla="+- hc dx3 0"/>
              <a:gd name="y3" fmla="+- vc dy3 0"/>
              <a:gd name="dr" fmla="*/ ss a3 100000"/>
              <a:gd name="iwd2" fmla="+- wd2 0 dr"/>
              <a:gd name="ihd2" fmla="+- hd2 0 dr"/>
              <a:gd name="wt2" fmla="sin iwd2 istAng"/>
              <a:gd name="ht2" fmla="cos ihd2 istAng"/>
              <a:gd name="wt4" fmla="sin iwd2 stAng"/>
              <a:gd name="ht4" fmla="cos ihd2 stAng"/>
              <a:gd name="dx2" fmla="cat2 iwd2 ht2 wt2"/>
              <a:gd name="dy2" fmla="sat2 ihd2 ht2 wt2"/>
              <a:gd name="dx4" fmla="cat2 iwd2 ht4 wt4"/>
              <a:gd name="dy4" fmla="sat2 ihd2 ht4 wt4"/>
              <a:gd name="x2" fmla="+- hc dx2 0"/>
              <a:gd name="y2" fmla="+- vc dy2 0"/>
              <a:gd name="x4" fmla="+- hc dx4 0"/>
              <a:gd name="y4" fmla="+- vc dy4 0"/>
              <a:gd name="sw0" fmla="+- 21600000 0 stAng"/>
              <a:gd name="da1" fmla="+- swAng 0 sw0"/>
              <a:gd name="g1" fmla="max x1 x2"/>
              <a:gd name="g2" fmla="max x3 x4"/>
              <a:gd name="g3" fmla="max g1 g2"/>
              <a:gd name="ir" fmla="?: da1 r g3"/>
              <a:gd name="sw1" fmla="+- cd4 0 stAng"/>
              <a:gd name="sw2" fmla="+- 27000000 0 stAng"/>
              <a:gd name="sw3" fmla="?: sw1 sw1 sw2"/>
              <a:gd name="da2" fmla="+- swAng 0 sw3"/>
              <a:gd name="g5" fmla="max y1 y2"/>
              <a:gd name="g6" fmla="max y3 y4"/>
              <a:gd name="g7" fmla="max g5 g6"/>
              <a:gd name="ib" fmla="?: da2 b g7"/>
              <a:gd name="sw4" fmla="+- cd2 0 stAng"/>
              <a:gd name="sw5" fmla="+- 32400000 0 stAng"/>
              <a:gd name="sw6" fmla="?: sw4 sw4 sw5"/>
              <a:gd name="da3" fmla="+- swAng 0 sw6"/>
              <a:gd name="g9" fmla="min x1 x2"/>
              <a:gd name="g10" fmla="min x3 x4"/>
              <a:gd name="g11" fmla="min g9 g10"/>
              <a:gd name="il" fmla="?: da3 l g11"/>
              <a:gd name="sw7" fmla="+- 3 0 stAng"/>
              <a:gd name="sw8" fmla="+- 37800000 0 stAng"/>
              <a:gd name="sw9" fmla="?: sw7 sw7 sw8"/>
              <a:gd name="da4" fmla="+- swAng 0 sw9"/>
              <a:gd name="g13" fmla="min y1 y2"/>
              <a:gd name="g14" fmla="min y3 y4"/>
              <a:gd name="g15" fmla="min g13 g14"/>
              <a:gd name="it" fmla="?: da4 t g15"/>
              <a:gd name="x5" fmla="+/ x1 x4 2"/>
              <a:gd name="y5" fmla="+/ y1 y4 2"/>
              <a:gd name="x6" fmla="+/ x3 x2 2"/>
              <a:gd name="y6" fmla="+/ y3 y2 2"/>
              <a:gd name="cang1" fmla="+- stAng 0 cd4"/>
              <a:gd name="cang2" fmla="+- istAng cd4 0"/>
              <a:gd name="cang3" fmla="+/ cang1 cang2 2"/>
            </a:gdLst>
            <a:ahLst/>
            <a:cxnLst>
              <a:cxn ang="cang1">
                <a:pos x="x5" y="y5"/>
              </a:cxn>
              <a:cxn ang="cang2">
                <a:pos x="x6" y="y6"/>
              </a:cxn>
              <a:cxn ang="cang3">
                <a:pos x="hc" y="vc"/>
              </a:cxn>
            </a:cxnLst>
            <a:rect l="l" t="t" r="r" b="b"/>
            <a:pathLst>
              <a:path w="10800" h="3109">
                <a:moveTo>
                  <a:pt x="0" y="1863"/>
                </a:moveTo>
                <a:cubicBezTo>
                  <a:pt x="1285" y="763"/>
                  <a:pt x="3631" y="-65"/>
                  <a:pt x="5401" y="0"/>
                </a:cubicBezTo>
                <a:cubicBezTo>
                  <a:pt x="7407" y="-87"/>
                  <a:pt x="9672" y="924"/>
                  <a:pt x="10800" y="1861"/>
                </a:cubicBezTo>
                <a:lnTo>
                  <a:pt x="10800" y="3103"/>
                </a:lnTo>
                <a:cubicBezTo>
                  <a:pt x="9492" y="1775"/>
                  <a:pt x="7282" y="898"/>
                  <a:pt x="5400" y="940"/>
                </a:cubicBezTo>
                <a:cubicBezTo>
                  <a:pt x="3325" y="855"/>
                  <a:pt x="1108" y="1987"/>
                  <a:pt x="0" y="3104"/>
                </a:cubicBezTo>
                <a:lnTo>
                  <a:pt x="0" y="1863"/>
                </a:ln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5" name="椭圆 4"/>
          <p:cNvSpPr/>
          <p:nvPr/>
        </p:nvSpPr>
        <p:spPr>
          <a:xfrm>
            <a:off x="1223645" y="2392047"/>
            <a:ext cx="2073275" cy="2073275"/>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6" name="椭圆 5"/>
          <p:cNvSpPr/>
          <p:nvPr/>
        </p:nvSpPr>
        <p:spPr>
          <a:xfrm>
            <a:off x="3013075" y="2080260"/>
            <a:ext cx="629920" cy="629920"/>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7" name="椭圆 6"/>
          <p:cNvSpPr/>
          <p:nvPr/>
        </p:nvSpPr>
        <p:spPr>
          <a:xfrm>
            <a:off x="805181" y="4241802"/>
            <a:ext cx="879475" cy="879475"/>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8" name="椭圆 7"/>
          <p:cNvSpPr/>
          <p:nvPr/>
        </p:nvSpPr>
        <p:spPr>
          <a:xfrm>
            <a:off x="3296920" y="3643630"/>
            <a:ext cx="346075" cy="346075"/>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9" name="椭圆 8"/>
          <p:cNvSpPr/>
          <p:nvPr/>
        </p:nvSpPr>
        <p:spPr>
          <a:xfrm>
            <a:off x="1431291" y="1725295"/>
            <a:ext cx="253365" cy="253365"/>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0" name="椭圆 9"/>
          <p:cNvSpPr/>
          <p:nvPr/>
        </p:nvSpPr>
        <p:spPr>
          <a:xfrm>
            <a:off x="877571" y="2374900"/>
            <a:ext cx="807720" cy="807720"/>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1" name="椭圆 10"/>
          <p:cNvSpPr/>
          <p:nvPr/>
        </p:nvSpPr>
        <p:spPr>
          <a:xfrm>
            <a:off x="2712721" y="4395470"/>
            <a:ext cx="158751" cy="158750"/>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5" name="任意多边形 14"/>
          <p:cNvSpPr/>
          <p:nvPr/>
        </p:nvSpPr>
        <p:spPr>
          <a:xfrm rot="20640000">
            <a:off x="10106687" y="5408931"/>
            <a:ext cx="2283751" cy="1369203"/>
          </a:xfrm>
          <a:custGeom>
            <a:avLst/>
            <a:gdLst>
              <a:gd name="adj1" fmla="val 10800000"/>
              <a:gd name="adj2" fmla="val 282264"/>
              <a:gd name="adj3" fmla="val 22666"/>
              <a:gd name="stAng" fmla="pin 0 adj1 21599999"/>
              <a:gd name="istAng" fmla="pin 0 adj2 21599999"/>
              <a:gd name="a3" fmla="pin 0 adj3 50000"/>
              <a:gd name="sw11" fmla="+- istAng 0 stAng"/>
              <a:gd name="sw12" fmla="+- sw11 21600000 0"/>
              <a:gd name="swAng" fmla="?: sw11 sw11 sw12"/>
              <a:gd name="iswAng" fmla="+- 0 0 swAng"/>
              <a:gd name="wt1" fmla="sin wd2 stAng"/>
              <a:gd name="ht1" fmla="cos hd2 stAng"/>
              <a:gd name="wt3" fmla="sin wd2 istAng"/>
              <a:gd name="ht3" fmla="cos hd2 istAng"/>
              <a:gd name="dx1" fmla="cat2 wd2 ht1 wt1"/>
              <a:gd name="dy1" fmla="sat2 hd2 ht1 wt1"/>
              <a:gd name="dx3" fmla="cat2 wd2 ht3 wt3"/>
              <a:gd name="dy3" fmla="sat2 hd2 ht3 wt3"/>
              <a:gd name="x1" fmla="+- hc dx1 0"/>
              <a:gd name="y1" fmla="+- vc dy1 0"/>
              <a:gd name="x3" fmla="+- hc dx3 0"/>
              <a:gd name="y3" fmla="+- vc dy3 0"/>
              <a:gd name="dr" fmla="*/ ss a3 100000"/>
              <a:gd name="iwd2" fmla="+- wd2 0 dr"/>
              <a:gd name="ihd2" fmla="+- hd2 0 dr"/>
              <a:gd name="wt2" fmla="sin iwd2 istAng"/>
              <a:gd name="ht2" fmla="cos ihd2 istAng"/>
              <a:gd name="wt4" fmla="sin iwd2 stAng"/>
              <a:gd name="ht4" fmla="cos ihd2 stAng"/>
              <a:gd name="dx2" fmla="cat2 iwd2 ht2 wt2"/>
              <a:gd name="dy2" fmla="sat2 ihd2 ht2 wt2"/>
              <a:gd name="dx4" fmla="cat2 iwd2 ht4 wt4"/>
              <a:gd name="dy4" fmla="sat2 ihd2 ht4 wt4"/>
              <a:gd name="x2" fmla="+- hc dx2 0"/>
              <a:gd name="y2" fmla="+- vc dy2 0"/>
              <a:gd name="x4" fmla="+- hc dx4 0"/>
              <a:gd name="y4" fmla="+- vc dy4 0"/>
              <a:gd name="sw0" fmla="+- 21600000 0 stAng"/>
              <a:gd name="da1" fmla="+- swAng 0 sw0"/>
              <a:gd name="g1" fmla="max x1 x2"/>
              <a:gd name="g2" fmla="max x3 x4"/>
              <a:gd name="g3" fmla="max g1 g2"/>
              <a:gd name="ir" fmla="?: da1 r g3"/>
              <a:gd name="sw1" fmla="+- cd4 0 stAng"/>
              <a:gd name="sw2" fmla="+- 27000000 0 stAng"/>
              <a:gd name="sw3" fmla="?: sw1 sw1 sw2"/>
              <a:gd name="da2" fmla="+- swAng 0 sw3"/>
              <a:gd name="g5" fmla="max y1 y2"/>
              <a:gd name="g6" fmla="max y3 y4"/>
              <a:gd name="g7" fmla="max g5 g6"/>
              <a:gd name="ib" fmla="?: da2 b g7"/>
              <a:gd name="sw4" fmla="+- cd2 0 stAng"/>
              <a:gd name="sw5" fmla="+- 32400000 0 stAng"/>
              <a:gd name="sw6" fmla="?: sw4 sw4 sw5"/>
              <a:gd name="da3" fmla="+- swAng 0 sw6"/>
              <a:gd name="g9" fmla="min x1 x2"/>
              <a:gd name="g10" fmla="min x3 x4"/>
              <a:gd name="g11" fmla="min g9 g10"/>
              <a:gd name="il" fmla="?: da3 l g11"/>
              <a:gd name="sw7" fmla="+- 3 0 stAng"/>
              <a:gd name="sw8" fmla="+- 37800000 0 stAng"/>
              <a:gd name="sw9" fmla="?: sw7 sw7 sw8"/>
              <a:gd name="da4" fmla="+- swAng 0 sw9"/>
              <a:gd name="g13" fmla="min y1 y2"/>
              <a:gd name="g14" fmla="min y3 y4"/>
              <a:gd name="g15" fmla="min g13 g14"/>
              <a:gd name="it" fmla="?: da4 t g15"/>
              <a:gd name="x5" fmla="+/ x1 x4 2"/>
              <a:gd name="y5" fmla="+/ y1 y4 2"/>
              <a:gd name="x6" fmla="+/ x3 x2 2"/>
              <a:gd name="y6" fmla="+/ y3 y2 2"/>
              <a:gd name="cang1" fmla="+- stAng 0 cd4"/>
              <a:gd name="cang2" fmla="+- istAng cd4 0"/>
              <a:gd name="cang3" fmla="+/ cang1 cang2 2"/>
            </a:gdLst>
            <a:ahLst/>
            <a:cxnLst>
              <a:cxn ang="cang1">
                <a:pos x="x5" y="y5"/>
              </a:cxn>
              <a:cxn ang="cang2">
                <a:pos x="x6" y="y6"/>
              </a:cxn>
              <a:cxn ang="cang3">
                <a:pos x="hc" y="vc"/>
              </a:cxn>
            </a:cxnLst>
            <a:rect l="l" t="t" r="r" b="b"/>
            <a:pathLst>
              <a:path w="3596" h="2158">
                <a:moveTo>
                  <a:pt x="0" y="1844"/>
                </a:moveTo>
                <a:cubicBezTo>
                  <a:pt x="230" y="798"/>
                  <a:pt x="1378" y="-42"/>
                  <a:pt x="2411" y="0"/>
                </a:cubicBezTo>
                <a:cubicBezTo>
                  <a:pt x="2828" y="-24"/>
                  <a:pt x="3393" y="175"/>
                  <a:pt x="3596" y="299"/>
                </a:cubicBezTo>
                <a:lnTo>
                  <a:pt x="3270" y="1436"/>
                </a:lnTo>
                <a:cubicBezTo>
                  <a:pt x="3095" y="1268"/>
                  <a:pt x="2665" y="1113"/>
                  <a:pt x="2411" y="1132"/>
                </a:cubicBezTo>
                <a:cubicBezTo>
                  <a:pt x="1762" y="1092"/>
                  <a:pt x="1184" y="1680"/>
                  <a:pt x="1089" y="2156"/>
                </a:cubicBezTo>
                <a:lnTo>
                  <a:pt x="0" y="1844"/>
                </a:ln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6" name="同心圆 15"/>
          <p:cNvSpPr/>
          <p:nvPr/>
        </p:nvSpPr>
        <p:spPr>
          <a:xfrm rot="20640000">
            <a:off x="11018521" y="4953002"/>
            <a:ext cx="777875" cy="777875"/>
          </a:xfrm>
          <a:prstGeom prst="donut">
            <a:avLst>
              <a:gd name="adj" fmla="val 30519"/>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9" name="任意多边形 18"/>
          <p:cNvSpPr/>
          <p:nvPr/>
        </p:nvSpPr>
        <p:spPr>
          <a:xfrm>
            <a:off x="2" y="0"/>
            <a:ext cx="1303655" cy="131572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054" h="2073">
                <a:moveTo>
                  <a:pt x="0" y="0"/>
                </a:moveTo>
                <a:lnTo>
                  <a:pt x="1987" y="0"/>
                </a:lnTo>
                <a:cubicBezTo>
                  <a:pt x="2019" y="78"/>
                  <a:pt x="2063" y="381"/>
                  <a:pt x="2053" y="458"/>
                </a:cubicBezTo>
                <a:cubicBezTo>
                  <a:pt x="2081" y="1364"/>
                  <a:pt x="1251" y="2094"/>
                  <a:pt x="439" y="2072"/>
                </a:cubicBezTo>
                <a:cubicBezTo>
                  <a:pt x="291" y="2079"/>
                  <a:pt x="55" y="2031"/>
                  <a:pt x="0" y="2011"/>
                </a:cubicBezTo>
                <a:lnTo>
                  <a:pt x="0" y="0"/>
                </a:ln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0" name="文本框 19"/>
          <p:cNvSpPr txBox="1"/>
          <p:nvPr/>
        </p:nvSpPr>
        <p:spPr>
          <a:xfrm>
            <a:off x="4674236" y="1468120"/>
            <a:ext cx="5365115" cy="769441"/>
          </a:xfrm>
          <a:prstGeom prst="rect">
            <a:avLst/>
          </a:prstGeom>
          <a:noFill/>
        </p:spPr>
        <p:txBody>
          <a:bodyPr wrap="square" rtlCol="0">
            <a:spAutoFit/>
          </a:bodyPr>
          <a:lstStyle/>
          <a:p>
            <a:r>
              <a:rPr lang="zh-CN" altLang="en-US" sz="4400" b="1" i="1" dirty="0" smtClean="0">
                <a:solidFill>
                  <a:srgbClr val="B00005"/>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S imple </a:t>
            </a:r>
            <a:r>
              <a:rPr lang="zh-CN" altLang="en-US" sz="4400" b="1" i="1" dirty="0">
                <a:solidFill>
                  <a:srgbClr val="B00005"/>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business</a:t>
            </a:r>
            <a:endParaRPr lang="zh-CN" altLang="en-US" sz="4400" b="1" i="1" dirty="0">
              <a:solidFill>
                <a:srgbClr val="B00005"/>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1" name="文本框 20"/>
          <p:cNvSpPr txBox="1"/>
          <p:nvPr/>
        </p:nvSpPr>
        <p:spPr>
          <a:xfrm>
            <a:off x="3643630" y="2834005"/>
            <a:ext cx="8061960" cy="922020"/>
          </a:xfrm>
          <a:prstGeom prst="rect">
            <a:avLst/>
          </a:prstGeom>
          <a:noFill/>
        </p:spPr>
        <p:txBody>
          <a:bodyPr wrap="square" rtlCol="0">
            <a:spAutoFit/>
          </a:bodyPr>
          <a:lstStyle/>
          <a:p>
            <a:pPr algn="dist"/>
            <a:r>
              <a:rPr lang="en-US" altLang="zh-CN" sz="5400"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YBK2</a:t>
            </a:r>
            <a:r>
              <a:rPr lang="zh-CN" altLang="en-US" sz="5400"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系列三相异步电机</a:t>
            </a:r>
            <a:endParaRPr lang="zh-CN" altLang="en-US" sz="5400"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2" name="矩形 21"/>
          <p:cNvSpPr/>
          <p:nvPr/>
        </p:nvSpPr>
        <p:spPr>
          <a:xfrm>
            <a:off x="4816476" y="4785360"/>
            <a:ext cx="837565" cy="75565"/>
          </a:xfrm>
          <a:prstGeom prst="rect">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4" name="圆角矩形 23"/>
          <p:cNvSpPr/>
          <p:nvPr/>
        </p:nvSpPr>
        <p:spPr>
          <a:xfrm>
            <a:off x="4816475" y="5003165"/>
            <a:ext cx="2366920" cy="374650"/>
          </a:xfrm>
          <a:prstGeom prst="roundRect">
            <a:avLst>
              <a:gd name="adj" fmla="val 50000"/>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汇报人</a:t>
            </a:r>
            <a:r>
              <a:rPr lang="zh-CN" altLang="en-US" sz="1400" b="1" dirty="0" smtClean="0">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sz="1400" b="1" dirty="0" smtClean="0">
                <a:latin typeface="微软雅黑" panose="020B0503020204020204" charset="-122"/>
                <a:ea typeface="微软雅黑" panose="020B0503020204020204" charset="-122"/>
                <a:cs typeface="字魂105号-简雅黑" panose="00000500000000000000" charset="-122"/>
                <a:sym typeface="微软雅黑" panose="020B0503020204020204" charset="-122"/>
              </a:rPr>
              <a:t>Kuangan001</a:t>
            </a:r>
            <a:endParaRPr lang="en-US" sz="1400" b="1" dirty="0">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27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strVal val="2/3*#ppt_w"/>
                                          </p:val>
                                        </p:tav>
                                        <p:tav tm="100000">
                                          <p:val>
                                            <p:strVal val="#ppt_w"/>
                                          </p:val>
                                        </p:tav>
                                      </p:tavLst>
                                    </p:anim>
                                    <p:anim calcmode="lin" valueType="num">
                                      <p:cBhvr>
                                        <p:cTn id="18" dur="500" fill="hold"/>
                                        <p:tgtEl>
                                          <p:spTgt spid="6"/>
                                        </p:tgtEl>
                                        <p:attrNameLst>
                                          <p:attrName>ppt_h</p:attrName>
                                        </p:attrNameLst>
                                      </p:cBhvr>
                                      <p:tavLst>
                                        <p:tav tm="0">
                                          <p:val>
                                            <p:strVal val="2/3*#ppt_h"/>
                                          </p:val>
                                        </p:tav>
                                        <p:tav tm="100000">
                                          <p:val>
                                            <p:strVal val="#ppt_h"/>
                                          </p:val>
                                        </p:tav>
                                      </p:tavLst>
                                    </p:anim>
                                  </p:childTnLst>
                                </p:cTn>
                              </p:par>
                              <p:par>
                                <p:cTn id="19" presetID="23" presetClass="entr" presetSubtype="27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strVal val="2/3*#ppt_w"/>
                                          </p:val>
                                        </p:tav>
                                        <p:tav tm="100000">
                                          <p:val>
                                            <p:strVal val="#ppt_w"/>
                                          </p:val>
                                        </p:tav>
                                      </p:tavLst>
                                    </p:anim>
                                    <p:anim calcmode="lin" valueType="num">
                                      <p:cBhvr>
                                        <p:cTn id="22" dur="500" fill="hold"/>
                                        <p:tgtEl>
                                          <p:spTgt spid="7"/>
                                        </p:tgtEl>
                                        <p:attrNameLst>
                                          <p:attrName>ppt_h</p:attrName>
                                        </p:attrNameLst>
                                      </p:cBhvr>
                                      <p:tavLst>
                                        <p:tav tm="0">
                                          <p:val>
                                            <p:strVal val="2/3*#ppt_h"/>
                                          </p:val>
                                        </p:tav>
                                        <p:tav tm="100000">
                                          <p:val>
                                            <p:strVal val="#ppt_h"/>
                                          </p:val>
                                        </p:tav>
                                      </p:tavLst>
                                    </p:anim>
                                  </p:childTnLst>
                                </p:cTn>
                              </p:par>
                              <p:par>
                                <p:cTn id="23" presetID="23" presetClass="entr" presetSubtype="272"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strVal val="2/3*#ppt_w"/>
                                          </p:val>
                                        </p:tav>
                                        <p:tav tm="100000">
                                          <p:val>
                                            <p:strVal val="#ppt_w"/>
                                          </p:val>
                                        </p:tav>
                                      </p:tavLst>
                                    </p:anim>
                                    <p:anim calcmode="lin" valueType="num">
                                      <p:cBhvr>
                                        <p:cTn id="26" dur="500" fill="hold"/>
                                        <p:tgtEl>
                                          <p:spTgt spid="8"/>
                                        </p:tgtEl>
                                        <p:attrNameLst>
                                          <p:attrName>ppt_h</p:attrName>
                                        </p:attrNameLst>
                                      </p:cBhvr>
                                      <p:tavLst>
                                        <p:tav tm="0">
                                          <p:val>
                                            <p:strVal val="2/3*#ppt_h"/>
                                          </p:val>
                                        </p:tav>
                                        <p:tav tm="100000">
                                          <p:val>
                                            <p:strVal val="#ppt_h"/>
                                          </p:val>
                                        </p:tav>
                                      </p:tavLst>
                                    </p:anim>
                                  </p:childTnLst>
                                </p:cTn>
                              </p:par>
                              <p:par>
                                <p:cTn id="27" presetID="23" presetClass="entr" presetSubtype="272"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strVal val="2/3*#ppt_w"/>
                                          </p:val>
                                        </p:tav>
                                        <p:tav tm="100000">
                                          <p:val>
                                            <p:strVal val="#ppt_w"/>
                                          </p:val>
                                        </p:tav>
                                      </p:tavLst>
                                    </p:anim>
                                    <p:anim calcmode="lin" valueType="num">
                                      <p:cBhvr>
                                        <p:cTn id="30" dur="500" fill="hold"/>
                                        <p:tgtEl>
                                          <p:spTgt spid="9"/>
                                        </p:tgtEl>
                                        <p:attrNameLst>
                                          <p:attrName>ppt_h</p:attrName>
                                        </p:attrNameLst>
                                      </p:cBhvr>
                                      <p:tavLst>
                                        <p:tav tm="0">
                                          <p:val>
                                            <p:strVal val="2/3*#ppt_h"/>
                                          </p:val>
                                        </p:tav>
                                        <p:tav tm="100000">
                                          <p:val>
                                            <p:strVal val="#ppt_h"/>
                                          </p:val>
                                        </p:tav>
                                      </p:tavLst>
                                    </p:anim>
                                  </p:childTnLst>
                                </p:cTn>
                              </p:par>
                              <p:par>
                                <p:cTn id="31" presetID="23" presetClass="entr" presetSubtype="272"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strVal val="2/3*#ppt_w"/>
                                          </p:val>
                                        </p:tav>
                                        <p:tav tm="100000">
                                          <p:val>
                                            <p:strVal val="#ppt_w"/>
                                          </p:val>
                                        </p:tav>
                                      </p:tavLst>
                                    </p:anim>
                                    <p:anim calcmode="lin" valueType="num">
                                      <p:cBhvr>
                                        <p:cTn id="34" dur="500" fill="hold"/>
                                        <p:tgtEl>
                                          <p:spTgt spid="10"/>
                                        </p:tgtEl>
                                        <p:attrNameLst>
                                          <p:attrName>ppt_h</p:attrName>
                                        </p:attrNameLst>
                                      </p:cBhvr>
                                      <p:tavLst>
                                        <p:tav tm="0">
                                          <p:val>
                                            <p:strVal val="2/3*#ppt_h"/>
                                          </p:val>
                                        </p:tav>
                                        <p:tav tm="100000">
                                          <p:val>
                                            <p:strVal val="#ppt_h"/>
                                          </p:val>
                                        </p:tav>
                                      </p:tavLst>
                                    </p:anim>
                                  </p:childTnLst>
                                </p:cTn>
                              </p:par>
                              <p:par>
                                <p:cTn id="35" presetID="23" presetClass="entr" presetSubtype="272"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strVal val="2/3*#ppt_w"/>
                                          </p:val>
                                        </p:tav>
                                        <p:tav tm="100000">
                                          <p:val>
                                            <p:strVal val="#ppt_w"/>
                                          </p:val>
                                        </p:tav>
                                      </p:tavLst>
                                    </p:anim>
                                    <p:anim calcmode="lin" valueType="num">
                                      <p:cBhvr>
                                        <p:cTn id="38" dur="500" fill="hold"/>
                                        <p:tgtEl>
                                          <p:spTgt spid="11"/>
                                        </p:tgtEl>
                                        <p:attrNameLst>
                                          <p:attrName>ppt_h</p:attrName>
                                        </p:attrNameLst>
                                      </p:cBhvr>
                                      <p:tavLst>
                                        <p:tav tm="0">
                                          <p:val>
                                            <p:strVal val="2/3*#ppt_h"/>
                                          </p:val>
                                        </p:tav>
                                        <p:tav tm="100000">
                                          <p:val>
                                            <p:strVal val="#ppt_h"/>
                                          </p:val>
                                        </p:tav>
                                      </p:tavLst>
                                    </p:anim>
                                  </p:childTnLst>
                                </p:cTn>
                              </p:par>
                            </p:childTnLst>
                          </p:cTn>
                        </p:par>
                        <p:par>
                          <p:cTn id="39" fill="hold">
                            <p:stCondLst>
                              <p:cond delay="1500"/>
                            </p:stCondLst>
                            <p:childTnLst>
                              <p:par>
                                <p:cTn id="40" presetID="2" presetClass="entr" presetSubtype="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9"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0-#ppt_h/2"/>
                                          </p:val>
                                        </p:tav>
                                        <p:tav tm="100000">
                                          <p:val>
                                            <p:strVal val="#ppt_y"/>
                                          </p:val>
                                        </p:tav>
                                      </p:tavLst>
                                    </p:anim>
                                  </p:childTnLst>
                                </p:cTn>
                              </p:par>
                            </p:childTnLst>
                          </p:cTn>
                        </p:par>
                        <p:par>
                          <p:cTn id="48" fill="hold">
                            <p:stCondLst>
                              <p:cond delay="2000"/>
                            </p:stCondLst>
                            <p:childTnLst>
                              <p:par>
                                <p:cTn id="49" presetID="2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childTnLst>
                                </p:cTn>
                              </p:par>
                            </p:childTnLst>
                          </p:cTn>
                        </p:par>
                        <p:par>
                          <p:cTn id="53" fill="hold">
                            <p:stCondLst>
                              <p:cond delay="2500"/>
                            </p:stCondLst>
                            <p:childTnLst>
                              <p:par>
                                <p:cTn id="54" presetID="23" presetClass="entr" presetSubtype="16"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childTnLst>
                                </p:cTn>
                              </p:par>
                            </p:childTnLst>
                          </p:cTn>
                        </p:par>
                        <p:par>
                          <p:cTn id="58" fill="hold">
                            <p:stCondLst>
                              <p:cond delay="3000"/>
                            </p:stCondLst>
                            <p:childTnLst>
                              <p:par>
                                <p:cTn id="59" presetID="22" presetClass="entr" presetSubtype="8"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par>
                          <p:cTn id="66" fill="hold">
                            <p:stCondLst>
                              <p:cond delay="4000"/>
                            </p:stCondLst>
                            <p:childTnLst>
                              <p:par>
                                <p:cTn id="67" presetID="40" presetClass="entr" presetSubtype="0" fill="hold" grpId="0" nodeType="afterEffect">
                                  <p:stCondLst>
                                    <p:cond delay="0"/>
                                  </p:stCondLst>
                                  <p:iterate type="lt">
                                    <p:tmPct val="10000"/>
                                  </p:iterate>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1"/>
                                          </p:val>
                                        </p:tav>
                                        <p:tav tm="100000">
                                          <p:val>
                                            <p:strVal val="#ppt_x"/>
                                          </p:val>
                                        </p:tav>
                                      </p:tavLst>
                                    </p:anim>
                                    <p:anim calcmode="lin" valueType="num">
                                      <p:cBhvr>
                                        <p:cTn id="71" dur="1000" fill="hold"/>
                                        <p:tgtEl>
                                          <p:spTgt spid="21"/>
                                        </p:tgtEl>
                                        <p:attrNameLst>
                                          <p:attrName>ppt_y</p:attrName>
                                        </p:attrNameLst>
                                      </p:cBhvr>
                                      <p:tavLst>
                                        <p:tav tm="0">
                                          <p:val>
                                            <p:strVal val="#ppt_y"/>
                                          </p:val>
                                        </p:tav>
                                        <p:tav tm="100000">
                                          <p:val>
                                            <p:strVal val="#ppt_y"/>
                                          </p:val>
                                        </p:tav>
                                      </p:tavLst>
                                    </p:anim>
                                  </p:childTnLst>
                                </p:cTn>
                              </p:par>
                            </p:childTnLst>
                          </p:cTn>
                        </p:par>
                        <p:par>
                          <p:cTn id="72" fill="hold">
                            <p:stCondLst>
                              <p:cond delay="6099"/>
                            </p:stCondLst>
                            <p:childTnLst>
                              <p:par>
                                <p:cTn id="73" presetID="53" presetClass="entr" presetSubtype="16"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bldLvl="0" animBg="1"/>
      <p:bldP spid="5" grpId="0" animBg="1"/>
      <p:bldP spid="6" grpId="0" bldLvl="0" animBg="1"/>
      <p:bldP spid="7" grpId="0" bldLvl="0" animBg="1"/>
      <p:bldP spid="8" grpId="0" bldLvl="0" animBg="1"/>
      <p:bldP spid="9" grpId="0" bldLvl="0" animBg="1"/>
      <p:bldP spid="10" grpId="0" bldLvl="0" animBg="1"/>
      <p:bldP spid="11" grpId="0" animBg="1"/>
      <p:bldP spid="15" grpId="0" animBg="1"/>
      <p:bldP spid="16" grpId="0" animBg="1"/>
      <p:bldP spid="19" grpId="0" animBg="1"/>
      <p:bldP spid="20" grpId="0"/>
      <p:bldP spid="21" grpId="0"/>
      <p:bldP spid="22" grpId="0" bldLvl="0" animBg="1"/>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椭圆 4"/>
          <p:cNvSpPr/>
          <p:nvPr/>
        </p:nvSpPr>
        <p:spPr>
          <a:xfrm>
            <a:off x="1668782" y="2267587"/>
            <a:ext cx="2197735" cy="2197735"/>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目录</a:t>
            </a:r>
            <a:endParaRPr lang="zh-CN" altLang="en-US" sz="5400" b="1" dirty="0">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 name="任意多边形 2"/>
          <p:cNvSpPr/>
          <p:nvPr/>
        </p:nvSpPr>
        <p:spPr>
          <a:xfrm rot="20640000">
            <a:off x="10106687" y="5408931"/>
            <a:ext cx="2283751" cy="1369203"/>
          </a:xfrm>
          <a:custGeom>
            <a:avLst/>
            <a:gdLst>
              <a:gd name="adj1" fmla="val 10800000"/>
              <a:gd name="adj2" fmla="val 282264"/>
              <a:gd name="adj3" fmla="val 22666"/>
              <a:gd name="stAng" fmla="pin 0 adj1 21599999"/>
              <a:gd name="istAng" fmla="pin 0 adj2 21599999"/>
              <a:gd name="a3" fmla="pin 0 adj3 50000"/>
              <a:gd name="sw11" fmla="+- istAng 0 stAng"/>
              <a:gd name="sw12" fmla="+- sw11 21600000 0"/>
              <a:gd name="swAng" fmla="?: sw11 sw11 sw12"/>
              <a:gd name="iswAng" fmla="+- 0 0 swAng"/>
              <a:gd name="wt1" fmla="sin wd2 stAng"/>
              <a:gd name="ht1" fmla="cos hd2 stAng"/>
              <a:gd name="wt3" fmla="sin wd2 istAng"/>
              <a:gd name="ht3" fmla="cos hd2 istAng"/>
              <a:gd name="dx1" fmla="cat2 wd2 ht1 wt1"/>
              <a:gd name="dy1" fmla="sat2 hd2 ht1 wt1"/>
              <a:gd name="dx3" fmla="cat2 wd2 ht3 wt3"/>
              <a:gd name="dy3" fmla="sat2 hd2 ht3 wt3"/>
              <a:gd name="x1" fmla="+- hc dx1 0"/>
              <a:gd name="y1" fmla="+- vc dy1 0"/>
              <a:gd name="x3" fmla="+- hc dx3 0"/>
              <a:gd name="y3" fmla="+- vc dy3 0"/>
              <a:gd name="dr" fmla="*/ ss a3 100000"/>
              <a:gd name="iwd2" fmla="+- wd2 0 dr"/>
              <a:gd name="ihd2" fmla="+- hd2 0 dr"/>
              <a:gd name="wt2" fmla="sin iwd2 istAng"/>
              <a:gd name="ht2" fmla="cos ihd2 istAng"/>
              <a:gd name="wt4" fmla="sin iwd2 stAng"/>
              <a:gd name="ht4" fmla="cos ihd2 stAng"/>
              <a:gd name="dx2" fmla="cat2 iwd2 ht2 wt2"/>
              <a:gd name="dy2" fmla="sat2 ihd2 ht2 wt2"/>
              <a:gd name="dx4" fmla="cat2 iwd2 ht4 wt4"/>
              <a:gd name="dy4" fmla="sat2 ihd2 ht4 wt4"/>
              <a:gd name="x2" fmla="+- hc dx2 0"/>
              <a:gd name="y2" fmla="+- vc dy2 0"/>
              <a:gd name="x4" fmla="+- hc dx4 0"/>
              <a:gd name="y4" fmla="+- vc dy4 0"/>
              <a:gd name="sw0" fmla="+- 21600000 0 stAng"/>
              <a:gd name="da1" fmla="+- swAng 0 sw0"/>
              <a:gd name="g1" fmla="max x1 x2"/>
              <a:gd name="g2" fmla="max x3 x4"/>
              <a:gd name="g3" fmla="max g1 g2"/>
              <a:gd name="ir" fmla="?: da1 r g3"/>
              <a:gd name="sw1" fmla="+- cd4 0 stAng"/>
              <a:gd name="sw2" fmla="+- 27000000 0 stAng"/>
              <a:gd name="sw3" fmla="?: sw1 sw1 sw2"/>
              <a:gd name="da2" fmla="+- swAng 0 sw3"/>
              <a:gd name="g5" fmla="max y1 y2"/>
              <a:gd name="g6" fmla="max y3 y4"/>
              <a:gd name="g7" fmla="max g5 g6"/>
              <a:gd name="ib" fmla="?: da2 b g7"/>
              <a:gd name="sw4" fmla="+- cd2 0 stAng"/>
              <a:gd name="sw5" fmla="+- 32400000 0 stAng"/>
              <a:gd name="sw6" fmla="?: sw4 sw4 sw5"/>
              <a:gd name="da3" fmla="+- swAng 0 sw6"/>
              <a:gd name="g9" fmla="min x1 x2"/>
              <a:gd name="g10" fmla="min x3 x4"/>
              <a:gd name="g11" fmla="min g9 g10"/>
              <a:gd name="il" fmla="?: da3 l g11"/>
              <a:gd name="sw7" fmla="+- 3 0 stAng"/>
              <a:gd name="sw8" fmla="+- 37800000 0 stAng"/>
              <a:gd name="sw9" fmla="?: sw7 sw7 sw8"/>
              <a:gd name="da4" fmla="+- swAng 0 sw9"/>
              <a:gd name="g13" fmla="min y1 y2"/>
              <a:gd name="g14" fmla="min y3 y4"/>
              <a:gd name="g15" fmla="min g13 g14"/>
              <a:gd name="it" fmla="?: da4 t g15"/>
              <a:gd name="x5" fmla="+/ x1 x4 2"/>
              <a:gd name="y5" fmla="+/ y1 y4 2"/>
              <a:gd name="x6" fmla="+/ x3 x2 2"/>
              <a:gd name="y6" fmla="+/ y3 y2 2"/>
              <a:gd name="cang1" fmla="+- stAng 0 cd4"/>
              <a:gd name="cang2" fmla="+- istAng cd4 0"/>
              <a:gd name="cang3" fmla="+/ cang1 cang2 2"/>
            </a:gdLst>
            <a:ahLst/>
            <a:cxnLst>
              <a:cxn ang="cang1">
                <a:pos x="x5" y="y5"/>
              </a:cxn>
              <a:cxn ang="cang2">
                <a:pos x="x6" y="y6"/>
              </a:cxn>
              <a:cxn ang="cang3">
                <a:pos x="hc" y="vc"/>
              </a:cxn>
            </a:cxnLst>
            <a:rect l="l" t="t" r="r" b="b"/>
            <a:pathLst>
              <a:path w="3596" h="2158">
                <a:moveTo>
                  <a:pt x="0" y="1844"/>
                </a:moveTo>
                <a:cubicBezTo>
                  <a:pt x="230" y="798"/>
                  <a:pt x="1378" y="-42"/>
                  <a:pt x="2411" y="0"/>
                </a:cubicBezTo>
                <a:cubicBezTo>
                  <a:pt x="2828" y="-24"/>
                  <a:pt x="3393" y="175"/>
                  <a:pt x="3596" y="299"/>
                </a:cubicBezTo>
                <a:lnTo>
                  <a:pt x="3270" y="1436"/>
                </a:lnTo>
                <a:cubicBezTo>
                  <a:pt x="3095" y="1268"/>
                  <a:pt x="2665" y="1113"/>
                  <a:pt x="2411" y="1132"/>
                </a:cubicBezTo>
                <a:cubicBezTo>
                  <a:pt x="1762" y="1092"/>
                  <a:pt x="1184" y="1680"/>
                  <a:pt x="1089" y="2156"/>
                </a:cubicBezTo>
                <a:lnTo>
                  <a:pt x="0" y="1844"/>
                </a:ln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4" name="同心圆 3"/>
          <p:cNvSpPr/>
          <p:nvPr>
            <p:custDataLst>
              <p:tags r:id="rId1"/>
            </p:custDataLst>
          </p:nvPr>
        </p:nvSpPr>
        <p:spPr>
          <a:xfrm rot="20640000">
            <a:off x="11018521" y="4953002"/>
            <a:ext cx="777875" cy="777875"/>
          </a:xfrm>
          <a:prstGeom prst="donut">
            <a:avLst>
              <a:gd name="adj" fmla="val 30519"/>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2" name="任意多边形 11"/>
          <p:cNvSpPr/>
          <p:nvPr/>
        </p:nvSpPr>
        <p:spPr>
          <a:xfrm>
            <a:off x="2" y="0"/>
            <a:ext cx="1303655" cy="131572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054" h="2073">
                <a:moveTo>
                  <a:pt x="0" y="0"/>
                </a:moveTo>
                <a:lnTo>
                  <a:pt x="1987" y="0"/>
                </a:lnTo>
                <a:cubicBezTo>
                  <a:pt x="2019" y="78"/>
                  <a:pt x="2063" y="381"/>
                  <a:pt x="2053" y="458"/>
                </a:cubicBezTo>
                <a:cubicBezTo>
                  <a:pt x="2081" y="1364"/>
                  <a:pt x="1251" y="2094"/>
                  <a:pt x="439" y="2072"/>
                </a:cubicBezTo>
                <a:cubicBezTo>
                  <a:pt x="291" y="2079"/>
                  <a:pt x="55" y="2031"/>
                  <a:pt x="0" y="2011"/>
                </a:cubicBezTo>
                <a:lnTo>
                  <a:pt x="0" y="0"/>
                </a:ln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7" name="任意多边形 16"/>
          <p:cNvSpPr/>
          <p:nvPr>
            <p:custDataLst>
              <p:tags r:id="rId2"/>
            </p:custDataLst>
          </p:nvPr>
        </p:nvSpPr>
        <p:spPr>
          <a:xfrm>
            <a:off x="4286251" y="1140462"/>
            <a:ext cx="766445" cy="7664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853" y="454"/>
                </a:moveTo>
                <a:cubicBezTo>
                  <a:pt x="851" y="441"/>
                  <a:pt x="832" y="431"/>
                  <a:pt x="819" y="431"/>
                </a:cubicBezTo>
                <a:lnTo>
                  <a:pt x="623" y="431"/>
                </a:lnTo>
                <a:cubicBezTo>
                  <a:pt x="597" y="421"/>
                  <a:pt x="604" y="442"/>
                  <a:pt x="557" y="394"/>
                </a:cubicBezTo>
                <a:cubicBezTo>
                  <a:pt x="546" y="383"/>
                  <a:pt x="521" y="374"/>
                  <a:pt x="508" y="374"/>
                </a:cubicBezTo>
                <a:lnTo>
                  <a:pt x="414" y="374"/>
                </a:lnTo>
                <a:cubicBezTo>
                  <a:pt x="392" y="419"/>
                  <a:pt x="393" y="297"/>
                  <a:pt x="374" y="477"/>
                </a:cubicBezTo>
                <a:lnTo>
                  <a:pt x="859" y="477"/>
                </a:lnTo>
                <a:lnTo>
                  <a:pt x="853" y="454"/>
                </a:lnTo>
                <a:close/>
                <a:moveTo>
                  <a:pt x="872" y="517"/>
                </a:moveTo>
                <a:lnTo>
                  <a:pt x="353" y="517"/>
                </a:lnTo>
                <a:cubicBezTo>
                  <a:pt x="329" y="516"/>
                  <a:pt x="326" y="530"/>
                  <a:pt x="326" y="539"/>
                </a:cubicBezTo>
                <a:lnTo>
                  <a:pt x="326" y="541"/>
                </a:lnTo>
                <a:lnTo>
                  <a:pt x="326" y="543"/>
                </a:lnTo>
                <a:lnTo>
                  <a:pt x="326" y="544"/>
                </a:lnTo>
                <a:lnTo>
                  <a:pt x="326" y="546"/>
                </a:lnTo>
                <a:lnTo>
                  <a:pt x="350" y="804"/>
                </a:lnTo>
                <a:cubicBezTo>
                  <a:pt x="350" y="821"/>
                  <a:pt x="359" y="834"/>
                  <a:pt x="382" y="833"/>
                </a:cubicBezTo>
                <a:lnTo>
                  <a:pt x="843" y="833"/>
                </a:lnTo>
                <a:cubicBezTo>
                  <a:pt x="871" y="834"/>
                  <a:pt x="874" y="817"/>
                  <a:pt x="875" y="804"/>
                </a:cubicBezTo>
                <a:lnTo>
                  <a:pt x="899" y="546"/>
                </a:lnTo>
                <a:lnTo>
                  <a:pt x="899" y="544"/>
                </a:lnTo>
                <a:lnTo>
                  <a:pt x="899" y="543"/>
                </a:lnTo>
                <a:lnTo>
                  <a:pt x="899" y="541"/>
                </a:lnTo>
                <a:lnTo>
                  <a:pt x="899" y="539"/>
                </a:lnTo>
                <a:cubicBezTo>
                  <a:pt x="901" y="526"/>
                  <a:pt x="891" y="517"/>
                  <a:pt x="872" y="517"/>
                </a:cubicBez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8" name="任意多边形 17"/>
          <p:cNvSpPr/>
          <p:nvPr>
            <p:custDataLst>
              <p:tags r:id="rId3"/>
            </p:custDataLst>
          </p:nvPr>
        </p:nvSpPr>
        <p:spPr>
          <a:xfrm>
            <a:off x="4839336" y="2411097"/>
            <a:ext cx="766445" cy="7664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902" y="860"/>
                </a:moveTo>
                <a:lnTo>
                  <a:pt x="364" y="860"/>
                </a:lnTo>
                <a:cubicBezTo>
                  <a:pt x="349" y="861"/>
                  <a:pt x="335" y="850"/>
                  <a:pt x="336" y="832"/>
                </a:cubicBezTo>
                <a:lnTo>
                  <a:pt x="336" y="382"/>
                </a:lnTo>
                <a:cubicBezTo>
                  <a:pt x="335" y="367"/>
                  <a:pt x="353" y="353"/>
                  <a:pt x="364" y="354"/>
                </a:cubicBezTo>
                <a:cubicBezTo>
                  <a:pt x="378" y="353"/>
                  <a:pt x="392" y="371"/>
                  <a:pt x="391" y="382"/>
                </a:cubicBezTo>
                <a:lnTo>
                  <a:pt x="391" y="803"/>
                </a:lnTo>
                <a:lnTo>
                  <a:pt x="902" y="803"/>
                </a:lnTo>
                <a:cubicBezTo>
                  <a:pt x="925" y="802"/>
                  <a:pt x="931" y="821"/>
                  <a:pt x="931" y="832"/>
                </a:cubicBezTo>
                <a:cubicBezTo>
                  <a:pt x="932" y="854"/>
                  <a:pt x="921" y="860"/>
                  <a:pt x="902" y="860"/>
                </a:cubicBezTo>
                <a:close/>
                <a:moveTo>
                  <a:pt x="840" y="776"/>
                </a:moveTo>
                <a:lnTo>
                  <a:pt x="783" y="776"/>
                </a:lnTo>
                <a:cubicBezTo>
                  <a:pt x="769" y="777"/>
                  <a:pt x="755" y="765"/>
                  <a:pt x="756" y="748"/>
                </a:cubicBezTo>
                <a:lnTo>
                  <a:pt x="756" y="551"/>
                </a:lnTo>
                <a:cubicBezTo>
                  <a:pt x="755" y="536"/>
                  <a:pt x="773" y="522"/>
                  <a:pt x="783" y="523"/>
                </a:cubicBezTo>
                <a:lnTo>
                  <a:pt x="840" y="523"/>
                </a:lnTo>
                <a:cubicBezTo>
                  <a:pt x="854" y="522"/>
                  <a:pt x="869" y="540"/>
                  <a:pt x="868" y="551"/>
                </a:cubicBezTo>
                <a:lnTo>
                  <a:pt x="868" y="748"/>
                </a:lnTo>
                <a:cubicBezTo>
                  <a:pt x="869" y="769"/>
                  <a:pt x="851" y="776"/>
                  <a:pt x="840" y="776"/>
                </a:cubicBezTo>
                <a:close/>
                <a:moveTo>
                  <a:pt x="679" y="776"/>
                </a:moveTo>
                <a:lnTo>
                  <a:pt x="623" y="776"/>
                </a:lnTo>
                <a:cubicBezTo>
                  <a:pt x="609" y="777"/>
                  <a:pt x="593" y="765"/>
                  <a:pt x="594" y="748"/>
                </a:cubicBezTo>
                <a:lnTo>
                  <a:pt x="594" y="439"/>
                </a:lnTo>
                <a:cubicBezTo>
                  <a:pt x="594" y="424"/>
                  <a:pt x="612" y="410"/>
                  <a:pt x="623" y="411"/>
                </a:cubicBezTo>
                <a:lnTo>
                  <a:pt x="679" y="411"/>
                </a:lnTo>
                <a:cubicBezTo>
                  <a:pt x="700" y="410"/>
                  <a:pt x="707" y="427"/>
                  <a:pt x="706" y="439"/>
                </a:cubicBezTo>
                <a:lnTo>
                  <a:pt x="706" y="748"/>
                </a:lnTo>
                <a:cubicBezTo>
                  <a:pt x="708" y="769"/>
                  <a:pt x="696" y="776"/>
                  <a:pt x="679" y="776"/>
                </a:cubicBezTo>
                <a:close/>
                <a:moveTo>
                  <a:pt x="525" y="776"/>
                </a:moveTo>
                <a:lnTo>
                  <a:pt x="469" y="776"/>
                </a:lnTo>
                <a:cubicBezTo>
                  <a:pt x="447" y="777"/>
                  <a:pt x="440" y="765"/>
                  <a:pt x="441" y="748"/>
                </a:cubicBezTo>
                <a:lnTo>
                  <a:pt x="441" y="691"/>
                </a:lnTo>
                <a:cubicBezTo>
                  <a:pt x="440" y="677"/>
                  <a:pt x="451" y="662"/>
                  <a:pt x="469" y="663"/>
                </a:cubicBezTo>
                <a:lnTo>
                  <a:pt x="525" y="663"/>
                </a:lnTo>
                <a:cubicBezTo>
                  <a:pt x="539" y="662"/>
                  <a:pt x="554" y="680"/>
                  <a:pt x="553" y="691"/>
                </a:cubicBezTo>
                <a:lnTo>
                  <a:pt x="553" y="748"/>
                </a:lnTo>
                <a:cubicBezTo>
                  <a:pt x="554" y="769"/>
                  <a:pt x="536" y="776"/>
                  <a:pt x="525" y="776"/>
                </a:cubicBez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6" name="任意多边形 25"/>
          <p:cNvSpPr/>
          <p:nvPr>
            <p:custDataLst>
              <p:tags r:id="rId4"/>
            </p:custDataLst>
          </p:nvPr>
        </p:nvSpPr>
        <p:spPr>
          <a:xfrm>
            <a:off x="4839336" y="3681732"/>
            <a:ext cx="766445" cy="7664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810" y="867"/>
                </a:moveTo>
                <a:lnTo>
                  <a:pt x="370" y="867"/>
                </a:lnTo>
                <a:cubicBezTo>
                  <a:pt x="356" y="868"/>
                  <a:pt x="343" y="851"/>
                  <a:pt x="344" y="841"/>
                </a:cubicBezTo>
                <a:lnTo>
                  <a:pt x="344" y="389"/>
                </a:lnTo>
                <a:cubicBezTo>
                  <a:pt x="343" y="375"/>
                  <a:pt x="360" y="361"/>
                  <a:pt x="370" y="362"/>
                </a:cubicBezTo>
                <a:lnTo>
                  <a:pt x="414" y="362"/>
                </a:lnTo>
                <a:lnTo>
                  <a:pt x="414" y="389"/>
                </a:lnTo>
                <a:cubicBezTo>
                  <a:pt x="413" y="421"/>
                  <a:pt x="437" y="441"/>
                  <a:pt x="466" y="440"/>
                </a:cubicBezTo>
                <a:cubicBezTo>
                  <a:pt x="492" y="441"/>
                  <a:pt x="517" y="418"/>
                  <a:pt x="516" y="389"/>
                </a:cubicBezTo>
                <a:lnTo>
                  <a:pt x="516" y="362"/>
                </a:lnTo>
                <a:lnTo>
                  <a:pt x="542" y="362"/>
                </a:lnTo>
                <a:lnTo>
                  <a:pt x="542" y="389"/>
                </a:lnTo>
                <a:cubicBezTo>
                  <a:pt x="541" y="421"/>
                  <a:pt x="565" y="441"/>
                  <a:pt x="593" y="440"/>
                </a:cubicBezTo>
                <a:cubicBezTo>
                  <a:pt x="619" y="441"/>
                  <a:pt x="646" y="418"/>
                  <a:pt x="645" y="389"/>
                </a:cubicBezTo>
                <a:lnTo>
                  <a:pt x="645" y="362"/>
                </a:lnTo>
                <a:lnTo>
                  <a:pt x="670" y="362"/>
                </a:lnTo>
                <a:lnTo>
                  <a:pt x="670" y="389"/>
                </a:lnTo>
                <a:cubicBezTo>
                  <a:pt x="669" y="421"/>
                  <a:pt x="692" y="441"/>
                  <a:pt x="720" y="440"/>
                </a:cubicBezTo>
                <a:cubicBezTo>
                  <a:pt x="747" y="441"/>
                  <a:pt x="773" y="418"/>
                  <a:pt x="772" y="389"/>
                </a:cubicBezTo>
                <a:lnTo>
                  <a:pt x="772" y="362"/>
                </a:lnTo>
                <a:lnTo>
                  <a:pt x="810" y="362"/>
                </a:lnTo>
                <a:cubicBezTo>
                  <a:pt x="830" y="361"/>
                  <a:pt x="836" y="379"/>
                  <a:pt x="835" y="389"/>
                </a:cubicBezTo>
                <a:lnTo>
                  <a:pt x="835" y="841"/>
                </a:lnTo>
                <a:cubicBezTo>
                  <a:pt x="836" y="855"/>
                  <a:pt x="825" y="868"/>
                  <a:pt x="810" y="867"/>
                </a:cubicBezTo>
                <a:close/>
                <a:moveTo>
                  <a:pt x="747" y="511"/>
                </a:moveTo>
                <a:lnTo>
                  <a:pt x="440" y="511"/>
                </a:lnTo>
                <a:cubicBezTo>
                  <a:pt x="420" y="510"/>
                  <a:pt x="414" y="527"/>
                  <a:pt x="414" y="537"/>
                </a:cubicBezTo>
                <a:cubicBezTo>
                  <a:pt x="413" y="551"/>
                  <a:pt x="424" y="564"/>
                  <a:pt x="440" y="563"/>
                </a:cubicBezTo>
                <a:lnTo>
                  <a:pt x="747" y="563"/>
                </a:lnTo>
                <a:cubicBezTo>
                  <a:pt x="760" y="564"/>
                  <a:pt x="773" y="548"/>
                  <a:pt x="772" y="537"/>
                </a:cubicBezTo>
                <a:cubicBezTo>
                  <a:pt x="773" y="524"/>
                  <a:pt x="756" y="510"/>
                  <a:pt x="747" y="511"/>
                </a:cubicBezTo>
                <a:close/>
                <a:moveTo>
                  <a:pt x="747" y="621"/>
                </a:moveTo>
                <a:lnTo>
                  <a:pt x="440" y="621"/>
                </a:lnTo>
                <a:cubicBezTo>
                  <a:pt x="420" y="620"/>
                  <a:pt x="414" y="637"/>
                  <a:pt x="414" y="647"/>
                </a:cubicBezTo>
                <a:cubicBezTo>
                  <a:pt x="413" y="668"/>
                  <a:pt x="424" y="674"/>
                  <a:pt x="440" y="673"/>
                </a:cubicBezTo>
                <a:lnTo>
                  <a:pt x="747" y="673"/>
                </a:lnTo>
                <a:cubicBezTo>
                  <a:pt x="760" y="675"/>
                  <a:pt x="773" y="663"/>
                  <a:pt x="772" y="647"/>
                </a:cubicBezTo>
                <a:cubicBezTo>
                  <a:pt x="773" y="633"/>
                  <a:pt x="756" y="620"/>
                  <a:pt x="747" y="621"/>
                </a:cubicBezTo>
                <a:close/>
                <a:moveTo>
                  <a:pt x="747" y="738"/>
                </a:moveTo>
                <a:lnTo>
                  <a:pt x="433" y="738"/>
                </a:lnTo>
                <a:cubicBezTo>
                  <a:pt x="420" y="737"/>
                  <a:pt x="414" y="748"/>
                  <a:pt x="414" y="757"/>
                </a:cubicBezTo>
                <a:cubicBezTo>
                  <a:pt x="413" y="771"/>
                  <a:pt x="424" y="777"/>
                  <a:pt x="433" y="777"/>
                </a:cubicBezTo>
                <a:lnTo>
                  <a:pt x="747" y="777"/>
                </a:lnTo>
                <a:cubicBezTo>
                  <a:pt x="760" y="777"/>
                  <a:pt x="773" y="768"/>
                  <a:pt x="772" y="757"/>
                </a:cubicBezTo>
                <a:cubicBezTo>
                  <a:pt x="773" y="744"/>
                  <a:pt x="756" y="738"/>
                  <a:pt x="747" y="738"/>
                </a:cubicBezTo>
                <a:close/>
                <a:moveTo>
                  <a:pt x="720" y="414"/>
                </a:moveTo>
                <a:cubicBezTo>
                  <a:pt x="701" y="416"/>
                  <a:pt x="695" y="404"/>
                  <a:pt x="695" y="389"/>
                </a:cubicBezTo>
                <a:lnTo>
                  <a:pt x="695" y="337"/>
                </a:lnTo>
                <a:cubicBezTo>
                  <a:pt x="694" y="323"/>
                  <a:pt x="705" y="310"/>
                  <a:pt x="720" y="311"/>
                </a:cubicBezTo>
                <a:cubicBezTo>
                  <a:pt x="734" y="310"/>
                  <a:pt x="748" y="327"/>
                  <a:pt x="747" y="337"/>
                </a:cubicBezTo>
                <a:lnTo>
                  <a:pt x="747" y="389"/>
                </a:lnTo>
                <a:cubicBezTo>
                  <a:pt x="748" y="409"/>
                  <a:pt x="730" y="415"/>
                  <a:pt x="720" y="414"/>
                </a:cubicBezTo>
                <a:close/>
                <a:moveTo>
                  <a:pt x="593" y="414"/>
                </a:moveTo>
                <a:cubicBezTo>
                  <a:pt x="573" y="416"/>
                  <a:pt x="567" y="404"/>
                  <a:pt x="568" y="389"/>
                </a:cubicBezTo>
                <a:lnTo>
                  <a:pt x="568" y="337"/>
                </a:lnTo>
                <a:cubicBezTo>
                  <a:pt x="566" y="323"/>
                  <a:pt x="578" y="310"/>
                  <a:pt x="593" y="311"/>
                </a:cubicBezTo>
                <a:cubicBezTo>
                  <a:pt x="606" y="310"/>
                  <a:pt x="619" y="327"/>
                  <a:pt x="618" y="337"/>
                </a:cubicBezTo>
                <a:lnTo>
                  <a:pt x="618" y="389"/>
                </a:lnTo>
                <a:cubicBezTo>
                  <a:pt x="619" y="409"/>
                  <a:pt x="603" y="415"/>
                  <a:pt x="593" y="414"/>
                </a:cubicBezTo>
                <a:close/>
                <a:moveTo>
                  <a:pt x="466" y="414"/>
                </a:moveTo>
                <a:cubicBezTo>
                  <a:pt x="445" y="416"/>
                  <a:pt x="439" y="405"/>
                  <a:pt x="440" y="389"/>
                </a:cubicBezTo>
                <a:lnTo>
                  <a:pt x="440" y="337"/>
                </a:lnTo>
                <a:cubicBezTo>
                  <a:pt x="438" y="323"/>
                  <a:pt x="449" y="310"/>
                  <a:pt x="466" y="311"/>
                </a:cubicBezTo>
                <a:cubicBezTo>
                  <a:pt x="479" y="310"/>
                  <a:pt x="492" y="327"/>
                  <a:pt x="491" y="337"/>
                </a:cubicBezTo>
                <a:lnTo>
                  <a:pt x="491" y="389"/>
                </a:lnTo>
                <a:cubicBezTo>
                  <a:pt x="492" y="409"/>
                  <a:pt x="476" y="415"/>
                  <a:pt x="466" y="414"/>
                </a:cubicBez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7" name="任意多边形 26"/>
          <p:cNvSpPr/>
          <p:nvPr>
            <p:custDataLst>
              <p:tags r:id="rId5"/>
            </p:custDataLst>
          </p:nvPr>
        </p:nvSpPr>
        <p:spPr>
          <a:xfrm>
            <a:off x="4286251" y="4952367"/>
            <a:ext cx="766445" cy="76644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869" y="806"/>
                </a:moveTo>
                <a:lnTo>
                  <a:pt x="684" y="806"/>
                </a:lnTo>
                <a:lnTo>
                  <a:pt x="684" y="856"/>
                </a:lnTo>
                <a:lnTo>
                  <a:pt x="727" y="892"/>
                </a:lnTo>
                <a:lnTo>
                  <a:pt x="727" y="899"/>
                </a:lnTo>
                <a:lnTo>
                  <a:pt x="478" y="899"/>
                </a:lnTo>
                <a:lnTo>
                  <a:pt x="478" y="892"/>
                </a:lnTo>
                <a:lnTo>
                  <a:pt x="514" y="856"/>
                </a:lnTo>
                <a:lnTo>
                  <a:pt x="514" y="806"/>
                </a:lnTo>
                <a:lnTo>
                  <a:pt x="336" y="806"/>
                </a:lnTo>
                <a:cubicBezTo>
                  <a:pt x="322" y="807"/>
                  <a:pt x="307" y="789"/>
                  <a:pt x="308" y="778"/>
                </a:cubicBezTo>
                <a:lnTo>
                  <a:pt x="308" y="399"/>
                </a:lnTo>
                <a:cubicBezTo>
                  <a:pt x="307" y="377"/>
                  <a:pt x="325" y="370"/>
                  <a:pt x="336" y="370"/>
                </a:cubicBezTo>
                <a:lnTo>
                  <a:pt x="542" y="370"/>
                </a:lnTo>
                <a:lnTo>
                  <a:pt x="542" y="406"/>
                </a:lnTo>
                <a:lnTo>
                  <a:pt x="343" y="406"/>
                </a:lnTo>
                <a:lnTo>
                  <a:pt x="343" y="727"/>
                </a:lnTo>
                <a:lnTo>
                  <a:pt x="855" y="727"/>
                </a:lnTo>
                <a:lnTo>
                  <a:pt x="855" y="406"/>
                </a:lnTo>
                <a:lnTo>
                  <a:pt x="656" y="406"/>
                </a:lnTo>
                <a:lnTo>
                  <a:pt x="656" y="370"/>
                </a:lnTo>
                <a:lnTo>
                  <a:pt x="869" y="370"/>
                </a:lnTo>
                <a:cubicBezTo>
                  <a:pt x="883" y="369"/>
                  <a:pt x="898" y="381"/>
                  <a:pt x="897" y="399"/>
                </a:cubicBezTo>
                <a:lnTo>
                  <a:pt x="897" y="778"/>
                </a:lnTo>
                <a:cubicBezTo>
                  <a:pt x="898" y="792"/>
                  <a:pt x="880" y="807"/>
                  <a:pt x="869" y="806"/>
                </a:cubicBezTo>
                <a:close/>
                <a:moveTo>
                  <a:pt x="699" y="492"/>
                </a:moveTo>
                <a:cubicBezTo>
                  <a:pt x="700" y="499"/>
                  <a:pt x="690" y="508"/>
                  <a:pt x="684" y="513"/>
                </a:cubicBezTo>
                <a:cubicBezTo>
                  <a:pt x="532" y="670"/>
                  <a:pt x="647" y="542"/>
                  <a:pt x="599" y="585"/>
                </a:cubicBezTo>
                <a:cubicBezTo>
                  <a:pt x="596" y="585"/>
                  <a:pt x="590" y="584"/>
                  <a:pt x="589" y="584"/>
                </a:cubicBezTo>
                <a:lnTo>
                  <a:pt x="588" y="583"/>
                </a:lnTo>
                <a:lnTo>
                  <a:pt x="587" y="582"/>
                </a:lnTo>
                <a:lnTo>
                  <a:pt x="586" y="581"/>
                </a:lnTo>
                <a:lnTo>
                  <a:pt x="586" y="580"/>
                </a:lnTo>
                <a:lnTo>
                  <a:pt x="586" y="579"/>
                </a:lnTo>
                <a:lnTo>
                  <a:pt x="585" y="578"/>
                </a:lnTo>
                <a:cubicBezTo>
                  <a:pt x="413" y="422"/>
                  <a:pt x="554" y="540"/>
                  <a:pt x="507" y="492"/>
                </a:cubicBezTo>
                <a:cubicBezTo>
                  <a:pt x="506" y="477"/>
                  <a:pt x="524" y="462"/>
                  <a:pt x="535" y="463"/>
                </a:cubicBezTo>
                <a:cubicBezTo>
                  <a:pt x="542" y="463"/>
                  <a:pt x="551" y="465"/>
                  <a:pt x="556" y="471"/>
                </a:cubicBezTo>
                <a:lnTo>
                  <a:pt x="570" y="492"/>
                </a:lnTo>
                <a:lnTo>
                  <a:pt x="570" y="356"/>
                </a:lnTo>
                <a:cubicBezTo>
                  <a:pt x="569" y="342"/>
                  <a:pt x="588" y="326"/>
                  <a:pt x="599" y="327"/>
                </a:cubicBezTo>
                <a:cubicBezTo>
                  <a:pt x="621" y="326"/>
                  <a:pt x="628" y="345"/>
                  <a:pt x="628" y="356"/>
                </a:cubicBezTo>
                <a:lnTo>
                  <a:pt x="628" y="492"/>
                </a:lnTo>
                <a:cubicBezTo>
                  <a:pt x="682" y="436"/>
                  <a:pt x="651" y="477"/>
                  <a:pt x="670" y="463"/>
                </a:cubicBezTo>
                <a:cubicBezTo>
                  <a:pt x="684" y="463"/>
                  <a:pt x="700" y="480"/>
                  <a:pt x="699" y="492"/>
                </a:cubicBez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cxnSp>
        <p:nvCxnSpPr>
          <p:cNvPr id="31" name="直接箭头连接符 30"/>
          <p:cNvCxnSpPr/>
          <p:nvPr>
            <p:custDataLst>
              <p:tags r:id="rId6"/>
            </p:custDataLst>
          </p:nvPr>
        </p:nvCxnSpPr>
        <p:spPr>
          <a:xfrm>
            <a:off x="5212717" y="1494155"/>
            <a:ext cx="1729105" cy="0"/>
          </a:xfrm>
          <a:prstGeom prst="straightConnector1">
            <a:avLst/>
          </a:prstGeom>
          <a:ln>
            <a:solidFill>
              <a:srgbClr val="083E7D"/>
            </a:solidFill>
            <a:tailEnd type="oval"/>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custDataLst>
              <p:tags r:id="rId7"/>
            </p:custDataLst>
          </p:nvPr>
        </p:nvCxnSpPr>
        <p:spPr>
          <a:xfrm>
            <a:off x="5732146" y="2794635"/>
            <a:ext cx="1729105" cy="0"/>
          </a:xfrm>
          <a:prstGeom prst="straightConnector1">
            <a:avLst/>
          </a:prstGeom>
          <a:ln>
            <a:solidFill>
              <a:srgbClr val="B00005"/>
            </a:solidFill>
            <a:tailEnd type="oval"/>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custDataLst>
              <p:tags r:id="rId8"/>
            </p:custDataLst>
          </p:nvPr>
        </p:nvCxnSpPr>
        <p:spPr>
          <a:xfrm>
            <a:off x="5732146" y="4062095"/>
            <a:ext cx="1729105" cy="0"/>
          </a:xfrm>
          <a:prstGeom prst="straightConnector1">
            <a:avLst/>
          </a:prstGeom>
          <a:ln>
            <a:solidFill>
              <a:srgbClr val="083E7D"/>
            </a:solidFill>
            <a:tailEnd type="oval"/>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custDataLst>
              <p:tags r:id="rId9"/>
            </p:custDataLst>
          </p:nvPr>
        </p:nvCxnSpPr>
        <p:spPr>
          <a:xfrm>
            <a:off x="5212717" y="5329555"/>
            <a:ext cx="1729105" cy="0"/>
          </a:xfrm>
          <a:prstGeom prst="straightConnector1">
            <a:avLst/>
          </a:prstGeom>
          <a:ln>
            <a:solidFill>
              <a:srgbClr val="083E7D"/>
            </a:solidFill>
            <a:tailEnd type="oval"/>
          </a:ln>
        </p:spPr>
        <p:style>
          <a:lnRef idx="1">
            <a:schemeClr val="accent1"/>
          </a:lnRef>
          <a:fillRef idx="0">
            <a:schemeClr val="accent1"/>
          </a:fillRef>
          <a:effectRef idx="0">
            <a:schemeClr val="accent1"/>
          </a:effectRef>
          <a:fontRef idx="minor">
            <a:schemeClr val="tx1"/>
          </a:fontRef>
        </p:style>
      </p:cxnSp>
      <p:sp>
        <p:nvSpPr>
          <p:cNvPr id="35" name="文本框 34"/>
          <p:cNvSpPr txBox="1"/>
          <p:nvPr>
            <p:custDataLst>
              <p:tags r:id="rId10"/>
            </p:custDataLst>
          </p:nvPr>
        </p:nvSpPr>
        <p:spPr>
          <a:xfrm>
            <a:off x="7101840" y="1233170"/>
            <a:ext cx="4224020" cy="398780"/>
          </a:xfrm>
          <a:prstGeom prst="rect">
            <a:avLst/>
          </a:prstGeom>
          <a:noFill/>
        </p:spPr>
        <p:txBody>
          <a:bodyPr wrap="square" rtlCol="0">
            <a:spAutoFit/>
          </a:bodyPr>
          <a:lstStyle/>
          <a:p>
            <a:r>
              <a:rPr lang="en-US" altLang="zh-CN" sz="2000"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YBK2</a:t>
            </a:r>
            <a:r>
              <a:rPr lang="zh-CN" altLang="en-US" sz="2000"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系列三相异步电机介绍</a:t>
            </a:r>
            <a:endParaRPr lang="zh-CN" altLang="en-US" sz="2000"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6" name="文本框 35"/>
          <p:cNvSpPr txBox="1"/>
          <p:nvPr>
            <p:custDataLst>
              <p:tags r:id="rId11"/>
            </p:custDataLst>
          </p:nvPr>
        </p:nvSpPr>
        <p:spPr>
          <a:xfrm>
            <a:off x="7587615" y="2533015"/>
            <a:ext cx="4032250" cy="398780"/>
          </a:xfrm>
          <a:prstGeom prst="rect">
            <a:avLst/>
          </a:prstGeom>
          <a:noFill/>
        </p:spPr>
        <p:txBody>
          <a:bodyPr wrap="square" rtlCol="0">
            <a:spAutoFit/>
          </a:bodyPr>
          <a:lstStyle>
            <a:defPPr>
              <a:defRPr lang="zh-CN"/>
            </a:defPPr>
            <a:lvl1pPr>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系列三相异步电机参数</a:t>
            </a:r>
            <a:endParaRPr lang="zh-CN" altLang="en-US" sz="2000" dirty="0">
              <a:sym typeface="微软雅黑" panose="020B0503020204020204" charset="-122"/>
            </a:endParaRPr>
          </a:p>
        </p:txBody>
      </p:sp>
      <p:sp>
        <p:nvSpPr>
          <p:cNvPr id="37" name="文本框 36"/>
          <p:cNvSpPr txBox="1"/>
          <p:nvPr>
            <p:custDataLst>
              <p:tags r:id="rId12"/>
            </p:custDataLst>
          </p:nvPr>
        </p:nvSpPr>
        <p:spPr>
          <a:xfrm>
            <a:off x="7587615" y="3800475"/>
            <a:ext cx="4253865" cy="398780"/>
          </a:xfrm>
          <a:prstGeom prst="rect">
            <a:avLst/>
          </a:prstGeom>
          <a:noFill/>
        </p:spPr>
        <p:txBody>
          <a:bodyPr wrap="square" rtlCol="0">
            <a:spAutoFit/>
          </a:bodyPr>
          <a:lstStyle>
            <a:defPPr>
              <a:defRPr lang="zh-CN"/>
            </a:defPPr>
            <a:lvl1pPr>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系列三相异步电机环境适应性</a:t>
            </a:r>
            <a:endParaRPr lang="zh-CN" altLang="en-US" sz="2000" dirty="0">
              <a:sym typeface="微软雅黑" panose="020B0503020204020204" charset="-122"/>
            </a:endParaRPr>
          </a:p>
        </p:txBody>
      </p:sp>
      <p:sp>
        <p:nvSpPr>
          <p:cNvPr id="38" name="文本框 37"/>
          <p:cNvSpPr txBox="1"/>
          <p:nvPr>
            <p:custDataLst>
              <p:tags r:id="rId13"/>
            </p:custDataLst>
          </p:nvPr>
        </p:nvSpPr>
        <p:spPr>
          <a:xfrm>
            <a:off x="7101840" y="5067935"/>
            <a:ext cx="4113530" cy="706755"/>
          </a:xfrm>
          <a:prstGeom prst="rect">
            <a:avLst/>
          </a:prstGeom>
          <a:noFill/>
        </p:spPr>
        <p:txBody>
          <a:bodyPr wrap="square" rtlCol="0">
            <a:spAutoFit/>
          </a:bodyPr>
          <a:lstStyle>
            <a:defPPr>
              <a:defRPr lang="zh-CN"/>
            </a:defPPr>
            <a:lvl1pPr>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系列三相异步电机安全与防护</a:t>
            </a:r>
            <a:endParaRPr lang="zh-CN" altLang="en-US" sz="2000" dirty="0">
              <a:sym typeface="微软雅黑" panose="020B0503020204020204" charset="-122"/>
            </a:endParaRPr>
          </a:p>
        </p:txBody>
      </p:sp>
      <p:sp>
        <p:nvSpPr>
          <p:cNvPr id="39" name="椭圆 38"/>
          <p:cNvSpPr/>
          <p:nvPr/>
        </p:nvSpPr>
        <p:spPr>
          <a:xfrm>
            <a:off x="1303656" y="4062097"/>
            <a:ext cx="675005" cy="675005"/>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4" name="TextBox 9"/>
          <p:cNvSpPr txBox="1"/>
          <p:nvPr/>
        </p:nvSpPr>
        <p:spPr>
          <a:xfrm>
            <a:off x="2" y="0"/>
            <a:ext cx="453651" cy="118430"/>
          </a:xfrm>
          <a:prstGeom prst="rect">
            <a:avLst/>
          </a:prstGeom>
          <a:noFill/>
        </p:spPr>
        <p:txBody>
          <a:bodyPr wrap="square" rtlCol="0">
            <a:spAutoFit/>
          </a:bodyPr>
          <a:lstStyle/>
          <a:p>
            <a:pPr>
              <a:lnSpc>
                <a:spcPct val="200000"/>
              </a:lnSpc>
            </a:pPr>
            <a:r>
              <a:rPr lang="en-US" altLang="zh-CN" sz="100" dirty="0">
                <a:noFill/>
                <a:latin typeface="微软雅黑" panose="020B0503020204020204" charset="-122"/>
                <a:ea typeface="微软雅黑" panose="020B0503020204020204" charset="-122"/>
              </a:rPr>
              <a:t>PPT</a:t>
            </a:r>
            <a:r>
              <a:rPr lang="zh-CN" altLang="en-US" sz="100" dirty="0">
                <a:noFill/>
                <a:latin typeface="微软雅黑" panose="020B0503020204020204" charset="-122"/>
                <a:ea typeface="微软雅黑" panose="020B0503020204020204" charset="-122"/>
              </a:rPr>
              <a:t>下载 </a:t>
            </a:r>
            <a:r>
              <a:rPr lang="en-US" altLang="zh-CN" sz="100" dirty="0">
                <a:noFill/>
                <a:latin typeface="微软雅黑" panose="020B0503020204020204" charset="-122"/>
                <a:ea typeface="微软雅黑" panose="020B0503020204020204" charset="-122"/>
              </a:rPr>
              <a:t>http://www.1ppt.com/xiazai/</a:t>
            </a:r>
            <a:endParaRPr lang="en-US" altLang="zh-CN" sz="100" dirty="0">
              <a:no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childTnLst>
                                </p:cTn>
                              </p:par>
                              <p:par>
                                <p:cTn id="23" presetID="23" presetClass="entr" presetSubtype="272"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strVal val="2/3*#ppt_w"/>
                                          </p:val>
                                        </p:tav>
                                        <p:tav tm="100000">
                                          <p:val>
                                            <p:strVal val="#ppt_w"/>
                                          </p:val>
                                        </p:tav>
                                      </p:tavLst>
                                    </p:anim>
                                    <p:anim calcmode="lin" valueType="num">
                                      <p:cBhvr>
                                        <p:cTn id="26" dur="500" fill="hold"/>
                                        <p:tgtEl>
                                          <p:spTgt spid="39"/>
                                        </p:tgtEl>
                                        <p:attrNameLst>
                                          <p:attrName>ppt_h</p:attrName>
                                        </p:attrNameLst>
                                      </p:cBhvr>
                                      <p:tavLst>
                                        <p:tav tm="0">
                                          <p:val>
                                            <p:strVal val="2/3*#ppt_h"/>
                                          </p:val>
                                        </p:tav>
                                        <p:tav tm="100000">
                                          <p:val>
                                            <p:strVal val="#ppt_h"/>
                                          </p:val>
                                        </p:tav>
                                      </p:tavLst>
                                    </p:anim>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childTnLst>
                                </p:cTn>
                              </p:par>
                            </p:childTnLst>
                          </p:cTn>
                        </p:par>
                        <p:par>
                          <p:cTn id="44" fill="hold">
                            <p:stCondLst>
                              <p:cond delay="2000"/>
                            </p:stCondLst>
                            <p:childTnLst>
                              <p:par>
                                <p:cTn id="45" presetID="22" presetClass="entr" presetSubtype="8"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par>
                                <p:cTn id="48" presetID="22" presetClass="entr" presetSubtype="8"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par>
                                <p:cTn id="51" presetID="22" presetClass="entr" presetSubtype="8"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left)">
                                      <p:cBhvr>
                                        <p:cTn id="53" dur="500"/>
                                        <p:tgtEl>
                                          <p:spTgt spid="33"/>
                                        </p:tgtEl>
                                      </p:cBhvr>
                                    </p:animEffect>
                                  </p:childTnLst>
                                </p:cTn>
                              </p:par>
                              <p:par>
                                <p:cTn id="54" presetID="22" presetClass="entr" presetSubtype="8"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childTnLst>
                          </p:cTn>
                        </p:par>
                        <p:par>
                          <p:cTn id="57" fill="hold">
                            <p:stCondLst>
                              <p:cond delay="2500"/>
                            </p:stCondLst>
                            <p:childTnLst>
                              <p:par>
                                <p:cTn id="58" presetID="40" presetClass="entr" presetSubtype="0" fill="hold" grpId="0" nodeType="afterEffect">
                                  <p:stCondLst>
                                    <p:cond delay="0"/>
                                  </p:stCondLst>
                                  <p:iterate type="lt">
                                    <p:tmPct val="10000"/>
                                  </p:iterate>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anim calcmode="lin" valueType="num">
                                      <p:cBhvr>
                                        <p:cTn id="61" dur="500" fill="hold"/>
                                        <p:tgtEl>
                                          <p:spTgt spid="35"/>
                                        </p:tgtEl>
                                        <p:attrNameLst>
                                          <p:attrName>ppt_x</p:attrName>
                                        </p:attrNameLst>
                                      </p:cBhvr>
                                      <p:tavLst>
                                        <p:tav tm="0">
                                          <p:val>
                                            <p:strVal val="#ppt_x-.1"/>
                                          </p:val>
                                        </p:tav>
                                        <p:tav tm="100000">
                                          <p:val>
                                            <p:strVal val="#ppt_x"/>
                                          </p:val>
                                        </p:tav>
                                      </p:tavLst>
                                    </p:anim>
                                    <p:anim calcmode="lin" valueType="num">
                                      <p:cBhvr>
                                        <p:cTn id="62" dur="500" fill="hold"/>
                                        <p:tgtEl>
                                          <p:spTgt spid="35"/>
                                        </p:tgtEl>
                                        <p:attrNameLst>
                                          <p:attrName>ppt_y</p:attrName>
                                        </p:attrNameLst>
                                      </p:cBhvr>
                                      <p:tavLst>
                                        <p:tav tm="0">
                                          <p:val>
                                            <p:strVal val="#ppt_y"/>
                                          </p:val>
                                        </p:tav>
                                        <p:tav tm="100000">
                                          <p:val>
                                            <p:strVal val="#ppt_y"/>
                                          </p:val>
                                        </p:tav>
                                      </p:tavLst>
                                    </p:anim>
                                  </p:childTnLst>
                                </p:cTn>
                              </p:par>
                              <p:par>
                                <p:cTn id="63" presetID="40" presetClass="entr" presetSubtype="0" fill="hold" grpId="0" nodeType="withEffect">
                                  <p:stCondLst>
                                    <p:cond delay="0"/>
                                  </p:stCondLst>
                                  <p:iterate type="lt">
                                    <p:tmPct val="10000"/>
                                  </p:iterate>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anim calcmode="lin" valueType="num">
                                      <p:cBhvr>
                                        <p:cTn id="66" dur="500" fill="hold"/>
                                        <p:tgtEl>
                                          <p:spTgt spid="36"/>
                                        </p:tgtEl>
                                        <p:attrNameLst>
                                          <p:attrName>ppt_x</p:attrName>
                                        </p:attrNameLst>
                                      </p:cBhvr>
                                      <p:tavLst>
                                        <p:tav tm="0">
                                          <p:val>
                                            <p:strVal val="#ppt_x-.1"/>
                                          </p:val>
                                        </p:tav>
                                        <p:tav tm="100000">
                                          <p:val>
                                            <p:strVal val="#ppt_x"/>
                                          </p:val>
                                        </p:tav>
                                      </p:tavLst>
                                    </p:anim>
                                    <p:anim calcmode="lin" valueType="num">
                                      <p:cBhvr>
                                        <p:cTn id="67" dur="500" fill="hold"/>
                                        <p:tgtEl>
                                          <p:spTgt spid="36"/>
                                        </p:tgtEl>
                                        <p:attrNameLst>
                                          <p:attrName>ppt_y</p:attrName>
                                        </p:attrNameLst>
                                      </p:cBhvr>
                                      <p:tavLst>
                                        <p:tav tm="0">
                                          <p:val>
                                            <p:strVal val="#ppt_y"/>
                                          </p:val>
                                        </p:tav>
                                        <p:tav tm="100000">
                                          <p:val>
                                            <p:strVal val="#ppt_y"/>
                                          </p:val>
                                        </p:tav>
                                      </p:tavLst>
                                    </p:anim>
                                  </p:childTnLst>
                                </p:cTn>
                              </p:par>
                              <p:par>
                                <p:cTn id="68" presetID="40" presetClass="entr" presetSubtype="0" fill="hold" grpId="0" nodeType="withEffect">
                                  <p:stCondLst>
                                    <p:cond delay="0"/>
                                  </p:stCondLst>
                                  <p:iterate type="lt">
                                    <p:tmPct val="10000"/>
                                  </p:iterate>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anim calcmode="lin" valueType="num">
                                      <p:cBhvr>
                                        <p:cTn id="71" dur="500" fill="hold"/>
                                        <p:tgtEl>
                                          <p:spTgt spid="37"/>
                                        </p:tgtEl>
                                        <p:attrNameLst>
                                          <p:attrName>ppt_x</p:attrName>
                                        </p:attrNameLst>
                                      </p:cBhvr>
                                      <p:tavLst>
                                        <p:tav tm="0">
                                          <p:val>
                                            <p:strVal val="#ppt_x-.1"/>
                                          </p:val>
                                        </p:tav>
                                        <p:tav tm="100000">
                                          <p:val>
                                            <p:strVal val="#ppt_x"/>
                                          </p:val>
                                        </p:tav>
                                      </p:tavLst>
                                    </p:anim>
                                    <p:anim calcmode="lin" valueType="num">
                                      <p:cBhvr>
                                        <p:cTn id="72" dur="500" fill="hold"/>
                                        <p:tgtEl>
                                          <p:spTgt spid="37"/>
                                        </p:tgtEl>
                                        <p:attrNameLst>
                                          <p:attrName>ppt_y</p:attrName>
                                        </p:attrNameLst>
                                      </p:cBhvr>
                                      <p:tavLst>
                                        <p:tav tm="0">
                                          <p:val>
                                            <p:strVal val="#ppt_y"/>
                                          </p:val>
                                        </p:tav>
                                        <p:tav tm="100000">
                                          <p:val>
                                            <p:strVal val="#ppt_y"/>
                                          </p:val>
                                        </p:tav>
                                      </p:tavLst>
                                    </p:anim>
                                  </p:childTnLst>
                                </p:cTn>
                              </p:par>
                              <p:par>
                                <p:cTn id="73" presetID="40" presetClass="entr" presetSubtype="0" fill="hold" grpId="0" nodeType="withEffect">
                                  <p:stCondLst>
                                    <p:cond delay="0"/>
                                  </p:stCondLst>
                                  <p:iterate type="lt">
                                    <p:tmPct val="10000"/>
                                  </p:iterate>
                                  <p:childTnLst>
                                    <p:set>
                                      <p:cBhvr>
                                        <p:cTn id="74" dur="1" fill="hold">
                                          <p:stCondLst>
                                            <p:cond delay="0"/>
                                          </p:stCondLst>
                                        </p:cTn>
                                        <p:tgtEl>
                                          <p:spTgt spid="38"/>
                                        </p:tgtEl>
                                        <p:attrNameLst>
                                          <p:attrName>style.visibility</p:attrName>
                                        </p:attrNameLst>
                                      </p:cBhvr>
                                      <p:to>
                                        <p:strVal val="visible"/>
                                      </p:to>
                                    </p:set>
                                    <p:animEffect transition="in" filter="fade">
                                      <p:cBhvr>
                                        <p:cTn id="75" dur="500"/>
                                        <p:tgtEl>
                                          <p:spTgt spid="38"/>
                                        </p:tgtEl>
                                      </p:cBhvr>
                                    </p:animEffect>
                                    <p:anim calcmode="lin" valueType="num">
                                      <p:cBhvr>
                                        <p:cTn id="76" dur="500" fill="hold"/>
                                        <p:tgtEl>
                                          <p:spTgt spid="38"/>
                                        </p:tgtEl>
                                        <p:attrNameLst>
                                          <p:attrName>ppt_x</p:attrName>
                                        </p:attrNameLst>
                                      </p:cBhvr>
                                      <p:tavLst>
                                        <p:tav tm="0">
                                          <p:val>
                                            <p:strVal val="#ppt_x-.1"/>
                                          </p:val>
                                        </p:tav>
                                        <p:tav tm="100000">
                                          <p:val>
                                            <p:strVal val="#ppt_x"/>
                                          </p:val>
                                        </p:tav>
                                      </p:tavLst>
                                    </p:anim>
                                    <p:anim calcmode="lin" valueType="num">
                                      <p:cBhvr>
                                        <p:cTn id="77"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P spid="4" grpId="0" bldLvl="0" animBg="1"/>
      <p:bldP spid="12" grpId="0" bldLvl="0" animBg="1"/>
      <p:bldP spid="17" grpId="0" bldLvl="0" animBg="1"/>
      <p:bldP spid="18" grpId="0" bldLvl="0" animBg="1"/>
      <p:bldP spid="26" grpId="0" bldLvl="0" animBg="1"/>
      <p:bldP spid="27" grpId="0" bldLvl="0" animBg="1"/>
      <p:bldP spid="35" grpId="0"/>
      <p:bldP spid="36" grpId="0"/>
      <p:bldP spid="37" grpId="0"/>
      <p:bldP spid="38" grpId="0"/>
      <p:bldP spid="39"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MH_Other_1"/>
          <p:cNvCxnSpPr/>
          <p:nvPr>
            <p:custDataLst>
              <p:tags r:id="rId1"/>
            </p:custDataLst>
          </p:nvPr>
        </p:nvCxnSpPr>
        <p:spPr>
          <a:xfrm flipH="1">
            <a:off x="5265420" y="1179830"/>
            <a:ext cx="0" cy="4795520"/>
          </a:xfrm>
          <a:prstGeom prst="line">
            <a:avLst/>
          </a:prstGeom>
          <a:ln w="19050">
            <a:solidFill>
              <a:srgbClr val="083E7D"/>
            </a:solidFill>
            <a:prstDash val="sysDash"/>
          </a:ln>
        </p:spPr>
        <p:style>
          <a:lnRef idx="1">
            <a:schemeClr val="accent1"/>
          </a:lnRef>
          <a:fillRef idx="0">
            <a:schemeClr val="accent1"/>
          </a:fillRef>
          <a:effectRef idx="0">
            <a:schemeClr val="accent1"/>
          </a:effectRef>
          <a:fontRef idx="minor">
            <a:schemeClr val="tx1"/>
          </a:fontRef>
        </p:style>
      </p:cxnSp>
      <p:sp>
        <p:nvSpPr>
          <p:cNvPr id="14" name="MH_Other_2"/>
          <p:cNvSpPr/>
          <p:nvPr>
            <p:custDataLst>
              <p:tags r:id="rId2"/>
            </p:custDataLst>
          </p:nvPr>
        </p:nvSpPr>
        <p:spPr>
          <a:xfrm>
            <a:off x="1840231" y="2238376"/>
            <a:ext cx="2640965" cy="2677795"/>
          </a:xfrm>
          <a:prstGeom prst="ellipse">
            <a:avLst/>
          </a:prstGeom>
          <a:solidFill>
            <a:srgbClr val="FFFFFF"/>
          </a:solidFill>
          <a:ln>
            <a:solidFill>
              <a:srgbClr val="083E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5" name="MH_Title_1"/>
          <p:cNvSpPr/>
          <p:nvPr>
            <p:custDataLst>
              <p:tags r:id="rId3"/>
            </p:custDataLst>
          </p:nvPr>
        </p:nvSpPr>
        <p:spPr>
          <a:xfrm>
            <a:off x="2103756" y="2505711"/>
            <a:ext cx="2113915" cy="2143125"/>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nvGrpSpPr>
          <p:cNvPr id="11" name="组合 10"/>
          <p:cNvGrpSpPr/>
          <p:nvPr>
            <p:custDataLst>
              <p:tags r:id="rId5"/>
            </p:custDataLst>
          </p:nvPr>
        </p:nvGrpSpPr>
        <p:grpSpPr>
          <a:xfrm>
            <a:off x="4967606" y="1864995"/>
            <a:ext cx="595631" cy="604520"/>
            <a:chOff x="7822" y="2937"/>
            <a:chExt cx="938" cy="952"/>
          </a:xfrm>
        </p:grpSpPr>
        <p:sp>
          <p:nvSpPr>
            <p:cNvPr id="17" name="MH_Other_3"/>
            <p:cNvSpPr/>
            <p:nvPr>
              <p:custDataLst>
                <p:tags r:id="rId6"/>
              </p:custDataLst>
            </p:nvPr>
          </p:nvSpPr>
          <p:spPr>
            <a:xfrm>
              <a:off x="7822" y="2937"/>
              <a:ext cx="939" cy="952"/>
            </a:xfrm>
            <a:prstGeom prst="ellipse">
              <a:avLst/>
            </a:prstGeom>
            <a:solidFill>
              <a:srgbClr val="FFFFFF"/>
            </a:solidFill>
            <a:ln>
              <a:solidFill>
                <a:srgbClr val="B0000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8" name="MH_Other_4"/>
            <p:cNvSpPr/>
            <p:nvPr>
              <p:custDataLst>
                <p:tags r:id="rId7"/>
              </p:custDataLst>
            </p:nvPr>
          </p:nvSpPr>
          <p:spPr>
            <a:xfrm>
              <a:off x="8000" y="3117"/>
              <a:ext cx="583" cy="592"/>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grpSp>
        <p:nvGrpSpPr>
          <p:cNvPr id="12" name="组合 11"/>
          <p:cNvGrpSpPr/>
          <p:nvPr>
            <p:custDataLst>
              <p:tags r:id="rId8"/>
            </p:custDataLst>
          </p:nvPr>
        </p:nvGrpSpPr>
        <p:grpSpPr>
          <a:xfrm>
            <a:off x="4966970" y="3244215"/>
            <a:ext cx="595631" cy="604520"/>
            <a:chOff x="7822" y="5109"/>
            <a:chExt cx="938" cy="952"/>
          </a:xfrm>
        </p:grpSpPr>
        <p:sp>
          <p:nvSpPr>
            <p:cNvPr id="20" name="MH_Other_5"/>
            <p:cNvSpPr/>
            <p:nvPr>
              <p:custDataLst>
                <p:tags r:id="rId9"/>
              </p:custDataLst>
            </p:nvPr>
          </p:nvSpPr>
          <p:spPr>
            <a:xfrm>
              <a:off x="7822" y="5109"/>
              <a:ext cx="939" cy="953"/>
            </a:xfrm>
            <a:prstGeom prst="ellipse">
              <a:avLst/>
            </a:prstGeom>
            <a:solidFill>
              <a:srgbClr val="FFFFFF"/>
            </a:solidFill>
            <a:ln>
              <a:solidFill>
                <a:srgbClr val="083E7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1" name="MH_Other_6"/>
            <p:cNvSpPr/>
            <p:nvPr>
              <p:custDataLst>
                <p:tags r:id="rId10"/>
              </p:custDataLst>
            </p:nvPr>
          </p:nvSpPr>
          <p:spPr>
            <a:xfrm>
              <a:off x="8000" y="5290"/>
              <a:ext cx="583" cy="591"/>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grpSp>
        <p:nvGrpSpPr>
          <p:cNvPr id="16" name="组合 15"/>
          <p:cNvGrpSpPr/>
          <p:nvPr>
            <p:custDataLst>
              <p:tags r:id="rId11"/>
            </p:custDataLst>
          </p:nvPr>
        </p:nvGrpSpPr>
        <p:grpSpPr>
          <a:xfrm>
            <a:off x="4966970" y="4623435"/>
            <a:ext cx="595631" cy="604520"/>
            <a:chOff x="7822" y="7281"/>
            <a:chExt cx="938" cy="952"/>
          </a:xfrm>
        </p:grpSpPr>
        <p:sp>
          <p:nvSpPr>
            <p:cNvPr id="31" name="MH_Other_7"/>
            <p:cNvSpPr/>
            <p:nvPr>
              <p:custDataLst>
                <p:tags r:id="rId12"/>
              </p:custDataLst>
            </p:nvPr>
          </p:nvSpPr>
          <p:spPr>
            <a:xfrm>
              <a:off x="7822" y="7281"/>
              <a:ext cx="939" cy="953"/>
            </a:xfrm>
            <a:prstGeom prst="ellipse">
              <a:avLst/>
            </a:prstGeom>
            <a:solidFill>
              <a:srgbClr val="FFFFFF"/>
            </a:solidFill>
            <a:ln>
              <a:solidFill>
                <a:srgbClr val="B0000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2" name="MH_Other_8"/>
            <p:cNvSpPr/>
            <p:nvPr>
              <p:custDataLst>
                <p:tags r:id="rId13"/>
              </p:custDataLst>
            </p:nvPr>
          </p:nvSpPr>
          <p:spPr>
            <a:xfrm>
              <a:off x="8000" y="7462"/>
              <a:ext cx="583" cy="591"/>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7500" lnSpcReduction="1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sp>
        <p:nvSpPr>
          <p:cNvPr id="5" name="MH_Text_4"/>
          <p:cNvSpPr txBox="1"/>
          <p:nvPr>
            <p:custDataLst>
              <p:tags r:id="rId14"/>
            </p:custDataLst>
          </p:nvPr>
        </p:nvSpPr>
        <p:spPr>
          <a:xfrm>
            <a:off x="5673090" y="2469515"/>
            <a:ext cx="4763770" cy="2445385"/>
          </a:xfrm>
          <a:prstGeom prst="rect">
            <a:avLst/>
          </a:prstGeom>
          <a:noFill/>
        </p:spPr>
        <p:txBody>
          <a:bodyPr lIns="0" tIns="0" rIns="0" bIns="0"/>
          <a:lstStyle/>
          <a:p>
            <a:pPr marR="0" defTabSz="914400" fontAlgn="auto">
              <a:lnSpc>
                <a:spcPct val="150000"/>
              </a:lnSpc>
              <a:spcBef>
                <a:spcPts val="0"/>
              </a:spcBef>
              <a:spcAft>
                <a:spcPts val="0"/>
              </a:spcAft>
              <a:buClrTx/>
              <a:buSzTx/>
              <a:buFontTx/>
              <a:buNone/>
              <a:defRPr/>
            </a:pPr>
            <a:r>
              <a:rPr kumimoji="0" lang="en-US" altLang="zh-CN" sz="1600" kern="1200" cap="none" spc="0" normalizeH="0" baseline="0" noProof="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YBK2</a:t>
            </a:r>
            <a:r>
              <a:rPr kumimoji="0" lang="zh-CN" altLang="en-US" sz="1600" kern="1200" cap="none" spc="0" normalizeH="0" baseline="0" noProof="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系列煤矿井下用隔爆型三相异步电动机是为煤矿井下采掘工作面机械设计的专用电动机，机座由钢板焊接成形，肆零零捌捌陆零伍叁柒，风罩、接线盒、绝缘结构采取加强措施，电气性能、安装尺寸、额定功率等均与</a:t>
            </a:r>
            <a:r>
              <a:rPr kumimoji="0" lang="en-US" altLang="zh-CN" sz="1600" kern="1200" cap="none" spc="0" normalizeH="0" baseline="0" noProof="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YB2</a:t>
            </a:r>
            <a:r>
              <a:rPr kumimoji="0" lang="zh-CN" altLang="en-US" sz="1600" kern="1200" cap="none" spc="0" normalizeH="0" baseline="0" noProof="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电动机相同，</a:t>
            </a:r>
            <a:r>
              <a:rPr kumimoji="0" lang="en-US" altLang="zh-CN" sz="1600" kern="1200" cap="none" spc="0" normalizeH="0" baseline="0" noProof="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 </a:t>
            </a:r>
            <a:r>
              <a:rPr kumimoji="0" lang="zh-CN" altLang="en-US" sz="1600" kern="1200" cap="none" spc="0" normalizeH="0" baseline="0" noProof="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适用于煤矿井下采掘工作面。</a:t>
            </a:r>
            <a:endParaRPr kumimoji="0" lang="zh-CN" altLang="en-US" sz="1600" kern="1200" cap="none" spc="0" normalizeH="0" baseline="0" noProof="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nvGrpSpPr>
          <p:cNvPr id="19" name="组合 18"/>
          <p:cNvGrpSpPr/>
          <p:nvPr/>
        </p:nvGrpSpPr>
        <p:grpSpPr>
          <a:xfrm>
            <a:off x="223520" y="137161"/>
            <a:ext cx="4388486" cy="560705"/>
            <a:chOff x="352" y="216"/>
            <a:chExt cx="6911" cy="883"/>
          </a:xfrm>
        </p:grpSpPr>
        <p:sp>
          <p:nvSpPr>
            <p:cNvPr id="26" name="任意多边形 25"/>
            <p:cNvSpPr/>
            <p:nvPr/>
          </p:nvSpPr>
          <p:spPr>
            <a:xfrm>
              <a:off x="352" y="216"/>
              <a:ext cx="880" cy="88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810" y="867"/>
                  </a:moveTo>
                  <a:lnTo>
                    <a:pt x="370" y="867"/>
                  </a:lnTo>
                  <a:cubicBezTo>
                    <a:pt x="356" y="868"/>
                    <a:pt x="343" y="851"/>
                    <a:pt x="344" y="841"/>
                  </a:cubicBezTo>
                  <a:lnTo>
                    <a:pt x="344" y="389"/>
                  </a:lnTo>
                  <a:cubicBezTo>
                    <a:pt x="343" y="375"/>
                    <a:pt x="360" y="361"/>
                    <a:pt x="370" y="362"/>
                  </a:cubicBezTo>
                  <a:lnTo>
                    <a:pt x="414" y="362"/>
                  </a:lnTo>
                  <a:lnTo>
                    <a:pt x="414" y="389"/>
                  </a:lnTo>
                  <a:cubicBezTo>
                    <a:pt x="413" y="421"/>
                    <a:pt x="437" y="441"/>
                    <a:pt x="466" y="440"/>
                  </a:cubicBezTo>
                  <a:cubicBezTo>
                    <a:pt x="492" y="441"/>
                    <a:pt x="517" y="418"/>
                    <a:pt x="516" y="389"/>
                  </a:cubicBezTo>
                  <a:lnTo>
                    <a:pt x="516" y="362"/>
                  </a:lnTo>
                  <a:lnTo>
                    <a:pt x="542" y="362"/>
                  </a:lnTo>
                  <a:lnTo>
                    <a:pt x="542" y="389"/>
                  </a:lnTo>
                  <a:cubicBezTo>
                    <a:pt x="541" y="421"/>
                    <a:pt x="565" y="441"/>
                    <a:pt x="593" y="440"/>
                  </a:cubicBezTo>
                  <a:cubicBezTo>
                    <a:pt x="619" y="441"/>
                    <a:pt x="646" y="418"/>
                    <a:pt x="645" y="389"/>
                  </a:cubicBezTo>
                  <a:lnTo>
                    <a:pt x="645" y="362"/>
                  </a:lnTo>
                  <a:lnTo>
                    <a:pt x="670" y="362"/>
                  </a:lnTo>
                  <a:lnTo>
                    <a:pt x="670" y="389"/>
                  </a:lnTo>
                  <a:cubicBezTo>
                    <a:pt x="669" y="421"/>
                    <a:pt x="692" y="441"/>
                    <a:pt x="720" y="440"/>
                  </a:cubicBezTo>
                  <a:cubicBezTo>
                    <a:pt x="747" y="441"/>
                    <a:pt x="773" y="418"/>
                    <a:pt x="772" y="389"/>
                  </a:cubicBezTo>
                  <a:lnTo>
                    <a:pt x="772" y="362"/>
                  </a:lnTo>
                  <a:lnTo>
                    <a:pt x="810" y="362"/>
                  </a:lnTo>
                  <a:cubicBezTo>
                    <a:pt x="830" y="361"/>
                    <a:pt x="836" y="379"/>
                    <a:pt x="835" y="389"/>
                  </a:cubicBezTo>
                  <a:lnTo>
                    <a:pt x="835" y="841"/>
                  </a:lnTo>
                  <a:cubicBezTo>
                    <a:pt x="836" y="855"/>
                    <a:pt x="825" y="868"/>
                    <a:pt x="810" y="867"/>
                  </a:cubicBezTo>
                  <a:close/>
                  <a:moveTo>
                    <a:pt x="747" y="511"/>
                  </a:moveTo>
                  <a:lnTo>
                    <a:pt x="440" y="511"/>
                  </a:lnTo>
                  <a:cubicBezTo>
                    <a:pt x="420" y="510"/>
                    <a:pt x="414" y="527"/>
                    <a:pt x="414" y="537"/>
                  </a:cubicBezTo>
                  <a:cubicBezTo>
                    <a:pt x="413" y="551"/>
                    <a:pt x="424" y="564"/>
                    <a:pt x="440" y="563"/>
                  </a:cubicBezTo>
                  <a:lnTo>
                    <a:pt x="747" y="563"/>
                  </a:lnTo>
                  <a:cubicBezTo>
                    <a:pt x="760" y="564"/>
                    <a:pt x="773" y="548"/>
                    <a:pt x="772" y="537"/>
                  </a:cubicBezTo>
                  <a:cubicBezTo>
                    <a:pt x="773" y="524"/>
                    <a:pt x="756" y="510"/>
                    <a:pt x="747" y="511"/>
                  </a:cubicBezTo>
                  <a:close/>
                  <a:moveTo>
                    <a:pt x="747" y="621"/>
                  </a:moveTo>
                  <a:lnTo>
                    <a:pt x="440" y="621"/>
                  </a:lnTo>
                  <a:cubicBezTo>
                    <a:pt x="420" y="620"/>
                    <a:pt x="414" y="637"/>
                    <a:pt x="414" y="647"/>
                  </a:cubicBezTo>
                  <a:cubicBezTo>
                    <a:pt x="413" y="668"/>
                    <a:pt x="424" y="674"/>
                    <a:pt x="440" y="673"/>
                  </a:cubicBezTo>
                  <a:lnTo>
                    <a:pt x="747" y="673"/>
                  </a:lnTo>
                  <a:cubicBezTo>
                    <a:pt x="760" y="675"/>
                    <a:pt x="773" y="663"/>
                    <a:pt x="772" y="647"/>
                  </a:cubicBezTo>
                  <a:cubicBezTo>
                    <a:pt x="773" y="633"/>
                    <a:pt x="756" y="620"/>
                    <a:pt x="747" y="621"/>
                  </a:cubicBezTo>
                  <a:close/>
                  <a:moveTo>
                    <a:pt x="747" y="738"/>
                  </a:moveTo>
                  <a:lnTo>
                    <a:pt x="433" y="738"/>
                  </a:lnTo>
                  <a:cubicBezTo>
                    <a:pt x="420" y="737"/>
                    <a:pt x="414" y="748"/>
                    <a:pt x="414" y="757"/>
                  </a:cubicBezTo>
                  <a:cubicBezTo>
                    <a:pt x="413" y="771"/>
                    <a:pt x="424" y="777"/>
                    <a:pt x="433" y="777"/>
                  </a:cubicBezTo>
                  <a:lnTo>
                    <a:pt x="747" y="777"/>
                  </a:lnTo>
                  <a:cubicBezTo>
                    <a:pt x="760" y="777"/>
                    <a:pt x="773" y="768"/>
                    <a:pt x="772" y="757"/>
                  </a:cubicBezTo>
                  <a:cubicBezTo>
                    <a:pt x="773" y="744"/>
                    <a:pt x="756" y="738"/>
                    <a:pt x="747" y="738"/>
                  </a:cubicBezTo>
                  <a:close/>
                  <a:moveTo>
                    <a:pt x="720" y="414"/>
                  </a:moveTo>
                  <a:cubicBezTo>
                    <a:pt x="701" y="416"/>
                    <a:pt x="695" y="404"/>
                    <a:pt x="695" y="389"/>
                  </a:cubicBezTo>
                  <a:lnTo>
                    <a:pt x="695" y="337"/>
                  </a:lnTo>
                  <a:cubicBezTo>
                    <a:pt x="694" y="323"/>
                    <a:pt x="705" y="310"/>
                    <a:pt x="720" y="311"/>
                  </a:cubicBezTo>
                  <a:cubicBezTo>
                    <a:pt x="734" y="310"/>
                    <a:pt x="748" y="327"/>
                    <a:pt x="747" y="337"/>
                  </a:cubicBezTo>
                  <a:lnTo>
                    <a:pt x="747" y="389"/>
                  </a:lnTo>
                  <a:cubicBezTo>
                    <a:pt x="748" y="409"/>
                    <a:pt x="730" y="415"/>
                    <a:pt x="720" y="414"/>
                  </a:cubicBezTo>
                  <a:close/>
                  <a:moveTo>
                    <a:pt x="593" y="414"/>
                  </a:moveTo>
                  <a:cubicBezTo>
                    <a:pt x="573" y="416"/>
                    <a:pt x="567" y="404"/>
                    <a:pt x="568" y="389"/>
                  </a:cubicBezTo>
                  <a:lnTo>
                    <a:pt x="568" y="337"/>
                  </a:lnTo>
                  <a:cubicBezTo>
                    <a:pt x="566" y="323"/>
                    <a:pt x="578" y="310"/>
                    <a:pt x="593" y="311"/>
                  </a:cubicBezTo>
                  <a:cubicBezTo>
                    <a:pt x="606" y="310"/>
                    <a:pt x="619" y="327"/>
                    <a:pt x="618" y="337"/>
                  </a:cubicBezTo>
                  <a:lnTo>
                    <a:pt x="618" y="389"/>
                  </a:lnTo>
                  <a:cubicBezTo>
                    <a:pt x="619" y="409"/>
                    <a:pt x="603" y="415"/>
                    <a:pt x="593" y="414"/>
                  </a:cubicBezTo>
                  <a:close/>
                  <a:moveTo>
                    <a:pt x="466" y="414"/>
                  </a:moveTo>
                  <a:cubicBezTo>
                    <a:pt x="445" y="416"/>
                    <a:pt x="439" y="405"/>
                    <a:pt x="440" y="389"/>
                  </a:cubicBezTo>
                  <a:lnTo>
                    <a:pt x="440" y="337"/>
                  </a:lnTo>
                  <a:cubicBezTo>
                    <a:pt x="438" y="323"/>
                    <a:pt x="449" y="310"/>
                    <a:pt x="466" y="311"/>
                  </a:cubicBezTo>
                  <a:cubicBezTo>
                    <a:pt x="479" y="310"/>
                    <a:pt x="492" y="327"/>
                    <a:pt x="491" y="337"/>
                  </a:cubicBezTo>
                  <a:lnTo>
                    <a:pt x="491" y="389"/>
                  </a:lnTo>
                  <a:cubicBezTo>
                    <a:pt x="492" y="409"/>
                    <a:pt x="476" y="415"/>
                    <a:pt x="466" y="414"/>
                  </a:cubicBez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6" name="文本框 35"/>
            <p:cNvSpPr txBox="1"/>
            <p:nvPr/>
          </p:nvSpPr>
          <p:spPr>
            <a:xfrm>
              <a:off x="1407" y="471"/>
              <a:ext cx="5856" cy="628"/>
            </a:xfrm>
            <a:prstGeom prst="rect">
              <a:avLst/>
            </a:prstGeom>
            <a:noFill/>
          </p:spPr>
          <p:txBody>
            <a:bodyPr wrap="square" rtlCol="0">
              <a:spAutoFit/>
            </a:bodyPr>
            <a:lstStyle>
              <a:defPPr>
                <a:defRPr lang="zh-CN"/>
              </a:defPPr>
              <a:lvl1pPr algn="dist">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系列三相异步电机介绍</a:t>
              </a:r>
              <a:endParaRPr lang="zh-CN" altLang="en-US" sz="2000" dirty="0">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任意多边形 2"/>
          <p:cNvSpPr/>
          <p:nvPr/>
        </p:nvSpPr>
        <p:spPr>
          <a:xfrm rot="20640000">
            <a:off x="10106687" y="5408931"/>
            <a:ext cx="2283751" cy="1369203"/>
          </a:xfrm>
          <a:custGeom>
            <a:avLst/>
            <a:gdLst>
              <a:gd name="adj1" fmla="val 10800000"/>
              <a:gd name="adj2" fmla="val 282264"/>
              <a:gd name="adj3" fmla="val 22666"/>
              <a:gd name="stAng" fmla="pin 0 adj1 21599999"/>
              <a:gd name="istAng" fmla="pin 0 adj2 21599999"/>
              <a:gd name="a3" fmla="pin 0 adj3 50000"/>
              <a:gd name="sw11" fmla="+- istAng 0 stAng"/>
              <a:gd name="sw12" fmla="+- sw11 21600000 0"/>
              <a:gd name="swAng" fmla="?: sw11 sw11 sw12"/>
              <a:gd name="iswAng" fmla="+- 0 0 swAng"/>
              <a:gd name="wt1" fmla="sin wd2 stAng"/>
              <a:gd name="ht1" fmla="cos hd2 stAng"/>
              <a:gd name="wt3" fmla="sin wd2 istAng"/>
              <a:gd name="ht3" fmla="cos hd2 istAng"/>
              <a:gd name="dx1" fmla="cat2 wd2 ht1 wt1"/>
              <a:gd name="dy1" fmla="sat2 hd2 ht1 wt1"/>
              <a:gd name="dx3" fmla="cat2 wd2 ht3 wt3"/>
              <a:gd name="dy3" fmla="sat2 hd2 ht3 wt3"/>
              <a:gd name="x1" fmla="+- hc dx1 0"/>
              <a:gd name="y1" fmla="+- vc dy1 0"/>
              <a:gd name="x3" fmla="+- hc dx3 0"/>
              <a:gd name="y3" fmla="+- vc dy3 0"/>
              <a:gd name="dr" fmla="*/ ss a3 100000"/>
              <a:gd name="iwd2" fmla="+- wd2 0 dr"/>
              <a:gd name="ihd2" fmla="+- hd2 0 dr"/>
              <a:gd name="wt2" fmla="sin iwd2 istAng"/>
              <a:gd name="ht2" fmla="cos ihd2 istAng"/>
              <a:gd name="wt4" fmla="sin iwd2 stAng"/>
              <a:gd name="ht4" fmla="cos ihd2 stAng"/>
              <a:gd name="dx2" fmla="cat2 iwd2 ht2 wt2"/>
              <a:gd name="dy2" fmla="sat2 ihd2 ht2 wt2"/>
              <a:gd name="dx4" fmla="cat2 iwd2 ht4 wt4"/>
              <a:gd name="dy4" fmla="sat2 ihd2 ht4 wt4"/>
              <a:gd name="x2" fmla="+- hc dx2 0"/>
              <a:gd name="y2" fmla="+- vc dy2 0"/>
              <a:gd name="x4" fmla="+- hc dx4 0"/>
              <a:gd name="y4" fmla="+- vc dy4 0"/>
              <a:gd name="sw0" fmla="+- 21600000 0 stAng"/>
              <a:gd name="da1" fmla="+- swAng 0 sw0"/>
              <a:gd name="g1" fmla="max x1 x2"/>
              <a:gd name="g2" fmla="max x3 x4"/>
              <a:gd name="g3" fmla="max g1 g2"/>
              <a:gd name="ir" fmla="?: da1 r g3"/>
              <a:gd name="sw1" fmla="+- cd4 0 stAng"/>
              <a:gd name="sw2" fmla="+- 27000000 0 stAng"/>
              <a:gd name="sw3" fmla="?: sw1 sw1 sw2"/>
              <a:gd name="da2" fmla="+- swAng 0 sw3"/>
              <a:gd name="g5" fmla="max y1 y2"/>
              <a:gd name="g6" fmla="max y3 y4"/>
              <a:gd name="g7" fmla="max g5 g6"/>
              <a:gd name="ib" fmla="?: da2 b g7"/>
              <a:gd name="sw4" fmla="+- cd2 0 stAng"/>
              <a:gd name="sw5" fmla="+- 32400000 0 stAng"/>
              <a:gd name="sw6" fmla="?: sw4 sw4 sw5"/>
              <a:gd name="da3" fmla="+- swAng 0 sw6"/>
              <a:gd name="g9" fmla="min x1 x2"/>
              <a:gd name="g10" fmla="min x3 x4"/>
              <a:gd name="g11" fmla="min g9 g10"/>
              <a:gd name="il" fmla="?: da3 l g11"/>
              <a:gd name="sw7" fmla="+- 3 0 stAng"/>
              <a:gd name="sw8" fmla="+- 37800000 0 stAng"/>
              <a:gd name="sw9" fmla="?: sw7 sw7 sw8"/>
              <a:gd name="da4" fmla="+- swAng 0 sw9"/>
              <a:gd name="g13" fmla="min y1 y2"/>
              <a:gd name="g14" fmla="min y3 y4"/>
              <a:gd name="g15" fmla="min g13 g14"/>
              <a:gd name="it" fmla="?: da4 t g15"/>
              <a:gd name="x5" fmla="+/ x1 x4 2"/>
              <a:gd name="y5" fmla="+/ y1 y4 2"/>
              <a:gd name="x6" fmla="+/ x3 x2 2"/>
              <a:gd name="y6" fmla="+/ y3 y2 2"/>
              <a:gd name="cang1" fmla="+- stAng 0 cd4"/>
              <a:gd name="cang2" fmla="+- istAng cd4 0"/>
              <a:gd name="cang3" fmla="+/ cang1 cang2 2"/>
            </a:gdLst>
            <a:ahLst/>
            <a:cxnLst>
              <a:cxn ang="cang1">
                <a:pos x="x5" y="y5"/>
              </a:cxn>
              <a:cxn ang="cang2">
                <a:pos x="x6" y="y6"/>
              </a:cxn>
              <a:cxn ang="cang3">
                <a:pos x="hc" y="vc"/>
              </a:cxn>
            </a:cxnLst>
            <a:rect l="l" t="t" r="r" b="b"/>
            <a:pathLst>
              <a:path w="3596" h="2158">
                <a:moveTo>
                  <a:pt x="0" y="1844"/>
                </a:moveTo>
                <a:cubicBezTo>
                  <a:pt x="230" y="798"/>
                  <a:pt x="1378" y="-42"/>
                  <a:pt x="2411" y="0"/>
                </a:cubicBezTo>
                <a:cubicBezTo>
                  <a:pt x="2828" y="-24"/>
                  <a:pt x="3393" y="175"/>
                  <a:pt x="3596" y="299"/>
                </a:cubicBezTo>
                <a:lnTo>
                  <a:pt x="3270" y="1436"/>
                </a:lnTo>
                <a:cubicBezTo>
                  <a:pt x="3095" y="1268"/>
                  <a:pt x="2665" y="1113"/>
                  <a:pt x="2411" y="1132"/>
                </a:cubicBezTo>
                <a:cubicBezTo>
                  <a:pt x="1762" y="1092"/>
                  <a:pt x="1184" y="1680"/>
                  <a:pt x="1089" y="2156"/>
                </a:cubicBezTo>
                <a:lnTo>
                  <a:pt x="0" y="1844"/>
                </a:ln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4" name="同心圆 3"/>
          <p:cNvSpPr/>
          <p:nvPr/>
        </p:nvSpPr>
        <p:spPr>
          <a:xfrm rot="20640000">
            <a:off x="11018521" y="4953002"/>
            <a:ext cx="777875" cy="777875"/>
          </a:xfrm>
          <a:prstGeom prst="donut">
            <a:avLst>
              <a:gd name="adj" fmla="val 30519"/>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2" name="任意多边形 11"/>
          <p:cNvSpPr/>
          <p:nvPr/>
        </p:nvSpPr>
        <p:spPr>
          <a:xfrm>
            <a:off x="0" y="0"/>
            <a:ext cx="1461771" cy="14757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054" h="2073">
                <a:moveTo>
                  <a:pt x="0" y="0"/>
                </a:moveTo>
                <a:lnTo>
                  <a:pt x="1987" y="0"/>
                </a:lnTo>
                <a:cubicBezTo>
                  <a:pt x="2019" y="78"/>
                  <a:pt x="2063" y="381"/>
                  <a:pt x="2053" y="458"/>
                </a:cubicBezTo>
                <a:cubicBezTo>
                  <a:pt x="2081" y="1364"/>
                  <a:pt x="1251" y="2094"/>
                  <a:pt x="439" y="2072"/>
                </a:cubicBezTo>
                <a:cubicBezTo>
                  <a:pt x="291" y="2079"/>
                  <a:pt x="55" y="2031"/>
                  <a:pt x="0" y="2011"/>
                </a:cubicBezTo>
                <a:lnTo>
                  <a:pt x="0" y="0"/>
                </a:ln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3" name="文本框 22"/>
          <p:cNvSpPr txBox="1"/>
          <p:nvPr/>
        </p:nvSpPr>
        <p:spPr>
          <a:xfrm>
            <a:off x="4540885" y="889635"/>
            <a:ext cx="3110230" cy="423545"/>
          </a:xfrm>
          <a:prstGeom prst="rect">
            <a:avLst/>
          </a:prstGeom>
          <a:noFill/>
        </p:spPr>
        <p:txBody>
          <a:bodyPr wrap="square" rtlCol="0" anchor="t">
            <a:spAutoFit/>
          </a:bodyPr>
          <a:lstStyle/>
          <a:p>
            <a:pPr algn="ctr">
              <a:lnSpc>
                <a:spcPct val="120000"/>
              </a:lnSpc>
            </a:pPr>
            <a:r>
              <a:rPr lang="en-US" altLang="zh-CN"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YBK2</a:t>
            </a:r>
            <a:r>
              <a:rPr lang="zh-CN" altLang="en-US" b="1" dirty="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系列三相异步电机</a:t>
            </a: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pic>
        <p:nvPicPr>
          <p:cNvPr id="2" name="图片 1" descr="三相异步电机 (3)"/>
          <p:cNvPicPr>
            <a:picLocks noChangeAspect="1"/>
          </p:cNvPicPr>
          <p:nvPr/>
        </p:nvPicPr>
        <p:blipFill>
          <a:blip r:embed="rId1"/>
          <a:stretch>
            <a:fillRect/>
          </a:stretch>
        </p:blipFill>
        <p:spPr>
          <a:xfrm>
            <a:off x="7876540" y="2381885"/>
            <a:ext cx="2949575" cy="2949575"/>
          </a:xfrm>
          <a:prstGeom prst="rect">
            <a:avLst/>
          </a:prstGeom>
        </p:spPr>
      </p:pic>
      <p:pic>
        <p:nvPicPr>
          <p:cNvPr id="5" name="图片 4" descr="三相异步电机 (1)"/>
          <p:cNvPicPr>
            <a:picLocks noChangeAspect="1"/>
          </p:cNvPicPr>
          <p:nvPr/>
        </p:nvPicPr>
        <p:blipFill>
          <a:blip r:embed="rId2"/>
          <a:stretch>
            <a:fillRect/>
          </a:stretch>
        </p:blipFill>
        <p:spPr>
          <a:xfrm>
            <a:off x="4759325" y="2381885"/>
            <a:ext cx="2949575" cy="2949575"/>
          </a:xfrm>
          <a:prstGeom prst="rect">
            <a:avLst/>
          </a:prstGeom>
        </p:spPr>
      </p:pic>
      <p:pic>
        <p:nvPicPr>
          <p:cNvPr id="6" name="图片 5" descr="三相异步电机 (2)"/>
          <p:cNvPicPr>
            <a:picLocks noChangeAspect="1"/>
          </p:cNvPicPr>
          <p:nvPr/>
        </p:nvPicPr>
        <p:blipFill>
          <a:blip r:embed="rId3"/>
          <a:stretch>
            <a:fillRect/>
          </a:stretch>
        </p:blipFill>
        <p:spPr>
          <a:xfrm>
            <a:off x="1390015" y="2381885"/>
            <a:ext cx="2949575" cy="2949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12" grpId="0" bldLvl="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íṡľíḍè-Straight Connector 6"/>
          <p:cNvCxnSpPr/>
          <p:nvPr>
            <p:custDataLst>
              <p:tags r:id="rId1"/>
            </p:custDataLst>
          </p:nvPr>
        </p:nvCxnSpPr>
        <p:spPr>
          <a:xfrm rot="18900000">
            <a:off x="3689350" y="4382770"/>
            <a:ext cx="1428751" cy="0"/>
          </a:xfrm>
          <a:prstGeom prst="line">
            <a:avLst/>
          </a:prstGeom>
          <a:ln w="28575" cap="rnd">
            <a:solidFill>
              <a:srgbClr val="083E7D"/>
            </a:solidFill>
            <a:round/>
          </a:ln>
        </p:spPr>
        <p:style>
          <a:lnRef idx="1">
            <a:schemeClr val="accent1"/>
          </a:lnRef>
          <a:fillRef idx="0">
            <a:schemeClr val="accent1"/>
          </a:fillRef>
          <a:effectRef idx="0">
            <a:schemeClr val="accent1"/>
          </a:effectRef>
          <a:fontRef idx="minor">
            <a:schemeClr val="tx1"/>
          </a:fontRef>
        </p:style>
      </p:cxnSp>
      <p:cxnSp>
        <p:nvCxnSpPr>
          <p:cNvPr id="4" name="íṡľíḍè-Straight Connector 7"/>
          <p:cNvCxnSpPr/>
          <p:nvPr>
            <p:custDataLst>
              <p:tags r:id="rId2"/>
            </p:custDataLst>
          </p:nvPr>
        </p:nvCxnSpPr>
        <p:spPr>
          <a:xfrm>
            <a:off x="4914901" y="3869055"/>
            <a:ext cx="1428751" cy="0"/>
          </a:xfrm>
          <a:prstGeom prst="line">
            <a:avLst/>
          </a:prstGeom>
          <a:ln w="28575" cap="rnd">
            <a:solidFill>
              <a:srgbClr val="083E7D"/>
            </a:solidFill>
            <a:round/>
          </a:ln>
        </p:spPr>
        <p:style>
          <a:lnRef idx="1">
            <a:schemeClr val="accent1"/>
          </a:lnRef>
          <a:fillRef idx="0">
            <a:schemeClr val="accent1"/>
          </a:fillRef>
          <a:effectRef idx="0">
            <a:schemeClr val="accent1"/>
          </a:effectRef>
          <a:fontRef idx="minor">
            <a:schemeClr val="tx1"/>
          </a:fontRef>
        </p:style>
      </p:cxnSp>
      <p:cxnSp>
        <p:nvCxnSpPr>
          <p:cNvPr id="5" name="íṡľíḍè-Straight Connector 8"/>
          <p:cNvCxnSpPr/>
          <p:nvPr>
            <p:custDataLst>
              <p:tags r:id="rId3"/>
            </p:custDataLst>
          </p:nvPr>
        </p:nvCxnSpPr>
        <p:spPr>
          <a:xfrm>
            <a:off x="7358381" y="2853055"/>
            <a:ext cx="1428751" cy="0"/>
          </a:xfrm>
          <a:prstGeom prst="line">
            <a:avLst/>
          </a:prstGeom>
          <a:ln w="28575" cap="rnd">
            <a:solidFill>
              <a:srgbClr val="083E7D"/>
            </a:solidFill>
            <a:round/>
          </a:ln>
        </p:spPr>
        <p:style>
          <a:lnRef idx="1">
            <a:schemeClr val="accent1"/>
          </a:lnRef>
          <a:fillRef idx="0">
            <a:schemeClr val="accent1"/>
          </a:fillRef>
          <a:effectRef idx="0">
            <a:schemeClr val="accent1"/>
          </a:effectRef>
          <a:fontRef idx="minor">
            <a:schemeClr val="tx1"/>
          </a:fontRef>
        </p:style>
      </p:cxnSp>
      <p:cxnSp>
        <p:nvCxnSpPr>
          <p:cNvPr id="6" name="íṡľíḍè-Straight Connector 9"/>
          <p:cNvCxnSpPr/>
          <p:nvPr>
            <p:custDataLst>
              <p:tags r:id="rId4"/>
            </p:custDataLst>
          </p:nvPr>
        </p:nvCxnSpPr>
        <p:spPr>
          <a:xfrm rot="18900000">
            <a:off x="6138546" y="3363595"/>
            <a:ext cx="1429385" cy="0"/>
          </a:xfrm>
          <a:prstGeom prst="line">
            <a:avLst/>
          </a:prstGeom>
          <a:ln w="28575" cap="rnd">
            <a:solidFill>
              <a:srgbClr val="083E7D"/>
            </a:solidFill>
            <a:round/>
          </a:ln>
        </p:spPr>
        <p:style>
          <a:lnRef idx="1">
            <a:schemeClr val="accent1"/>
          </a:lnRef>
          <a:fillRef idx="0">
            <a:schemeClr val="accent1"/>
          </a:fillRef>
          <a:effectRef idx="0">
            <a:schemeClr val="accent1"/>
          </a:effectRef>
          <a:fontRef idx="minor">
            <a:schemeClr val="tx1"/>
          </a:fontRef>
        </p:style>
      </p:cxnSp>
      <p:cxnSp>
        <p:nvCxnSpPr>
          <p:cNvPr id="7" name="íṡľíḍè-Straight Connector 10"/>
          <p:cNvCxnSpPr/>
          <p:nvPr>
            <p:custDataLst>
              <p:tags r:id="rId5"/>
            </p:custDataLst>
          </p:nvPr>
        </p:nvCxnSpPr>
        <p:spPr>
          <a:xfrm flipV="1">
            <a:off x="8796021" y="1591945"/>
            <a:ext cx="1246505" cy="1245870"/>
          </a:xfrm>
          <a:prstGeom prst="line">
            <a:avLst/>
          </a:prstGeom>
          <a:ln w="28575" cap="rnd">
            <a:solidFill>
              <a:srgbClr val="083E7D"/>
            </a:solidFill>
            <a:round/>
            <a:tailEnd type="arrow"/>
          </a:ln>
        </p:spPr>
        <p:style>
          <a:lnRef idx="1">
            <a:schemeClr val="accent1"/>
          </a:lnRef>
          <a:fillRef idx="0">
            <a:schemeClr val="accent1"/>
          </a:fillRef>
          <a:effectRef idx="0">
            <a:schemeClr val="accent1"/>
          </a:effectRef>
          <a:fontRef idx="minor">
            <a:schemeClr val="tx1"/>
          </a:fontRef>
        </p:style>
      </p:cxnSp>
      <p:sp>
        <p:nvSpPr>
          <p:cNvPr id="16" name="íṡľíḍè-Oval 39"/>
          <p:cNvSpPr/>
          <p:nvPr>
            <p:custDataLst>
              <p:tags r:id="rId6"/>
            </p:custDataLst>
          </p:nvPr>
        </p:nvSpPr>
        <p:spPr>
          <a:xfrm>
            <a:off x="4520565" y="3508375"/>
            <a:ext cx="721360" cy="720725"/>
          </a:xfrm>
          <a:prstGeom prst="ellipse">
            <a:avLst/>
          </a:prstGeom>
          <a:solidFill>
            <a:srgbClr val="B0000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rPr>
              <a:t>2</a:t>
            </a:r>
            <a:endPar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8" name="íṡľíḍè-Oval 37"/>
          <p:cNvSpPr/>
          <p:nvPr>
            <p:custDataLst>
              <p:tags r:id="rId7"/>
            </p:custDataLst>
          </p:nvPr>
        </p:nvSpPr>
        <p:spPr>
          <a:xfrm>
            <a:off x="6931025" y="2498727"/>
            <a:ext cx="721360" cy="720725"/>
          </a:xfrm>
          <a:prstGeom prst="ellipse">
            <a:avLst/>
          </a:prstGeom>
          <a:solidFill>
            <a:srgbClr val="B0000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rPr>
              <a:t>4</a:t>
            </a:r>
            <a:endPar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9" name="íṡľíḍè-Oval 35"/>
          <p:cNvSpPr/>
          <p:nvPr>
            <p:custDataLst>
              <p:tags r:id="rId8"/>
            </p:custDataLst>
          </p:nvPr>
        </p:nvSpPr>
        <p:spPr>
          <a:xfrm>
            <a:off x="8464551" y="2498727"/>
            <a:ext cx="720725" cy="720725"/>
          </a:xfrm>
          <a:prstGeom prst="ellipse">
            <a:avLst/>
          </a:prstGeom>
          <a:solidFill>
            <a:srgbClr val="083E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rPr>
              <a:t>5</a:t>
            </a:r>
            <a:endPar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0" name="íṡľíḍè-Oval 33"/>
          <p:cNvSpPr/>
          <p:nvPr>
            <p:custDataLst>
              <p:tags r:id="rId9"/>
            </p:custDataLst>
          </p:nvPr>
        </p:nvSpPr>
        <p:spPr>
          <a:xfrm>
            <a:off x="3553460" y="4527552"/>
            <a:ext cx="720725" cy="720725"/>
          </a:xfrm>
          <a:prstGeom prst="ellipse">
            <a:avLst/>
          </a:prstGeom>
          <a:solidFill>
            <a:srgbClr val="083E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rPr>
              <a:t>1</a:t>
            </a:r>
            <a:endParaRPr lang="en-US" altLang="zh-CN" sz="24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1" name="íṡľíḍè-Oval 23"/>
          <p:cNvSpPr/>
          <p:nvPr>
            <p:custDataLst>
              <p:tags r:id="rId10"/>
            </p:custDataLst>
          </p:nvPr>
        </p:nvSpPr>
        <p:spPr>
          <a:xfrm>
            <a:off x="5983606" y="3508375"/>
            <a:ext cx="720725" cy="720725"/>
          </a:xfrm>
          <a:prstGeom prst="ellipse">
            <a:avLst/>
          </a:prstGeom>
          <a:solidFill>
            <a:srgbClr val="083E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rPr>
              <a:t>3</a:t>
            </a:r>
            <a:endPar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2" name="文本框 21"/>
          <p:cNvSpPr txBox="1"/>
          <p:nvPr>
            <p:custDataLst>
              <p:tags r:id="rId11"/>
            </p:custDataLst>
          </p:nvPr>
        </p:nvSpPr>
        <p:spPr>
          <a:xfrm>
            <a:off x="850265" y="4422776"/>
            <a:ext cx="2703195" cy="737235"/>
          </a:xfrm>
          <a:prstGeom prst="rect">
            <a:avLst/>
          </a:prstGeom>
          <a:noFill/>
        </p:spPr>
        <p:txBody>
          <a:bodyPr wrap="square" rtlCol="0">
            <a:spAutoFit/>
          </a:bodyPr>
          <a:lstStyle/>
          <a:p>
            <a:pPr algn="r">
              <a:lnSpc>
                <a:spcPct val="150000"/>
              </a:lnSpc>
            </a:pP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1.</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额定电压：</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380V</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660V</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380/660V</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660/1140V</a:t>
            </a:r>
            <a:endPar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3" name="文本框 22"/>
          <p:cNvSpPr txBox="1"/>
          <p:nvPr>
            <p:custDataLst>
              <p:tags r:id="rId12"/>
            </p:custDataLst>
          </p:nvPr>
        </p:nvSpPr>
        <p:spPr>
          <a:xfrm>
            <a:off x="5983605" y="4318000"/>
            <a:ext cx="2016125" cy="737235"/>
          </a:xfrm>
          <a:prstGeom prst="rect">
            <a:avLst/>
          </a:prstGeom>
          <a:noFill/>
        </p:spPr>
        <p:txBody>
          <a:bodyPr wrap="square" rtlCol="0">
            <a:spAutoFit/>
          </a:bodyPr>
          <a:lstStyle/>
          <a:p>
            <a:pPr algn="l">
              <a:lnSpc>
                <a:spcPct val="150000"/>
              </a:lnSpc>
            </a:pP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4.</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冷却方式：</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IC411</a:t>
            </a:r>
            <a:endPar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a:p>
            <a:pPr algn="l">
              <a:lnSpc>
                <a:spcPct val="15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山东矿安机电有限公司</a:t>
            </a:r>
            <a:endPar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9" name="文本框 28"/>
          <p:cNvSpPr txBox="1"/>
          <p:nvPr>
            <p:custDataLst>
              <p:tags r:id="rId13"/>
            </p:custDataLst>
          </p:nvPr>
        </p:nvSpPr>
        <p:spPr>
          <a:xfrm>
            <a:off x="1757681" y="2578101"/>
            <a:ext cx="2703195" cy="737235"/>
          </a:xfrm>
          <a:prstGeom prst="rect">
            <a:avLst/>
          </a:prstGeom>
          <a:noFill/>
        </p:spPr>
        <p:txBody>
          <a:bodyPr wrap="square" rtlCol="0">
            <a:spAutoFit/>
          </a:bodyPr>
          <a:lstStyle/>
          <a:p>
            <a:pPr algn="r">
              <a:lnSpc>
                <a:spcPct val="150000"/>
              </a:lnSpc>
            </a:pP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2.</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额定频率：</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50Hz</a:t>
            </a:r>
            <a:endPar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a:p>
            <a:pPr algn="r">
              <a:lnSpc>
                <a:spcPct val="150000"/>
              </a:lnSpc>
            </a:pP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3.</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防护等级：</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IP55</a:t>
            </a:r>
            <a:endPar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0" name="文本框 29"/>
          <p:cNvSpPr txBox="1"/>
          <p:nvPr>
            <p:custDataLst>
              <p:tags r:id="rId14"/>
            </p:custDataLst>
          </p:nvPr>
        </p:nvSpPr>
        <p:spPr>
          <a:xfrm>
            <a:off x="4443096" y="1497331"/>
            <a:ext cx="2703195" cy="737235"/>
          </a:xfrm>
          <a:prstGeom prst="rect">
            <a:avLst/>
          </a:prstGeom>
          <a:noFill/>
        </p:spPr>
        <p:txBody>
          <a:bodyPr wrap="square" rtlCol="0">
            <a:spAutoFit/>
          </a:bodyPr>
          <a:lstStyle/>
          <a:p>
            <a:pPr algn="r">
              <a:lnSpc>
                <a:spcPct val="150000"/>
              </a:lnSpc>
            </a:pP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5.</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工作制：</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S1</a:t>
            </a:r>
            <a:endPar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a:p>
            <a:pPr algn="r">
              <a:lnSpc>
                <a:spcPct val="150000"/>
              </a:lnSpc>
            </a:pP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6.</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绝缘等级：</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F</a:t>
            </a:r>
            <a:endPar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1" name="文本框 30"/>
          <p:cNvSpPr txBox="1"/>
          <p:nvPr>
            <p:custDataLst>
              <p:tags r:id="rId15"/>
            </p:custDataLst>
          </p:nvPr>
        </p:nvSpPr>
        <p:spPr>
          <a:xfrm>
            <a:off x="8464551" y="3298826"/>
            <a:ext cx="2703195" cy="737235"/>
          </a:xfrm>
          <a:prstGeom prst="rect">
            <a:avLst/>
          </a:prstGeom>
          <a:noFill/>
        </p:spPr>
        <p:txBody>
          <a:bodyPr wrap="square" rtlCol="0">
            <a:spAutoFit/>
          </a:bodyPr>
          <a:lstStyle/>
          <a:p>
            <a:pPr algn="l">
              <a:lnSpc>
                <a:spcPct val="150000"/>
              </a:lnSpc>
            </a:pP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7.</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安装形式：</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IMB3</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IMB5</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IMB35</a:t>
            </a:r>
            <a:r>
              <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等</a:t>
            </a:r>
            <a:endParaRPr lang="zh-CN" altLang="en-US" sz="1400" b="1">
              <a:solidFill>
                <a:schemeClr val="tx1">
                  <a:lumMod val="75000"/>
                  <a:lumOff val="25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nvGrpSpPr>
          <p:cNvPr id="2" name="组合 1"/>
          <p:cNvGrpSpPr/>
          <p:nvPr/>
        </p:nvGrpSpPr>
        <p:grpSpPr>
          <a:xfrm>
            <a:off x="223520" y="118745"/>
            <a:ext cx="4220211" cy="558800"/>
            <a:chOff x="352" y="187"/>
            <a:chExt cx="6646" cy="880"/>
          </a:xfrm>
        </p:grpSpPr>
        <p:sp>
          <p:nvSpPr>
            <p:cNvPr id="27" name="任意多边形 26"/>
            <p:cNvSpPr/>
            <p:nvPr/>
          </p:nvSpPr>
          <p:spPr>
            <a:xfrm>
              <a:off x="352" y="187"/>
              <a:ext cx="880" cy="88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869" y="806"/>
                  </a:moveTo>
                  <a:lnTo>
                    <a:pt x="684" y="806"/>
                  </a:lnTo>
                  <a:lnTo>
                    <a:pt x="684" y="856"/>
                  </a:lnTo>
                  <a:lnTo>
                    <a:pt x="727" y="892"/>
                  </a:lnTo>
                  <a:lnTo>
                    <a:pt x="727" y="899"/>
                  </a:lnTo>
                  <a:lnTo>
                    <a:pt x="478" y="899"/>
                  </a:lnTo>
                  <a:lnTo>
                    <a:pt x="478" y="892"/>
                  </a:lnTo>
                  <a:lnTo>
                    <a:pt x="514" y="856"/>
                  </a:lnTo>
                  <a:lnTo>
                    <a:pt x="514" y="806"/>
                  </a:lnTo>
                  <a:lnTo>
                    <a:pt x="336" y="806"/>
                  </a:lnTo>
                  <a:cubicBezTo>
                    <a:pt x="322" y="807"/>
                    <a:pt x="307" y="789"/>
                    <a:pt x="308" y="778"/>
                  </a:cubicBezTo>
                  <a:lnTo>
                    <a:pt x="308" y="399"/>
                  </a:lnTo>
                  <a:cubicBezTo>
                    <a:pt x="307" y="377"/>
                    <a:pt x="325" y="370"/>
                    <a:pt x="336" y="370"/>
                  </a:cubicBezTo>
                  <a:lnTo>
                    <a:pt x="542" y="370"/>
                  </a:lnTo>
                  <a:lnTo>
                    <a:pt x="542" y="406"/>
                  </a:lnTo>
                  <a:lnTo>
                    <a:pt x="343" y="406"/>
                  </a:lnTo>
                  <a:lnTo>
                    <a:pt x="343" y="727"/>
                  </a:lnTo>
                  <a:lnTo>
                    <a:pt x="855" y="727"/>
                  </a:lnTo>
                  <a:lnTo>
                    <a:pt x="855" y="406"/>
                  </a:lnTo>
                  <a:lnTo>
                    <a:pt x="656" y="406"/>
                  </a:lnTo>
                  <a:lnTo>
                    <a:pt x="656" y="370"/>
                  </a:lnTo>
                  <a:lnTo>
                    <a:pt x="869" y="370"/>
                  </a:lnTo>
                  <a:cubicBezTo>
                    <a:pt x="883" y="369"/>
                    <a:pt x="898" y="381"/>
                    <a:pt x="897" y="399"/>
                  </a:cubicBezTo>
                  <a:lnTo>
                    <a:pt x="897" y="778"/>
                  </a:lnTo>
                  <a:cubicBezTo>
                    <a:pt x="898" y="792"/>
                    <a:pt x="880" y="807"/>
                    <a:pt x="869" y="806"/>
                  </a:cubicBezTo>
                  <a:close/>
                  <a:moveTo>
                    <a:pt x="699" y="492"/>
                  </a:moveTo>
                  <a:cubicBezTo>
                    <a:pt x="700" y="499"/>
                    <a:pt x="690" y="508"/>
                    <a:pt x="684" y="513"/>
                  </a:cubicBezTo>
                  <a:cubicBezTo>
                    <a:pt x="532" y="670"/>
                    <a:pt x="647" y="542"/>
                    <a:pt x="599" y="585"/>
                  </a:cubicBezTo>
                  <a:cubicBezTo>
                    <a:pt x="596" y="585"/>
                    <a:pt x="590" y="584"/>
                    <a:pt x="589" y="584"/>
                  </a:cubicBezTo>
                  <a:lnTo>
                    <a:pt x="588" y="583"/>
                  </a:lnTo>
                  <a:lnTo>
                    <a:pt x="587" y="582"/>
                  </a:lnTo>
                  <a:lnTo>
                    <a:pt x="586" y="581"/>
                  </a:lnTo>
                  <a:lnTo>
                    <a:pt x="586" y="580"/>
                  </a:lnTo>
                  <a:lnTo>
                    <a:pt x="586" y="579"/>
                  </a:lnTo>
                  <a:lnTo>
                    <a:pt x="585" y="578"/>
                  </a:lnTo>
                  <a:cubicBezTo>
                    <a:pt x="413" y="422"/>
                    <a:pt x="554" y="540"/>
                    <a:pt x="507" y="492"/>
                  </a:cubicBezTo>
                  <a:cubicBezTo>
                    <a:pt x="506" y="477"/>
                    <a:pt x="524" y="462"/>
                    <a:pt x="535" y="463"/>
                  </a:cubicBezTo>
                  <a:cubicBezTo>
                    <a:pt x="542" y="463"/>
                    <a:pt x="551" y="465"/>
                    <a:pt x="556" y="471"/>
                  </a:cubicBezTo>
                  <a:lnTo>
                    <a:pt x="570" y="492"/>
                  </a:lnTo>
                  <a:lnTo>
                    <a:pt x="570" y="356"/>
                  </a:lnTo>
                  <a:cubicBezTo>
                    <a:pt x="569" y="342"/>
                    <a:pt x="588" y="326"/>
                    <a:pt x="599" y="327"/>
                  </a:cubicBezTo>
                  <a:cubicBezTo>
                    <a:pt x="621" y="326"/>
                    <a:pt x="628" y="345"/>
                    <a:pt x="628" y="356"/>
                  </a:cubicBezTo>
                  <a:lnTo>
                    <a:pt x="628" y="492"/>
                  </a:lnTo>
                  <a:cubicBezTo>
                    <a:pt x="682" y="436"/>
                    <a:pt x="651" y="477"/>
                    <a:pt x="670" y="463"/>
                  </a:cubicBezTo>
                  <a:cubicBezTo>
                    <a:pt x="684" y="463"/>
                    <a:pt x="700" y="480"/>
                    <a:pt x="699" y="492"/>
                  </a:cubicBez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8" name="文本框 7"/>
            <p:cNvSpPr txBox="1"/>
            <p:nvPr/>
          </p:nvSpPr>
          <p:spPr>
            <a:xfrm>
              <a:off x="1232" y="439"/>
              <a:ext cx="5766" cy="628"/>
            </a:xfrm>
            <a:prstGeom prst="rect">
              <a:avLst/>
            </a:prstGeom>
            <a:noFill/>
          </p:spPr>
          <p:txBody>
            <a:bodyPr wrap="square" rtlCol="0">
              <a:spAutoFit/>
            </a:bodyPr>
            <a:lstStyle>
              <a:defPPr>
                <a:defRPr lang="zh-CN"/>
              </a:defPPr>
              <a:lvl1pPr algn="dist">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系列三相异步电机参数</a:t>
              </a:r>
              <a:endParaRPr lang="zh-CN" altLang="en-US" sz="2000" dirty="0">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left)">
                                      <p:cBhvr>
                                        <p:cTn id="59" dur="500"/>
                                        <p:tgtEl>
                                          <p:spTgt spid="5"/>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par>
                          <p:cTn id="70" fill="hold">
                            <p:stCondLst>
                              <p:cond delay="7000"/>
                            </p:stCondLst>
                            <p:childTnLst>
                              <p:par>
                                <p:cTn id="71" presetID="22" presetClass="entr" presetSubtype="4"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down)">
                                      <p:cBhvr>
                                        <p:cTn id="7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P spid="19" grpId="0" bldLvl="0" animBg="1"/>
      <p:bldP spid="20" grpId="0" bldLvl="0" animBg="1"/>
      <p:bldP spid="21" grpId="0" bldLvl="0" animBg="1"/>
      <p:bldP spid="22" grpId="0"/>
      <p:bldP spid="23" grpId="0"/>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custDataLst>
              <p:tags r:id="rId1"/>
            </p:custDataLst>
          </p:nvPr>
        </p:nvGrpSpPr>
        <p:grpSpPr>
          <a:xfrm>
            <a:off x="5740400" y="2280285"/>
            <a:ext cx="1407160" cy="1443990"/>
            <a:chOff x="9040" y="4000"/>
            <a:chExt cx="2216" cy="2274"/>
          </a:xfrm>
          <a:solidFill>
            <a:srgbClr val="B00005"/>
          </a:solidFill>
        </p:grpSpPr>
        <p:sp>
          <p:nvSpPr>
            <p:cNvPr id="2" name="Freeform 14"/>
            <p:cNvSpPr/>
            <p:nvPr>
              <p:custDataLst>
                <p:tags r:id="rId2"/>
              </p:custDataLst>
            </p:nvPr>
          </p:nvSpPr>
          <p:spPr bwMode="auto">
            <a:xfrm>
              <a:off x="9040" y="4000"/>
              <a:ext cx="2216" cy="2274"/>
            </a:xfrm>
            <a:custGeom>
              <a:avLst/>
              <a:gdLst/>
              <a:ahLst/>
              <a:cxnLst>
                <a:cxn ang="0">
                  <a:pos x="728" y="350"/>
                </a:cxn>
                <a:cxn ang="0">
                  <a:pos x="684" y="306"/>
                </a:cxn>
                <a:cxn ang="0">
                  <a:pos x="241" y="747"/>
                </a:cxn>
                <a:cxn ang="0">
                  <a:pos x="0" y="507"/>
                </a:cxn>
                <a:cxn ang="0">
                  <a:pos x="42" y="460"/>
                </a:cxn>
                <a:cxn ang="0">
                  <a:pos x="21" y="439"/>
                </a:cxn>
                <a:cxn ang="0">
                  <a:pos x="419" y="42"/>
                </a:cxn>
                <a:cxn ang="0">
                  <a:pos x="377" y="0"/>
                </a:cxn>
                <a:cxn ang="0">
                  <a:pos x="728" y="0"/>
                </a:cxn>
                <a:cxn ang="0">
                  <a:pos x="728" y="350"/>
                </a:cxn>
              </a:cxnLst>
              <a:rect l="0" t="0" r="r" b="b"/>
              <a:pathLst>
                <a:path w="728" h="747">
                  <a:moveTo>
                    <a:pt x="728" y="350"/>
                  </a:moveTo>
                  <a:lnTo>
                    <a:pt x="684" y="306"/>
                  </a:lnTo>
                  <a:lnTo>
                    <a:pt x="241" y="747"/>
                  </a:lnTo>
                  <a:lnTo>
                    <a:pt x="0" y="507"/>
                  </a:lnTo>
                  <a:lnTo>
                    <a:pt x="42" y="460"/>
                  </a:lnTo>
                  <a:lnTo>
                    <a:pt x="21" y="439"/>
                  </a:lnTo>
                  <a:lnTo>
                    <a:pt x="419" y="42"/>
                  </a:lnTo>
                  <a:lnTo>
                    <a:pt x="377" y="0"/>
                  </a:lnTo>
                  <a:lnTo>
                    <a:pt x="728" y="0"/>
                  </a:lnTo>
                  <a:lnTo>
                    <a:pt x="728" y="350"/>
                  </a:lnTo>
                  <a:close/>
                </a:path>
              </a:pathLst>
            </a:custGeom>
            <a:grpFill/>
            <a:ln w="9525">
              <a:noFill/>
              <a:round/>
            </a:ln>
          </p:spPr>
          <p:txBody>
            <a:bodyPr vert="horz" wrap="square" lIns="111330" tIns="55665" rIns="111330" bIns="55665" numCol="1" anchor="t" anchorCtr="0" compatLnSpc="1"/>
            <a:lstStyle/>
            <a:p>
              <a:pPr>
                <a:lnSpc>
                  <a:spcPct val="120000"/>
                </a:lnSpc>
              </a:pPr>
              <a:endParaRPr lang="en-US" sz="1600" dirty="0">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8" name="Text Placeholder 3"/>
            <p:cNvSpPr txBox="1"/>
            <p:nvPr>
              <p:custDataLst>
                <p:tags r:id="rId3"/>
              </p:custDataLst>
            </p:nvPr>
          </p:nvSpPr>
          <p:spPr>
            <a:xfrm rot="18997969">
              <a:off x="10507" y="4358"/>
              <a:ext cx="200" cy="464"/>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3155">
                <a:lnSpc>
                  <a:spcPct val="120000"/>
                </a:lnSpc>
                <a:spcBef>
                  <a:spcPct val="20000"/>
                </a:spcBef>
                <a:defRPr/>
              </a:pPr>
              <a:endParaRPr lang="en-US" sz="1600" b="0" dirty="0">
                <a:solidFill>
                  <a:schemeClr val="bg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sp>
        <p:nvSpPr>
          <p:cNvPr id="3" name="Freeform 12"/>
          <p:cNvSpPr/>
          <p:nvPr>
            <p:custDataLst>
              <p:tags r:id="rId4"/>
            </p:custDataLst>
          </p:nvPr>
        </p:nvSpPr>
        <p:spPr bwMode="auto">
          <a:xfrm>
            <a:off x="5048250" y="1385570"/>
            <a:ext cx="1407160" cy="1453515"/>
          </a:xfrm>
          <a:custGeom>
            <a:avLst/>
            <a:gdLst/>
            <a:ahLst/>
            <a:cxnLst>
              <a:cxn ang="0">
                <a:pos x="313" y="41"/>
              </a:cxn>
              <a:cxn ang="0">
                <a:pos x="709" y="437"/>
              </a:cxn>
              <a:cxn ang="0">
                <a:pos x="682" y="463"/>
              </a:cxn>
              <a:cxn ang="0">
                <a:pos x="728" y="509"/>
              </a:cxn>
              <a:cxn ang="0">
                <a:pos x="483" y="752"/>
              </a:cxn>
              <a:cxn ang="0">
                <a:pos x="41" y="312"/>
              </a:cxn>
              <a:cxn ang="0">
                <a:pos x="0" y="352"/>
              </a:cxn>
              <a:cxn ang="0">
                <a:pos x="0" y="0"/>
              </a:cxn>
              <a:cxn ang="0">
                <a:pos x="349" y="0"/>
              </a:cxn>
              <a:cxn ang="0">
                <a:pos x="313" y="41"/>
              </a:cxn>
            </a:cxnLst>
            <a:rect l="0" t="0" r="r" b="b"/>
            <a:pathLst>
              <a:path w="728" h="752">
                <a:moveTo>
                  <a:pt x="313" y="41"/>
                </a:moveTo>
                <a:lnTo>
                  <a:pt x="709" y="437"/>
                </a:lnTo>
                <a:lnTo>
                  <a:pt x="682" y="463"/>
                </a:lnTo>
                <a:lnTo>
                  <a:pt x="728" y="509"/>
                </a:lnTo>
                <a:lnTo>
                  <a:pt x="483" y="752"/>
                </a:lnTo>
                <a:lnTo>
                  <a:pt x="41" y="312"/>
                </a:lnTo>
                <a:lnTo>
                  <a:pt x="0" y="352"/>
                </a:lnTo>
                <a:lnTo>
                  <a:pt x="0" y="0"/>
                </a:lnTo>
                <a:lnTo>
                  <a:pt x="349" y="0"/>
                </a:lnTo>
                <a:lnTo>
                  <a:pt x="313" y="41"/>
                </a:lnTo>
                <a:close/>
              </a:path>
            </a:pathLst>
          </a:custGeom>
          <a:solidFill>
            <a:srgbClr val="083E7D"/>
          </a:solidFill>
          <a:ln w="9525">
            <a:noFill/>
            <a:round/>
          </a:ln>
        </p:spPr>
        <p:txBody>
          <a:bodyPr vert="horz" wrap="square" lIns="111330" tIns="55665" rIns="111330" bIns="55665" numCol="1" anchor="t" anchorCtr="0" compatLnSpc="1"/>
          <a:lstStyle/>
          <a:p>
            <a:pPr>
              <a:lnSpc>
                <a:spcPct val="120000"/>
              </a:lnSpc>
            </a:pPr>
            <a:endParaRPr lang="en-US" sz="1600" dirty="0">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4" name="Freeform 13"/>
          <p:cNvSpPr/>
          <p:nvPr>
            <p:custDataLst>
              <p:tags r:id="rId5"/>
            </p:custDataLst>
          </p:nvPr>
        </p:nvSpPr>
        <p:spPr bwMode="auto">
          <a:xfrm>
            <a:off x="5044440" y="3157855"/>
            <a:ext cx="1420495" cy="1464945"/>
          </a:xfrm>
          <a:custGeom>
            <a:avLst/>
            <a:gdLst/>
            <a:ahLst/>
            <a:cxnLst>
              <a:cxn ang="0">
                <a:pos x="316" y="49"/>
              </a:cxn>
              <a:cxn ang="0">
                <a:pos x="711" y="442"/>
              </a:cxn>
              <a:cxn ang="0">
                <a:pos x="686" y="465"/>
              </a:cxn>
              <a:cxn ang="0">
                <a:pos x="735" y="514"/>
              </a:cxn>
              <a:cxn ang="0">
                <a:pos x="493" y="758"/>
              </a:cxn>
              <a:cxn ang="0">
                <a:pos x="49" y="316"/>
              </a:cxn>
              <a:cxn ang="0">
                <a:pos x="0" y="363"/>
              </a:cxn>
              <a:cxn ang="0">
                <a:pos x="0" y="0"/>
              </a:cxn>
              <a:cxn ang="0">
                <a:pos x="364" y="0"/>
              </a:cxn>
              <a:cxn ang="0">
                <a:pos x="316" y="49"/>
              </a:cxn>
            </a:cxnLst>
            <a:rect l="0" t="0" r="r" b="b"/>
            <a:pathLst>
              <a:path w="735" h="758">
                <a:moveTo>
                  <a:pt x="316" y="49"/>
                </a:moveTo>
                <a:lnTo>
                  <a:pt x="711" y="442"/>
                </a:lnTo>
                <a:lnTo>
                  <a:pt x="686" y="465"/>
                </a:lnTo>
                <a:lnTo>
                  <a:pt x="735" y="514"/>
                </a:lnTo>
                <a:lnTo>
                  <a:pt x="493" y="758"/>
                </a:lnTo>
                <a:lnTo>
                  <a:pt x="49" y="316"/>
                </a:lnTo>
                <a:lnTo>
                  <a:pt x="0" y="363"/>
                </a:lnTo>
                <a:lnTo>
                  <a:pt x="0" y="0"/>
                </a:lnTo>
                <a:lnTo>
                  <a:pt x="364" y="0"/>
                </a:lnTo>
                <a:lnTo>
                  <a:pt x="316" y="49"/>
                </a:lnTo>
                <a:close/>
              </a:path>
            </a:pathLst>
          </a:custGeom>
          <a:solidFill>
            <a:srgbClr val="083E7D"/>
          </a:solidFill>
          <a:ln w="9525">
            <a:noFill/>
            <a:round/>
          </a:ln>
        </p:spPr>
        <p:txBody>
          <a:bodyPr vert="horz" wrap="square" lIns="111330" tIns="55665" rIns="111330" bIns="55665" numCol="1" anchor="t" anchorCtr="0" compatLnSpc="1"/>
          <a:lstStyle/>
          <a:p>
            <a:pPr>
              <a:lnSpc>
                <a:spcPct val="120000"/>
              </a:lnSpc>
            </a:pPr>
            <a:endParaRPr lang="en-US" sz="1600" dirty="0">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65" name="Freeform 517"/>
          <p:cNvSpPr>
            <a:spLocks noEditPoints="1"/>
          </p:cNvSpPr>
          <p:nvPr>
            <p:custDataLst>
              <p:tags r:id="rId6"/>
            </p:custDataLst>
          </p:nvPr>
        </p:nvSpPr>
        <p:spPr bwMode="auto">
          <a:xfrm>
            <a:off x="7290437" y="4180207"/>
            <a:ext cx="379095" cy="316865"/>
          </a:xfrm>
          <a:custGeom>
            <a:avLst/>
            <a:gdLst>
              <a:gd name="T0" fmla="*/ 74 w 122"/>
              <a:gd name="T1" fmla="*/ 17 h 102"/>
              <a:gd name="T2" fmla="*/ 84 w 122"/>
              <a:gd name="T3" fmla="*/ 34 h 102"/>
              <a:gd name="T4" fmla="*/ 92 w 122"/>
              <a:gd name="T5" fmla="*/ 35 h 102"/>
              <a:gd name="T6" fmla="*/ 110 w 122"/>
              <a:gd name="T7" fmla="*/ 17 h 102"/>
              <a:gd name="T8" fmla="*/ 92 w 122"/>
              <a:gd name="T9" fmla="*/ 0 h 102"/>
              <a:gd name="T10" fmla="*/ 74 w 122"/>
              <a:gd name="T11" fmla="*/ 17 h 102"/>
              <a:gd name="T12" fmla="*/ 62 w 122"/>
              <a:gd name="T13" fmla="*/ 54 h 102"/>
              <a:gd name="T14" fmla="*/ 80 w 122"/>
              <a:gd name="T15" fmla="*/ 36 h 102"/>
              <a:gd name="T16" fmla="*/ 62 w 122"/>
              <a:gd name="T17" fmla="*/ 18 h 102"/>
              <a:gd name="T18" fmla="*/ 44 w 122"/>
              <a:gd name="T19" fmla="*/ 36 h 102"/>
              <a:gd name="T20" fmla="*/ 62 w 122"/>
              <a:gd name="T21" fmla="*/ 54 h 102"/>
              <a:gd name="T22" fmla="*/ 70 w 122"/>
              <a:gd name="T23" fmla="*/ 55 h 102"/>
              <a:gd name="T24" fmla="*/ 55 w 122"/>
              <a:gd name="T25" fmla="*/ 55 h 102"/>
              <a:gd name="T26" fmla="*/ 32 w 122"/>
              <a:gd name="T27" fmla="*/ 78 h 102"/>
              <a:gd name="T28" fmla="*/ 32 w 122"/>
              <a:gd name="T29" fmla="*/ 97 h 102"/>
              <a:gd name="T30" fmla="*/ 32 w 122"/>
              <a:gd name="T31" fmla="*/ 97 h 102"/>
              <a:gd name="T32" fmla="*/ 33 w 122"/>
              <a:gd name="T33" fmla="*/ 97 h 102"/>
              <a:gd name="T34" fmla="*/ 64 w 122"/>
              <a:gd name="T35" fmla="*/ 102 h 102"/>
              <a:gd name="T36" fmla="*/ 91 w 122"/>
              <a:gd name="T37" fmla="*/ 97 h 102"/>
              <a:gd name="T38" fmla="*/ 93 w 122"/>
              <a:gd name="T39" fmla="*/ 97 h 102"/>
              <a:gd name="T40" fmla="*/ 93 w 122"/>
              <a:gd name="T41" fmla="*/ 97 h 102"/>
              <a:gd name="T42" fmla="*/ 93 w 122"/>
              <a:gd name="T43" fmla="*/ 78 h 102"/>
              <a:gd name="T44" fmla="*/ 70 w 122"/>
              <a:gd name="T45" fmla="*/ 55 h 102"/>
              <a:gd name="T46" fmla="*/ 99 w 122"/>
              <a:gd name="T47" fmla="*/ 37 h 102"/>
              <a:gd name="T48" fmla="*/ 84 w 122"/>
              <a:gd name="T49" fmla="*/ 37 h 102"/>
              <a:gd name="T50" fmla="*/ 78 w 122"/>
              <a:gd name="T51" fmla="*/ 52 h 102"/>
              <a:gd name="T52" fmla="*/ 97 w 122"/>
              <a:gd name="T53" fmla="*/ 78 h 102"/>
              <a:gd name="T54" fmla="*/ 97 w 122"/>
              <a:gd name="T55" fmla="*/ 84 h 102"/>
              <a:gd name="T56" fmla="*/ 121 w 122"/>
              <a:gd name="T57" fmla="*/ 79 h 102"/>
              <a:gd name="T58" fmla="*/ 122 w 122"/>
              <a:gd name="T59" fmla="*/ 78 h 102"/>
              <a:gd name="T60" fmla="*/ 122 w 122"/>
              <a:gd name="T61" fmla="*/ 78 h 102"/>
              <a:gd name="T62" fmla="*/ 122 w 122"/>
              <a:gd name="T63" fmla="*/ 59 h 102"/>
              <a:gd name="T64" fmla="*/ 99 w 122"/>
              <a:gd name="T65" fmla="*/ 37 h 102"/>
              <a:gd name="T66" fmla="*/ 31 w 122"/>
              <a:gd name="T67" fmla="*/ 35 h 102"/>
              <a:gd name="T68" fmla="*/ 40 w 122"/>
              <a:gd name="T69" fmla="*/ 33 h 102"/>
              <a:gd name="T70" fmla="*/ 49 w 122"/>
              <a:gd name="T71" fmla="*/ 18 h 102"/>
              <a:gd name="T72" fmla="*/ 49 w 122"/>
              <a:gd name="T73" fmla="*/ 17 h 102"/>
              <a:gd name="T74" fmla="*/ 31 w 122"/>
              <a:gd name="T75" fmla="*/ 0 h 102"/>
              <a:gd name="T76" fmla="*/ 13 w 122"/>
              <a:gd name="T77" fmla="*/ 17 h 102"/>
              <a:gd name="T78" fmla="*/ 31 w 122"/>
              <a:gd name="T79" fmla="*/ 35 h 102"/>
              <a:gd name="T80" fmla="*/ 47 w 122"/>
              <a:gd name="T81" fmla="*/ 52 h 102"/>
              <a:gd name="T82" fmla="*/ 40 w 122"/>
              <a:gd name="T83" fmla="*/ 37 h 102"/>
              <a:gd name="T84" fmla="*/ 38 w 122"/>
              <a:gd name="T85" fmla="*/ 37 h 102"/>
              <a:gd name="T86" fmla="*/ 23 w 122"/>
              <a:gd name="T87" fmla="*/ 37 h 102"/>
              <a:gd name="T88" fmla="*/ 0 w 122"/>
              <a:gd name="T89" fmla="*/ 59 h 102"/>
              <a:gd name="T90" fmla="*/ 0 w 122"/>
              <a:gd name="T91" fmla="*/ 78 h 102"/>
              <a:gd name="T92" fmla="*/ 0 w 122"/>
              <a:gd name="T93" fmla="*/ 78 h 102"/>
              <a:gd name="T94" fmla="*/ 2 w 122"/>
              <a:gd name="T95" fmla="*/ 79 h 102"/>
              <a:gd name="T96" fmla="*/ 27 w 122"/>
              <a:gd name="T97" fmla="*/ 84 h 102"/>
              <a:gd name="T98" fmla="*/ 27 w 122"/>
              <a:gd name="T99" fmla="*/ 78 h 102"/>
              <a:gd name="T100" fmla="*/ 47 w 122"/>
              <a:gd name="T101" fmla="*/ 5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2" h="102">
                <a:moveTo>
                  <a:pt x="74" y="17"/>
                </a:moveTo>
                <a:cubicBezTo>
                  <a:pt x="80" y="21"/>
                  <a:pt x="84" y="27"/>
                  <a:pt x="84" y="34"/>
                </a:cubicBezTo>
                <a:cubicBezTo>
                  <a:pt x="87" y="35"/>
                  <a:pt x="89" y="35"/>
                  <a:pt x="92" y="35"/>
                </a:cubicBezTo>
                <a:cubicBezTo>
                  <a:pt x="102" y="35"/>
                  <a:pt x="110" y="27"/>
                  <a:pt x="110" y="17"/>
                </a:cubicBezTo>
                <a:cubicBezTo>
                  <a:pt x="110" y="8"/>
                  <a:pt x="102" y="0"/>
                  <a:pt x="92" y="0"/>
                </a:cubicBezTo>
                <a:cubicBezTo>
                  <a:pt x="82" y="0"/>
                  <a:pt x="74" y="7"/>
                  <a:pt x="74" y="17"/>
                </a:cubicBezTo>
                <a:moveTo>
                  <a:pt x="62" y="54"/>
                </a:moveTo>
                <a:cubicBezTo>
                  <a:pt x="72" y="54"/>
                  <a:pt x="80" y="46"/>
                  <a:pt x="80" y="36"/>
                </a:cubicBezTo>
                <a:cubicBezTo>
                  <a:pt x="80" y="26"/>
                  <a:pt x="72" y="18"/>
                  <a:pt x="62" y="18"/>
                </a:cubicBezTo>
                <a:cubicBezTo>
                  <a:pt x="52" y="18"/>
                  <a:pt x="44" y="26"/>
                  <a:pt x="44" y="36"/>
                </a:cubicBezTo>
                <a:cubicBezTo>
                  <a:pt x="44" y="46"/>
                  <a:pt x="52" y="54"/>
                  <a:pt x="62" y="54"/>
                </a:cubicBezTo>
                <a:moveTo>
                  <a:pt x="70" y="55"/>
                </a:moveTo>
                <a:cubicBezTo>
                  <a:pt x="55" y="55"/>
                  <a:pt x="55" y="55"/>
                  <a:pt x="55" y="55"/>
                </a:cubicBezTo>
                <a:cubicBezTo>
                  <a:pt x="42" y="55"/>
                  <a:pt x="32" y="65"/>
                  <a:pt x="32" y="78"/>
                </a:cubicBezTo>
                <a:cubicBezTo>
                  <a:pt x="32" y="97"/>
                  <a:pt x="32" y="97"/>
                  <a:pt x="32" y="97"/>
                </a:cubicBezTo>
                <a:cubicBezTo>
                  <a:pt x="32" y="97"/>
                  <a:pt x="32" y="97"/>
                  <a:pt x="32" y="97"/>
                </a:cubicBezTo>
                <a:cubicBezTo>
                  <a:pt x="33" y="97"/>
                  <a:pt x="33" y="97"/>
                  <a:pt x="33" y="97"/>
                </a:cubicBezTo>
                <a:cubicBezTo>
                  <a:pt x="45" y="101"/>
                  <a:pt x="56" y="102"/>
                  <a:pt x="64" y="102"/>
                </a:cubicBezTo>
                <a:cubicBezTo>
                  <a:pt x="81" y="102"/>
                  <a:pt x="91" y="97"/>
                  <a:pt x="91" y="97"/>
                </a:cubicBezTo>
                <a:cubicBezTo>
                  <a:pt x="93" y="97"/>
                  <a:pt x="93" y="97"/>
                  <a:pt x="93" y="97"/>
                </a:cubicBezTo>
                <a:cubicBezTo>
                  <a:pt x="93" y="97"/>
                  <a:pt x="93" y="97"/>
                  <a:pt x="93" y="97"/>
                </a:cubicBezTo>
                <a:cubicBezTo>
                  <a:pt x="93" y="78"/>
                  <a:pt x="93" y="78"/>
                  <a:pt x="93" y="78"/>
                </a:cubicBezTo>
                <a:cubicBezTo>
                  <a:pt x="93" y="65"/>
                  <a:pt x="82" y="55"/>
                  <a:pt x="70" y="55"/>
                </a:cubicBezTo>
                <a:moveTo>
                  <a:pt x="99" y="37"/>
                </a:moveTo>
                <a:cubicBezTo>
                  <a:pt x="84" y="37"/>
                  <a:pt x="84" y="37"/>
                  <a:pt x="84" y="37"/>
                </a:cubicBezTo>
                <a:cubicBezTo>
                  <a:pt x="84" y="43"/>
                  <a:pt x="82" y="48"/>
                  <a:pt x="78" y="52"/>
                </a:cubicBezTo>
                <a:cubicBezTo>
                  <a:pt x="89" y="55"/>
                  <a:pt x="97" y="66"/>
                  <a:pt x="97" y="78"/>
                </a:cubicBezTo>
                <a:cubicBezTo>
                  <a:pt x="97" y="84"/>
                  <a:pt x="97" y="84"/>
                  <a:pt x="97" y="84"/>
                </a:cubicBezTo>
                <a:cubicBezTo>
                  <a:pt x="112" y="83"/>
                  <a:pt x="120" y="79"/>
                  <a:pt x="121" y="79"/>
                </a:cubicBezTo>
                <a:cubicBezTo>
                  <a:pt x="122" y="78"/>
                  <a:pt x="122" y="78"/>
                  <a:pt x="122" y="78"/>
                </a:cubicBezTo>
                <a:cubicBezTo>
                  <a:pt x="122" y="78"/>
                  <a:pt x="122" y="78"/>
                  <a:pt x="122" y="78"/>
                </a:cubicBezTo>
                <a:cubicBezTo>
                  <a:pt x="122" y="59"/>
                  <a:pt x="122" y="59"/>
                  <a:pt x="122" y="59"/>
                </a:cubicBezTo>
                <a:cubicBezTo>
                  <a:pt x="122" y="47"/>
                  <a:pt x="112" y="37"/>
                  <a:pt x="99" y="37"/>
                </a:cubicBezTo>
                <a:moveTo>
                  <a:pt x="31" y="35"/>
                </a:moveTo>
                <a:cubicBezTo>
                  <a:pt x="34" y="35"/>
                  <a:pt x="38" y="34"/>
                  <a:pt x="40" y="33"/>
                </a:cubicBezTo>
                <a:cubicBezTo>
                  <a:pt x="41" y="27"/>
                  <a:pt x="44" y="22"/>
                  <a:pt x="49" y="18"/>
                </a:cubicBezTo>
                <a:cubicBezTo>
                  <a:pt x="49" y="18"/>
                  <a:pt x="49" y="18"/>
                  <a:pt x="49" y="17"/>
                </a:cubicBezTo>
                <a:cubicBezTo>
                  <a:pt x="49" y="8"/>
                  <a:pt x="41" y="0"/>
                  <a:pt x="31" y="0"/>
                </a:cubicBezTo>
                <a:cubicBezTo>
                  <a:pt x="21" y="0"/>
                  <a:pt x="13" y="8"/>
                  <a:pt x="13" y="17"/>
                </a:cubicBezTo>
                <a:cubicBezTo>
                  <a:pt x="13" y="27"/>
                  <a:pt x="21" y="35"/>
                  <a:pt x="31" y="35"/>
                </a:cubicBezTo>
                <a:moveTo>
                  <a:pt x="47" y="52"/>
                </a:moveTo>
                <a:cubicBezTo>
                  <a:pt x="43" y="48"/>
                  <a:pt x="40" y="43"/>
                  <a:pt x="40" y="37"/>
                </a:cubicBezTo>
                <a:cubicBezTo>
                  <a:pt x="40" y="37"/>
                  <a:pt x="39" y="37"/>
                  <a:pt x="38" y="37"/>
                </a:cubicBezTo>
                <a:cubicBezTo>
                  <a:pt x="23" y="37"/>
                  <a:pt x="23" y="37"/>
                  <a:pt x="23" y="37"/>
                </a:cubicBezTo>
                <a:cubicBezTo>
                  <a:pt x="11" y="37"/>
                  <a:pt x="0" y="47"/>
                  <a:pt x="0" y="59"/>
                </a:cubicBezTo>
                <a:cubicBezTo>
                  <a:pt x="0" y="78"/>
                  <a:pt x="0" y="78"/>
                  <a:pt x="0" y="78"/>
                </a:cubicBezTo>
                <a:cubicBezTo>
                  <a:pt x="0" y="78"/>
                  <a:pt x="0" y="78"/>
                  <a:pt x="0" y="78"/>
                </a:cubicBezTo>
                <a:cubicBezTo>
                  <a:pt x="2" y="79"/>
                  <a:pt x="2" y="79"/>
                  <a:pt x="2" y="79"/>
                </a:cubicBezTo>
                <a:cubicBezTo>
                  <a:pt x="11" y="82"/>
                  <a:pt x="20" y="83"/>
                  <a:pt x="27" y="84"/>
                </a:cubicBezTo>
                <a:cubicBezTo>
                  <a:pt x="27" y="78"/>
                  <a:pt x="27" y="78"/>
                  <a:pt x="27" y="78"/>
                </a:cubicBezTo>
                <a:cubicBezTo>
                  <a:pt x="27" y="66"/>
                  <a:pt x="36" y="55"/>
                  <a:pt x="47" y="52"/>
                </a:cubicBezTo>
              </a:path>
            </a:pathLst>
          </a:custGeom>
          <a:solidFill>
            <a:srgbClr val="B00005"/>
          </a:solidFill>
          <a:ln>
            <a:noFill/>
          </a:ln>
        </p:spPr>
        <p:txBody>
          <a:bodyPr vert="horz" wrap="square" lIns="91440" tIns="45720" rIns="91440" bIns="45720" numCol="1" anchor="t" anchorCtr="0" compatLnSpc="1"/>
          <a:lstStyle/>
          <a:p>
            <a:endParaRPr lang="en-GB" sz="400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nvGrpSpPr>
          <p:cNvPr id="19" name="组合 18"/>
          <p:cNvGrpSpPr/>
          <p:nvPr>
            <p:custDataLst>
              <p:tags r:id="rId7"/>
            </p:custDataLst>
          </p:nvPr>
        </p:nvGrpSpPr>
        <p:grpSpPr>
          <a:xfrm>
            <a:off x="5436869" y="4043047"/>
            <a:ext cx="1710691" cy="2265045"/>
            <a:chOff x="8562" y="6776"/>
            <a:chExt cx="2694" cy="3567"/>
          </a:xfrm>
          <a:solidFill>
            <a:srgbClr val="B00005"/>
          </a:solidFill>
        </p:grpSpPr>
        <p:sp>
          <p:nvSpPr>
            <p:cNvPr id="13" name="Freeform 11"/>
            <p:cNvSpPr/>
            <p:nvPr/>
          </p:nvSpPr>
          <p:spPr bwMode="auto">
            <a:xfrm>
              <a:off x="8562" y="6776"/>
              <a:ext cx="2694" cy="3567"/>
            </a:xfrm>
            <a:custGeom>
              <a:avLst/>
              <a:gdLst/>
              <a:ahLst/>
              <a:cxnLst>
                <a:cxn ang="0">
                  <a:pos x="885" y="361"/>
                </a:cxn>
                <a:cxn ang="0">
                  <a:pos x="840" y="315"/>
                </a:cxn>
                <a:cxn ang="0">
                  <a:pos x="379" y="777"/>
                </a:cxn>
                <a:cxn ang="0">
                  <a:pos x="379" y="1172"/>
                </a:cxn>
                <a:cxn ang="0">
                  <a:pos x="0" y="1172"/>
                </a:cxn>
                <a:cxn ang="0">
                  <a:pos x="0" y="620"/>
                </a:cxn>
                <a:cxn ang="0">
                  <a:pos x="572" y="49"/>
                </a:cxn>
                <a:cxn ang="0">
                  <a:pos x="523" y="0"/>
                </a:cxn>
                <a:cxn ang="0">
                  <a:pos x="885" y="0"/>
                </a:cxn>
                <a:cxn ang="0">
                  <a:pos x="885" y="361"/>
                </a:cxn>
              </a:cxnLst>
              <a:rect l="0" t="0" r="r" b="b"/>
              <a:pathLst>
                <a:path w="885" h="1172">
                  <a:moveTo>
                    <a:pt x="885" y="361"/>
                  </a:moveTo>
                  <a:lnTo>
                    <a:pt x="840" y="315"/>
                  </a:lnTo>
                  <a:lnTo>
                    <a:pt x="379" y="777"/>
                  </a:lnTo>
                  <a:lnTo>
                    <a:pt x="379" y="1172"/>
                  </a:lnTo>
                  <a:lnTo>
                    <a:pt x="0" y="1172"/>
                  </a:lnTo>
                  <a:lnTo>
                    <a:pt x="0" y="620"/>
                  </a:lnTo>
                  <a:lnTo>
                    <a:pt x="572" y="49"/>
                  </a:lnTo>
                  <a:lnTo>
                    <a:pt x="523" y="0"/>
                  </a:lnTo>
                  <a:lnTo>
                    <a:pt x="885" y="0"/>
                  </a:lnTo>
                  <a:lnTo>
                    <a:pt x="885" y="361"/>
                  </a:lnTo>
                  <a:close/>
                </a:path>
              </a:pathLst>
            </a:custGeom>
            <a:grpFill/>
            <a:ln w="9525">
              <a:noFill/>
              <a:round/>
            </a:ln>
          </p:spPr>
          <p:txBody>
            <a:bodyPr vert="horz" wrap="square" lIns="111330" tIns="55665" rIns="111330" bIns="55665" numCol="1" anchor="t" anchorCtr="0" compatLnSpc="1"/>
            <a:lstStyle/>
            <a:p>
              <a:pPr>
                <a:lnSpc>
                  <a:spcPct val="120000"/>
                </a:lnSpc>
              </a:pPr>
              <a:endParaRPr lang="en-US" sz="800" dirty="0">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4" name="Text Placeholder 3"/>
            <p:cNvSpPr txBox="1"/>
            <p:nvPr>
              <p:custDataLst>
                <p:tags r:id="rId8"/>
              </p:custDataLst>
            </p:nvPr>
          </p:nvSpPr>
          <p:spPr>
            <a:xfrm rot="19086412">
              <a:off x="10535" y="7153"/>
              <a:ext cx="200" cy="464"/>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3155">
                <a:lnSpc>
                  <a:spcPct val="120000"/>
                </a:lnSpc>
                <a:spcBef>
                  <a:spcPct val="20000"/>
                </a:spcBef>
                <a:defRPr/>
              </a:pPr>
              <a:endParaRPr lang="en-US" sz="1600" b="0" dirty="0">
                <a:solidFill>
                  <a:schemeClr val="bg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71" name="Freeform 70"/>
            <p:cNvSpPr>
              <a:spLocks noEditPoints="1"/>
            </p:cNvSpPr>
            <p:nvPr/>
          </p:nvSpPr>
          <p:spPr bwMode="auto">
            <a:xfrm>
              <a:off x="8876" y="9370"/>
              <a:ext cx="720" cy="691"/>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prstClr val="black"/>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sp>
        <p:nvSpPr>
          <p:cNvPr id="66" name="Freeform 65"/>
          <p:cNvSpPr>
            <a:spLocks noEditPoints="1"/>
          </p:cNvSpPr>
          <p:nvPr>
            <p:custDataLst>
              <p:tags r:id="rId9"/>
            </p:custDataLst>
          </p:nvPr>
        </p:nvSpPr>
        <p:spPr bwMode="auto">
          <a:xfrm>
            <a:off x="4623437" y="3293112"/>
            <a:ext cx="347345" cy="384175"/>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rgbClr val="083E7D"/>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prstClr val="black"/>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60" name="Freeform 116"/>
          <p:cNvSpPr>
            <a:spLocks noEditPoints="1"/>
          </p:cNvSpPr>
          <p:nvPr>
            <p:custDataLst>
              <p:tags r:id="rId10"/>
            </p:custDataLst>
          </p:nvPr>
        </p:nvSpPr>
        <p:spPr bwMode="auto">
          <a:xfrm>
            <a:off x="7259962" y="2413594"/>
            <a:ext cx="409735" cy="33043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B00005"/>
          </a:solidFill>
          <a:ln w="9525">
            <a:noFill/>
            <a:round/>
          </a:ln>
        </p:spPr>
        <p:txBody>
          <a:bodyPr vert="horz" wrap="square" lIns="121920" tIns="60960" rIns="121920" bIns="60960" numCol="1" anchor="t" anchorCtr="0" compatLnSpc="1"/>
          <a:lstStyle/>
          <a:p>
            <a:endParaRPr lang="en-US" sz="2800">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053" name="Freeform 29"/>
          <p:cNvSpPr>
            <a:spLocks noEditPoints="1"/>
          </p:cNvSpPr>
          <p:nvPr>
            <p:custDataLst>
              <p:tags r:id="rId11"/>
            </p:custDataLst>
          </p:nvPr>
        </p:nvSpPr>
        <p:spPr bwMode="auto">
          <a:xfrm>
            <a:off x="4623385" y="1535166"/>
            <a:ext cx="297659" cy="308726"/>
          </a:xfrm>
          <a:custGeom>
            <a:avLst/>
            <a:gdLst/>
            <a:ahLst/>
            <a:cxnLst>
              <a:cxn ang="0">
                <a:pos x="0" y="0"/>
              </a:cxn>
              <a:cxn ang="0">
                <a:pos x="0" y="382"/>
              </a:cxn>
              <a:cxn ang="0">
                <a:pos x="286" y="382"/>
              </a:cxn>
              <a:cxn ang="0">
                <a:pos x="420" y="530"/>
              </a:cxn>
              <a:cxn ang="0">
                <a:pos x="420" y="382"/>
              </a:cxn>
              <a:cxn ang="0">
                <a:pos x="511" y="382"/>
              </a:cxn>
              <a:cxn ang="0">
                <a:pos x="511" y="0"/>
              </a:cxn>
              <a:cxn ang="0">
                <a:pos x="0" y="0"/>
              </a:cxn>
              <a:cxn ang="0">
                <a:pos x="0" y="0"/>
              </a:cxn>
              <a:cxn ang="0">
                <a:pos x="0" y="0"/>
              </a:cxn>
            </a:cxnLst>
            <a:rect l="0" t="0" r="r" b="b"/>
            <a:pathLst>
              <a:path w="511" h="530">
                <a:moveTo>
                  <a:pt x="0" y="0"/>
                </a:moveTo>
                <a:lnTo>
                  <a:pt x="0" y="382"/>
                </a:lnTo>
                <a:lnTo>
                  <a:pt x="286" y="382"/>
                </a:lnTo>
                <a:lnTo>
                  <a:pt x="420" y="530"/>
                </a:lnTo>
                <a:lnTo>
                  <a:pt x="420" y="382"/>
                </a:lnTo>
                <a:lnTo>
                  <a:pt x="511" y="382"/>
                </a:lnTo>
                <a:lnTo>
                  <a:pt x="511" y="0"/>
                </a:lnTo>
                <a:lnTo>
                  <a:pt x="0" y="0"/>
                </a:lnTo>
                <a:close/>
                <a:moveTo>
                  <a:pt x="0" y="0"/>
                </a:moveTo>
                <a:lnTo>
                  <a:pt x="0" y="0"/>
                </a:lnTo>
                <a:close/>
              </a:path>
            </a:pathLst>
          </a:custGeom>
          <a:solidFill>
            <a:srgbClr val="083E7D"/>
          </a:solidFill>
          <a:ln w="9525">
            <a:noFill/>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nvGrpSpPr>
          <p:cNvPr id="5" name="组合 4"/>
          <p:cNvGrpSpPr/>
          <p:nvPr/>
        </p:nvGrpSpPr>
        <p:grpSpPr>
          <a:xfrm>
            <a:off x="223520" y="136525"/>
            <a:ext cx="3985261" cy="558165"/>
            <a:chOff x="352" y="215"/>
            <a:chExt cx="6276" cy="879"/>
          </a:xfrm>
        </p:grpSpPr>
        <p:sp>
          <p:nvSpPr>
            <p:cNvPr id="18" name="任意多边形 17"/>
            <p:cNvSpPr/>
            <p:nvPr/>
          </p:nvSpPr>
          <p:spPr>
            <a:xfrm>
              <a:off x="352" y="215"/>
              <a:ext cx="879" cy="87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902" y="860"/>
                  </a:moveTo>
                  <a:lnTo>
                    <a:pt x="364" y="860"/>
                  </a:lnTo>
                  <a:cubicBezTo>
                    <a:pt x="349" y="861"/>
                    <a:pt x="335" y="850"/>
                    <a:pt x="336" y="832"/>
                  </a:cubicBezTo>
                  <a:lnTo>
                    <a:pt x="336" y="382"/>
                  </a:lnTo>
                  <a:cubicBezTo>
                    <a:pt x="335" y="367"/>
                    <a:pt x="353" y="353"/>
                    <a:pt x="364" y="354"/>
                  </a:cubicBezTo>
                  <a:cubicBezTo>
                    <a:pt x="378" y="353"/>
                    <a:pt x="392" y="371"/>
                    <a:pt x="391" y="382"/>
                  </a:cubicBezTo>
                  <a:lnTo>
                    <a:pt x="391" y="803"/>
                  </a:lnTo>
                  <a:lnTo>
                    <a:pt x="902" y="803"/>
                  </a:lnTo>
                  <a:cubicBezTo>
                    <a:pt x="925" y="802"/>
                    <a:pt x="931" y="821"/>
                    <a:pt x="931" y="832"/>
                  </a:cubicBezTo>
                  <a:cubicBezTo>
                    <a:pt x="932" y="854"/>
                    <a:pt x="921" y="860"/>
                    <a:pt x="902" y="860"/>
                  </a:cubicBezTo>
                  <a:close/>
                  <a:moveTo>
                    <a:pt x="840" y="776"/>
                  </a:moveTo>
                  <a:lnTo>
                    <a:pt x="783" y="776"/>
                  </a:lnTo>
                  <a:cubicBezTo>
                    <a:pt x="769" y="777"/>
                    <a:pt x="755" y="765"/>
                    <a:pt x="756" y="748"/>
                  </a:cubicBezTo>
                  <a:lnTo>
                    <a:pt x="756" y="551"/>
                  </a:lnTo>
                  <a:cubicBezTo>
                    <a:pt x="755" y="536"/>
                    <a:pt x="773" y="522"/>
                    <a:pt x="783" y="523"/>
                  </a:cubicBezTo>
                  <a:lnTo>
                    <a:pt x="840" y="523"/>
                  </a:lnTo>
                  <a:cubicBezTo>
                    <a:pt x="854" y="522"/>
                    <a:pt x="869" y="540"/>
                    <a:pt x="868" y="551"/>
                  </a:cubicBezTo>
                  <a:lnTo>
                    <a:pt x="868" y="748"/>
                  </a:lnTo>
                  <a:cubicBezTo>
                    <a:pt x="869" y="769"/>
                    <a:pt x="851" y="776"/>
                    <a:pt x="840" y="776"/>
                  </a:cubicBezTo>
                  <a:close/>
                  <a:moveTo>
                    <a:pt x="679" y="776"/>
                  </a:moveTo>
                  <a:lnTo>
                    <a:pt x="623" y="776"/>
                  </a:lnTo>
                  <a:cubicBezTo>
                    <a:pt x="609" y="777"/>
                    <a:pt x="593" y="765"/>
                    <a:pt x="594" y="748"/>
                  </a:cubicBezTo>
                  <a:lnTo>
                    <a:pt x="594" y="439"/>
                  </a:lnTo>
                  <a:cubicBezTo>
                    <a:pt x="594" y="424"/>
                    <a:pt x="612" y="410"/>
                    <a:pt x="623" y="411"/>
                  </a:cubicBezTo>
                  <a:lnTo>
                    <a:pt x="679" y="411"/>
                  </a:lnTo>
                  <a:cubicBezTo>
                    <a:pt x="700" y="410"/>
                    <a:pt x="707" y="427"/>
                    <a:pt x="706" y="439"/>
                  </a:cubicBezTo>
                  <a:lnTo>
                    <a:pt x="706" y="748"/>
                  </a:lnTo>
                  <a:cubicBezTo>
                    <a:pt x="708" y="769"/>
                    <a:pt x="696" y="776"/>
                    <a:pt x="679" y="776"/>
                  </a:cubicBezTo>
                  <a:close/>
                  <a:moveTo>
                    <a:pt x="525" y="776"/>
                  </a:moveTo>
                  <a:lnTo>
                    <a:pt x="469" y="776"/>
                  </a:lnTo>
                  <a:cubicBezTo>
                    <a:pt x="447" y="777"/>
                    <a:pt x="440" y="765"/>
                    <a:pt x="441" y="748"/>
                  </a:cubicBezTo>
                  <a:lnTo>
                    <a:pt x="441" y="691"/>
                  </a:lnTo>
                  <a:cubicBezTo>
                    <a:pt x="440" y="677"/>
                    <a:pt x="451" y="662"/>
                    <a:pt x="469" y="663"/>
                  </a:cubicBezTo>
                  <a:lnTo>
                    <a:pt x="525" y="663"/>
                  </a:lnTo>
                  <a:cubicBezTo>
                    <a:pt x="539" y="662"/>
                    <a:pt x="554" y="680"/>
                    <a:pt x="553" y="691"/>
                  </a:cubicBezTo>
                  <a:lnTo>
                    <a:pt x="553" y="748"/>
                  </a:lnTo>
                  <a:cubicBezTo>
                    <a:pt x="554" y="769"/>
                    <a:pt x="536" y="776"/>
                    <a:pt x="525" y="776"/>
                  </a:cubicBez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6" name="文本框 35"/>
            <p:cNvSpPr txBox="1"/>
            <p:nvPr/>
          </p:nvSpPr>
          <p:spPr>
            <a:xfrm>
              <a:off x="1232" y="366"/>
              <a:ext cx="5396" cy="628"/>
            </a:xfrm>
            <a:prstGeom prst="rect">
              <a:avLst/>
            </a:prstGeom>
            <a:noFill/>
          </p:spPr>
          <p:txBody>
            <a:bodyPr wrap="square" rtlCol="0">
              <a:spAutoFit/>
            </a:bodyPr>
            <a:lstStyle>
              <a:defPPr>
                <a:defRPr lang="zh-CN"/>
              </a:defPPr>
              <a:lvl1pPr algn="dist">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a:t>
              </a:r>
              <a:endParaRPr lang="zh-CN" altLang="en-US" sz="2000" dirty="0">
                <a:sym typeface="微软雅黑" panose="020B0503020204020204" charset="-122"/>
              </a:endParaRPr>
            </a:p>
          </p:txBody>
        </p:sp>
      </p:grpSp>
      <p:pic>
        <p:nvPicPr>
          <p:cNvPr id="6" name="图片 5" descr="三相异步电机 (5)"/>
          <p:cNvPicPr>
            <a:picLocks noChangeAspect="1"/>
          </p:cNvPicPr>
          <p:nvPr/>
        </p:nvPicPr>
        <p:blipFill>
          <a:blip r:embed="rId12"/>
          <a:stretch>
            <a:fillRect/>
          </a:stretch>
        </p:blipFill>
        <p:spPr>
          <a:xfrm>
            <a:off x="2847975" y="881380"/>
            <a:ext cx="1697355" cy="1697355"/>
          </a:xfrm>
          <a:prstGeom prst="rect">
            <a:avLst/>
          </a:prstGeom>
        </p:spPr>
      </p:pic>
      <p:pic>
        <p:nvPicPr>
          <p:cNvPr id="16" name="图片 15" descr="三相异步电机 (7)"/>
          <p:cNvPicPr>
            <a:picLocks noChangeAspect="1"/>
          </p:cNvPicPr>
          <p:nvPr/>
        </p:nvPicPr>
        <p:blipFill>
          <a:blip r:embed="rId13"/>
          <a:stretch>
            <a:fillRect/>
          </a:stretch>
        </p:blipFill>
        <p:spPr>
          <a:xfrm>
            <a:off x="7917180" y="1595755"/>
            <a:ext cx="1697355" cy="1697355"/>
          </a:xfrm>
          <a:prstGeom prst="rect">
            <a:avLst/>
          </a:prstGeom>
        </p:spPr>
      </p:pic>
      <p:pic>
        <p:nvPicPr>
          <p:cNvPr id="17" name="图片 16" descr="三相异步电机 (8)"/>
          <p:cNvPicPr>
            <a:picLocks noChangeAspect="1"/>
          </p:cNvPicPr>
          <p:nvPr/>
        </p:nvPicPr>
        <p:blipFill>
          <a:blip r:embed="rId14"/>
          <a:stretch>
            <a:fillRect/>
          </a:stretch>
        </p:blipFill>
        <p:spPr>
          <a:xfrm>
            <a:off x="2852420" y="2799715"/>
            <a:ext cx="1697355" cy="1697355"/>
          </a:xfrm>
          <a:prstGeom prst="rect">
            <a:avLst/>
          </a:prstGeom>
        </p:spPr>
      </p:pic>
      <p:pic>
        <p:nvPicPr>
          <p:cNvPr id="31" name="图片 30" descr="三相异步电机 (9)"/>
          <p:cNvPicPr>
            <a:picLocks noChangeAspect="1"/>
          </p:cNvPicPr>
          <p:nvPr/>
        </p:nvPicPr>
        <p:blipFill>
          <a:blip r:embed="rId15"/>
          <a:stretch>
            <a:fillRect/>
          </a:stretch>
        </p:blipFill>
        <p:spPr>
          <a:xfrm>
            <a:off x="7917180" y="3581400"/>
            <a:ext cx="1697355" cy="16973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1000"/>
                                        <p:tgtEl>
                                          <p:spTgt spid="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1000"/>
                                        <p:tgtEl>
                                          <p:spTgt spid="21"/>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1053"/>
                                        </p:tgtEl>
                                        <p:attrNameLst>
                                          <p:attrName>style.visibility</p:attrName>
                                        </p:attrNameLst>
                                      </p:cBhvr>
                                      <p:to>
                                        <p:strVal val="visible"/>
                                      </p:to>
                                    </p:set>
                                    <p:animEffect transition="in" filter="fade">
                                      <p:cBhvr>
                                        <p:cTn id="27" dur="500"/>
                                        <p:tgtEl>
                                          <p:spTgt spid="1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nimBg="1"/>
      <p:bldP spid="66" grpId="0" bldLvl="0" animBg="1"/>
      <p:bldP spid="60" grpId="0" bldLvl="0" animBg="1"/>
      <p:bldP spid="105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圆角右箭头 98"/>
          <p:cNvSpPr/>
          <p:nvPr/>
        </p:nvSpPr>
        <p:spPr>
          <a:xfrm>
            <a:off x="6529079" y="2061559"/>
            <a:ext cx="757452" cy="733726"/>
          </a:xfrm>
          <a:prstGeom prst="bentArrow">
            <a:avLst/>
          </a:prstGeom>
          <a:noFill/>
          <a:ln w="12700">
            <a:solidFill>
              <a:srgbClr val="B0000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00" name="圆角右箭头 99"/>
          <p:cNvSpPr/>
          <p:nvPr/>
        </p:nvSpPr>
        <p:spPr>
          <a:xfrm rot="5400000">
            <a:off x="8905400" y="2073653"/>
            <a:ext cx="757686" cy="733500"/>
          </a:xfrm>
          <a:prstGeom prst="bentArrow">
            <a:avLst/>
          </a:prstGeom>
          <a:noFill/>
          <a:ln w="12700">
            <a:solidFill>
              <a:srgbClr val="083E7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01" name="圆角右箭头 100"/>
          <p:cNvSpPr/>
          <p:nvPr/>
        </p:nvSpPr>
        <p:spPr>
          <a:xfrm rot="10800000">
            <a:off x="8917493" y="4259822"/>
            <a:ext cx="757452" cy="733726"/>
          </a:xfrm>
          <a:prstGeom prst="bentArrow">
            <a:avLst/>
          </a:prstGeom>
          <a:noFill/>
          <a:ln w="12700">
            <a:solidFill>
              <a:srgbClr val="B0000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02" name="圆角右箭头 101"/>
          <p:cNvSpPr/>
          <p:nvPr/>
        </p:nvSpPr>
        <p:spPr>
          <a:xfrm rot="16200000">
            <a:off x="6540937" y="4214274"/>
            <a:ext cx="757686" cy="733500"/>
          </a:xfrm>
          <a:prstGeom prst="bentArrow">
            <a:avLst/>
          </a:prstGeom>
          <a:noFill/>
          <a:ln w="12700">
            <a:solidFill>
              <a:srgbClr val="083E7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13" name="文本框 112"/>
          <p:cNvSpPr txBox="1"/>
          <p:nvPr/>
        </p:nvSpPr>
        <p:spPr>
          <a:xfrm>
            <a:off x="1154430" y="2689860"/>
            <a:ext cx="4566920" cy="2012315"/>
          </a:xfrm>
          <a:prstGeom prst="rect">
            <a:avLst/>
          </a:prstGeom>
          <a:noFill/>
        </p:spPr>
        <p:txBody>
          <a:bodyPr wrap="square" rtlCol="0">
            <a:noAutofit/>
          </a:bodyPr>
          <a:lstStyle/>
          <a:p>
            <a:pPr algn="l">
              <a:lnSpc>
                <a:spcPct val="200000"/>
              </a:lnSpc>
            </a:pPr>
            <a:r>
              <a:rPr lang="zh-CN"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允许环境温度范围：</a:t>
            </a:r>
            <a:r>
              <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-15</a:t>
            </a:r>
            <a:r>
              <a:rPr lang=""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C~+35</a:t>
            </a:r>
            <a:r>
              <a:rPr lang=""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C</a:t>
            </a:r>
            <a:endPar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a:p>
            <a:pPr algn="l">
              <a:lnSpc>
                <a:spcPct val="200000"/>
              </a:lnSpc>
            </a:pPr>
            <a:r>
              <a:rPr lang="zh-CN"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海拔不超过</a:t>
            </a:r>
            <a:r>
              <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1000m</a:t>
            </a:r>
            <a:endPar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a:p>
            <a:pPr algn="l">
              <a:lnSpc>
                <a:spcPct val="200000"/>
              </a:lnSpc>
            </a:pPr>
            <a:r>
              <a:rPr lang="zh-CN"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湿度：最湿月平均最高相对湿度</a:t>
            </a:r>
            <a:r>
              <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90%</a:t>
            </a:r>
            <a:r>
              <a:rPr lang="zh-CN"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25</a:t>
            </a:r>
            <a:r>
              <a:rPr lang=""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zh-CN"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时）</a:t>
            </a:r>
            <a:endParaRPr lang="zh-CN" altLang="en-US" sz="16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17" name="文本框 116"/>
          <p:cNvSpPr txBox="1"/>
          <p:nvPr/>
        </p:nvSpPr>
        <p:spPr>
          <a:xfrm>
            <a:off x="7302501" y="3350896"/>
            <a:ext cx="1602740" cy="368300"/>
          </a:xfrm>
          <a:prstGeom prst="rect">
            <a:avLst/>
          </a:prstGeom>
          <a:noFill/>
        </p:spPr>
        <p:txBody>
          <a:bodyPr wrap="square" rtlCol="0">
            <a:spAutoFit/>
          </a:bodyPr>
          <a:lstStyle/>
          <a:p>
            <a:r>
              <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rPr>
              <a:t>环境适应性</a:t>
            </a: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nvGrpSpPr>
          <p:cNvPr id="122" name="组合 121"/>
          <p:cNvGrpSpPr/>
          <p:nvPr/>
        </p:nvGrpSpPr>
        <p:grpSpPr>
          <a:xfrm>
            <a:off x="7192011" y="1658620"/>
            <a:ext cx="1602740" cy="1143000"/>
            <a:chOff x="10984" y="2030"/>
            <a:chExt cx="2524" cy="1800"/>
          </a:xfrm>
          <a:solidFill>
            <a:srgbClr val="083E7D"/>
          </a:solidFill>
        </p:grpSpPr>
        <p:sp>
          <p:nvSpPr>
            <p:cNvPr id="97" name="六边形 96"/>
            <p:cNvSpPr/>
            <p:nvPr/>
          </p:nvSpPr>
          <p:spPr>
            <a:xfrm rot="16200000">
              <a:off x="11346" y="2083"/>
              <a:ext cx="1800" cy="1694"/>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18" name="文本框 117"/>
            <p:cNvSpPr txBox="1"/>
            <p:nvPr/>
          </p:nvSpPr>
          <p:spPr>
            <a:xfrm>
              <a:off x="10984" y="2640"/>
              <a:ext cx="2524" cy="580"/>
            </a:xfrm>
            <a:prstGeom prst="rect">
              <a:avLst/>
            </a:prstGeom>
            <a:noFill/>
          </p:spPr>
          <p:txBody>
            <a:bodyPr wrap="square" rtlCol="0">
              <a:spAutoFit/>
            </a:bodyPr>
            <a:lstStyle/>
            <a:p>
              <a:pPr algn="ctr"/>
              <a:endParaRPr lang="zh-CN" altLang="en-US">
                <a:solidFill>
                  <a:schemeClr val="bg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grpSp>
        <p:nvGrpSpPr>
          <p:cNvPr id="123" name="组合 122"/>
          <p:cNvGrpSpPr/>
          <p:nvPr/>
        </p:nvGrpSpPr>
        <p:grpSpPr>
          <a:xfrm>
            <a:off x="8725535" y="2952115"/>
            <a:ext cx="1602740" cy="1143000"/>
            <a:chOff x="13399" y="4067"/>
            <a:chExt cx="2524" cy="1800"/>
          </a:xfrm>
          <a:solidFill>
            <a:srgbClr val="B00005"/>
          </a:solidFill>
        </p:grpSpPr>
        <p:sp>
          <p:nvSpPr>
            <p:cNvPr id="98" name="六边形 97"/>
            <p:cNvSpPr/>
            <p:nvPr/>
          </p:nvSpPr>
          <p:spPr>
            <a:xfrm rot="16200000">
              <a:off x="13761" y="4120"/>
              <a:ext cx="1800" cy="1694"/>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19" name="文本框 118"/>
            <p:cNvSpPr txBox="1"/>
            <p:nvPr/>
          </p:nvSpPr>
          <p:spPr>
            <a:xfrm>
              <a:off x="13399" y="4695"/>
              <a:ext cx="2524" cy="580"/>
            </a:xfrm>
            <a:prstGeom prst="rect">
              <a:avLst/>
            </a:prstGeom>
            <a:noFill/>
          </p:spPr>
          <p:txBody>
            <a:bodyPr wrap="square" rtlCol="0">
              <a:spAutoFit/>
            </a:bodyPr>
            <a:lstStyle/>
            <a:p>
              <a:pPr algn="ctr"/>
              <a:endParaRPr lang="zh-CN" altLang="en-US">
                <a:solidFill>
                  <a:schemeClr val="bg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grpSp>
        <p:nvGrpSpPr>
          <p:cNvPr id="124" name="组合 123"/>
          <p:cNvGrpSpPr/>
          <p:nvPr/>
        </p:nvGrpSpPr>
        <p:grpSpPr>
          <a:xfrm>
            <a:off x="7286626" y="4187825"/>
            <a:ext cx="1602740" cy="1143000"/>
            <a:chOff x="11133" y="6013"/>
            <a:chExt cx="2524" cy="1800"/>
          </a:xfrm>
          <a:solidFill>
            <a:srgbClr val="083E7D"/>
          </a:solidFill>
        </p:grpSpPr>
        <p:sp>
          <p:nvSpPr>
            <p:cNvPr id="96" name="六边形 95"/>
            <p:cNvSpPr/>
            <p:nvPr/>
          </p:nvSpPr>
          <p:spPr>
            <a:xfrm rot="16200000">
              <a:off x="11520" y="6066"/>
              <a:ext cx="1800" cy="1694"/>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20" name="文本框 119"/>
            <p:cNvSpPr txBox="1"/>
            <p:nvPr/>
          </p:nvSpPr>
          <p:spPr>
            <a:xfrm>
              <a:off x="11133" y="6623"/>
              <a:ext cx="2524" cy="580"/>
            </a:xfrm>
            <a:prstGeom prst="rect">
              <a:avLst/>
            </a:prstGeom>
            <a:noFill/>
          </p:spPr>
          <p:txBody>
            <a:bodyPr wrap="square" rtlCol="0">
              <a:spAutoFit/>
            </a:bodyPr>
            <a:lstStyle/>
            <a:p>
              <a:pPr algn="ctr"/>
              <a:endParaRPr lang="zh-CN" altLang="en-US">
                <a:solidFill>
                  <a:schemeClr val="bg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grpSp>
        <p:nvGrpSpPr>
          <p:cNvPr id="125" name="组合 124"/>
          <p:cNvGrpSpPr/>
          <p:nvPr/>
        </p:nvGrpSpPr>
        <p:grpSpPr>
          <a:xfrm>
            <a:off x="5721351" y="2963545"/>
            <a:ext cx="1602740" cy="1143000"/>
            <a:chOff x="8668" y="4085"/>
            <a:chExt cx="2524" cy="1800"/>
          </a:xfrm>
          <a:solidFill>
            <a:srgbClr val="B00005"/>
          </a:solidFill>
        </p:grpSpPr>
        <p:sp>
          <p:nvSpPr>
            <p:cNvPr id="95" name="六边形 94"/>
            <p:cNvSpPr/>
            <p:nvPr/>
          </p:nvSpPr>
          <p:spPr>
            <a:xfrm rot="16200000">
              <a:off x="9029" y="4138"/>
              <a:ext cx="1800" cy="1694"/>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21" name="文本框 120"/>
            <p:cNvSpPr txBox="1"/>
            <p:nvPr/>
          </p:nvSpPr>
          <p:spPr>
            <a:xfrm>
              <a:off x="8668" y="4695"/>
              <a:ext cx="2524" cy="580"/>
            </a:xfrm>
            <a:prstGeom prst="rect">
              <a:avLst/>
            </a:prstGeom>
            <a:noFill/>
          </p:spPr>
          <p:txBody>
            <a:bodyPr wrap="square" rtlCol="0">
              <a:spAutoFit/>
            </a:bodyPr>
            <a:lstStyle/>
            <a:p>
              <a:pPr algn="ctr"/>
              <a:endParaRPr lang="zh-CN" altLang="en-US">
                <a:solidFill>
                  <a:schemeClr val="bg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grpSp>
        <p:nvGrpSpPr>
          <p:cNvPr id="2" name="组合 1"/>
          <p:cNvGrpSpPr/>
          <p:nvPr/>
        </p:nvGrpSpPr>
        <p:grpSpPr>
          <a:xfrm>
            <a:off x="223520" y="137161"/>
            <a:ext cx="4994912" cy="966470"/>
            <a:chOff x="352" y="216"/>
            <a:chExt cx="7866" cy="1522"/>
          </a:xfrm>
        </p:grpSpPr>
        <p:sp>
          <p:nvSpPr>
            <p:cNvPr id="26" name="任意多边形 25"/>
            <p:cNvSpPr/>
            <p:nvPr/>
          </p:nvSpPr>
          <p:spPr>
            <a:xfrm>
              <a:off x="352" y="216"/>
              <a:ext cx="880" cy="88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810" y="867"/>
                  </a:moveTo>
                  <a:lnTo>
                    <a:pt x="370" y="867"/>
                  </a:lnTo>
                  <a:cubicBezTo>
                    <a:pt x="356" y="868"/>
                    <a:pt x="343" y="851"/>
                    <a:pt x="344" y="841"/>
                  </a:cubicBezTo>
                  <a:lnTo>
                    <a:pt x="344" y="389"/>
                  </a:lnTo>
                  <a:cubicBezTo>
                    <a:pt x="343" y="375"/>
                    <a:pt x="360" y="361"/>
                    <a:pt x="370" y="362"/>
                  </a:cubicBezTo>
                  <a:lnTo>
                    <a:pt x="414" y="362"/>
                  </a:lnTo>
                  <a:lnTo>
                    <a:pt x="414" y="389"/>
                  </a:lnTo>
                  <a:cubicBezTo>
                    <a:pt x="413" y="421"/>
                    <a:pt x="437" y="441"/>
                    <a:pt x="466" y="440"/>
                  </a:cubicBezTo>
                  <a:cubicBezTo>
                    <a:pt x="492" y="441"/>
                    <a:pt x="517" y="418"/>
                    <a:pt x="516" y="389"/>
                  </a:cubicBezTo>
                  <a:lnTo>
                    <a:pt x="516" y="362"/>
                  </a:lnTo>
                  <a:lnTo>
                    <a:pt x="542" y="362"/>
                  </a:lnTo>
                  <a:lnTo>
                    <a:pt x="542" y="389"/>
                  </a:lnTo>
                  <a:cubicBezTo>
                    <a:pt x="541" y="421"/>
                    <a:pt x="565" y="441"/>
                    <a:pt x="593" y="440"/>
                  </a:cubicBezTo>
                  <a:cubicBezTo>
                    <a:pt x="619" y="441"/>
                    <a:pt x="646" y="418"/>
                    <a:pt x="645" y="389"/>
                  </a:cubicBezTo>
                  <a:lnTo>
                    <a:pt x="645" y="362"/>
                  </a:lnTo>
                  <a:lnTo>
                    <a:pt x="670" y="362"/>
                  </a:lnTo>
                  <a:lnTo>
                    <a:pt x="670" y="389"/>
                  </a:lnTo>
                  <a:cubicBezTo>
                    <a:pt x="669" y="421"/>
                    <a:pt x="692" y="441"/>
                    <a:pt x="720" y="440"/>
                  </a:cubicBezTo>
                  <a:cubicBezTo>
                    <a:pt x="747" y="441"/>
                    <a:pt x="773" y="418"/>
                    <a:pt x="772" y="389"/>
                  </a:cubicBezTo>
                  <a:lnTo>
                    <a:pt x="772" y="362"/>
                  </a:lnTo>
                  <a:lnTo>
                    <a:pt x="810" y="362"/>
                  </a:lnTo>
                  <a:cubicBezTo>
                    <a:pt x="830" y="361"/>
                    <a:pt x="836" y="379"/>
                    <a:pt x="835" y="389"/>
                  </a:cubicBezTo>
                  <a:lnTo>
                    <a:pt x="835" y="841"/>
                  </a:lnTo>
                  <a:cubicBezTo>
                    <a:pt x="836" y="855"/>
                    <a:pt x="825" y="868"/>
                    <a:pt x="810" y="867"/>
                  </a:cubicBezTo>
                  <a:close/>
                  <a:moveTo>
                    <a:pt x="747" y="511"/>
                  </a:moveTo>
                  <a:lnTo>
                    <a:pt x="440" y="511"/>
                  </a:lnTo>
                  <a:cubicBezTo>
                    <a:pt x="420" y="510"/>
                    <a:pt x="414" y="527"/>
                    <a:pt x="414" y="537"/>
                  </a:cubicBezTo>
                  <a:cubicBezTo>
                    <a:pt x="413" y="551"/>
                    <a:pt x="424" y="564"/>
                    <a:pt x="440" y="563"/>
                  </a:cubicBezTo>
                  <a:lnTo>
                    <a:pt x="747" y="563"/>
                  </a:lnTo>
                  <a:cubicBezTo>
                    <a:pt x="760" y="564"/>
                    <a:pt x="773" y="548"/>
                    <a:pt x="772" y="537"/>
                  </a:cubicBezTo>
                  <a:cubicBezTo>
                    <a:pt x="773" y="524"/>
                    <a:pt x="756" y="510"/>
                    <a:pt x="747" y="511"/>
                  </a:cubicBezTo>
                  <a:close/>
                  <a:moveTo>
                    <a:pt x="747" y="621"/>
                  </a:moveTo>
                  <a:lnTo>
                    <a:pt x="440" y="621"/>
                  </a:lnTo>
                  <a:cubicBezTo>
                    <a:pt x="420" y="620"/>
                    <a:pt x="414" y="637"/>
                    <a:pt x="414" y="647"/>
                  </a:cubicBezTo>
                  <a:cubicBezTo>
                    <a:pt x="413" y="668"/>
                    <a:pt x="424" y="674"/>
                    <a:pt x="440" y="673"/>
                  </a:cubicBezTo>
                  <a:lnTo>
                    <a:pt x="747" y="673"/>
                  </a:lnTo>
                  <a:cubicBezTo>
                    <a:pt x="760" y="675"/>
                    <a:pt x="773" y="663"/>
                    <a:pt x="772" y="647"/>
                  </a:cubicBezTo>
                  <a:cubicBezTo>
                    <a:pt x="773" y="633"/>
                    <a:pt x="756" y="620"/>
                    <a:pt x="747" y="621"/>
                  </a:cubicBezTo>
                  <a:close/>
                  <a:moveTo>
                    <a:pt x="747" y="738"/>
                  </a:moveTo>
                  <a:lnTo>
                    <a:pt x="433" y="738"/>
                  </a:lnTo>
                  <a:cubicBezTo>
                    <a:pt x="420" y="737"/>
                    <a:pt x="414" y="748"/>
                    <a:pt x="414" y="757"/>
                  </a:cubicBezTo>
                  <a:cubicBezTo>
                    <a:pt x="413" y="771"/>
                    <a:pt x="424" y="777"/>
                    <a:pt x="433" y="777"/>
                  </a:cubicBezTo>
                  <a:lnTo>
                    <a:pt x="747" y="777"/>
                  </a:lnTo>
                  <a:cubicBezTo>
                    <a:pt x="760" y="777"/>
                    <a:pt x="773" y="768"/>
                    <a:pt x="772" y="757"/>
                  </a:cubicBezTo>
                  <a:cubicBezTo>
                    <a:pt x="773" y="744"/>
                    <a:pt x="756" y="738"/>
                    <a:pt x="747" y="738"/>
                  </a:cubicBezTo>
                  <a:close/>
                  <a:moveTo>
                    <a:pt x="720" y="414"/>
                  </a:moveTo>
                  <a:cubicBezTo>
                    <a:pt x="701" y="416"/>
                    <a:pt x="695" y="404"/>
                    <a:pt x="695" y="389"/>
                  </a:cubicBezTo>
                  <a:lnTo>
                    <a:pt x="695" y="337"/>
                  </a:lnTo>
                  <a:cubicBezTo>
                    <a:pt x="694" y="323"/>
                    <a:pt x="705" y="310"/>
                    <a:pt x="720" y="311"/>
                  </a:cubicBezTo>
                  <a:cubicBezTo>
                    <a:pt x="734" y="310"/>
                    <a:pt x="748" y="327"/>
                    <a:pt x="747" y="337"/>
                  </a:cubicBezTo>
                  <a:lnTo>
                    <a:pt x="747" y="389"/>
                  </a:lnTo>
                  <a:cubicBezTo>
                    <a:pt x="748" y="409"/>
                    <a:pt x="730" y="415"/>
                    <a:pt x="720" y="414"/>
                  </a:cubicBezTo>
                  <a:close/>
                  <a:moveTo>
                    <a:pt x="593" y="414"/>
                  </a:moveTo>
                  <a:cubicBezTo>
                    <a:pt x="573" y="416"/>
                    <a:pt x="567" y="404"/>
                    <a:pt x="568" y="389"/>
                  </a:cubicBezTo>
                  <a:lnTo>
                    <a:pt x="568" y="337"/>
                  </a:lnTo>
                  <a:cubicBezTo>
                    <a:pt x="566" y="323"/>
                    <a:pt x="578" y="310"/>
                    <a:pt x="593" y="311"/>
                  </a:cubicBezTo>
                  <a:cubicBezTo>
                    <a:pt x="606" y="310"/>
                    <a:pt x="619" y="327"/>
                    <a:pt x="618" y="337"/>
                  </a:cubicBezTo>
                  <a:lnTo>
                    <a:pt x="618" y="389"/>
                  </a:lnTo>
                  <a:cubicBezTo>
                    <a:pt x="619" y="409"/>
                    <a:pt x="603" y="415"/>
                    <a:pt x="593" y="414"/>
                  </a:cubicBezTo>
                  <a:close/>
                  <a:moveTo>
                    <a:pt x="466" y="414"/>
                  </a:moveTo>
                  <a:cubicBezTo>
                    <a:pt x="445" y="416"/>
                    <a:pt x="439" y="405"/>
                    <a:pt x="440" y="389"/>
                  </a:cubicBezTo>
                  <a:lnTo>
                    <a:pt x="440" y="337"/>
                  </a:lnTo>
                  <a:cubicBezTo>
                    <a:pt x="438" y="323"/>
                    <a:pt x="449" y="310"/>
                    <a:pt x="466" y="311"/>
                  </a:cubicBezTo>
                  <a:cubicBezTo>
                    <a:pt x="479" y="310"/>
                    <a:pt x="492" y="327"/>
                    <a:pt x="491" y="337"/>
                  </a:cubicBezTo>
                  <a:lnTo>
                    <a:pt x="491" y="389"/>
                  </a:lnTo>
                  <a:cubicBezTo>
                    <a:pt x="492" y="409"/>
                    <a:pt x="476" y="415"/>
                    <a:pt x="466" y="414"/>
                  </a:cubicBez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6" name="文本框 35"/>
            <p:cNvSpPr txBox="1"/>
            <p:nvPr/>
          </p:nvSpPr>
          <p:spPr>
            <a:xfrm>
              <a:off x="1232" y="625"/>
              <a:ext cx="6986" cy="1113"/>
            </a:xfrm>
            <a:prstGeom prst="rect">
              <a:avLst/>
            </a:prstGeom>
            <a:noFill/>
          </p:spPr>
          <p:txBody>
            <a:bodyPr wrap="square" rtlCol="0">
              <a:spAutoFit/>
            </a:bodyPr>
            <a:lstStyle>
              <a:defPPr>
                <a:defRPr lang="zh-CN"/>
              </a:defPPr>
              <a:lvl1pPr algn="dist">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系列三相异步电机环境适应性</a:t>
              </a:r>
              <a:endParaRPr lang="zh-CN" altLang="en-US" sz="2000" dirty="0">
                <a:sym typeface="微软雅黑" panose="020B0503020204020204" charset="-122"/>
              </a:endParaRPr>
            </a:p>
            <a:p>
              <a:endParaRPr lang="zh-CN" altLang="en-US" sz="2000" dirty="0">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p:cTn id="11" dur="1000" fill="hold"/>
                                        <p:tgtEl>
                                          <p:spTgt spid="125"/>
                                        </p:tgtEl>
                                        <p:attrNameLst>
                                          <p:attrName>ppt_w</p:attrName>
                                        </p:attrNameLst>
                                      </p:cBhvr>
                                      <p:tavLst>
                                        <p:tav tm="0">
                                          <p:val>
                                            <p:fltVal val="0"/>
                                          </p:val>
                                        </p:tav>
                                        <p:tav tm="100000">
                                          <p:val>
                                            <p:strVal val="#ppt_w"/>
                                          </p:val>
                                        </p:tav>
                                      </p:tavLst>
                                    </p:anim>
                                    <p:anim calcmode="lin" valueType="num">
                                      <p:cBhvr>
                                        <p:cTn id="12" dur="1000" fill="hold"/>
                                        <p:tgtEl>
                                          <p:spTgt spid="125"/>
                                        </p:tgtEl>
                                        <p:attrNameLst>
                                          <p:attrName>ppt_h</p:attrName>
                                        </p:attrNameLst>
                                      </p:cBhvr>
                                      <p:tavLst>
                                        <p:tav tm="0">
                                          <p:val>
                                            <p:fltVal val="0"/>
                                          </p:val>
                                        </p:tav>
                                        <p:tav tm="100000">
                                          <p:val>
                                            <p:strVal val="#ppt_h"/>
                                          </p:val>
                                        </p:tav>
                                      </p:tavLst>
                                    </p:anim>
                                    <p:animEffect transition="in" filter="fade">
                                      <p:cBhvr>
                                        <p:cTn id="13" dur="1000"/>
                                        <p:tgtEl>
                                          <p:spTgt spid="125"/>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99"/>
                                        </p:tgtEl>
                                        <p:attrNameLst>
                                          <p:attrName>style.visibility</p:attrName>
                                        </p:attrNameLst>
                                      </p:cBhvr>
                                      <p:to>
                                        <p:strVal val="visible"/>
                                      </p:to>
                                    </p:set>
                                    <p:animEffect transition="in" filter="wipe(down)">
                                      <p:cBhvr>
                                        <p:cTn id="17" dur="500"/>
                                        <p:tgtEl>
                                          <p:spTgt spid="99"/>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22"/>
                                        </p:tgtEl>
                                        <p:attrNameLst>
                                          <p:attrName>style.visibility</p:attrName>
                                        </p:attrNameLst>
                                      </p:cBhvr>
                                      <p:to>
                                        <p:strVal val="visible"/>
                                      </p:to>
                                    </p:set>
                                    <p:anim calcmode="lin" valueType="num">
                                      <p:cBhvr>
                                        <p:cTn id="21" dur="1000" fill="hold"/>
                                        <p:tgtEl>
                                          <p:spTgt spid="122"/>
                                        </p:tgtEl>
                                        <p:attrNameLst>
                                          <p:attrName>ppt_w</p:attrName>
                                        </p:attrNameLst>
                                      </p:cBhvr>
                                      <p:tavLst>
                                        <p:tav tm="0">
                                          <p:val>
                                            <p:fltVal val="0"/>
                                          </p:val>
                                        </p:tav>
                                        <p:tav tm="100000">
                                          <p:val>
                                            <p:strVal val="#ppt_w"/>
                                          </p:val>
                                        </p:tav>
                                      </p:tavLst>
                                    </p:anim>
                                    <p:anim calcmode="lin" valueType="num">
                                      <p:cBhvr>
                                        <p:cTn id="22" dur="1000" fill="hold"/>
                                        <p:tgtEl>
                                          <p:spTgt spid="122"/>
                                        </p:tgtEl>
                                        <p:attrNameLst>
                                          <p:attrName>ppt_h</p:attrName>
                                        </p:attrNameLst>
                                      </p:cBhvr>
                                      <p:tavLst>
                                        <p:tav tm="0">
                                          <p:val>
                                            <p:fltVal val="0"/>
                                          </p:val>
                                        </p:tav>
                                        <p:tav tm="100000">
                                          <p:val>
                                            <p:strVal val="#ppt_h"/>
                                          </p:val>
                                        </p:tav>
                                      </p:tavLst>
                                    </p:anim>
                                    <p:animEffect transition="in" filter="fade">
                                      <p:cBhvr>
                                        <p:cTn id="23" dur="1000"/>
                                        <p:tgtEl>
                                          <p:spTgt spid="122"/>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100"/>
                                        </p:tgtEl>
                                        <p:attrNameLst>
                                          <p:attrName>style.visibility</p:attrName>
                                        </p:attrNameLst>
                                      </p:cBhvr>
                                      <p:to>
                                        <p:strVal val="visible"/>
                                      </p:to>
                                    </p:set>
                                    <p:animEffect transition="in" filter="wipe(up)">
                                      <p:cBhvr>
                                        <p:cTn id="27" dur="500"/>
                                        <p:tgtEl>
                                          <p:spTgt spid="100"/>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 calcmode="lin" valueType="num">
                                      <p:cBhvr>
                                        <p:cTn id="31" dur="1000" fill="hold"/>
                                        <p:tgtEl>
                                          <p:spTgt spid="123"/>
                                        </p:tgtEl>
                                        <p:attrNameLst>
                                          <p:attrName>ppt_w</p:attrName>
                                        </p:attrNameLst>
                                      </p:cBhvr>
                                      <p:tavLst>
                                        <p:tav tm="0">
                                          <p:val>
                                            <p:fltVal val="0"/>
                                          </p:val>
                                        </p:tav>
                                        <p:tav tm="100000">
                                          <p:val>
                                            <p:strVal val="#ppt_w"/>
                                          </p:val>
                                        </p:tav>
                                      </p:tavLst>
                                    </p:anim>
                                    <p:anim calcmode="lin" valueType="num">
                                      <p:cBhvr>
                                        <p:cTn id="32" dur="1000" fill="hold"/>
                                        <p:tgtEl>
                                          <p:spTgt spid="123"/>
                                        </p:tgtEl>
                                        <p:attrNameLst>
                                          <p:attrName>ppt_h</p:attrName>
                                        </p:attrNameLst>
                                      </p:cBhvr>
                                      <p:tavLst>
                                        <p:tav tm="0">
                                          <p:val>
                                            <p:fltVal val="0"/>
                                          </p:val>
                                        </p:tav>
                                        <p:tav tm="100000">
                                          <p:val>
                                            <p:strVal val="#ppt_h"/>
                                          </p:val>
                                        </p:tav>
                                      </p:tavLst>
                                    </p:anim>
                                    <p:animEffect transition="in" filter="fade">
                                      <p:cBhvr>
                                        <p:cTn id="33" dur="1000"/>
                                        <p:tgtEl>
                                          <p:spTgt spid="123"/>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up)">
                                      <p:cBhvr>
                                        <p:cTn id="37" dur="500"/>
                                        <p:tgtEl>
                                          <p:spTgt spid="101"/>
                                        </p:tgtEl>
                                      </p:cBhvr>
                                    </p:animEffect>
                                  </p:childTnLst>
                                </p:cTn>
                              </p:par>
                            </p:childTnLst>
                          </p:cTn>
                        </p:par>
                        <p:par>
                          <p:cTn id="38" fill="hold">
                            <p:stCondLst>
                              <p:cond delay="5000"/>
                            </p:stCondLst>
                            <p:childTnLst>
                              <p:par>
                                <p:cTn id="39" presetID="53" presetClass="entr" presetSubtype="16" fill="hold" nodeType="afterEffect">
                                  <p:stCondLst>
                                    <p:cond delay="0"/>
                                  </p:stCondLst>
                                  <p:childTnLst>
                                    <p:set>
                                      <p:cBhvr>
                                        <p:cTn id="40" dur="1" fill="hold">
                                          <p:stCondLst>
                                            <p:cond delay="0"/>
                                          </p:stCondLst>
                                        </p:cTn>
                                        <p:tgtEl>
                                          <p:spTgt spid="124"/>
                                        </p:tgtEl>
                                        <p:attrNameLst>
                                          <p:attrName>style.visibility</p:attrName>
                                        </p:attrNameLst>
                                      </p:cBhvr>
                                      <p:to>
                                        <p:strVal val="visible"/>
                                      </p:to>
                                    </p:set>
                                    <p:anim calcmode="lin" valueType="num">
                                      <p:cBhvr>
                                        <p:cTn id="41" dur="1000" fill="hold"/>
                                        <p:tgtEl>
                                          <p:spTgt spid="124"/>
                                        </p:tgtEl>
                                        <p:attrNameLst>
                                          <p:attrName>ppt_w</p:attrName>
                                        </p:attrNameLst>
                                      </p:cBhvr>
                                      <p:tavLst>
                                        <p:tav tm="0">
                                          <p:val>
                                            <p:fltVal val="0"/>
                                          </p:val>
                                        </p:tav>
                                        <p:tav tm="100000">
                                          <p:val>
                                            <p:strVal val="#ppt_w"/>
                                          </p:val>
                                        </p:tav>
                                      </p:tavLst>
                                    </p:anim>
                                    <p:anim calcmode="lin" valueType="num">
                                      <p:cBhvr>
                                        <p:cTn id="42" dur="1000" fill="hold"/>
                                        <p:tgtEl>
                                          <p:spTgt spid="124"/>
                                        </p:tgtEl>
                                        <p:attrNameLst>
                                          <p:attrName>ppt_h</p:attrName>
                                        </p:attrNameLst>
                                      </p:cBhvr>
                                      <p:tavLst>
                                        <p:tav tm="0">
                                          <p:val>
                                            <p:fltVal val="0"/>
                                          </p:val>
                                        </p:tav>
                                        <p:tav tm="100000">
                                          <p:val>
                                            <p:strVal val="#ppt_h"/>
                                          </p:val>
                                        </p:tav>
                                      </p:tavLst>
                                    </p:anim>
                                    <p:animEffect transition="in" filter="fade">
                                      <p:cBhvr>
                                        <p:cTn id="43" dur="1000"/>
                                        <p:tgtEl>
                                          <p:spTgt spid="124"/>
                                        </p:tgtEl>
                                      </p:cBhvr>
                                    </p:animEffect>
                                  </p:childTnLst>
                                </p:cTn>
                              </p:par>
                            </p:childTnLst>
                          </p:cTn>
                        </p:par>
                        <p:par>
                          <p:cTn id="44" fill="hold">
                            <p:stCondLst>
                              <p:cond delay="6000"/>
                            </p:stCondLst>
                            <p:childTnLst>
                              <p:par>
                                <p:cTn id="45" presetID="22" presetClass="entr" presetSubtype="4" fill="hold" grpId="0" nodeType="after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wipe(down)">
                                      <p:cBhvr>
                                        <p:cTn id="47" dur="500"/>
                                        <p:tgtEl>
                                          <p:spTgt spid="102"/>
                                        </p:tgtEl>
                                      </p:cBhvr>
                                    </p:animEffect>
                                  </p:childTnLst>
                                </p:cTn>
                              </p:par>
                              <p:par>
                                <p:cTn id="48" presetID="42" presetClass="entr" presetSubtype="0" fill="hold" grpId="0" nodeType="with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fade">
                                      <p:cBhvr>
                                        <p:cTn id="50" dur="1000"/>
                                        <p:tgtEl>
                                          <p:spTgt spid="113"/>
                                        </p:tgtEl>
                                      </p:cBhvr>
                                    </p:animEffect>
                                    <p:anim calcmode="lin" valueType="num">
                                      <p:cBhvr>
                                        <p:cTn id="51" dur="1000" fill="hold"/>
                                        <p:tgtEl>
                                          <p:spTgt spid="113"/>
                                        </p:tgtEl>
                                        <p:attrNameLst>
                                          <p:attrName>ppt_x</p:attrName>
                                        </p:attrNameLst>
                                      </p:cBhvr>
                                      <p:tavLst>
                                        <p:tav tm="0">
                                          <p:val>
                                            <p:strVal val="#ppt_x"/>
                                          </p:val>
                                        </p:tav>
                                        <p:tav tm="100000">
                                          <p:val>
                                            <p:strVal val="#ppt_x"/>
                                          </p:val>
                                        </p:tav>
                                      </p:tavLst>
                                    </p:anim>
                                    <p:anim calcmode="lin" valueType="num">
                                      <p:cBhvr>
                                        <p:cTn id="52"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bldLvl="0" animBg="1"/>
      <p:bldP spid="100" grpId="0" bldLvl="0" animBg="1"/>
      <p:bldP spid="101" grpId="0" bldLvl="0" animBg="1"/>
      <p:bldP spid="102" grpId="0" bldLvl="0" animBg="1"/>
      <p:bldP spid="113" grpId="0"/>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4"/>
          <p:cNvSpPr txBox="1"/>
          <p:nvPr>
            <p:custDataLst>
              <p:tags r:id="rId1"/>
            </p:custDataLst>
          </p:nvPr>
        </p:nvSpPr>
        <p:spPr>
          <a:xfrm>
            <a:off x="5961380" y="2029460"/>
            <a:ext cx="4849495" cy="433705"/>
          </a:xfrm>
          <a:prstGeom prst="rect">
            <a:avLst/>
          </a:prstGeom>
          <a:noFill/>
        </p:spPr>
        <p:txBody>
          <a:bodyPr wrap="square" rtlCol="0">
            <a:noAutofit/>
          </a:bodyPr>
          <a:lstStyle/>
          <a:p>
            <a:r>
              <a:rPr lang="zh-CN" altLang="en-US"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安装形式包括</a:t>
            </a:r>
            <a:r>
              <a:rPr lang="en-US" altLang="zh-CN"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IMB3</a:t>
            </a:r>
            <a:r>
              <a:rPr lang="zh-CN" altLang="en-US"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IMB5</a:t>
            </a:r>
            <a:r>
              <a:rPr lang="zh-CN" altLang="en-US"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a:t>
            </a:r>
            <a:r>
              <a:rPr lang="en-US" altLang="zh-CN"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IMB35</a:t>
            </a:r>
            <a:r>
              <a:rPr lang="zh-CN" altLang="en-US"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等</a:t>
            </a:r>
            <a:endParaRPr lang="zh-CN" altLang="en-US"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a:p>
            <a:endParaRPr lang="en-US" altLang="zh-CN"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6" name="TextBox 6"/>
          <p:cNvSpPr txBox="1"/>
          <p:nvPr>
            <p:custDataLst>
              <p:tags r:id="rId2"/>
            </p:custDataLst>
          </p:nvPr>
        </p:nvSpPr>
        <p:spPr>
          <a:xfrm>
            <a:off x="5961382" y="3281680"/>
            <a:ext cx="4849495" cy="368300"/>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防护等级：</a:t>
            </a:r>
            <a:r>
              <a:rPr lang="en-US" altLang="zh-CN"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IP55</a:t>
            </a:r>
            <a:r>
              <a:rPr lang="zh-CN" altLang="en-US"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（防尘防湿）</a:t>
            </a:r>
            <a:endParaRPr lang="zh-CN" altLang="en-US"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8" name="TextBox 8"/>
          <p:cNvSpPr txBox="1"/>
          <p:nvPr>
            <p:custDataLst>
              <p:tags r:id="rId3"/>
            </p:custDataLst>
          </p:nvPr>
        </p:nvSpPr>
        <p:spPr>
          <a:xfrm>
            <a:off x="5961382" y="4553585"/>
            <a:ext cx="4849495" cy="368300"/>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工作制：</a:t>
            </a:r>
            <a:r>
              <a:rPr lang="en-US" altLang="zh-CN"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S1</a:t>
            </a:r>
            <a:r>
              <a:rPr lang="zh-CN" altLang="en-US"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连续工作制</a:t>
            </a:r>
            <a:r>
              <a:rPr lang="en-US" altLang="zh-CN" sz="1400" dirty="0">
                <a:latin typeface="微软雅黑" panose="020B0503020204020204" charset="-122"/>
                <a:ea typeface="微软雅黑" panose="020B0503020204020204" charset="-122"/>
                <a:cs typeface="字魂105号-简雅黑" panose="00000500000000000000" charset="-122"/>
                <a:sym typeface="微软雅黑" panose="020B0503020204020204" charset="-122"/>
              </a:rPr>
              <a:t> ‌</a:t>
            </a:r>
            <a:endParaRPr lang="zh-CN" altLang="en-US" sz="1400" dirty="0">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grpSp>
        <p:nvGrpSpPr>
          <p:cNvPr id="4" name="组合 3"/>
          <p:cNvGrpSpPr/>
          <p:nvPr/>
        </p:nvGrpSpPr>
        <p:grpSpPr>
          <a:xfrm>
            <a:off x="223520" y="118745"/>
            <a:ext cx="4925062" cy="558800"/>
            <a:chOff x="352" y="187"/>
            <a:chExt cx="7756" cy="880"/>
          </a:xfrm>
        </p:grpSpPr>
        <p:sp>
          <p:nvSpPr>
            <p:cNvPr id="27" name="任意多边形 26"/>
            <p:cNvSpPr/>
            <p:nvPr/>
          </p:nvSpPr>
          <p:spPr>
            <a:xfrm>
              <a:off x="352" y="187"/>
              <a:ext cx="880" cy="88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08" h="1208">
                  <a:moveTo>
                    <a:pt x="0" y="604"/>
                  </a:moveTo>
                  <a:cubicBezTo>
                    <a:pt x="-10" y="265"/>
                    <a:pt x="300" y="-8"/>
                    <a:pt x="604" y="0"/>
                  </a:cubicBezTo>
                  <a:cubicBezTo>
                    <a:pt x="942" y="-10"/>
                    <a:pt x="1215" y="300"/>
                    <a:pt x="1207" y="604"/>
                  </a:cubicBezTo>
                  <a:cubicBezTo>
                    <a:pt x="1217" y="942"/>
                    <a:pt x="907" y="1215"/>
                    <a:pt x="604" y="1207"/>
                  </a:cubicBezTo>
                  <a:cubicBezTo>
                    <a:pt x="265" y="1217"/>
                    <a:pt x="-8" y="907"/>
                    <a:pt x="0" y="604"/>
                  </a:cubicBezTo>
                  <a:close/>
                  <a:moveTo>
                    <a:pt x="869" y="806"/>
                  </a:moveTo>
                  <a:lnTo>
                    <a:pt x="684" y="806"/>
                  </a:lnTo>
                  <a:lnTo>
                    <a:pt x="684" y="856"/>
                  </a:lnTo>
                  <a:lnTo>
                    <a:pt x="727" y="892"/>
                  </a:lnTo>
                  <a:lnTo>
                    <a:pt x="727" y="899"/>
                  </a:lnTo>
                  <a:lnTo>
                    <a:pt x="478" y="899"/>
                  </a:lnTo>
                  <a:lnTo>
                    <a:pt x="478" y="892"/>
                  </a:lnTo>
                  <a:lnTo>
                    <a:pt x="514" y="856"/>
                  </a:lnTo>
                  <a:lnTo>
                    <a:pt x="514" y="806"/>
                  </a:lnTo>
                  <a:lnTo>
                    <a:pt x="336" y="806"/>
                  </a:lnTo>
                  <a:cubicBezTo>
                    <a:pt x="322" y="807"/>
                    <a:pt x="307" y="789"/>
                    <a:pt x="308" y="778"/>
                  </a:cubicBezTo>
                  <a:lnTo>
                    <a:pt x="308" y="399"/>
                  </a:lnTo>
                  <a:cubicBezTo>
                    <a:pt x="307" y="377"/>
                    <a:pt x="325" y="370"/>
                    <a:pt x="336" y="370"/>
                  </a:cubicBezTo>
                  <a:lnTo>
                    <a:pt x="542" y="370"/>
                  </a:lnTo>
                  <a:lnTo>
                    <a:pt x="542" y="406"/>
                  </a:lnTo>
                  <a:lnTo>
                    <a:pt x="343" y="406"/>
                  </a:lnTo>
                  <a:lnTo>
                    <a:pt x="343" y="727"/>
                  </a:lnTo>
                  <a:lnTo>
                    <a:pt x="855" y="727"/>
                  </a:lnTo>
                  <a:lnTo>
                    <a:pt x="855" y="406"/>
                  </a:lnTo>
                  <a:lnTo>
                    <a:pt x="656" y="406"/>
                  </a:lnTo>
                  <a:lnTo>
                    <a:pt x="656" y="370"/>
                  </a:lnTo>
                  <a:lnTo>
                    <a:pt x="869" y="370"/>
                  </a:lnTo>
                  <a:cubicBezTo>
                    <a:pt x="883" y="369"/>
                    <a:pt x="898" y="381"/>
                    <a:pt x="897" y="399"/>
                  </a:cubicBezTo>
                  <a:lnTo>
                    <a:pt x="897" y="778"/>
                  </a:lnTo>
                  <a:cubicBezTo>
                    <a:pt x="898" y="792"/>
                    <a:pt x="880" y="807"/>
                    <a:pt x="869" y="806"/>
                  </a:cubicBezTo>
                  <a:close/>
                  <a:moveTo>
                    <a:pt x="699" y="492"/>
                  </a:moveTo>
                  <a:cubicBezTo>
                    <a:pt x="700" y="499"/>
                    <a:pt x="690" y="508"/>
                    <a:pt x="684" y="513"/>
                  </a:cubicBezTo>
                  <a:cubicBezTo>
                    <a:pt x="532" y="670"/>
                    <a:pt x="647" y="542"/>
                    <a:pt x="599" y="585"/>
                  </a:cubicBezTo>
                  <a:cubicBezTo>
                    <a:pt x="596" y="585"/>
                    <a:pt x="590" y="584"/>
                    <a:pt x="589" y="584"/>
                  </a:cubicBezTo>
                  <a:lnTo>
                    <a:pt x="588" y="583"/>
                  </a:lnTo>
                  <a:lnTo>
                    <a:pt x="587" y="582"/>
                  </a:lnTo>
                  <a:lnTo>
                    <a:pt x="586" y="581"/>
                  </a:lnTo>
                  <a:lnTo>
                    <a:pt x="586" y="580"/>
                  </a:lnTo>
                  <a:lnTo>
                    <a:pt x="586" y="579"/>
                  </a:lnTo>
                  <a:lnTo>
                    <a:pt x="585" y="578"/>
                  </a:lnTo>
                  <a:cubicBezTo>
                    <a:pt x="413" y="422"/>
                    <a:pt x="554" y="540"/>
                    <a:pt x="507" y="492"/>
                  </a:cubicBezTo>
                  <a:cubicBezTo>
                    <a:pt x="506" y="477"/>
                    <a:pt x="524" y="462"/>
                    <a:pt x="535" y="463"/>
                  </a:cubicBezTo>
                  <a:cubicBezTo>
                    <a:pt x="542" y="463"/>
                    <a:pt x="551" y="465"/>
                    <a:pt x="556" y="471"/>
                  </a:cubicBezTo>
                  <a:lnTo>
                    <a:pt x="570" y="492"/>
                  </a:lnTo>
                  <a:lnTo>
                    <a:pt x="570" y="356"/>
                  </a:lnTo>
                  <a:cubicBezTo>
                    <a:pt x="569" y="342"/>
                    <a:pt x="588" y="326"/>
                    <a:pt x="599" y="327"/>
                  </a:cubicBezTo>
                  <a:cubicBezTo>
                    <a:pt x="621" y="326"/>
                    <a:pt x="628" y="345"/>
                    <a:pt x="628" y="356"/>
                  </a:cubicBezTo>
                  <a:lnTo>
                    <a:pt x="628" y="492"/>
                  </a:lnTo>
                  <a:cubicBezTo>
                    <a:pt x="682" y="436"/>
                    <a:pt x="651" y="477"/>
                    <a:pt x="670" y="463"/>
                  </a:cubicBezTo>
                  <a:cubicBezTo>
                    <a:pt x="684" y="463"/>
                    <a:pt x="700" y="480"/>
                    <a:pt x="699" y="492"/>
                  </a:cubicBez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3" name="文本框 2"/>
            <p:cNvSpPr txBox="1"/>
            <p:nvPr/>
          </p:nvSpPr>
          <p:spPr>
            <a:xfrm>
              <a:off x="1232" y="439"/>
              <a:ext cx="6876" cy="628"/>
            </a:xfrm>
            <a:prstGeom prst="rect">
              <a:avLst/>
            </a:prstGeom>
            <a:noFill/>
          </p:spPr>
          <p:txBody>
            <a:bodyPr wrap="square" rtlCol="0">
              <a:spAutoFit/>
            </a:bodyPr>
            <a:lstStyle>
              <a:defPPr>
                <a:defRPr lang="zh-CN"/>
              </a:defPPr>
              <a:lvl1pPr algn="dist">
                <a:defRPr sz="2800" b="1">
                  <a:solidFill>
                    <a:schemeClr val="bg2">
                      <a:lumMod val="10000"/>
                    </a:schemeClr>
                  </a:solidFill>
                  <a:latin typeface="微软雅黑" panose="020B0503020204020204" charset="-122"/>
                  <a:ea typeface="微软雅黑" panose="020B0503020204020204" charset="-122"/>
                  <a:cs typeface="字魂105号-简雅黑" panose="00000500000000000000" charset="-122"/>
                </a:defRPr>
              </a:lvl1pPr>
            </a:lstStyle>
            <a:p>
              <a:r>
                <a:rPr lang="en-US" altLang="zh-CN" sz="2000" dirty="0">
                  <a:sym typeface="微软雅黑" panose="020B0503020204020204" charset="-122"/>
                </a:rPr>
                <a:t>YBK2</a:t>
              </a:r>
              <a:r>
                <a:rPr lang="zh-CN" altLang="en-US" sz="2000" dirty="0">
                  <a:sym typeface="微软雅黑" panose="020B0503020204020204" charset="-122"/>
                </a:rPr>
                <a:t>系列三相异步电机安全与防护</a:t>
              </a:r>
              <a:endParaRPr lang="zh-CN" altLang="en-US" sz="2000" dirty="0">
                <a:sym typeface="微软雅黑" panose="020B0503020204020204" charset="-122"/>
              </a:endParaRPr>
            </a:p>
          </p:txBody>
        </p:sp>
      </p:grpSp>
      <p:pic>
        <p:nvPicPr>
          <p:cNvPr id="2" name="图片 1" descr="三相异步电机 (4)"/>
          <p:cNvPicPr>
            <a:picLocks noChangeAspect="1"/>
          </p:cNvPicPr>
          <p:nvPr/>
        </p:nvPicPr>
        <p:blipFill>
          <a:blip r:embed="rId4"/>
          <a:stretch>
            <a:fillRect/>
          </a:stretch>
        </p:blipFill>
        <p:spPr>
          <a:xfrm>
            <a:off x="1899285" y="2120900"/>
            <a:ext cx="2959100" cy="2959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anim calcmode="lin" valueType="num">
                                      <p:cBhvr>
                                        <p:cTn id="18" dur="500" fill="hold"/>
                                        <p:tgtEl>
                                          <p:spTgt spid="38"/>
                                        </p:tgtEl>
                                        <p:attrNameLst>
                                          <p:attrName>ppt_x</p:attrName>
                                        </p:attrNameLst>
                                      </p:cBhvr>
                                      <p:tavLst>
                                        <p:tav tm="0">
                                          <p:val>
                                            <p:strVal val="#ppt_x"/>
                                          </p:val>
                                        </p:tav>
                                        <p:tav tm="100000">
                                          <p:val>
                                            <p:strVal val="#ppt_x"/>
                                          </p:val>
                                        </p:tav>
                                      </p:tavLst>
                                    </p:anim>
                                    <p:anim calcmode="lin" valueType="num">
                                      <p:cBhvr>
                                        <p:cTn id="19"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椭圆 24"/>
          <p:cNvSpPr/>
          <p:nvPr/>
        </p:nvSpPr>
        <p:spPr>
          <a:xfrm>
            <a:off x="4649471" y="1558925"/>
            <a:ext cx="622935" cy="622935"/>
          </a:xfrm>
          <a:prstGeom prst="ellipse">
            <a:avLst/>
          </a:prstGeom>
          <a:solidFill>
            <a:srgbClr val="B00005">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 name="任意多边形 1"/>
          <p:cNvSpPr/>
          <p:nvPr/>
        </p:nvSpPr>
        <p:spPr>
          <a:xfrm rot="16200000">
            <a:off x="-593725" y="2427605"/>
            <a:ext cx="6910705" cy="1986280"/>
          </a:xfrm>
          <a:custGeom>
            <a:avLst/>
            <a:gdLst>
              <a:gd name="adj1" fmla="val 13113312"/>
              <a:gd name="adj2" fmla="val 19054841"/>
              <a:gd name="adj3" fmla="val 5363"/>
              <a:gd name="stAng" fmla="pin 0 adj1 21599999"/>
              <a:gd name="istAng" fmla="pin 0 adj2 21599999"/>
              <a:gd name="a3" fmla="pin 0 adj3 50000"/>
              <a:gd name="sw11" fmla="+- istAng 0 stAng"/>
              <a:gd name="sw12" fmla="+- sw11 21600000 0"/>
              <a:gd name="swAng" fmla="?: sw11 sw11 sw12"/>
              <a:gd name="iswAng" fmla="+- 0 0 swAng"/>
              <a:gd name="wt1" fmla="sin wd2 stAng"/>
              <a:gd name="ht1" fmla="cos hd2 stAng"/>
              <a:gd name="wt3" fmla="sin wd2 istAng"/>
              <a:gd name="ht3" fmla="cos hd2 istAng"/>
              <a:gd name="dx1" fmla="cat2 wd2 ht1 wt1"/>
              <a:gd name="dy1" fmla="sat2 hd2 ht1 wt1"/>
              <a:gd name="dx3" fmla="cat2 wd2 ht3 wt3"/>
              <a:gd name="dy3" fmla="sat2 hd2 ht3 wt3"/>
              <a:gd name="x1" fmla="+- hc dx1 0"/>
              <a:gd name="y1" fmla="+- vc dy1 0"/>
              <a:gd name="x3" fmla="+- hc dx3 0"/>
              <a:gd name="y3" fmla="+- vc dy3 0"/>
              <a:gd name="dr" fmla="*/ ss a3 100000"/>
              <a:gd name="iwd2" fmla="+- wd2 0 dr"/>
              <a:gd name="ihd2" fmla="+- hd2 0 dr"/>
              <a:gd name="wt2" fmla="sin iwd2 istAng"/>
              <a:gd name="ht2" fmla="cos ihd2 istAng"/>
              <a:gd name="wt4" fmla="sin iwd2 stAng"/>
              <a:gd name="ht4" fmla="cos ihd2 stAng"/>
              <a:gd name="dx2" fmla="cat2 iwd2 ht2 wt2"/>
              <a:gd name="dy2" fmla="sat2 ihd2 ht2 wt2"/>
              <a:gd name="dx4" fmla="cat2 iwd2 ht4 wt4"/>
              <a:gd name="dy4" fmla="sat2 ihd2 ht4 wt4"/>
              <a:gd name="x2" fmla="+- hc dx2 0"/>
              <a:gd name="y2" fmla="+- vc dy2 0"/>
              <a:gd name="x4" fmla="+- hc dx4 0"/>
              <a:gd name="y4" fmla="+- vc dy4 0"/>
              <a:gd name="sw0" fmla="+- 21600000 0 stAng"/>
              <a:gd name="da1" fmla="+- swAng 0 sw0"/>
              <a:gd name="g1" fmla="max x1 x2"/>
              <a:gd name="g2" fmla="max x3 x4"/>
              <a:gd name="g3" fmla="max g1 g2"/>
              <a:gd name="ir" fmla="?: da1 r g3"/>
              <a:gd name="sw1" fmla="+- cd4 0 stAng"/>
              <a:gd name="sw2" fmla="+- 27000000 0 stAng"/>
              <a:gd name="sw3" fmla="?: sw1 sw1 sw2"/>
              <a:gd name="da2" fmla="+- swAng 0 sw3"/>
              <a:gd name="g5" fmla="max y1 y2"/>
              <a:gd name="g6" fmla="max y3 y4"/>
              <a:gd name="g7" fmla="max g5 g6"/>
              <a:gd name="ib" fmla="?: da2 b g7"/>
              <a:gd name="sw4" fmla="+- cd2 0 stAng"/>
              <a:gd name="sw5" fmla="+- 32400000 0 stAng"/>
              <a:gd name="sw6" fmla="?: sw4 sw4 sw5"/>
              <a:gd name="da3" fmla="+- swAng 0 sw6"/>
              <a:gd name="g9" fmla="min x1 x2"/>
              <a:gd name="g10" fmla="min x3 x4"/>
              <a:gd name="g11" fmla="min g9 g10"/>
              <a:gd name="il" fmla="?: da3 l g11"/>
              <a:gd name="sw7" fmla="+- 3 0 stAng"/>
              <a:gd name="sw8" fmla="+- 37800000 0 stAng"/>
              <a:gd name="sw9" fmla="?: sw7 sw7 sw8"/>
              <a:gd name="da4" fmla="+- swAng 0 sw9"/>
              <a:gd name="g13" fmla="min y1 y2"/>
              <a:gd name="g14" fmla="min y3 y4"/>
              <a:gd name="g15" fmla="min g13 g14"/>
              <a:gd name="it" fmla="?: da4 t g15"/>
              <a:gd name="x5" fmla="+/ x1 x4 2"/>
              <a:gd name="y5" fmla="+/ y1 y4 2"/>
              <a:gd name="x6" fmla="+/ x3 x2 2"/>
              <a:gd name="y6" fmla="+/ y3 y2 2"/>
              <a:gd name="cang1" fmla="+- stAng 0 cd4"/>
              <a:gd name="cang2" fmla="+- istAng cd4 0"/>
              <a:gd name="cang3" fmla="+/ cang1 cang2 2"/>
            </a:gdLst>
            <a:ahLst/>
            <a:cxnLst>
              <a:cxn ang="cang1">
                <a:pos x="x5" y="y5"/>
              </a:cxn>
              <a:cxn ang="cang2">
                <a:pos x="x6" y="y6"/>
              </a:cxn>
              <a:cxn ang="cang3">
                <a:pos x="hc" y="vc"/>
              </a:cxn>
            </a:cxnLst>
            <a:rect l="l" t="t" r="r" b="b"/>
            <a:pathLst>
              <a:path w="10800" h="3109">
                <a:moveTo>
                  <a:pt x="0" y="1863"/>
                </a:moveTo>
                <a:cubicBezTo>
                  <a:pt x="1285" y="763"/>
                  <a:pt x="3631" y="-65"/>
                  <a:pt x="5401" y="0"/>
                </a:cubicBezTo>
                <a:cubicBezTo>
                  <a:pt x="7407" y="-87"/>
                  <a:pt x="9672" y="924"/>
                  <a:pt x="10800" y="1861"/>
                </a:cubicBezTo>
                <a:lnTo>
                  <a:pt x="10800" y="3103"/>
                </a:lnTo>
                <a:cubicBezTo>
                  <a:pt x="9492" y="1775"/>
                  <a:pt x="7282" y="898"/>
                  <a:pt x="5400" y="940"/>
                </a:cubicBezTo>
                <a:cubicBezTo>
                  <a:pt x="3325" y="855"/>
                  <a:pt x="1108" y="1987"/>
                  <a:pt x="0" y="3104"/>
                </a:cubicBezTo>
                <a:lnTo>
                  <a:pt x="0" y="1863"/>
                </a:ln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5" name="椭圆 4"/>
          <p:cNvSpPr/>
          <p:nvPr/>
        </p:nvSpPr>
        <p:spPr>
          <a:xfrm>
            <a:off x="1223645" y="2392047"/>
            <a:ext cx="2073275" cy="2073275"/>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6" name="椭圆 5"/>
          <p:cNvSpPr/>
          <p:nvPr/>
        </p:nvSpPr>
        <p:spPr>
          <a:xfrm>
            <a:off x="3013075" y="2080260"/>
            <a:ext cx="629920" cy="629920"/>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7" name="椭圆 6"/>
          <p:cNvSpPr/>
          <p:nvPr/>
        </p:nvSpPr>
        <p:spPr>
          <a:xfrm>
            <a:off x="805181" y="4241802"/>
            <a:ext cx="879475" cy="879475"/>
          </a:xfrm>
          <a:prstGeom prst="ellipse">
            <a:avLst/>
          </a:pr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8" name="椭圆 7"/>
          <p:cNvSpPr/>
          <p:nvPr/>
        </p:nvSpPr>
        <p:spPr>
          <a:xfrm>
            <a:off x="3296920" y="3643630"/>
            <a:ext cx="346075" cy="346075"/>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9" name="椭圆 8"/>
          <p:cNvSpPr/>
          <p:nvPr/>
        </p:nvSpPr>
        <p:spPr>
          <a:xfrm>
            <a:off x="1431291" y="1725295"/>
            <a:ext cx="253365" cy="253365"/>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0" name="椭圆 9"/>
          <p:cNvSpPr/>
          <p:nvPr/>
        </p:nvSpPr>
        <p:spPr>
          <a:xfrm>
            <a:off x="877571" y="2374900"/>
            <a:ext cx="807720" cy="807720"/>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1" name="椭圆 10"/>
          <p:cNvSpPr/>
          <p:nvPr/>
        </p:nvSpPr>
        <p:spPr>
          <a:xfrm>
            <a:off x="2712721" y="4395470"/>
            <a:ext cx="158751" cy="158750"/>
          </a:xfrm>
          <a:prstGeom prst="ellipse">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5" name="任意多边形 14"/>
          <p:cNvSpPr/>
          <p:nvPr/>
        </p:nvSpPr>
        <p:spPr>
          <a:xfrm rot="20640000">
            <a:off x="10106687" y="5408931"/>
            <a:ext cx="2283751" cy="1369203"/>
          </a:xfrm>
          <a:custGeom>
            <a:avLst/>
            <a:gdLst>
              <a:gd name="adj1" fmla="val 10800000"/>
              <a:gd name="adj2" fmla="val 282264"/>
              <a:gd name="adj3" fmla="val 22666"/>
              <a:gd name="stAng" fmla="pin 0 adj1 21599999"/>
              <a:gd name="istAng" fmla="pin 0 adj2 21599999"/>
              <a:gd name="a3" fmla="pin 0 adj3 50000"/>
              <a:gd name="sw11" fmla="+- istAng 0 stAng"/>
              <a:gd name="sw12" fmla="+- sw11 21600000 0"/>
              <a:gd name="swAng" fmla="?: sw11 sw11 sw12"/>
              <a:gd name="iswAng" fmla="+- 0 0 swAng"/>
              <a:gd name="wt1" fmla="sin wd2 stAng"/>
              <a:gd name="ht1" fmla="cos hd2 stAng"/>
              <a:gd name="wt3" fmla="sin wd2 istAng"/>
              <a:gd name="ht3" fmla="cos hd2 istAng"/>
              <a:gd name="dx1" fmla="cat2 wd2 ht1 wt1"/>
              <a:gd name="dy1" fmla="sat2 hd2 ht1 wt1"/>
              <a:gd name="dx3" fmla="cat2 wd2 ht3 wt3"/>
              <a:gd name="dy3" fmla="sat2 hd2 ht3 wt3"/>
              <a:gd name="x1" fmla="+- hc dx1 0"/>
              <a:gd name="y1" fmla="+- vc dy1 0"/>
              <a:gd name="x3" fmla="+- hc dx3 0"/>
              <a:gd name="y3" fmla="+- vc dy3 0"/>
              <a:gd name="dr" fmla="*/ ss a3 100000"/>
              <a:gd name="iwd2" fmla="+- wd2 0 dr"/>
              <a:gd name="ihd2" fmla="+- hd2 0 dr"/>
              <a:gd name="wt2" fmla="sin iwd2 istAng"/>
              <a:gd name="ht2" fmla="cos ihd2 istAng"/>
              <a:gd name="wt4" fmla="sin iwd2 stAng"/>
              <a:gd name="ht4" fmla="cos ihd2 stAng"/>
              <a:gd name="dx2" fmla="cat2 iwd2 ht2 wt2"/>
              <a:gd name="dy2" fmla="sat2 ihd2 ht2 wt2"/>
              <a:gd name="dx4" fmla="cat2 iwd2 ht4 wt4"/>
              <a:gd name="dy4" fmla="sat2 ihd2 ht4 wt4"/>
              <a:gd name="x2" fmla="+- hc dx2 0"/>
              <a:gd name="y2" fmla="+- vc dy2 0"/>
              <a:gd name="x4" fmla="+- hc dx4 0"/>
              <a:gd name="y4" fmla="+- vc dy4 0"/>
              <a:gd name="sw0" fmla="+- 21600000 0 stAng"/>
              <a:gd name="da1" fmla="+- swAng 0 sw0"/>
              <a:gd name="g1" fmla="max x1 x2"/>
              <a:gd name="g2" fmla="max x3 x4"/>
              <a:gd name="g3" fmla="max g1 g2"/>
              <a:gd name="ir" fmla="?: da1 r g3"/>
              <a:gd name="sw1" fmla="+- cd4 0 stAng"/>
              <a:gd name="sw2" fmla="+- 27000000 0 stAng"/>
              <a:gd name="sw3" fmla="?: sw1 sw1 sw2"/>
              <a:gd name="da2" fmla="+- swAng 0 sw3"/>
              <a:gd name="g5" fmla="max y1 y2"/>
              <a:gd name="g6" fmla="max y3 y4"/>
              <a:gd name="g7" fmla="max g5 g6"/>
              <a:gd name="ib" fmla="?: da2 b g7"/>
              <a:gd name="sw4" fmla="+- cd2 0 stAng"/>
              <a:gd name="sw5" fmla="+- 32400000 0 stAng"/>
              <a:gd name="sw6" fmla="?: sw4 sw4 sw5"/>
              <a:gd name="da3" fmla="+- swAng 0 sw6"/>
              <a:gd name="g9" fmla="min x1 x2"/>
              <a:gd name="g10" fmla="min x3 x4"/>
              <a:gd name="g11" fmla="min g9 g10"/>
              <a:gd name="il" fmla="?: da3 l g11"/>
              <a:gd name="sw7" fmla="+- 3 0 stAng"/>
              <a:gd name="sw8" fmla="+- 37800000 0 stAng"/>
              <a:gd name="sw9" fmla="?: sw7 sw7 sw8"/>
              <a:gd name="da4" fmla="+- swAng 0 sw9"/>
              <a:gd name="g13" fmla="min y1 y2"/>
              <a:gd name="g14" fmla="min y3 y4"/>
              <a:gd name="g15" fmla="min g13 g14"/>
              <a:gd name="it" fmla="?: da4 t g15"/>
              <a:gd name="x5" fmla="+/ x1 x4 2"/>
              <a:gd name="y5" fmla="+/ y1 y4 2"/>
              <a:gd name="x6" fmla="+/ x3 x2 2"/>
              <a:gd name="y6" fmla="+/ y3 y2 2"/>
              <a:gd name="cang1" fmla="+- stAng 0 cd4"/>
              <a:gd name="cang2" fmla="+- istAng cd4 0"/>
              <a:gd name="cang3" fmla="+/ cang1 cang2 2"/>
            </a:gdLst>
            <a:ahLst/>
            <a:cxnLst>
              <a:cxn ang="cang1">
                <a:pos x="x5" y="y5"/>
              </a:cxn>
              <a:cxn ang="cang2">
                <a:pos x="x6" y="y6"/>
              </a:cxn>
              <a:cxn ang="cang3">
                <a:pos x="hc" y="vc"/>
              </a:cxn>
            </a:cxnLst>
            <a:rect l="l" t="t" r="r" b="b"/>
            <a:pathLst>
              <a:path w="3596" h="2158">
                <a:moveTo>
                  <a:pt x="0" y="1844"/>
                </a:moveTo>
                <a:cubicBezTo>
                  <a:pt x="230" y="798"/>
                  <a:pt x="1378" y="-42"/>
                  <a:pt x="2411" y="0"/>
                </a:cubicBezTo>
                <a:cubicBezTo>
                  <a:pt x="2828" y="-24"/>
                  <a:pt x="3393" y="175"/>
                  <a:pt x="3596" y="299"/>
                </a:cubicBezTo>
                <a:lnTo>
                  <a:pt x="3270" y="1436"/>
                </a:lnTo>
                <a:cubicBezTo>
                  <a:pt x="3095" y="1268"/>
                  <a:pt x="2665" y="1113"/>
                  <a:pt x="2411" y="1132"/>
                </a:cubicBezTo>
                <a:cubicBezTo>
                  <a:pt x="1762" y="1092"/>
                  <a:pt x="1184" y="1680"/>
                  <a:pt x="1089" y="2156"/>
                </a:cubicBezTo>
                <a:lnTo>
                  <a:pt x="0" y="1844"/>
                </a:lnTo>
                <a:close/>
              </a:path>
            </a:pathLst>
          </a:custGeom>
          <a:solidFill>
            <a:srgbClr val="083E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6" name="同心圆 15"/>
          <p:cNvSpPr/>
          <p:nvPr/>
        </p:nvSpPr>
        <p:spPr>
          <a:xfrm rot="20640000">
            <a:off x="11018521" y="4953002"/>
            <a:ext cx="777875" cy="777875"/>
          </a:xfrm>
          <a:prstGeom prst="donut">
            <a:avLst>
              <a:gd name="adj" fmla="val 30519"/>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19" name="任意多边形 18"/>
          <p:cNvSpPr/>
          <p:nvPr/>
        </p:nvSpPr>
        <p:spPr>
          <a:xfrm>
            <a:off x="2" y="0"/>
            <a:ext cx="1303655" cy="131572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054" h="2073">
                <a:moveTo>
                  <a:pt x="0" y="0"/>
                </a:moveTo>
                <a:lnTo>
                  <a:pt x="1987" y="0"/>
                </a:lnTo>
                <a:cubicBezTo>
                  <a:pt x="2019" y="78"/>
                  <a:pt x="2063" y="381"/>
                  <a:pt x="2053" y="458"/>
                </a:cubicBezTo>
                <a:cubicBezTo>
                  <a:pt x="2081" y="1364"/>
                  <a:pt x="1251" y="2094"/>
                  <a:pt x="439" y="2072"/>
                </a:cubicBezTo>
                <a:cubicBezTo>
                  <a:pt x="291" y="2079"/>
                  <a:pt x="55" y="2031"/>
                  <a:pt x="0" y="2011"/>
                </a:cubicBezTo>
                <a:lnTo>
                  <a:pt x="0" y="0"/>
                </a:lnTo>
                <a:close/>
              </a:path>
            </a:pathLst>
          </a:cu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0" name="文本框 19"/>
          <p:cNvSpPr txBox="1"/>
          <p:nvPr/>
        </p:nvSpPr>
        <p:spPr>
          <a:xfrm>
            <a:off x="4620896" y="1468120"/>
            <a:ext cx="3632835" cy="769441"/>
          </a:xfrm>
          <a:prstGeom prst="rect">
            <a:avLst/>
          </a:prstGeom>
          <a:noFill/>
        </p:spPr>
        <p:txBody>
          <a:bodyPr wrap="square" rtlCol="0">
            <a:spAutoFit/>
          </a:bodyPr>
          <a:lstStyle/>
          <a:p>
            <a:r>
              <a:rPr lang="zh-CN" altLang="en-US" sz="4400" b="1" i="1">
                <a:solidFill>
                  <a:srgbClr val="B00005"/>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T hank you </a:t>
            </a:r>
            <a:endParaRPr lang="zh-CN" altLang="en-US" sz="4400" b="1" i="1">
              <a:solidFill>
                <a:srgbClr val="B00005"/>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1" name="文本框 20"/>
          <p:cNvSpPr txBox="1"/>
          <p:nvPr/>
        </p:nvSpPr>
        <p:spPr>
          <a:xfrm>
            <a:off x="4490085" y="2803525"/>
            <a:ext cx="6264911" cy="1015663"/>
          </a:xfrm>
          <a:prstGeom prst="rect">
            <a:avLst/>
          </a:prstGeom>
          <a:noFill/>
        </p:spPr>
        <p:txBody>
          <a:bodyPr wrap="square" rtlCol="0">
            <a:spAutoFit/>
          </a:bodyPr>
          <a:lstStyle/>
          <a:p>
            <a:pPr algn="dist"/>
            <a:r>
              <a:rPr lang="zh-CN" altLang="en-US" sz="60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rPr>
              <a:t>感谢您的观看</a:t>
            </a:r>
            <a:endParaRPr lang="zh-CN" altLang="en-US" sz="6000" b="1">
              <a:solidFill>
                <a:schemeClr val="bg2">
                  <a:lumMod val="10000"/>
                </a:schemeClr>
              </a:solidFill>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
        <p:nvSpPr>
          <p:cNvPr id="22" name="矩形 21"/>
          <p:cNvSpPr/>
          <p:nvPr/>
        </p:nvSpPr>
        <p:spPr>
          <a:xfrm>
            <a:off x="4816476" y="4614545"/>
            <a:ext cx="837565" cy="75565"/>
          </a:xfrm>
          <a:prstGeom prst="rect">
            <a:avLst/>
          </a:prstGeom>
          <a:solidFill>
            <a:srgbClr val="B0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字魂105号-简雅黑" panose="00000500000000000000"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27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strVal val="2/3*#ppt_w"/>
                                          </p:val>
                                        </p:tav>
                                        <p:tav tm="100000">
                                          <p:val>
                                            <p:strVal val="#ppt_w"/>
                                          </p:val>
                                        </p:tav>
                                      </p:tavLst>
                                    </p:anim>
                                    <p:anim calcmode="lin" valueType="num">
                                      <p:cBhvr>
                                        <p:cTn id="18" dur="500" fill="hold"/>
                                        <p:tgtEl>
                                          <p:spTgt spid="6"/>
                                        </p:tgtEl>
                                        <p:attrNameLst>
                                          <p:attrName>ppt_h</p:attrName>
                                        </p:attrNameLst>
                                      </p:cBhvr>
                                      <p:tavLst>
                                        <p:tav tm="0">
                                          <p:val>
                                            <p:strVal val="2/3*#ppt_h"/>
                                          </p:val>
                                        </p:tav>
                                        <p:tav tm="100000">
                                          <p:val>
                                            <p:strVal val="#ppt_h"/>
                                          </p:val>
                                        </p:tav>
                                      </p:tavLst>
                                    </p:anim>
                                  </p:childTnLst>
                                </p:cTn>
                              </p:par>
                              <p:par>
                                <p:cTn id="19" presetID="23" presetClass="entr" presetSubtype="27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strVal val="2/3*#ppt_w"/>
                                          </p:val>
                                        </p:tav>
                                        <p:tav tm="100000">
                                          <p:val>
                                            <p:strVal val="#ppt_w"/>
                                          </p:val>
                                        </p:tav>
                                      </p:tavLst>
                                    </p:anim>
                                    <p:anim calcmode="lin" valueType="num">
                                      <p:cBhvr>
                                        <p:cTn id="22" dur="500" fill="hold"/>
                                        <p:tgtEl>
                                          <p:spTgt spid="7"/>
                                        </p:tgtEl>
                                        <p:attrNameLst>
                                          <p:attrName>ppt_h</p:attrName>
                                        </p:attrNameLst>
                                      </p:cBhvr>
                                      <p:tavLst>
                                        <p:tav tm="0">
                                          <p:val>
                                            <p:strVal val="2/3*#ppt_h"/>
                                          </p:val>
                                        </p:tav>
                                        <p:tav tm="100000">
                                          <p:val>
                                            <p:strVal val="#ppt_h"/>
                                          </p:val>
                                        </p:tav>
                                      </p:tavLst>
                                    </p:anim>
                                  </p:childTnLst>
                                </p:cTn>
                              </p:par>
                              <p:par>
                                <p:cTn id="23" presetID="23" presetClass="entr" presetSubtype="272"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strVal val="2/3*#ppt_w"/>
                                          </p:val>
                                        </p:tav>
                                        <p:tav tm="100000">
                                          <p:val>
                                            <p:strVal val="#ppt_w"/>
                                          </p:val>
                                        </p:tav>
                                      </p:tavLst>
                                    </p:anim>
                                    <p:anim calcmode="lin" valueType="num">
                                      <p:cBhvr>
                                        <p:cTn id="26" dur="500" fill="hold"/>
                                        <p:tgtEl>
                                          <p:spTgt spid="8"/>
                                        </p:tgtEl>
                                        <p:attrNameLst>
                                          <p:attrName>ppt_h</p:attrName>
                                        </p:attrNameLst>
                                      </p:cBhvr>
                                      <p:tavLst>
                                        <p:tav tm="0">
                                          <p:val>
                                            <p:strVal val="2/3*#ppt_h"/>
                                          </p:val>
                                        </p:tav>
                                        <p:tav tm="100000">
                                          <p:val>
                                            <p:strVal val="#ppt_h"/>
                                          </p:val>
                                        </p:tav>
                                      </p:tavLst>
                                    </p:anim>
                                  </p:childTnLst>
                                </p:cTn>
                              </p:par>
                              <p:par>
                                <p:cTn id="27" presetID="23" presetClass="entr" presetSubtype="272"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strVal val="2/3*#ppt_w"/>
                                          </p:val>
                                        </p:tav>
                                        <p:tav tm="100000">
                                          <p:val>
                                            <p:strVal val="#ppt_w"/>
                                          </p:val>
                                        </p:tav>
                                      </p:tavLst>
                                    </p:anim>
                                    <p:anim calcmode="lin" valueType="num">
                                      <p:cBhvr>
                                        <p:cTn id="30" dur="500" fill="hold"/>
                                        <p:tgtEl>
                                          <p:spTgt spid="9"/>
                                        </p:tgtEl>
                                        <p:attrNameLst>
                                          <p:attrName>ppt_h</p:attrName>
                                        </p:attrNameLst>
                                      </p:cBhvr>
                                      <p:tavLst>
                                        <p:tav tm="0">
                                          <p:val>
                                            <p:strVal val="2/3*#ppt_h"/>
                                          </p:val>
                                        </p:tav>
                                        <p:tav tm="100000">
                                          <p:val>
                                            <p:strVal val="#ppt_h"/>
                                          </p:val>
                                        </p:tav>
                                      </p:tavLst>
                                    </p:anim>
                                  </p:childTnLst>
                                </p:cTn>
                              </p:par>
                              <p:par>
                                <p:cTn id="31" presetID="23" presetClass="entr" presetSubtype="272"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strVal val="2/3*#ppt_w"/>
                                          </p:val>
                                        </p:tav>
                                        <p:tav tm="100000">
                                          <p:val>
                                            <p:strVal val="#ppt_w"/>
                                          </p:val>
                                        </p:tav>
                                      </p:tavLst>
                                    </p:anim>
                                    <p:anim calcmode="lin" valueType="num">
                                      <p:cBhvr>
                                        <p:cTn id="34" dur="500" fill="hold"/>
                                        <p:tgtEl>
                                          <p:spTgt spid="10"/>
                                        </p:tgtEl>
                                        <p:attrNameLst>
                                          <p:attrName>ppt_h</p:attrName>
                                        </p:attrNameLst>
                                      </p:cBhvr>
                                      <p:tavLst>
                                        <p:tav tm="0">
                                          <p:val>
                                            <p:strVal val="2/3*#ppt_h"/>
                                          </p:val>
                                        </p:tav>
                                        <p:tav tm="100000">
                                          <p:val>
                                            <p:strVal val="#ppt_h"/>
                                          </p:val>
                                        </p:tav>
                                      </p:tavLst>
                                    </p:anim>
                                  </p:childTnLst>
                                </p:cTn>
                              </p:par>
                              <p:par>
                                <p:cTn id="35" presetID="23" presetClass="entr" presetSubtype="272"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strVal val="2/3*#ppt_w"/>
                                          </p:val>
                                        </p:tav>
                                        <p:tav tm="100000">
                                          <p:val>
                                            <p:strVal val="#ppt_w"/>
                                          </p:val>
                                        </p:tav>
                                      </p:tavLst>
                                    </p:anim>
                                    <p:anim calcmode="lin" valueType="num">
                                      <p:cBhvr>
                                        <p:cTn id="38" dur="500" fill="hold"/>
                                        <p:tgtEl>
                                          <p:spTgt spid="11"/>
                                        </p:tgtEl>
                                        <p:attrNameLst>
                                          <p:attrName>ppt_h</p:attrName>
                                        </p:attrNameLst>
                                      </p:cBhvr>
                                      <p:tavLst>
                                        <p:tav tm="0">
                                          <p:val>
                                            <p:strVal val="2/3*#ppt_h"/>
                                          </p:val>
                                        </p:tav>
                                        <p:tav tm="100000">
                                          <p:val>
                                            <p:strVal val="#ppt_h"/>
                                          </p:val>
                                        </p:tav>
                                      </p:tavLst>
                                    </p:anim>
                                  </p:childTnLst>
                                </p:cTn>
                              </p:par>
                            </p:childTnLst>
                          </p:cTn>
                        </p:par>
                        <p:par>
                          <p:cTn id="39" fill="hold">
                            <p:stCondLst>
                              <p:cond delay="1500"/>
                            </p:stCondLst>
                            <p:childTnLst>
                              <p:par>
                                <p:cTn id="40" presetID="2" presetClass="entr" presetSubtype="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9"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0-#ppt_h/2"/>
                                          </p:val>
                                        </p:tav>
                                        <p:tav tm="100000">
                                          <p:val>
                                            <p:strVal val="#ppt_y"/>
                                          </p:val>
                                        </p:tav>
                                      </p:tavLst>
                                    </p:anim>
                                  </p:childTnLst>
                                </p:cTn>
                              </p:par>
                            </p:childTnLst>
                          </p:cTn>
                        </p:par>
                        <p:par>
                          <p:cTn id="48" fill="hold">
                            <p:stCondLst>
                              <p:cond delay="2000"/>
                            </p:stCondLst>
                            <p:childTnLst>
                              <p:par>
                                <p:cTn id="49" presetID="2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childTnLst>
                                </p:cTn>
                              </p:par>
                            </p:childTnLst>
                          </p:cTn>
                        </p:par>
                        <p:par>
                          <p:cTn id="53" fill="hold">
                            <p:stCondLst>
                              <p:cond delay="2500"/>
                            </p:stCondLst>
                            <p:childTnLst>
                              <p:par>
                                <p:cTn id="54" presetID="23" presetClass="entr" presetSubtype="16"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childTnLst>
                                </p:cTn>
                              </p:par>
                            </p:childTnLst>
                          </p:cTn>
                        </p:par>
                        <p:par>
                          <p:cTn id="58" fill="hold">
                            <p:stCondLst>
                              <p:cond delay="3000"/>
                            </p:stCondLst>
                            <p:childTnLst>
                              <p:par>
                                <p:cTn id="59" presetID="22" presetClass="entr" presetSubtype="8"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par>
                          <p:cTn id="66" fill="hold">
                            <p:stCondLst>
                              <p:cond delay="4000"/>
                            </p:stCondLst>
                            <p:childTnLst>
                              <p:par>
                                <p:cTn id="67" presetID="40" presetClass="entr" presetSubtype="0" fill="hold" grpId="0" nodeType="afterEffect">
                                  <p:stCondLst>
                                    <p:cond delay="0"/>
                                  </p:stCondLst>
                                  <p:iterate type="lt">
                                    <p:tmPct val="10000"/>
                                  </p:iterate>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1"/>
                                          </p:val>
                                        </p:tav>
                                        <p:tav tm="100000">
                                          <p:val>
                                            <p:strVal val="#ppt_x"/>
                                          </p:val>
                                        </p:tav>
                                      </p:tavLst>
                                    </p:anim>
                                    <p:anim calcmode="lin" valueType="num">
                                      <p:cBhvr>
                                        <p:cTn id="71"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5" grpId="0" bldLvl="0" animBg="1"/>
      <p:bldP spid="16" grpId="0" bldLvl="0" animBg="1"/>
      <p:bldP spid="19" grpId="0" bldLvl="0" animBg="1"/>
      <p:bldP spid="20" grpId="0"/>
      <p:bldP spid="21" grpId="0"/>
      <p:bldP spid="22" grpId="0" bldLvl="0" animBg="1"/>
    </p:bldLst>
  </p:timing>
</p:sld>
</file>

<file path=ppt/tags/tag1.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2.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3.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4.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5.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6.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7.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8.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9.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10.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11.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12.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13.xml><?xml version="1.0" encoding="utf-8"?>
<p:tagLst xmlns:p="http://schemas.openxmlformats.org/presentationml/2006/main">
  <p:tag name="KSO_WM_DIAGRAM_VIRTUALLY_FRAME" val="{&quot;height&quot;:418.19992125984254,&quot;left&quot;:337.50007874015745,&quot;top&quot;:89.80015748031495,&quot;width&quot;:598.6050334600067}"/>
</p:tagLst>
</file>

<file path=ppt/tags/tag14.xml><?xml version="1.0" encoding="utf-8"?>
<p:tagLst xmlns:p="http://schemas.openxmlformats.org/presentationml/2006/main">
  <p:tag name="MH" val="20151126150053"/>
  <p:tag name="MH_LIBRARY" val="GRAPHIC"/>
  <p:tag name="MH_TYPE" val="Other"/>
  <p:tag name="MH_ORDER" val="1"/>
  <p:tag name="KSO_WM_DIAGRAM_VIRTUALLY_FRAME" val="{&quot;height&quot;:377.6,&quot;left&quot;:391.1,&quot;top&quot;:92.9,&quot;width&quot;:430.7}"/>
</p:tagLst>
</file>

<file path=ppt/tags/tag15.xml><?xml version="1.0" encoding="utf-8"?>
<p:tagLst xmlns:p="http://schemas.openxmlformats.org/presentationml/2006/main">
  <p:tag name="MH" val="20151126150053"/>
  <p:tag name="MH_LIBRARY" val="GRAPHIC"/>
  <p:tag name="MH_TYPE" val="Other"/>
  <p:tag name="MH_ORDER" val="2"/>
</p:tagLst>
</file>

<file path=ppt/tags/tag16.xml><?xml version="1.0" encoding="utf-8"?>
<p:tagLst xmlns:p="http://schemas.openxmlformats.org/presentationml/2006/main">
  <p:tag name="MH" val="20151126150053"/>
  <p:tag name="MH_LIBRARY" val="GRAPHIC"/>
  <p:tag name="MH_TYPE" val="Title"/>
  <p:tag name="MH_ORDER" val="1"/>
</p:tagLst>
</file>

<file path=ppt/tags/tag17.xml><?xml version="1.0" encoding="utf-8"?>
<p:tagLst xmlns:p="http://schemas.openxmlformats.org/presentationml/2006/main">
  <p:tag name="KSO_WM_DIAGRAM_VIRTUALLY_FRAME" val="{&quot;height&quot;:377.6,&quot;left&quot;:391.1,&quot;top&quot;:92.9,&quot;width&quot;:382.2}"/>
</p:tagLst>
</file>

<file path=ppt/tags/tag18.xml><?xml version="1.0" encoding="utf-8"?>
<p:tagLst xmlns:p="http://schemas.openxmlformats.org/presentationml/2006/main">
  <p:tag name="MH" val="20151126150053"/>
  <p:tag name="MH_LIBRARY" val="GRAPHIC"/>
  <p:tag name="MH_TYPE" val="Other"/>
  <p:tag name="MH_ORDER" val="3"/>
  <p:tag name="KSO_WM_DIAGRAM_VIRTUALLY_FRAME" val="{&quot;height&quot;:377.6,&quot;left&quot;:391.1,&quot;top&quot;:92.9,&quot;width&quot;:430.7}"/>
</p:tagLst>
</file>

<file path=ppt/tags/tag19.xml><?xml version="1.0" encoding="utf-8"?>
<p:tagLst xmlns:p="http://schemas.openxmlformats.org/presentationml/2006/main">
  <p:tag name="MH" val="20151126150053"/>
  <p:tag name="MH_LIBRARY" val="GRAPHIC"/>
  <p:tag name="MH_TYPE" val="Other"/>
  <p:tag name="MH_ORDER" val="4"/>
  <p:tag name="KSO_WM_DIAGRAM_VIRTUALLY_FRAME" val="{&quot;height&quot;:377.6,&quot;left&quot;:391.1,&quot;top&quot;:92.9,&quot;width&quot;:430.7}"/>
</p:tagLst>
</file>

<file path=ppt/tags/tag20.xml><?xml version="1.0" encoding="utf-8"?>
<p:tagLst xmlns:p="http://schemas.openxmlformats.org/presentationml/2006/main">
  <p:tag name="KSO_WM_DIAGRAM_VIRTUALLY_FRAME" val="{&quot;height&quot;:377.6,&quot;left&quot;:391.1,&quot;top&quot;:92.9,&quot;width&quot;:382.2}"/>
</p:tagLst>
</file>

<file path=ppt/tags/tag21.xml><?xml version="1.0" encoding="utf-8"?>
<p:tagLst xmlns:p="http://schemas.openxmlformats.org/presentationml/2006/main">
  <p:tag name="MH" val="20151126150053"/>
  <p:tag name="MH_LIBRARY" val="GRAPHIC"/>
  <p:tag name="MH_TYPE" val="Other"/>
  <p:tag name="MH_ORDER" val="5"/>
  <p:tag name="KSO_WM_DIAGRAM_VIRTUALLY_FRAME" val="{&quot;height&quot;:377.6,&quot;left&quot;:391.1,&quot;top&quot;:92.9,&quot;width&quot;:430.7}"/>
</p:tagLst>
</file>

<file path=ppt/tags/tag22.xml><?xml version="1.0" encoding="utf-8"?>
<p:tagLst xmlns:p="http://schemas.openxmlformats.org/presentationml/2006/main">
  <p:tag name="MH" val="20151126150053"/>
  <p:tag name="MH_LIBRARY" val="GRAPHIC"/>
  <p:tag name="MH_TYPE" val="Other"/>
  <p:tag name="MH_ORDER" val="6"/>
  <p:tag name="KSO_WM_DIAGRAM_VIRTUALLY_FRAME" val="{&quot;height&quot;:377.6,&quot;left&quot;:391.1,&quot;top&quot;:92.9,&quot;width&quot;:430.7}"/>
</p:tagLst>
</file>

<file path=ppt/tags/tag23.xml><?xml version="1.0" encoding="utf-8"?>
<p:tagLst xmlns:p="http://schemas.openxmlformats.org/presentationml/2006/main">
  <p:tag name="KSO_WM_DIAGRAM_VIRTUALLY_FRAME" val="{&quot;height&quot;:377.6,&quot;left&quot;:391.1,&quot;top&quot;:92.9,&quot;width&quot;:382.2}"/>
</p:tagLst>
</file>

<file path=ppt/tags/tag24.xml><?xml version="1.0" encoding="utf-8"?>
<p:tagLst xmlns:p="http://schemas.openxmlformats.org/presentationml/2006/main">
  <p:tag name="MH" val="20151126150053"/>
  <p:tag name="MH_LIBRARY" val="GRAPHIC"/>
  <p:tag name="MH_TYPE" val="Other"/>
  <p:tag name="MH_ORDER" val="7"/>
  <p:tag name="KSO_WM_DIAGRAM_VIRTUALLY_FRAME" val="{&quot;height&quot;:377.6,&quot;left&quot;:391.1,&quot;top&quot;:92.9,&quot;width&quot;:430.7}"/>
</p:tagLst>
</file>

<file path=ppt/tags/tag25.xml><?xml version="1.0" encoding="utf-8"?>
<p:tagLst xmlns:p="http://schemas.openxmlformats.org/presentationml/2006/main">
  <p:tag name="MH" val="20151126150053"/>
  <p:tag name="MH_LIBRARY" val="GRAPHIC"/>
  <p:tag name="MH_TYPE" val="Other"/>
  <p:tag name="MH_ORDER" val="8"/>
  <p:tag name="KSO_WM_DIAGRAM_VIRTUALLY_FRAME" val="{&quot;height&quot;:377.6,&quot;left&quot;:391.1,&quot;top&quot;:92.9,&quot;width&quot;:430.7}"/>
</p:tagLst>
</file>

<file path=ppt/tags/tag26.xml><?xml version="1.0" encoding="utf-8"?>
<p:tagLst xmlns:p="http://schemas.openxmlformats.org/presentationml/2006/main">
  <p:tag name="MH" val="20151126144024"/>
  <p:tag name="MH_LIBRARY" val="GRAPHIC"/>
  <p:tag name="MH_TYPE" val="Text"/>
  <p:tag name="MH_ORDER" val="4"/>
  <p:tag name="KSO_WM_DIAGRAM_VIRTUALLY_FRAME" val="{&quot;height&quot;:377.6,&quot;left&quot;:391.1,&quot;top&quot;:92.9,&quot;width&quot;:430.7}"/>
</p:tagLst>
</file>

<file path=ppt/tags/tag27.xml><?xml version="1.0" encoding="utf-8"?>
<p:tagLst xmlns:p="http://schemas.openxmlformats.org/presentationml/2006/main">
  <p:tag name="KSO_WM_DIAGRAM_VIRTUALLY_FRAME" val="{&quot;height&quot;:332.1344094488189,&quot;left&quot;:66.95,&quot;top&quot;:114.70007874015748,&quot;width&quot;:814.0000787401575}"/>
</p:tagLst>
</file>

<file path=ppt/tags/tag28.xml><?xml version="1.0" encoding="utf-8"?>
<p:tagLst xmlns:p="http://schemas.openxmlformats.org/presentationml/2006/main">
  <p:tag name="KSO_WM_DIAGRAM_VIRTUALLY_FRAME" val="{&quot;height&quot;:332.1344094488189,&quot;left&quot;:66.95,&quot;top&quot;:114.70007874015748,&quot;width&quot;:814.0000787401575}"/>
</p:tagLst>
</file>

<file path=ppt/tags/tag29.xml><?xml version="1.0" encoding="utf-8"?>
<p:tagLst xmlns:p="http://schemas.openxmlformats.org/presentationml/2006/main">
  <p:tag name="KSO_WM_DIAGRAM_VIRTUALLY_FRAME" val="{&quot;height&quot;:332.1344094488189,&quot;left&quot;:66.95,&quot;top&quot;:114.70007874015748,&quot;width&quot;:814.0000787401575}"/>
</p:tagLst>
</file>

<file path=ppt/tags/tag30.xml><?xml version="1.0" encoding="utf-8"?>
<p:tagLst xmlns:p="http://schemas.openxmlformats.org/presentationml/2006/main">
  <p:tag name="KSO_WM_DIAGRAM_VIRTUALLY_FRAME" val="{&quot;height&quot;:332.1344094488189,&quot;left&quot;:66.95,&quot;top&quot;:114.70007874015748,&quot;width&quot;:814.0000787401575}"/>
</p:tagLst>
</file>

<file path=ppt/tags/tag31.xml><?xml version="1.0" encoding="utf-8"?>
<p:tagLst xmlns:p="http://schemas.openxmlformats.org/presentationml/2006/main">
  <p:tag name="KSO_WM_DIAGRAM_VIRTUALLY_FRAME" val="{&quot;height&quot;:332.1344094488189,&quot;left&quot;:66.95,&quot;top&quot;:114.70007874015748,&quot;width&quot;:814.0000787401575}"/>
</p:tagLst>
</file>

<file path=ppt/tags/tag32.xml><?xml version="1.0" encoding="utf-8"?>
<p:tagLst xmlns:p="http://schemas.openxmlformats.org/presentationml/2006/main">
  <p:tag name="KSO_WM_DIAGRAM_VIRTUALLY_FRAME" val="{&quot;height&quot;:332.1344094488189,&quot;left&quot;:66.95,&quot;top&quot;:114.70007874015748,&quot;width&quot;:814.0000787401575}"/>
</p:tagLst>
</file>

<file path=ppt/tags/tag33.xml><?xml version="1.0" encoding="utf-8"?>
<p:tagLst xmlns:p="http://schemas.openxmlformats.org/presentationml/2006/main">
  <p:tag name="KSO_WM_DIAGRAM_VIRTUALLY_FRAME" val="{&quot;height&quot;:332.1344094488189,&quot;left&quot;:66.95,&quot;top&quot;:114.70007874015748,&quot;width&quot;:814.0000787401575}"/>
</p:tagLst>
</file>

<file path=ppt/tags/tag34.xml><?xml version="1.0" encoding="utf-8"?>
<p:tagLst xmlns:p="http://schemas.openxmlformats.org/presentationml/2006/main">
  <p:tag name="KSO_WM_DIAGRAM_VIRTUALLY_FRAME" val="{&quot;height&quot;:332.1344094488189,&quot;left&quot;:66.95,&quot;top&quot;:114.70007874015748,&quot;width&quot;:814.0000787401575}"/>
</p:tagLst>
</file>

<file path=ppt/tags/tag35.xml><?xml version="1.0" encoding="utf-8"?>
<p:tagLst xmlns:p="http://schemas.openxmlformats.org/presentationml/2006/main">
  <p:tag name="KSO_WM_DIAGRAM_VIRTUALLY_FRAME" val="{&quot;height&quot;:332.1344094488189,&quot;left&quot;:66.95,&quot;top&quot;:114.70007874015748,&quot;width&quot;:814.0000787401575}"/>
</p:tagLst>
</file>

<file path=ppt/tags/tag36.xml><?xml version="1.0" encoding="utf-8"?>
<p:tagLst xmlns:p="http://schemas.openxmlformats.org/presentationml/2006/main">
  <p:tag name="KSO_WM_DIAGRAM_VIRTUALLY_FRAME" val="{&quot;height&quot;:332.1344094488189,&quot;left&quot;:66.95,&quot;top&quot;:114.70007874015748,&quot;width&quot;:814.0000787401575}"/>
</p:tagLst>
</file>

<file path=ppt/tags/tag37.xml><?xml version="1.0" encoding="utf-8"?>
<p:tagLst xmlns:p="http://schemas.openxmlformats.org/presentationml/2006/main">
  <p:tag name="KSO_WM_DIAGRAM_VIRTUALLY_FRAME" val="{&quot;height&quot;:332.1344094488189,&quot;left&quot;:66.95,&quot;top&quot;:114.70007874015748,&quot;width&quot;:814.0000787401575}"/>
</p:tagLst>
</file>

<file path=ppt/tags/tag38.xml><?xml version="1.0" encoding="utf-8"?>
<p:tagLst xmlns:p="http://schemas.openxmlformats.org/presentationml/2006/main">
  <p:tag name="KSO_WM_DIAGRAM_VIRTUALLY_FRAME" val="{&quot;height&quot;:332.1344094488189,&quot;left&quot;:66.95,&quot;top&quot;:114.70007874015748,&quot;width&quot;:814.0000787401575}"/>
</p:tagLst>
</file>

<file path=ppt/tags/tag39.xml><?xml version="1.0" encoding="utf-8"?>
<p:tagLst xmlns:p="http://schemas.openxmlformats.org/presentationml/2006/main">
  <p:tag name="KSO_WM_DIAGRAM_VIRTUALLY_FRAME" val="{&quot;height&quot;:332.1344094488189,&quot;left&quot;:66.95,&quot;top&quot;:114.70007874015748,&quot;width&quot;:814.0000787401575}"/>
</p:tagLst>
</file>

<file path=ppt/tags/tag40.xml><?xml version="1.0" encoding="utf-8"?>
<p:tagLst xmlns:p="http://schemas.openxmlformats.org/presentationml/2006/main">
  <p:tag name="KSO_WM_DIAGRAM_VIRTUALLY_FRAME" val="{&quot;height&quot;:332.1344094488189,&quot;left&quot;:66.95,&quot;top&quot;:114.70007874015748,&quot;width&quot;:814.0000787401575}"/>
</p:tagLst>
</file>

<file path=ppt/tags/tag41.xml><?xml version="1.0" encoding="utf-8"?>
<p:tagLst xmlns:p="http://schemas.openxmlformats.org/presentationml/2006/main">
  <p:tag name="KSO_WM_DIAGRAM_VIRTUALLY_FRAME" val="{&quot;height&quot;:332.1344094488189,&quot;left&quot;:66.95,&quot;top&quot;:114.70007874015748,&quot;width&quot;:814.0000787401575}"/>
</p:tagLst>
</file>

<file path=ppt/tags/tag42.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43.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44.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45.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46.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47.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48.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49.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50.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51.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52.xml><?xml version="1.0" encoding="utf-8"?>
<p:tagLst xmlns:p="http://schemas.openxmlformats.org/presentationml/2006/main">
  <p:tag name="KSO_WM_DIAGRAM_VIRTUALLY_FRAME" val="{&quot;height&quot;:388.4766929133858,&quot;left&quot;:184.28346456692913,&quot;top&quot;:108.22346456692912,&quot;width&quot;:597.2133858267716}"/>
</p:tagLst>
</file>

<file path=ppt/tags/tag53.xml><?xml version="1.0" encoding="utf-8"?>
<p:tagLst xmlns:p="http://schemas.openxmlformats.org/presentationml/2006/main">
  <p:tag name="KSO_WM_DIAGRAM_VIRTUALLY_FRAME" val="{&quot;height&quot;:284.69992125984254,&quot;left&quot;:469.0999212598425,&quot;top&quot;:130.4500787401575,&quot;width&quot;:382.1502362204724}"/>
</p:tagLst>
</file>

<file path=ppt/tags/tag54.xml><?xml version="1.0" encoding="utf-8"?>
<p:tagLst xmlns:p="http://schemas.openxmlformats.org/presentationml/2006/main">
  <p:tag name="KSO_WM_DIAGRAM_VIRTUALLY_FRAME" val="{&quot;height&quot;:284.69992125984254,&quot;left&quot;:469.0999212598425,&quot;top&quot;:130.4500787401575,&quot;width&quot;:382.1502362204724}"/>
</p:tagLst>
</file>

<file path=ppt/tags/tag55.xml><?xml version="1.0" encoding="utf-8"?>
<p:tagLst xmlns:p="http://schemas.openxmlformats.org/presentationml/2006/main">
  <p:tag name="KSO_WM_DIAGRAM_VIRTUALLY_FRAME" val="{&quot;height&quot;:284.69992125984254,&quot;left&quot;:469.0999212598425,&quot;top&quot;:130.4500787401575,&quot;width&quot;:382.150236220472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字魂105号-简雅黑"/>
        <a:ea typeface="字魂105号-简雅黑"/>
        <a:cs typeface=""/>
      </a:majorFont>
      <a:minorFont>
        <a:latin typeface="字魂105号-简雅黑"/>
        <a:ea typeface="字魂105号-简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595</Words>
  <Application>WPS 演示</Application>
  <PresentationFormat>自定义</PresentationFormat>
  <Paragraphs>73</Paragraphs>
  <Slides>9</Slides>
  <Notes>2</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9</vt:i4>
      </vt:variant>
    </vt:vector>
  </HeadingPairs>
  <TitlesOfParts>
    <vt:vector size="20" baseType="lpstr">
      <vt:lpstr>Arial</vt:lpstr>
      <vt:lpstr>宋体</vt:lpstr>
      <vt:lpstr>Wingdings</vt:lpstr>
      <vt:lpstr>字魂105号-简雅黑</vt:lpstr>
      <vt:lpstr>黑体</vt:lpstr>
      <vt:lpstr>微软雅黑</vt:lpstr>
      <vt:lpstr>Arial Unicode MS</vt:lpstr>
      <vt:lpstr>Wingdings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第一PPT，www.1ppt.com</dc:creator>
  <cp:keywords>www.1ppt.com</cp:keywords>
  <dc:description>第一PPT</dc:description>
  <cp:lastModifiedBy>骑着猪猪上高速</cp:lastModifiedBy>
  <cp:revision>67</cp:revision>
  <dcterms:created xsi:type="dcterms:W3CDTF">2022-02-07T17:45:00Z</dcterms:created>
  <dcterms:modified xsi:type="dcterms:W3CDTF">2025-07-22T07:42:20Z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2052-12.1.0.21541</vt:lpwstr>
  </property>
  <property fmtid="{D5CDD505-2E9C-101B-9397-08002B2CF9AE}" pid="3" name="ICV">
    <vt:lpwstr>08B734F6333645C8B8693931D4895E78_13</vt:lpwstr>
  </property>
</Properties>
</file>