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08" r:id="rId18"/>
    <p:sldId id="314" r:id="rId20"/>
    <p:sldId id="317" r:id="rId21"/>
    <p:sldId id="320" r:id="rId22"/>
    <p:sldId id="323" r:id="rId23"/>
    <p:sldId id="326" r:id="rId24"/>
    <p:sldId id="332" r:id="rId26"/>
    <p:sldId id="335" r:id="rId27"/>
    <p:sldId id="338" r:id="rId28"/>
    <p:sldId id="341" r:id="rId29"/>
    <p:sldId id="344" r:id="rId30"/>
    <p:sldId id="350" r:id="rId32"/>
    <p:sldId id="353" r:id="rId33"/>
    <p:sldId id="356" r:id="rId34"/>
    <p:sldId id="359" r:id="rId35"/>
    <p:sldId id="365" r:id="rId37"/>
    <p:sldId id="368" r:id="rId38"/>
    <p:sldId id="371"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tags" Target="../tags/tag162.xml"/><Relationship Id="rId14" Type="http://schemas.openxmlformats.org/officeDocument/2006/relationships/tags" Target="../tags/tag163.xml"/><Relationship Id="rId15" Type="http://schemas.openxmlformats.org/officeDocument/2006/relationships/tags" Target="../tags/tag164.xml"/><Relationship Id="rId16" Type="http://schemas.openxmlformats.org/officeDocument/2006/relationships/tags" Target="../tags/tag165.xml"/><Relationship Id="rId17" Type="http://schemas.openxmlformats.org/officeDocument/2006/relationships/tags" Target="../tags/tag166.xml"/><Relationship Id="rId18" Type="http://schemas.openxmlformats.org/officeDocument/2006/relationships/tags" Target="../tags/tag167.xml"/><Relationship Id="rId1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tags" Target="../tags/tag226.xml"/><Relationship Id="rId6" Type="http://schemas.openxmlformats.org/officeDocument/2006/relationships/tags" Target="../tags/tag227.xml"/><Relationship Id="rId7" Type="http://schemas.openxmlformats.org/officeDocument/2006/relationships/tags" Target="../tags/tag228.xml"/><Relationship Id="rId8" Type="http://schemas.openxmlformats.org/officeDocument/2006/relationships/tags" Target="../tags/tag229.xml"/><Relationship Id="rId9" Type="http://schemas.openxmlformats.org/officeDocument/2006/relationships/tags" Target="../tags/tag230.xml"/><Relationship Id="rId10" Type="http://schemas.openxmlformats.org/officeDocument/2006/relationships/tags" Target="../tags/tag231.xml"/><Relationship Id="rId11" Type="http://schemas.openxmlformats.org/officeDocument/2006/relationships/tags" Target="../tags/tag232.xml"/><Relationship Id="rId12" Type="http://schemas.openxmlformats.org/officeDocument/2006/relationships/tags" Target="../tags/tag233.xml"/><Relationship Id="rId13" Type="http://schemas.openxmlformats.org/officeDocument/2006/relationships/tags" Target="../tags/tag234.xml"/><Relationship Id="rId14" Type="http://schemas.openxmlformats.org/officeDocument/2006/relationships/tags" Target="../tags/tag235.xml"/><Relationship Id="rId15" Type="http://schemas.openxmlformats.org/officeDocument/2006/relationships/tags" Target="../tags/tag236.xml"/><Relationship Id="rId16" Type="http://schemas.openxmlformats.org/officeDocument/2006/relationships/tags" Target="../tags/tag237.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tags" Target="../tags/tag257.xml"/><Relationship Id="rId18" Type="http://schemas.openxmlformats.org/officeDocument/2006/relationships/tags" Target="../tags/tag258.xml"/><Relationship Id="rId19" Type="http://schemas.openxmlformats.org/officeDocument/2006/relationships/tags" Target="../tags/tag259.xml"/><Relationship Id="rId20" Type="http://schemas.openxmlformats.org/officeDocument/2006/relationships/tags" Target="../tags/tag260.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tags" Target="../tags/tag277.xml"/><Relationship Id="rId10" Type="http://schemas.openxmlformats.org/officeDocument/2006/relationships/tags" Target="../tags/tag278.xml"/><Relationship Id="rId11" Type="http://schemas.openxmlformats.org/officeDocument/2006/relationships/tags" Target="../tags/tag279.xml"/><Relationship Id="rId12" Type="http://schemas.openxmlformats.org/officeDocument/2006/relationships/tags" Target="../tags/tag280.xml"/><Relationship Id="rId13" Type="http://schemas.openxmlformats.org/officeDocument/2006/relationships/tags" Target="../tags/tag281.xml"/><Relationship Id="rId14" Type="http://schemas.openxmlformats.org/officeDocument/2006/relationships/tags" Target="../tags/tag282.xml"/><Relationship Id="rId15" Type="http://schemas.openxmlformats.org/officeDocument/2006/relationships/tags" Target="../tags/tag283.xml"/><Relationship Id="rId16" Type="http://schemas.openxmlformats.org/officeDocument/2006/relationships/tags" Target="../tags/tag284.xml"/><Relationship Id="rId17" Type="http://schemas.openxmlformats.org/officeDocument/2006/relationships/tags" Target="../tags/tag285.xml"/><Relationship Id="rId18" Type="http://schemas.openxmlformats.org/officeDocument/2006/relationships/tags" Target="../tags/tag286.xml"/><Relationship Id="rId19" Type="http://schemas.openxmlformats.org/officeDocument/2006/relationships/tags" Target="../tags/tag287.xml"/><Relationship Id="rId20" Type="http://schemas.openxmlformats.org/officeDocument/2006/relationships/tags" Target="../tags/tag288.xml"/><Relationship Id="rId21" Type="http://schemas.openxmlformats.org/officeDocument/2006/relationships/tags" Target="../tags/tag289.xml"/><Relationship Id="rId22" Type="http://schemas.openxmlformats.org/officeDocument/2006/relationships/tags" Target="../tags/tag290.xml"/><Relationship Id="rId23" Type="http://schemas.openxmlformats.org/officeDocument/2006/relationships/tags" Target="../tags/tag291.xml"/><Relationship Id="rId24" Type="http://schemas.openxmlformats.org/officeDocument/2006/relationships/tags" Target="../tags/tag292.xml"/><Relationship Id="rId25" Type="http://schemas.openxmlformats.org/officeDocument/2006/relationships/tags" Target="../tags/tag293.xml"/><Relationship Id="rId26" Type="http://schemas.openxmlformats.org/officeDocument/2006/relationships/tags" Target="../tags/tag294.xml"/><Relationship Id="rId27" Type="http://schemas.openxmlformats.org/officeDocument/2006/relationships/tags" Target="../tags/tag295.xml"/><Relationship Id="rId28" Type="http://schemas.openxmlformats.org/officeDocument/2006/relationships/tags" Target="../tags/tag296.xml"/><Relationship Id="rId29" Type="http://schemas.openxmlformats.org/officeDocument/2006/relationships/tags" Target="../tags/tag297.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tags" Target="../tags/tag319.xml"/><Relationship Id="rId8" Type="http://schemas.openxmlformats.org/officeDocument/2006/relationships/tags" Target="../tags/tag320.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人工智能在智能交通中的应用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智能交通系统的发展背景</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人工智能在智能交通系统中的应用</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人工智能在智能交通系统中的挑战与前景</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人工智能在智能交通系统中的优势</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案例分析</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智能交通系统的发展背景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智能交通系统的定义</a:t>
            </a:r>
            <a:endParaRPr altLang="en-US" lang="zh-CN"/>
          </a:p>
        </p:txBody>
      </p:sp>
      <p:sp>
        <p:nvSpPr>
          <p:cNvPr id="10490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智能交通系统包括交通信号控制、交通监控、交通诱导、智能停车、智能公交等多种应用，为城市居民提供更加便捷、安全、舒适的出行体验。</a:t>
            </a:r>
            <a:endParaRPr altLang="zh-CN" dirty="0" sz="1400" lang="en-US">
              <a:solidFill>
                <a:schemeClr val="dk1">
                  <a:lumMod val="80000"/>
                  <a:lumOff val="20000"/>
                </a:schemeClr>
              </a:solidFill>
              <a:latin typeface="+mn-ea"/>
              <a:sym typeface="+mn-ea"/>
            </a:endParaRPr>
          </a:p>
        </p:txBody>
      </p:sp>
      <p:sp>
        <p:nvSpPr>
          <p:cNvPr id="10490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智能交通系统是一种基于先进的信息技术、通信技术、传感技术、控制技术、计算机技术和网络技术等，实现城市交通系统的智能化和高效化运行的系统。</a:t>
            </a:r>
            <a:endParaRPr altLang="en-US" dirty="0" sz="1400" lang="zh-CN">
              <a:solidFill>
                <a:schemeClr val="dk1">
                  <a:lumMod val="80000"/>
                  <a:lumOff val="20000"/>
                </a:schemeClr>
              </a:solidFill>
              <a:latin typeface="+mn-ea"/>
              <a:sym typeface="+mn-ea"/>
            </a:endParaRPr>
          </a:p>
        </p:txBody>
      </p:sp>
      <p:sp>
        <p:nvSpPr>
          <p:cNvPr id="10490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智能交通系统通过采集各种交通信息，对城市交通系统进行实时监测和调控，提高城市交通系统的运行效率和管理水平，减少交通拥堵和交通事故的发生。</a:t>
            </a:r>
            <a:endParaRPr altLang="en-US" dirty="0" sz="1400" lang="zh-CN">
              <a:solidFill>
                <a:schemeClr val="dk1">
                  <a:lumMod val="80000"/>
                  <a:lumOff val="20000"/>
                </a:schemeClr>
              </a:solidFill>
              <a:latin typeface="+mn-ea"/>
              <a:sym typeface="+mn-ea"/>
            </a:endParaRPr>
          </a:p>
        </p:txBody>
      </p:sp>
      <p:sp>
        <p:nvSpPr>
          <p:cNvPr id="10490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智能交通系统的发展背景是随着城市化进程的加速和交通需求的不断增加，传统的交通管理方式已经无法满足城市交通的需求，因此需要借助先进的技术手段来提高城市交通系统的运行效率和管理水平。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2" name="标题 2"/>
          <p:cNvSpPr>
            <a:spLocks noGrp="1"/>
          </p:cNvSpPr>
          <p:nvPr>
            <p:ph type="title" idx="2"/>
          </p:nvPr>
        </p:nvSpPr>
        <p:spPr/>
        <p:txBody>
          <a:bodyPr/>
          <a:p>
            <a:r>
              <a:rPr altLang="en-US" lang="zh-CN"/>
              <a:t>智能交通系统的发展历程</a:t>
            </a:r>
            <a:endParaRPr altLang="en-US" lang="zh-CN"/>
          </a:p>
        </p:txBody>
      </p:sp>
      <p:sp>
        <p:nvSpPr>
          <p:cNvPr id="104909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9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9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智能交通系统的技术原理和应用领域</a:t>
            </a:r>
            <a:endParaRPr altLang="en-US" dirty="0" sz="2400" lang="zh-CN">
              <a:latin typeface="+mn-ea"/>
              <a:ea typeface="+mn-ea"/>
            </a:endParaRPr>
          </a:p>
        </p:txBody>
      </p:sp>
      <p:sp>
        <p:nvSpPr>
          <p:cNvPr id="104911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智能交通系统的优势和未来发展趋势</a:t>
            </a:r>
            <a:endParaRPr altLang="en-US" dirty="0" sz="2400" lang="zh-CN">
              <a:latin typeface="+mn-ea"/>
              <a:ea typeface="+mn-ea"/>
            </a:endParaRPr>
          </a:p>
        </p:txBody>
      </p:sp>
      <p:sp>
        <p:nvSpPr>
          <p:cNvPr id="104911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智能交通系统的概念和定义</a:t>
            </a:r>
            <a:endParaRPr altLang="en-US" dirty="0" sz="2400" lang="zh-CN">
              <a:latin typeface="+mn-ea"/>
              <a:ea typeface="+mn-ea"/>
            </a:endParaRPr>
          </a:p>
        </p:txBody>
      </p:sp>
      <p:sp>
        <p:nvSpPr>
          <p:cNvPr id="104911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智能交通系统的发展背景和历史</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6" name="标题 2"/>
          <p:cNvSpPr>
            <a:spLocks noGrp="1"/>
          </p:cNvSpPr>
          <p:nvPr>
            <p:ph type="title" idx="2"/>
          </p:nvPr>
        </p:nvSpPr>
        <p:spPr/>
        <p:txBody>
          <a:bodyPr/>
          <a:p>
            <a:r>
              <a:rPr altLang="en-US" lang="zh-CN"/>
              <a:t>智能交通系统的应用领域</a:t>
            </a:r>
            <a:endParaRPr altLang="en-US" lang="zh-CN"/>
          </a:p>
        </p:txBody>
      </p:sp>
      <p:sp>
        <p:nvSpPr>
          <p:cNvPr id="1049158" name="任意多边形 20"/>
          <p:cNvSpPr/>
          <p:nvPr>
            <p:custDataLst>
              <p:tags r:id="rId1"/>
            </p:custDataLst>
          </p:nvPr>
        </p:nvSpPr>
        <p:spPr>
          <a:xfrm rot="2700000">
            <a:off x="854212"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0" name="文本框 24"/>
          <p:cNvSpPr txBox="1"/>
          <p:nvPr>
            <p:custDataLst>
              <p:tags r:id="rId2"/>
            </p:custDataLst>
          </p:nvPr>
        </p:nvSpPr>
        <p:spPr bwMode="auto">
          <a:xfrm>
            <a:off x="608400"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城市交通管理：实时监测交通流量，优化交通信号灯控制，提高道路通行效率</a:t>
            </a:r>
            <a:endParaRPr altLang="en-US" dirty="0" sz="1600" lang="zh-CN" spc="150">
              <a:solidFill>
                <a:schemeClr val="tx1">
                  <a:lumMod val="75000"/>
                  <a:lumOff val="25000"/>
                </a:schemeClr>
              </a:solidFill>
              <a:latin typeface="+mn-ea"/>
              <a:sym typeface="+mn-ea"/>
            </a:endParaRPr>
          </a:p>
        </p:txBody>
      </p:sp>
      <p:sp>
        <p:nvSpPr>
          <p:cNvPr id="1049162" name="矩形 42"/>
          <p:cNvSpPr/>
          <p:nvPr>
            <p:custDataLst>
              <p:tags r:id="rId3"/>
            </p:custDataLst>
          </p:nvPr>
        </p:nvSpPr>
        <p:spPr>
          <a:xfrm>
            <a:off x="646609" y="2912543"/>
            <a:ext cx="1607418" cy="11383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4" name="任意多边形 18"/>
          <p:cNvSpPr/>
          <p:nvPr>
            <p:custDataLst>
              <p:tags r:id="rId4"/>
            </p:custDataLst>
          </p:nvPr>
        </p:nvSpPr>
        <p:spPr>
          <a:xfrm rot="5400000">
            <a:off x="2712449"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27"/>
          <p:cNvSpPr txBox="1"/>
          <p:nvPr>
            <p:custDataLst>
              <p:tags r:id="rId5"/>
            </p:custDataLst>
          </p:nvPr>
        </p:nvSpPr>
        <p:spPr bwMode="auto">
          <a:xfrm>
            <a:off x="2465363"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公共交通服务：提供个性化公交线路规划，实时查询公交车辆位置，提高公共交通出行体验</a:t>
            </a:r>
            <a:endParaRPr altLang="en-US" dirty="0" sz="1600" lang="zh-CN" spc="150">
              <a:solidFill>
                <a:schemeClr val="tx1">
                  <a:lumMod val="75000"/>
                  <a:lumOff val="25000"/>
                </a:schemeClr>
              </a:solidFill>
              <a:latin typeface="+mn-ea"/>
              <a:sym typeface="+mn-ea"/>
            </a:endParaRPr>
          </a:p>
        </p:txBody>
      </p:sp>
      <p:sp>
        <p:nvSpPr>
          <p:cNvPr id="1049168" name="矩形 43"/>
          <p:cNvSpPr/>
          <p:nvPr>
            <p:custDataLst>
              <p:tags r:id="rId6"/>
            </p:custDataLst>
          </p:nvPr>
        </p:nvSpPr>
        <p:spPr>
          <a:xfrm>
            <a:off x="2503572" y="2912543"/>
            <a:ext cx="1607418" cy="11383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0" name="任意多边形 21"/>
          <p:cNvSpPr/>
          <p:nvPr>
            <p:custDataLst>
              <p:tags r:id="rId7"/>
            </p:custDataLst>
          </p:nvPr>
        </p:nvSpPr>
        <p:spPr>
          <a:xfrm rot="18900000" flipH="1">
            <a:off x="4568775"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2" name="文本框 30"/>
          <p:cNvSpPr txBox="1"/>
          <p:nvPr>
            <p:custDataLst>
              <p:tags r:id="rId8"/>
            </p:custDataLst>
          </p:nvPr>
        </p:nvSpPr>
        <p:spPr bwMode="auto">
          <a:xfrm>
            <a:off x="4322326"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智能驾驶辅助：通过传感器和算法实现车辆自主导航、障碍物识别和避障等功能，提高驾驶安全性</a:t>
            </a:r>
            <a:endParaRPr altLang="en-US" dirty="0" sz="1600" lang="zh-CN" spc="150">
              <a:solidFill>
                <a:schemeClr val="tx1">
                  <a:lumMod val="75000"/>
                  <a:lumOff val="25000"/>
                </a:schemeClr>
              </a:solidFill>
              <a:latin typeface="+mn-ea"/>
              <a:sym typeface="+mn-ea"/>
            </a:endParaRPr>
          </a:p>
        </p:txBody>
      </p:sp>
      <p:sp>
        <p:nvSpPr>
          <p:cNvPr id="1049174" name="矩形 44"/>
          <p:cNvSpPr/>
          <p:nvPr>
            <p:custDataLst>
              <p:tags r:id="rId9"/>
            </p:custDataLst>
          </p:nvPr>
        </p:nvSpPr>
        <p:spPr>
          <a:xfrm>
            <a:off x="4360535" y="2912543"/>
            <a:ext cx="1607418" cy="11383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6" name="任意多边形 22"/>
          <p:cNvSpPr/>
          <p:nvPr>
            <p:custDataLst>
              <p:tags r:id="rId10"/>
            </p:custDataLst>
          </p:nvPr>
        </p:nvSpPr>
        <p:spPr>
          <a:xfrm rot="2700000" flipH="1" flipV="1">
            <a:off x="6425738"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8" name="文本框 33"/>
          <p:cNvSpPr txBox="1"/>
          <p:nvPr>
            <p:custDataLst>
              <p:tags r:id="rId11"/>
            </p:custDataLst>
          </p:nvPr>
        </p:nvSpPr>
        <p:spPr bwMode="auto">
          <a:xfrm>
            <a:off x="61792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智能停车管理：通过智能停车系统实现车位预约、导航、支付等功能，提高停车便利性和效率</a:t>
            </a:r>
            <a:endParaRPr altLang="en-US" dirty="0" sz="1600" lang="zh-CN" spc="150">
              <a:solidFill>
                <a:schemeClr val="tx1">
                  <a:lumMod val="75000"/>
                  <a:lumOff val="25000"/>
                </a:schemeClr>
              </a:solidFill>
              <a:latin typeface="+mn-ea"/>
              <a:sym typeface="+mn-ea"/>
            </a:endParaRPr>
          </a:p>
        </p:txBody>
      </p:sp>
      <p:sp>
        <p:nvSpPr>
          <p:cNvPr id="1049180" name="矩形 45"/>
          <p:cNvSpPr/>
          <p:nvPr>
            <p:custDataLst>
              <p:tags r:id="rId12"/>
            </p:custDataLst>
          </p:nvPr>
        </p:nvSpPr>
        <p:spPr>
          <a:xfrm>
            <a:off x="6218135" y="2912543"/>
            <a:ext cx="1607418" cy="11383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2" name="任意多边形 19"/>
          <p:cNvSpPr/>
          <p:nvPr>
            <p:custDataLst>
              <p:tags r:id="rId13"/>
            </p:custDataLst>
          </p:nvPr>
        </p:nvSpPr>
        <p:spPr>
          <a:xfrm rot="16200000" flipV="1">
            <a:off x="828461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4" name="文本框 36"/>
          <p:cNvSpPr txBox="1"/>
          <p:nvPr>
            <p:custDataLst>
              <p:tags r:id="rId14"/>
            </p:custDataLst>
          </p:nvPr>
        </p:nvSpPr>
        <p:spPr bwMode="auto">
          <a:xfrm>
            <a:off x="80368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智能物流配送：通过智能物流系统实现货物实时追踪、路径规划、配送优化等功能，提高物流效率</a:t>
            </a:r>
            <a:endParaRPr altLang="en-US" dirty="0" sz="1600" lang="zh-CN" spc="150">
              <a:solidFill>
                <a:schemeClr val="tx1">
                  <a:lumMod val="75000"/>
                  <a:lumOff val="25000"/>
                </a:schemeClr>
              </a:solidFill>
              <a:latin typeface="+mn-ea"/>
              <a:sym typeface="+mn-ea"/>
            </a:endParaRPr>
          </a:p>
        </p:txBody>
      </p:sp>
      <p:sp>
        <p:nvSpPr>
          <p:cNvPr id="1049186" name="矩形 46"/>
          <p:cNvSpPr/>
          <p:nvPr>
            <p:custDataLst>
              <p:tags r:id="rId15"/>
            </p:custDataLst>
          </p:nvPr>
        </p:nvSpPr>
        <p:spPr>
          <a:xfrm>
            <a:off x="8075098" y="2912543"/>
            <a:ext cx="1607418" cy="113830"/>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8" name="任意多边形 23"/>
          <p:cNvSpPr/>
          <p:nvPr>
            <p:custDataLst>
              <p:tags r:id="rId16"/>
            </p:custDataLst>
          </p:nvPr>
        </p:nvSpPr>
        <p:spPr>
          <a:xfrm rot="18900000" flipV="1">
            <a:off x="1014030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0" name="文本框 39"/>
          <p:cNvSpPr txBox="1"/>
          <p:nvPr>
            <p:custDataLst>
              <p:tags r:id="rId17"/>
            </p:custDataLst>
          </p:nvPr>
        </p:nvSpPr>
        <p:spPr bwMode="auto">
          <a:xfrm>
            <a:off x="9893852" y="3263430"/>
            <a:ext cx="1684685" cy="2826436"/>
          </a:xfrm>
          <a:prstGeom prst="rect"/>
          <a:noFill/>
        </p:spPr>
        <p:txBody>
          <a:bodyPr anchor="t" anchorCtr="0" bIns="45720" lIns="91440" rIns="91440" rtlCol="0" tIns="45720" vert="horz" wrap="square">
            <a:normAutofit fontScale="95556"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智能交通应急管理：通过智能交通系统实现紧急事件快速响应、救援资源调度和现场指挥等功能，提高应急救援效率</a:t>
            </a:r>
            <a:endParaRPr altLang="en-US" dirty="0" lang="zh-CN" spc="150">
              <a:solidFill>
                <a:schemeClr val="tx1">
                  <a:lumMod val="75000"/>
                  <a:lumOff val="25000"/>
                </a:schemeClr>
              </a:solidFill>
              <a:latin typeface="+mn-ea"/>
              <a:sym typeface="+mn-ea"/>
            </a:endParaRPr>
          </a:p>
        </p:txBody>
      </p:sp>
      <p:sp>
        <p:nvSpPr>
          <p:cNvPr id="1049192" name="矩形 47"/>
          <p:cNvSpPr/>
          <p:nvPr>
            <p:custDataLst>
              <p:tags r:id="rId18"/>
            </p:custDataLst>
          </p:nvPr>
        </p:nvSpPr>
        <p:spPr>
          <a:xfrm>
            <a:off x="9932698" y="2912543"/>
            <a:ext cx="1607418" cy="113830"/>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32"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34" name="标题 4"/>
          <p:cNvSpPr>
            <a:spLocks noGrp="1"/>
          </p:cNvSpPr>
          <p:nvPr>
            <p:ph type="title" idx="1"/>
            <p:custDataLst>
              <p:tags r:id="rId2"/>
            </p:custDataLst>
          </p:nvPr>
        </p:nvSpPr>
        <p:spPr/>
        <p:txBody>
          <a:bodyPr/>
          <a:p>
            <a:r>
              <a:rPr altLang="en-US" dirty="0" lang="zh-CN"/>
              <a:t>人工智能在智能交通系统中的应用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4" name="标题 2"/>
          <p:cNvSpPr>
            <a:spLocks noGrp="1"/>
          </p:cNvSpPr>
          <p:nvPr>
            <p:ph type="title" idx="2"/>
          </p:nvPr>
        </p:nvSpPr>
        <p:spPr/>
        <p:txBody>
          <a:bodyPr/>
          <a:p>
            <a:r>
              <a:rPr altLang="en-US" lang="zh-CN"/>
              <a:t>人工智能在交通信号控制中的应用</a:t>
            </a:r>
            <a:endParaRPr altLang="en-US" lang="zh-CN"/>
          </a:p>
        </p:txBody>
      </p:sp>
      <p:sp>
        <p:nvSpPr>
          <p:cNvPr id="104930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交通信号控制系统的基本原理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人工智能在交通信号控制中的应用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1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人工智能在交通信号控制中的优势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2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人工智能在交通信号控制中的未来发展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8" name="标题 2"/>
          <p:cNvSpPr>
            <a:spLocks noGrp="1"/>
          </p:cNvSpPr>
          <p:nvPr>
            <p:ph type="title" idx="2"/>
          </p:nvPr>
        </p:nvSpPr>
        <p:spPr/>
        <p:txBody>
          <a:bodyPr/>
          <a:p>
            <a:r>
              <a:rPr altLang="en-US" lang="zh-CN"/>
              <a:t>人工智能在交通监控中的应用</a:t>
            </a:r>
            <a:endParaRPr altLang="en-US" lang="zh-CN"/>
          </a:p>
        </p:txBody>
      </p:sp>
      <p:sp>
        <p:nvSpPr>
          <p:cNvPr id="104937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7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智能识别：通过人工智能技术，可以对交通监控视频中的人、车、物进行智能识别，提高交通管理的效率和准确性。</a:t>
            </a:r>
            <a:endParaRPr altLang="en-US" sz="1400" lang="zh-CN" spc="150">
              <a:solidFill>
                <a:schemeClr val="tx1"/>
              </a:solidFill>
              <a:effectLst/>
              <a:latin typeface="+mn-ea"/>
              <a:sym typeface="+mn-ea"/>
            </a:endParaRPr>
          </a:p>
        </p:txBody>
      </p:sp>
      <p:sp>
        <p:nvSpPr>
          <p:cNvPr id="104938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实时监控：人工智能技术可以实时分析交通视频数据，对交通拥堵、违规行为等异常情况进行监测和预警。</a:t>
            </a:r>
            <a:endParaRPr altLang="en-US" dirty="0" sz="1400" lang="zh-CN" spc="150">
              <a:solidFill>
                <a:schemeClr val="tx1"/>
              </a:solidFill>
              <a:effectLst/>
              <a:latin typeface="+mn-ea"/>
              <a:sym typeface="+mn-ea"/>
            </a:endParaRPr>
          </a:p>
        </p:txBody>
      </p:sp>
      <p:sp>
        <p:nvSpPr>
          <p:cNvPr id="104938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预测分析：人工智能可以对交通数据进行挖掘和分析，预测交通流量、路况等信息，为交通管理部门提供决策支持。</a:t>
            </a:r>
            <a:endParaRPr altLang="en-US" sz="1400" lang="zh-CN" spc="150">
              <a:solidFill>
                <a:schemeClr val="tx1"/>
              </a:solidFill>
              <a:effectLst/>
              <a:latin typeface="+mn-ea"/>
              <a:sym typeface="+mn-ea"/>
            </a:endParaRPr>
          </a:p>
        </p:txBody>
      </p:sp>
      <p:sp>
        <p:nvSpPr>
          <p:cNvPr id="104938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自动化处理：人工智能技术可以实现交通监控视频的自动化处理，包括视频剪辑、目标跟踪、事件检测等，提高交通管理的效率和质量。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4" name="标题 2"/>
          <p:cNvSpPr>
            <a:spLocks noGrp="1"/>
          </p:cNvSpPr>
          <p:nvPr>
            <p:ph type="title" idx="2"/>
          </p:nvPr>
        </p:nvSpPr>
        <p:spPr/>
        <p:txBody>
          <a:bodyPr/>
          <a:p>
            <a:r>
              <a:rPr altLang="en-US" lang="zh-CN"/>
              <a:t>人工智能在智能车辆中的应用</a:t>
            </a:r>
            <a:endParaRPr altLang="en-US" lang="zh-CN"/>
          </a:p>
        </p:txBody>
      </p:sp>
      <p:sp>
        <p:nvSpPr>
          <p:cNvPr id="10494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自动驾驶技术：利用计算机视觉、传感器融合等技术实现车辆的自主驾驶</a:t>
            </a:r>
            <a:endParaRPr altLang="en-US" dirty="0" sz="1200" lang="zh-CN" spc="150">
              <a:solidFill>
                <a:schemeClr val="tx1">
                  <a:lumMod val="65000"/>
                  <a:lumOff val="35000"/>
                </a:schemeClr>
              </a:solidFill>
              <a:latin typeface="+mn-ea"/>
              <a:sym typeface="+mn-ea"/>
            </a:endParaRPr>
          </a:p>
        </p:txBody>
      </p:sp>
      <p:sp>
        <p:nvSpPr>
          <p:cNvPr id="10494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智能导航系统：通过高精度地图、定位等技术为车辆提供准确的导航服务</a:t>
            </a:r>
            <a:endParaRPr altLang="en-US" dirty="0" sz="1200" lang="zh-CN" spc="150">
              <a:solidFill>
                <a:schemeClr val="tx1">
                  <a:lumMod val="65000"/>
                  <a:lumOff val="35000"/>
                </a:schemeClr>
              </a:solidFill>
              <a:latin typeface="+mn-ea"/>
              <a:sym typeface="+mn-ea"/>
            </a:endParaRPr>
          </a:p>
        </p:txBody>
      </p:sp>
      <p:sp>
        <p:nvSpPr>
          <p:cNvPr id="10494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车联网技术：实现车辆与车辆、车辆与基础设施之间的信息交互，提高行车安全性</a:t>
            </a:r>
            <a:endParaRPr altLang="en-US" dirty="0" sz="1200" lang="zh-CN" spc="150">
              <a:solidFill>
                <a:schemeClr val="tx1">
                  <a:lumMod val="65000"/>
                  <a:lumOff val="35000"/>
                </a:schemeClr>
              </a:solidFill>
              <a:latin typeface="+mn-ea"/>
              <a:sym typeface="+mn-ea"/>
            </a:endParaRPr>
          </a:p>
        </p:txBody>
      </p:sp>
      <p:sp>
        <p:nvSpPr>
          <p:cNvPr id="10494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智能交通系统中的车辆调度：利用大数据、云计算等技术对车辆进行调度，提高交通运行效率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2"/>
          </p:nvPr>
        </p:nvSpPr>
        <p:spPr/>
        <p:txBody>
          <a:bodyPr/>
          <a:p>
            <a:r>
              <a:rPr altLang="en-US" lang="zh-CN"/>
              <a:t>人工智能在交通规划中的应用</a:t>
            </a:r>
            <a:endParaRPr altLang="en-US" lang="zh-CN"/>
          </a:p>
        </p:txBody>
      </p:sp>
      <p:sp>
        <p:nvSpPr>
          <p:cNvPr id="104947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交通规划中的大数据分析：利用人工智能技术对交通数据进行挖掘和分析，为交通规划提供科学依据。</a:t>
            </a:r>
            <a:endParaRPr altLang="en-US" dirty="0" sz="1200" lang="zh-CN" spc="150">
              <a:solidFill>
                <a:schemeClr val="tx1">
                  <a:lumMod val="65000"/>
                  <a:lumOff val="35000"/>
                </a:schemeClr>
              </a:solidFill>
              <a:latin typeface="+mn-ea"/>
              <a:sym typeface="+mn-ea"/>
            </a:endParaRPr>
          </a:p>
        </p:txBody>
      </p:sp>
      <p:sp>
        <p:nvSpPr>
          <p:cNvPr id="104947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智能路径规划：通过人工智能算法实现路径规划，为出行者提供最优的出行路线。</a:t>
            </a:r>
            <a:endParaRPr altLang="en-US" dirty="0" sz="1200" lang="zh-CN" spc="150">
              <a:solidFill>
                <a:schemeClr val="tx1">
                  <a:lumMod val="65000"/>
                  <a:lumOff val="35000"/>
                </a:schemeClr>
              </a:solidFill>
              <a:latin typeface="+mn-ea"/>
              <a:sym typeface="+mn-ea"/>
            </a:endParaRPr>
          </a:p>
        </p:txBody>
      </p:sp>
      <p:sp>
        <p:nvSpPr>
          <p:cNvPr id="104947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实时交通信息预测：利用人工智能技术对实时交通信息进行预测，为交通管理部门提供决策支持。</a:t>
            </a:r>
            <a:endParaRPr altLang="en-US" dirty="0" sz="1200" lang="zh-CN" spc="150">
              <a:solidFill>
                <a:schemeClr val="tx1">
                  <a:lumMod val="65000"/>
                  <a:lumOff val="35000"/>
                </a:schemeClr>
              </a:solidFill>
              <a:latin typeface="+mn-ea"/>
              <a:sym typeface="+mn-ea"/>
            </a:endParaRPr>
          </a:p>
        </p:txBody>
      </p:sp>
      <p:sp>
        <p:nvSpPr>
          <p:cNvPr id="104948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智能交通信号控制：通过人工智能技术对交通信号进行智能控制，提高道路通行效率。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20"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22" name="标题 4"/>
          <p:cNvSpPr>
            <a:spLocks noGrp="1"/>
          </p:cNvSpPr>
          <p:nvPr>
            <p:ph type="title" idx="1"/>
            <p:custDataLst>
              <p:tags r:id="rId2"/>
            </p:custDataLst>
          </p:nvPr>
        </p:nvSpPr>
        <p:spPr/>
        <p:txBody>
          <a:bodyPr/>
          <a:p>
            <a:r>
              <a:rPr altLang="en-US" dirty="0" lang="zh-CN"/>
              <a:t>人工智能在智能交通系统中的优势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92" name="标题 2"/>
          <p:cNvSpPr>
            <a:spLocks noGrp="1"/>
          </p:cNvSpPr>
          <p:nvPr>
            <p:ph type="title" idx="2"/>
          </p:nvPr>
        </p:nvSpPr>
        <p:spPr/>
        <p:txBody>
          <a:bodyPr/>
          <a:p>
            <a:r>
              <a:rPr altLang="en-US" lang="zh-CN"/>
              <a:t>提高交通效率</a:t>
            </a:r>
            <a:endParaRPr altLang="en-US" lang="zh-CN"/>
          </a:p>
        </p:txBody>
      </p:sp>
      <p:sp>
        <p:nvSpPr>
          <p:cNvPr id="104959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减少拥堵：通过智能交通系统，实时监测交通状况，优化交通流，减少拥堵现象。</a:t>
            </a:r>
            <a:endParaRPr altLang="en-US" dirty="0" sz="1200" lang="zh-CN" spc="150">
              <a:solidFill>
                <a:schemeClr val="tx1">
                  <a:lumMod val="65000"/>
                  <a:lumOff val="35000"/>
                </a:schemeClr>
              </a:solidFill>
              <a:latin typeface="+mn-ea"/>
              <a:sym typeface="+mn-ea"/>
            </a:endParaRPr>
          </a:p>
        </p:txBody>
      </p:sp>
      <p:sp>
        <p:nvSpPr>
          <p:cNvPr id="104959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提升通行效率：通过智能交通系统，实现车辆快速通过路口，提高通行效率。</a:t>
            </a:r>
            <a:endParaRPr altLang="en-US" dirty="0" sz="1200" lang="zh-CN" spc="150">
              <a:solidFill>
                <a:schemeClr val="tx1">
                  <a:lumMod val="65000"/>
                  <a:lumOff val="35000"/>
                </a:schemeClr>
              </a:solidFill>
              <a:latin typeface="+mn-ea"/>
              <a:sym typeface="+mn-ea"/>
            </a:endParaRPr>
          </a:p>
        </p:txBody>
      </p:sp>
      <p:sp>
        <p:nvSpPr>
          <p:cNvPr id="104959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减少延误：通过智能交通系统，实时监测交通状况，预测车辆到达时间，减少延误现象。</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优化路线规划：通过智能交通系统，根据实时交通状况，为驾驶员提供最优路线规划，减少行驶时间和成本。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2"/>
          <p:cNvSpPr>
            <a:spLocks noGrp="1"/>
          </p:cNvSpPr>
          <p:nvPr>
            <p:ph type="title" idx="2"/>
          </p:nvPr>
        </p:nvSpPr>
        <p:spPr/>
        <p:txBody>
          <a:bodyPr/>
          <a:p>
            <a:r>
              <a:rPr altLang="en-US" lang="zh-CN"/>
              <a:t>降低交通拥堵</a:t>
            </a:r>
            <a:endParaRPr altLang="en-US" lang="zh-CN"/>
          </a:p>
        </p:txBody>
      </p:sp>
      <p:sp>
        <p:nvSpPr>
          <p:cNvPr id="10496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实时交通信息监测：通过人工智能技术，实时监测交通路况，预测拥堵情况并及时调整交通信号灯配时</a:t>
            </a:r>
            <a:endParaRPr altLang="en-US" dirty="0" sz="2000" lang="zh-CN" spc="150">
              <a:solidFill>
                <a:schemeClr val="tx1">
                  <a:lumMod val="85000"/>
                  <a:lumOff val="15000"/>
                </a:schemeClr>
              </a:solidFill>
              <a:latin typeface="+mn-ea"/>
              <a:sym typeface="+mn-ea"/>
            </a:endParaRPr>
          </a:p>
        </p:txBody>
      </p:sp>
      <p:sp>
        <p:nvSpPr>
          <p:cNvPr id="10496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智能路线规划：根据实时交通信息和用户需求，为用户提供最优的出行路线，减少拥堵和延误</a:t>
            </a:r>
            <a:endParaRPr altLang="en-US" dirty="0" sz="2000" lang="zh-CN" spc="150">
              <a:solidFill>
                <a:schemeClr val="tx1">
                  <a:lumMod val="85000"/>
                  <a:lumOff val="15000"/>
                </a:schemeClr>
              </a:solidFill>
              <a:latin typeface="+mn-ea"/>
              <a:sym typeface="+mn-ea"/>
            </a:endParaRPr>
          </a:p>
        </p:txBody>
      </p:sp>
      <p:sp>
        <p:nvSpPr>
          <p:cNvPr id="10496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自动驾驶技术：通过自动驾驶技术，实现车辆间的协同驾驶，提高道路利用率，降低交通拥堵</a:t>
            </a:r>
            <a:endParaRPr altLang="en-US" dirty="0" sz="2000" lang="zh-CN" spc="150">
              <a:solidFill>
                <a:schemeClr val="tx1">
                  <a:lumMod val="85000"/>
                  <a:lumOff val="15000"/>
                </a:schemeClr>
              </a:solidFill>
              <a:latin typeface="+mn-ea"/>
              <a:sym typeface="+mn-ea"/>
            </a:endParaRPr>
          </a:p>
        </p:txBody>
      </p:sp>
      <p:sp>
        <p:nvSpPr>
          <p:cNvPr id="10496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智能停车系统：通过人工智能技术，实现停车位的自动搜索和预约，减少停车时间和寻找停车位的烦恼，从而降低交通拥堵</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4" name="标题 2"/>
          <p:cNvSpPr>
            <a:spLocks noGrp="1"/>
          </p:cNvSpPr>
          <p:nvPr>
            <p:ph type="title" idx="2"/>
          </p:nvPr>
        </p:nvSpPr>
        <p:spPr/>
        <p:txBody>
          <a:bodyPr/>
          <a:p>
            <a:r>
              <a:rPr altLang="en-US" lang="zh-CN"/>
              <a:t>提高交通安全</a:t>
            </a:r>
            <a:endParaRPr altLang="en-US" lang="zh-CN"/>
          </a:p>
        </p:txBody>
      </p:sp>
      <p:sp>
        <p:nvSpPr>
          <p:cNvPr id="10497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减少交通事故发生率：通过智能交通系统，人工智能能够实时监测道路状况，预测车辆行驶轨迹，从而减少交通事故的发生。</a:t>
            </a:r>
            <a:endParaRPr altLang="en-US" dirty="0" sz="1200" lang="zh-CN" spc="150">
              <a:solidFill>
                <a:schemeClr val="tx1">
                  <a:lumMod val="65000"/>
                  <a:lumOff val="35000"/>
                </a:schemeClr>
              </a:solidFill>
              <a:latin typeface="+mn-ea"/>
              <a:sym typeface="+mn-ea"/>
            </a:endParaRPr>
          </a:p>
        </p:txBody>
      </p:sp>
      <p:sp>
        <p:nvSpPr>
          <p:cNvPr id="10497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提高交通运行效率：人工智能能够优化交通信号灯的控制，减少交通拥堵，提高道路通行效率。</a:t>
            </a:r>
            <a:endParaRPr altLang="en-US" dirty="0" sz="1200" lang="zh-CN" spc="150">
              <a:solidFill>
                <a:schemeClr val="tx1">
                  <a:lumMod val="65000"/>
                  <a:lumOff val="35000"/>
                </a:schemeClr>
              </a:solidFill>
              <a:latin typeface="+mn-ea"/>
              <a:sym typeface="+mn-ea"/>
            </a:endParaRPr>
          </a:p>
        </p:txBody>
      </p:sp>
      <p:sp>
        <p:nvSpPr>
          <p:cNvPr id="10497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提升交通管理效率：人工智能能够通过大数据分析和预测，为交通管理部门提供更加精准的管理决策，提高交通管理效率。</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增强应急处理能力：在发生交通事故时，人工智能能够快速响应，协助救援人员快速到达现场，提高应急处理能力。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52" name="标题 2"/>
          <p:cNvSpPr>
            <a:spLocks noGrp="1"/>
          </p:cNvSpPr>
          <p:nvPr>
            <p:ph type="title" idx="2"/>
          </p:nvPr>
        </p:nvSpPr>
        <p:spPr/>
        <p:txBody>
          <a:bodyPr/>
          <a:p>
            <a:r>
              <a:rPr altLang="en-US" lang="zh-CN"/>
              <a:t>提高交通环保性</a:t>
            </a:r>
            <a:endParaRPr altLang="en-US" lang="zh-CN"/>
          </a:p>
        </p:txBody>
      </p:sp>
      <p:sp>
        <p:nvSpPr>
          <p:cNvPr id="104975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推广清洁能源车辆：鼓励使用清洁能源车辆，如电动汽车、混合动力汽车等，减少对环境的污染</a:t>
            </a:r>
            <a:endParaRPr altLang="zh-CN" dirty="0" lang="en-US">
              <a:solidFill>
                <a:schemeClr val="dk1">
                  <a:lumMod val="80000"/>
                  <a:lumOff val="20000"/>
                </a:schemeClr>
              </a:solidFill>
              <a:latin typeface="+mn-ea"/>
              <a:sym typeface="+mn-ea"/>
            </a:endParaRPr>
          </a:p>
        </p:txBody>
      </p:sp>
      <p:sp>
        <p:nvSpPr>
          <p:cNvPr id="104976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减少尾气排放：通过优化交通信号控制和路线规划，降低车辆在行驶过程中的停驶次数和等待时间，从而减少尾气排放</a:t>
            </a:r>
            <a:endParaRPr altLang="en-US" dirty="0" lang="zh-CN">
              <a:solidFill>
                <a:schemeClr val="dk1">
                  <a:lumMod val="80000"/>
                  <a:lumOff val="20000"/>
                </a:schemeClr>
              </a:solidFill>
              <a:latin typeface="+mn-ea"/>
              <a:sym typeface="+mn-ea"/>
            </a:endParaRPr>
          </a:p>
        </p:txBody>
      </p:sp>
      <p:sp>
        <p:nvSpPr>
          <p:cNvPr id="104977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降低能源消耗：通过智能交通系统对交通流量进行实时监测和调控，避免交通拥堵和浪费能源的现象</a:t>
            </a:r>
            <a:endParaRPr altLang="en-US" dirty="0" lang="zh-CN">
              <a:solidFill>
                <a:schemeClr val="dk1">
                  <a:lumMod val="80000"/>
                  <a:lumOff val="20000"/>
                </a:schemeClr>
              </a:solidFill>
              <a:latin typeface="+mn-ea"/>
              <a:sym typeface="+mn-ea"/>
            </a:endParaRPr>
          </a:p>
        </p:txBody>
      </p:sp>
      <p:sp>
        <p:nvSpPr>
          <p:cNvPr id="104977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促进绿色出行：通过提供便捷的公共交通信息和出行建议，引导市民选择绿色出行方式，如步行、骑自行车等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826" name="标题 4"/>
          <p:cNvSpPr>
            <a:spLocks noGrp="1"/>
          </p:cNvSpPr>
          <p:nvPr>
            <p:ph type="title" idx="1"/>
            <p:custDataLst>
              <p:tags r:id="rId2"/>
            </p:custDataLst>
          </p:nvPr>
        </p:nvSpPr>
        <p:spPr/>
        <p:txBody>
          <a:bodyPr/>
          <a:p>
            <a:r>
              <a:rPr altLang="en-US" dirty="0" lang="zh-CN"/>
              <a:t>人工智能在智能交通系统中的挑战与前景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6" name="标题 2"/>
          <p:cNvSpPr>
            <a:spLocks noGrp="1"/>
          </p:cNvSpPr>
          <p:nvPr>
            <p:ph type="title" idx="2"/>
          </p:nvPr>
        </p:nvSpPr>
        <p:spPr/>
        <p:txBody>
          <a:bodyPr/>
          <a:p>
            <a:r>
              <a:rPr altLang="en-US" lang="zh-CN"/>
              <a:t>技术挑战</a:t>
            </a:r>
            <a:endParaRPr altLang="en-US" lang="zh-CN"/>
          </a:p>
        </p:txBody>
      </p:sp>
      <p:sp>
        <p:nvSpPr>
          <p:cNvPr id="104989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0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数据处理与算法优化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安全性与可靠性</a:t>
            </a:r>
            <a:endParaRPr dirty="0" sz="2000" err="1">
              <a:solidFill>
                <a:schemeClr val="tx1">
                  <a:lumMod val="75000"/>
                  <a:lumOff val="25000"/>
                </a:schemeClr>
              </a:solidFill>
              <a:latin typeface="+mn-ea"/>
              <a:ea typeface="+mn-ea"/>
              <a:cs typeface="+mn-ea"/>
              <a:sym typeface="+mn-lt"/>
            </a:endParaRPr>
          </a:p>
        </p:txBody>
      </p:sp>
      <p:sp>
        <p:nvSpPr>
          <p:cNvPr id="104991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2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跨领域合作与标准化</a:t>
            </a:r>
            <a:endParaRPr dirty="0" sz="2000" err="1">
              <a:solidFill>
                <a:schemeClr val="tx1">
                  <a:lumMod val="75000"/>
                  <a:lumOff val="25000"/>
                </a:schemeClr>
              </a:solidFill>
              <a:latin typeface="+mn-ea"/>
              <a:ea typeface="+mn-ea"/>
              <a:cs typeface="+mn-ea"/>
              <a:sym typeface="+mn-lt"/>
            </a:endParaRPr>
          </a:p>
        </p:txBody>
      </p:sp>
      <p:sp>
        <p:nvSpPr>
          <p:cNvPr id="10499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实时决策与控制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76" name="标题 2"/>
          <p:cNvSpPr>
            <a:spLocks noGrp="1"/>
          </p:cNvSpPr>
          <p:nvPr>
            <p:ph type="title" idx="2"/>
          </p:nvPr>
        </p:nvSpPr>
        <p:spPr/>
        <p:txBody>
          <a:bodyPr/>
          <a:p>
            <a:r>
              <a:rPr altLang="en-US" lang="zh-CN"/>
              <a:t>法律与伦理挑战</a:t>
            </a:r>
            <a:endParaRPr altLang="en-US" lang="zh-CN"/>
          </a:p>
        </p:txBody>
      </p:sp>
      <p:sp>
        <p:nvSpPr>
          <p:cNvPr id="104997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人工智能在智能交通中的法律责任与监管问题</a:t>
            </a:r>
            <a:endParaRPr altLang="en-US" dirty="0" sz="1200" lang="zh-CN" spc="150">
              <a:solidFill>
                <a:schemeClr val="tx1">
                  <a:lumMod val="65000"/>
                  <a:lumOff val="35000"/>
                </a:schemeClr>
              </a:solidFill>
              <a:latin typeface="+mn-ea"/>
              <a:sym typeface="+mn-ea"/>
            </a:endParaRPr>
          </a:p>
        </p:txBody>
      </p:sp>
      <p:sp>
        <p:nvSpPr>
          <p:cNvPr id="104998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隐私保护与数据安全问题</a:t>
            </a:r>
            <a:endParaRPr altLang="en-US" dirty="0" sz="1200" lang="zh-CN" spc="150">
              <a:solidFill>
                <a:schemeClr val="tx1">
                  <a:lumMod val="65000"/>
                  <a:lumOff val="35000"/>
                </a:schemeClr>
              </a:solidFill>
              <a:latin typeface="+mn-ea"/>
              <a:sym typeface="+mn-ea"/>
            </a:endParaRPr>
          </a:p>
        </p:txBody>
      </p:sp>
      <p:sp>
        <p:nvSpPr>
          <p:cNvPr id="104998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人工智能在智能交通中的伦理问题</a:t>
            </a:r>
            <a:endParaRPr altLang="en-US" dirty="0" sz="1200" lang="zh-CN" spc="150">
              <a:solidFill>
                <a:schemeClr val="tx1">
                  <a:lumMod val="65000"/>
                  <a:lumOff val="35000"/>
                </a:schemeClr>
              </a:solidFill>
              <a:latin typeface="+mn-ea"/>
              <a:sym typeface="+mn-ea"/>
            </a:endParaRPr>
          </a:p>
        </p:txBody>
      </p:sp>
      <p:sp>
        <p:nvSpPr>
          <p:cNvPr id="104998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未来法律与伦理挑战的应对策略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24" name="标题 2"/>
          <p:cNvSpPr>
            <a:spLocks noGrp="1"/>
          </p:cNvSpPr>
          <p:nvPr>
            <p:ph type="title" idx="2"/>
          </p:nvPr>
        </p:nvSpPr>
        <p:spPr/>
        <p:txBody>
          <a:bodyPr/>
          <a:p>
            <a:r>
              <a:rPr altLang="en-US" lang="zh-CN"/>
              <a:t>发展前景</a:t>
            </a:r>
            <a:endParaRPr altLang="en-US" lang="zh-CN"/>
          </a:p>
        </p:txBody>
      </p:sp>
      <p:sp>
        <p:nvSpPr>
          <p:cNvPr id="105002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人工智能技术的不断进步将为智能交通系统提供更多可能性</a:t>
            </a:r>
            <a:endParaRPr altLang="en-US" dirty="0" sz="1200" lang="zh-CN" spc="150">
              <a:solidFill>
                <a:schemeClr val="tx1">
                  <a:lumMod val="65000"/>
                  <a:lumOff val="35000"/>
                </a:schemeClr>
              </a:solidFill>
              <a:latin typeface="+mn-ea"/>
              <a:sym typeface="+mn-ea"/>
            </a:endParaRPr>
          </a:p>
        </p:txBody>
      </p:sp>
      <p:sp>
        <p:nvSpPr>
          <p:cNvPr id="105002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政策支持和技术标准将推动智能交通系统的普及和应用</a:t>
            </a:r>
            <a:endParaRPr altLang="en-US" dirty="0" sz="1200" lang="zh-CN" spc="150">
              <a:solidFill>
                <a:schemeClr val="tx1">
                  <a:lumMod val="65000"/>
                  <a:lumOff val="35000"/>
                </a:schemeClr>
              </a:solidFill>
              <a:latin typeface="+mn-ea"/>
              <a:sym typeface="+mn-ea"/>
            </a:endParaRPr>
          </a:p>
        </p:txBody>
      </p:sp>
      <p:sp>
        <p:nvSpPr>
          <p:cNvPr id="105003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人工智能在智能交通系统中的挑战将逐渐被克服</a:t>
            </a:r>
            <a:endParaRPr altLang="en-US" dirty="0" sz="1200" lang="zh-CN" spc="150">
              <a:solidFill>
                <a:schemeClr val="tx1">
                  <a:lumMod val="65000"/>
                  <a:lumOff val="35000"/>
                </a:schemeClr>
              </a:solidFill>
              <a:latin typeface="+mn-ea"/>
              <a:sym typeface="+mn-ea"/>
            </a:endParaRPr>
          </a:p>
        </p:txBody>
      </p:sp>
      <p:sp>
        <p:nvSpPr>
          <p:cNvPr id="105003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未来智能交通系统将更加高效、安全和便捷</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72" name="标题 2"/>
          <p:cNvSpPr>
            <a:spLocks noGrp="1"/>
          </p:cNvSpPr>
          <p:nvPr>
            <p:ph type="title" idx="2"/>
          </p:nvPr>
        </p:nvSpPr>
        <p:spPr/>
        <p:txBody>
          <a:bodyPr/>
          <a:p>
            <a:r>
              <a:rPr altLang="en-US" lang="zh-CN"/>
              <a:t>未来研究方向</a:t>
            </a:r>
            <a:endParaRPr altLang="en-US" lang="zh-CN"/>
          </a:p>
        </p:txBody>
      </p:sp>
      <p:sp>
        <p:nvSpPr>
          <p:cNvPr id="105007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7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8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09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0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1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人工智能算法优化：提高智能交通系统的决策效率和准确性</a:t>
            </a:r>
            <a:endParaRPr altLang="en-US" dirty="0" sz="1200" lang="zh-CN" spc="150">
              <a:solidFill>
                <a:schemeClr val="tx1">
                  <a:lumMod val="65000"/>
                  <a:lumOff val="35000"/>
                </a:schemeClr>
              </a:solidFill>
              <a:latin typeface="+mn-ea"/>
              <a:sym typeface="+mn-ea"/>
            </a:endParaRPr>
          </a:p>
        </p:txBody>
      </p:sp>
      <p:sp>
        <p:nvSpPr>
          <p:cNvPr id="105011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人机协同：发挥人类和机器的优势，实现智能交通系统的最优运行</a:t>
            </a:r>
            <a:endParaRPr altLang="en-US" dirty="0" sz="1200" lang="zh-CN" spc="150">
              <a:solidFill>
                <a:schemeClr val="tx1">
                  <a:lumMod val="65000"/>
                  <a:lumOff val="35000"/>
                </a:schemeClr>
              </a:solidFill>
              <a:latin typeface="+mn-ea"/>
              <a:sym typeface="+mn-ea"/>
            </a:endParaRPr>
          </a:p>
        </p:txBody>
      </p:sp>
      <p:sp>
        <p:nvSpPr>
          <p:cNvPr id="105011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自动驾驶技术：实现交通系统的全面自动化，提高交通效率和安全性</a:t>
            </a:r>
            <a:endParaRPr altLang="en-US" dirty="0" sz="1200" lang="zh-CN" spc="150">
              <a:solidFill>
                <a:schemeClr val="tx1">
                  <a:lumMod val="65000"/>
                  <a:lumOff val="35000"/>
                </a:schemeClr>
              </a:solidFill>
              <a:latin typeface="+mn-ea"/>
              <a:sym typeface="+mn-ea"/>
            </a:endParaRPr>
          </a:p>
        </p:txBody>
      </p:sp>
      <p:sp>
        <p:nvSpPr>
          <p:cNvPr id="105011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多源数据融合：整合不同来源的数据，提高交通信息的全面性和实时性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56"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158" name="标题 4"/>
          <p:cNvSpPr>
            <a:spLocks noGrp="1"/>
          </p:cNvSpPr>
          <p:nvPr>
            <p:ph type="title" idx="1"/>
            <p:custDataLst>
              <p:tags r:id="rId2"/>
            </p:custDataLst>
          </p:nvPr>
        </p:nvSpPr>
        <p:spPr/>
        <p:txBody>
          <a:bodyPr/>
          <a:p>
            <a:r>
              <a:rPr altLang="en-US" dirty="0" lang="zh-CN"/>
              <a:t>案例分析</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28" name="标题 2"/>
          <p:cNvSpPr>
            <a:spLocks noGrp="1"/>
          </p:cNvSpPr>
          <p:nvPr>
            <p:ph type="title" idx="2"/>
          </p:nvPr>
        </p:nvSpPr>
        <p:spPr/>
        <p:txBody>
          <a:bodyPr/>
          <a:p>
            <a:r>
              <a:rPr altLang="en-US" lang="zh-CN"/>
              <a:t>国内外典型案例介绍</a:t>
            </a:r>
            <a:endParaRPr altLang="en-US" lang="zh-CN"/>
          </a:p>
        </p:txBody>
      </p:sp>
      <p:sp>
        <p:nvSpPr>
          <p:cNvPr id="105023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国内案例：百度Apollo自动驾驶系统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3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国外案例：Waymo自动驾驶出租车服务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国内外案例比较分析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4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5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5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案例对智能交通发展的启示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92" name="标题 2"/>
          <p:cNvSpPr>
            <a:spLocks noGrp="1"/>
          </p:cNvSpPr>
          <p:nvPr>
            <p:ph type="title" idx="2"/>
          </p:nvPr>
        </p:nvSpPr>
        <p:spPr/>
        <p:txBody>
          <a:bodyPr/>
          <a:p>
            <a:r>
              <a:rPr altLang="en-US" lang="zh-CN"/>
              <a:t>案例分析：人工智能在智能交通系统中的应用效果评估</a:t>
            </a:r>
            <a:endParaRPr altLang="en-US" lang="zh-CN"/>
          </a:p>
        </p:txBody>
      </p:sp>
      <p:sp>
        <p:nvSpPr>
          <p:cNvPr id="105029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技术应用：详细描述人工智能在智能交通系统中的应用，包括使用的技术、算法、系统架构等。</a:t>
            </a:r>
            <a:endParaRPr altLang="en-US" sz="1400" lang="zh-CN" spc="150">
              <a:solidFill>
                <a:schemeClr val="tx1"/>
              </a:solidFill>
              <a:effectLst/>
              <a:latin typeface="+mn-ea"/>
              <a:sym typeface="+mn-ea"/>
            </a:endParaRPr>
          </a:p>
        </p:txBody>
      </p:sp>
      <p:sp>
        <p:nvSpPr>
          <p:cNvPr id="105030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案例背景：介绍案例的背景信息，包括项目名称、实施地点、实施时间等。</a:t>
            </a:r>
            <a:endParaRPr altLang="en-US" dirty="0" sz="1400" lang="zh-CN" spc="150">
              <a:solidFill>
                <a:schemeClr val="tx1"/>
              </a:solidFill>
              <a:effectLst/>
              <a:latin typeface="+mn-ea"/>
              <a:sym typeface="+mn-ea"/>
            </a:endParaRPr>
          </a:p>
        </p:txBody>
      </p:sp>
      <p:sp>
        <p:nvSpPr>
          <p:cNvPr id="105030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应用效果：对人工智能在智能交通系统中的应用效果进行评估，包括交通流量、事故率、拥堵情况等方面的变化。</a:t>
            </a:r>
            <a:endParaRPr altLang="en-US" sz="1400" lang="zh-CN" spc="150">
              <a:solidFill>
                <a:schemeClr val="tx1"/>
              </a:solidFill>
              <a:effectLst/>
              <a:latin typeface="+mn-ea"/>
              <a:sym typeface="+mn-ea"/>
            </a:endParaRPr>
          </a:p>
        </p:txBody>
      </p:sp>
      <p:sp>
        <p:nvSpPr>
          <p:cNvPr id="105030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结论与展望：总结案例分析的结论，并展望未来人工智能在智能交通系统中的应用前景。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48" name="标题 2"/>
          <p:cNvSpPr>
            <a:spLocks noGrp="1"/>
          </p:cNvSpPr>
          <p:nvPr>
            <p:ph type="title" idx="2"/>
          </p:nvPr>
        </p:nvSpPr>
        <p:spPr/>
        <p:txBody>
          <a:bodyPr/>
          <a:p>
            <a:r>
              <a:rPr altLang="en-US" lang="zh-CN"/>
              <a:t>案例启示与借鉴意义</a:t>
            </a:r>
            <a:endParaRPr altLang="en-US" lang="zh-CN"/>
          </a:p>
        </p:txBody>
      </p:sp>
      <p:sp>
        <p:nvSpPr>
          <p:cNvPr id="10503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案例背景介绍</a:t>
            </a:r>
            <a:endParaRPr altLang="en-US" dirty="0" sz="2000" lang="zh-CN" spc="150">
              <a:solidFill>
                <a:schemeClr val="tx1">
                  <a:lumMod val="85000"/>
                  <a:lumOff val="15000"/>
                </a:schemeClr>
              </a:solidFill>
              <a:latin typeface="+mn-ea"/>
              <a:sym typeface="+mn-ea"/>
            </a:endParaRPr>
          </a:p>
        </p:txBody>
      </p:sp>
      <p:sp>
        <p:nvSpPr>
          <p:cNvPr id="10503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案例分析：人工智能在智能交通中的应用</a:t>
            </a:r>
            <a:endParaRPr altLang="en-US" dirty="0" sz="2000" lang="zh-CN" spc="150">
              <a:solidFill>
                <a:schemeClr val="tx1">
                  <a:lumMod val="85000"/>
                  <a:lumOff val="15000"/>
                </a:schemeClr>
              </a:solidFill>
              <a:latin typeface="+mn-ea"/>
              <a:sym typeface="+mn-ea"/>
            </a:endParaRPr>
          </a:p>
        </p:txBody>
      </p:sp>
      <p:sp>
        <p:nvSpPr>
          <p:cNvPr id="10503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案例启示：如何借鉴其他城市的成功经验</a:t>
            </a:r>
            <a:endParaRPr altLang="en-US" dirty="0" sz="2000" lang="zh-CN" spc="150">
              <a:solidFill>
                <a:schemeClr val="tx1">
                  <a:lumMod val="85000"/>
                  <a:lumOff val="15000"/>
                </a:schemeClr>
              </a:solidFill>
              <a:latin typeface="+mn-ea"/>
              <a:sym typeface="+mn-ea"/>
            </a:endParaRPr>
          </a:p>
        </p:txBody>
      </p:sp>
      <p:sp>
        <p:nvSpPr>
          <p:cNvPr id="10503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借鉴意义：将成功经验应用到自己的城市中</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12"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414" name="标题 4"/>
          <p:cNvSpPr>
            <a:spLocks noGrp="1"/>
          </p:cNvSpPr>
          <p:nvPr>
            <p:ph type="title" idx="1"/>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484" name="标题 2"/>
          <p:cNvSpPr>
            <a:spLocks noGrp="1"/>
          </p:cNvSpPr>
          <p:nvPr>
            <p:ph type="title" idx="2"/>
          </p:nvPr>
        </p:nvSpPr>
        <p:spPr/>
        <p:txBody>
          <a:bodyPr/>
          <a:p>
            <a:r>
              <a:rPr altLang="en-US" lang="zh-CN"/>
              <a:t>研究结论</a:t>
            </a:r>
            <a:endParaRPr altLang="en-US" lang="zh-CN"/>
          </a:p>
        </p:txBody>
      </p:sp>
      <p:sp>
        <p:nvSpPr>
          <p:cNvPr id="105048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9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9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9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0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0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人工智能技术有助于降低交通拥堵和事故发生率</a:t>
            </a:r>
            <a:endParaRPr altLang="en-US" dirty="0" sz="2400" lang="zh-CN">
              <a:latin typeface="+mn-ea"/>
              <a:ea typeface="+mn-ea"/>
            </a:endParaRPr>
          </a:p>
        </p:txBody>
      </p:sp>
      <p:sp>
        <p:nvSpPr>
          <p:cNvPr id="105050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未来需要进一步研究和推广人工智能在智能交通中的应用</a:t>
            </a:r>
            <a:endParaRPr altLang="en-US" dirty="0" sz="2400" lang="zh-CN">
              <a:latin typeface="+mn-ea"/>
              <a:ea typeface="+mn-ea"/>
            </a:endParaRPr>
          </a:p>
        </p:txBody>
      </p:sp>
      <p:sp>
        <p:nvSpPr>
          <p:cNvPr id="105050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人工智能在智能交通中具有广泛的应用前景</a:t>
            </a:r>
            <a:endParaRPr altLang="en-US" dirty="0" sz="2400" lang="zh-CN">
              <a:latin typeface="+mn-ea"/>
              <a:ea typeface="+mn-ea"/>
            </a:endParaRPr>
          </a:p>
        </p:txBody>
      </p:sp>
      <p:sp>
        <p:nvSpPr>
          <p:cNvPr id="105050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人工智能技术能够提高交通效率和安全性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48" name="标题 2"/>
          <p:cNvSpPr>
            <a:spLocks noGrp="1"/>
          </p:cNvSpPr>
          <p:nvPr>
            <p:ph type="title" idx="2"/>
          </p:nvPr>
        </p:nvSpPr>
        <p:spPr/>
        <p:txBody>
          <a:bodyPr/>
          <a:p>
            <a:r>
              <a:rPr altLang="en-US" lang="zh-CN"/>
              <a:t>对未来研究的建议</a:t>
            </a:r>
            <a:endParaRPr altLang="en-US" lang="zh-CN"/>
          </a:p>
        </p:txBody>
      </p:sp>
      <p:sp>
        <p:nvSpPr>
          <p:cNvPr id="105055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深入研究人工智能在智能交通中的应用，提高交通效率和安全性</a:t>
            </a:r>
            <a:endParaRPr altLang="en-US" dirty="0" sz="2000" lang="zh-CN" spc="150">
              <a:solidFill>
                <a:schemeClr val="tx1">
                  <a:lumMod val="75000"/>
                  <a:lumOff val="25000"/>
                </a:schemeClr>
              </a:solidFill>
              <a:latin typeface="+mn-ea"/>
              <a:sym typeface="+mn-ea"/>
            </a:endParaRPr>
          </a:p>
        </p:txBody>
      </p:sp>
      <p:sp>
        <p:nvSpPr>
          <p:cNvPr id="105055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加强人工智能技术的研究和应用，提高交通智能化水平</a:t>
            </a:r>
            <a:endParaRPr altLang="en-US" dirty="0" sz="2000" lang="zh-CN" spc="150">
              <a:solidFill>
                <a:schemeClr val="tx1">
                  <a:lumMod val="75000"/>
                  <a:lumOff val="25000"/>
                </a:schemeClr>
              </a:solidFill>
              <a:latin typeface="+mn-ea"/>
              <a:sym typeface="+mn-ea"/>
            </a:endParaRPr>
          </a:p>
        </p:txBody>
      </p:sp>
      <p:sp>
        <p:nvSpPr>
          <p:cNvPr id="105056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6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6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探索人工智能与其他领域的融合应用，推动智能交通的全面发展</a:t>
            </a:r>
            <a:endParaRPr altLang="en-US" dirty="0" sz="2000" lang="zh-CN" spc="150">
              <a:solidFill>
                <a:schemeClr val="tx1">
                  <a:lumMod val="75000"/>
                  <a:lumOff val="25000"/>
                </a:schemeClr>
              </a:solidFill>
              <a:latin typeface="+mn-ea"/>
              <a:sym typeface="+mn-ea"/>
            </a:endParaRPr>
          </a:p>
        </p:txBody>
      </p:sp>
      <p:sp>
        <p:nvSpPr>
          <p:cNvPr id="105056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6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7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加强国际合作和交流，共同推动智能交通技术的发展和应用</a:t>
            </a:r>
            <a:endParaRPr altLang="en-US" dirty="0" sz="2000" lang="zh-CN" spc="150">
              <a:solidFill>
                <a:schemeClr val="tx1">
                  <a:lumMod val="75000"/>
                  <a:lumOff val="25000"/>
                </a:schemeClr>
              </a:solidFill>
              <a:latin typeface="+mn-ea"/>
              <a:sym typeface="+mn-ea"/>
            </a:endParaRPr>
          </a:p>
        </p:txBody>
      </p:sp>
      <p:sp>
        <p:nvSpPr>
          <p:cNvPr id="105057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61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61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7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0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4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0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3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62.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2023-12-17T01:17:29Z</dcterms:created>
  <dcterms:modified xsi:type="dcterms:W3CDTF">2023-12-17T01:17:29Z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5ba30316856c4f97904480abce7c1811_21</vt:lpwstr>
  </property>
</Properties>
</file>