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48" r:id="rId1"/>
    <p:sldMasterId id="2147485385" r:id="rId2"/>
  </p:sldMasterIdLst>
  <p:notesMasterIdLst>
    <p:notesMasterId r:id="rId3"/>
  </p:notesMasterIdLst>
  <p:sldIdLst>
    <p:sldId id="1013" r:id="rId4"/>
    <p:sldId id="1018" r:id="rId5"/>
    <p:sldId id="1022" r:id="rId6"/>
    <p:sldId id="1025" r:id="rId7"/>
    <p:sldId id="1028" r:id="rId8"/>
    <p:sldId id="1031" r:id="rId9"/>
    <p:sldId id="1034" r:id="rId10"/>
    <p:sldId id="1037" r:id="rId11"/>
    <p:sldId id="1040" r:id="rId12"/>
    <p:sldId id="1043" r:id="rId13"/>
    <p:sldId id="1046" r:id="rId14"/>
    <p:sldId id="1049" r:id="rId15"/>
    <p:sldId id="1052" r:id="rId16"/>
    <p:sldId id="1055" r:id="rId17"/>
    <p:sldId id="1058" r:id="rId18"/>
    <p:sldId id="1061" r:id="rId19"/>
    <p:sldId id="1064" r:id="rId20"/>
    <p:sldId id="1067" r:id="rId21"/>
    <p:sldId id="1070" r:id="rId22"/>
    <p:sldId id="1073" r:id="rId23"/>
    <p:sldId id="1076" r:id="rId24"/>
    <p:sldId id="1079" r:id="rId25"/>
    <p:sldId id="1082" r:id="rId26"/>
    <p:sldId id="1085" r:id="rId27"/>
    <p:sldId id="1088" r:id="rId28"/>
    <p:sldId id="1091" r:id="rId29"/>
    <p:sldId id="1094" r:id="rId30"/>
    <p:sldId id="109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49" r:id="rId1"/>
    <p:sldLayoutId id="2147485350" r:id="rId2"/>
    <p:sldLayoutId id="2147485351" r:id="rId3"/>
    <p:sldLayoutId id="2147485352" r:id="rId4"/>
    <p:sldLayoutId id="2147485353" r:id="rId5"/>
    <p:sldLayoutId id="2147485354" r:id="rId6"/>
    <p:sldLayoutId id="2147485355" r:id="rId7"/>
    <p:sldLayoutId id="2147485356" r:id="rId8"/>
    <p:sldLayoutId id="2147485357" r:id="rId9"/>
    <p:sldLayoutId id="2147485358" r:id="rId10"/>
    <p:sldLayoutId id="21474853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86" r:id="rId1"/>
    <p:sldLayoutId id="2147485387" r:id="rId2"/>
    <p:sldLayoutId id="2147485388" r:id="rId3"/>
    <p:sldLayoutId id="2147485389" r:id="rId4"/>
    <p:sldLayoutId id="2147485390" r:id="rId5"/>
    <p:sldLayoutId id="2147485391" r:id="rId6"/>
    <p:sldLayoutId id="2147485392" r:id="rId7"/>
    <p:sldLayoutId id="2147485393" r:id="rId8"/>
    <p:sldLayoutId id="2147485394" r:id="rId9"/>
    <p:sldLayoutId id="2147485395" r:id="rId10"/>
    <p:sldLayoutId id="21474853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tags" Target="../tags/tag339.xml"/><Relationship Id="rId18" Type="http://schemas.openxmlformats.org/officeDocument/2006/relationships/tags" Target="../tags/tag340.xml"/><Relationship Id="rId19" Type="http://schemas.openxmlformats.org/officeDocument/2006/relationships/tags" Target="../tags/tag341.xml"/><Relationship Id="rId20" Type="http://schemas.openxmlformats.org/officeDocument/2006/relationships/tags" Target="../tags/tag34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tags" Target="../tags/tag420.xml"/><Relationship Id="rId22" Type="http://schemas.openxmlformats.org/officeDocument/2006/relationships/tags" Target="../tags/tag421.xml"/><Relationship Id="rId23" Type="http://schemas.openxmlformats.org/officeDocument/2006/relationships/tags" Target="../tags/tag422.xml"/><Relationship Id="rId24" Type="http://schemas.openxmlformats.org/officeDocument/2006/relationships/tags" Target="../tags/tag423.xml"/><Relationship Id="rId25" Type="http://schemas.openxmlformats.org/officeDocument/2006/relationships/tags" Target="../tags/tag424.xml"/><Relationship Id="rId26" Type="http://schemas.openxmlformats.org/officeDocument/2006/relationships/tags" Target="../tags/tag425.xml"/><Relationship Id="rId27" Type="http://schemas.openxmlformats.org/officeDocument/2006/relationships/tags" Target="../tags/tag426.xml"/><Relationship Id="rId28" Type="http://schemas.openxmlformats.org/officeDocument/2006/relationships/tags" Target="../tags/tag427.xml"/><Relationship Id="rId29" Type="http://schemas.openxmlformats.org/officeDocument/2006/relationships/tags" Target="../tags/tag428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自然语言处理技术的突破与应用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自然语言处理技术的现状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自然语言处理技术的突破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自然语言处理技术的应用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自然语言处理技术的未来展望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自然语言处理技术的实践案例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总结与思考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自然语言处理技术的现状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自然语言处理技术的发展历程</a:t>
            </a:r>
            <a:endParaRPr altLang="en-US" lang="zh-CN"/>
          </a:p>
        </p:txBody>
      </p:sp>
      <p:sp>
        <p:nvSpPr>
          <p:cNvPr id="1049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0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早期的自然语言处理技术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96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机器学习在自然语言处理中的应用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深度学习在自然语言处理中的应用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4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自然语言处理技术的未来发展趋势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自然语言处理技术的应用领域</a:t>
            </a:r>
            <a:endParaRPr altLang="en-US" lang="zh-CN"/>
          </a:p>
        </p:txBody>
      </p:sp>
      <p:sp>
        <p:nvSpPr>
          <p:cNvPr id="1049170" name="矩形 3"/>
          <p:cNvSpPr/>
          <p:nvPr>
            <p:custDataLst>
              <p:tags r:id="rId1"/>
            </p:custDataLst>
          </p:nvPr>
        </p:nvSpPr>
        <p:spPr>
          <a:xfrm>
            <a:off x="972637" y="1689832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72" name="矩形 13"/>
          <p:cNvSpPr/>
          <p:nvPr>
            <p:custDataLst>
              <p:tags r:id="rId2"/>
            </p:custDataLst>
          </p:nvPr>
        </p:nvSpPr>
        <p:spPr>
          <a:xfrm>
            <a:off x="608330" y="1689832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74" name="文本框 4"/>
          <p:cNvSpPr txBox="1"/>
          <p:nvPr>
            <p:custDataLst>
              <p:tags r:id="rId3"/>
            </p:custDataLst>
          </p:nvPr>
        </p:nvSpPr>
        <p:spPr>
          <a:xfrm>
            <a:off x="1160564" y="1796944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智能客服：通过自然语言处理技术，实现智能问答、自动回复等功能，提高客户服务效率。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39"/>
          <p:cNvSpPr/>
          <p:nvPr>
            <p:custDataLst>
              <p:tags r:id="rId4"/>
            </p:custDataLst>
          </p:nvPr>
        </p:nvSpPr>
        <p:spPr>
          <a:xfrm>
            <a:off x="972637" y="3163738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78" name="矩形 5"/>
          <p:cNvSpPr/>
          <p:nvPr>
            <p:custDataLst>
              <p:tags r:id="rId5"/>
            </p:custDataLst>
          </p:nvPr>
        </p:nvSpPr>
        <p:spPr>
          <a:xfrm>
            <a:off x="608330" y="3163738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80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27085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语音识别：将语音转换为文本，实现语音输入、语音搜索等功能，提高人机交互的便捷性。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12"/>
          <p:cNvSpPr/>
          <p:nvPr>
            <p:custDataLst>
              <p:tags r:id="rId7"/>
            </p:custDataLst>
          </p:nvPr>
        </p:nvSpPr>
        <p:spPr>
          <a:xfrm>
            <a:off x="972637" y="4637644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84" name="矩形 17"/>
          <p:cNvSpPr/>
          <p:nvPr>
            <p:custDataLst>
              <p:tags r:id="rId8"/>
            </p:custDataLst>
          </p:nvPr>
        </p:nvSpPr>
        <p:spPr>
          <a:xfrm>
            <a:off x="608330" y="4637644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86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744756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机器翻译：通过自然语言处理技术，实现不同语言之间的翻译，促进跨文化交流。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9"/>
          <p:cNvSpPr/>
          <p:nvPr>
            <p:custDataLst>
              <p:tags r:id="rId10"/>
            </p:custDataLst>
          </p:nvPr>
        </p:nvSpPr>
        <p:spPr>
          <a:xfrm>
            <a:off x="6659169" y="1689832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90" name="矩形 26"/>
          <p:cNvSpPr/>
          <p:nvPr>
            <p:custDataLst>
              <p:tags r:id="rId11"/>
            </p:custDataLst>
          </p:nvPr>
        </p:nvSpPr>
        <p:spPr>
          <a:xfrm>
            <a:off x="6294862" y="1689832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92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796944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情感分析：通过自然语言处理技术，分析文本中的情感倾向，为企业决策提供参考。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64"/>
          <p:cNvSpPr/>
          <p:nvPr>
            <p:custDataLst>
              <p:tags r:id="rId13"/>
            </p:custDataLst>
          </p:nvPr>
        </p:nvSpPr>
        <p:spPr>
          <a:xfrm>
            <a:off x="6659169" y="3163738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96" name="矩形 65"/>
          <p:cNvSpPr/>
          <p:nvPr>
            <p:custDataLst>
              <p:tags r:id="rId14"/>
            </p:custDataLst>
          </p:nvPr>
        </p:nvSpPr>
        <p:spPr>
          <a:xfrm>
            <a:off x="6294862" y="3163738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98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27085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文本挖掘：通过自然语言处理技术，对大量文本数据进行挖掘和分析，发现其中的规律和趋势。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自然语言处理技术的现状与挑战</a:t>
            </a:r>
            <a:endParaRPr altLang="en-US" lang="zh-CN"/>
          </a:p>
        </p:txBody>
      </p:sp>
      <p:sp>
        <p:nvSpPr>
          <p:cNvPr id="104925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自然语言处理技术面临的挑战：数据稀疏性、语义歧义性、语言多样性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自然语言处理技术的现状：发展迅速，应用广泛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未来发展趋势：深度学习、多模态融合、跨语言处理等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4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自然语言处理技术的突破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深度学习在自然语言处理中的应用</a:t>
            </a:r>
            <a:endParaRPr altLang="en-US" lang="zh-CN"/>
          </a:p>
        </p:txBody>
      </p:sp>
      <p:sp>
        <p:nvSpPr>
          <p:cNvPr id="1049424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深度学习在自然语言处理中的应用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深度学习在自然语言处理中的优势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深度学习在自然语言处理中的未来发展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神经网络模型在自然语言处理中的创新</a:t>
            </a:r>
            <a:endParaRPr altLang="en-US" lang="zh-CN"/>
          </a:p>
        </p:txBody>
      </p:sp>
      <p:sp>
        <p:nvSpPr>
          <p:cNvPr id="1049506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0000"/>
          </a:bodyPr>
          <a:p>
            <a:r>
              <a:rPr altLang="en-US" lang="zh-CN"/>
              <a:t>RNN模型：通过循环神经网络模型，实现序列到序列的映射，解决自然语言处理中的序列预测问题。</a:t>
            </a:r>
            <a:endParaRPr altLang="en-US" lang="zh-CN"/>
          </a:p>
          <a:p>
            <a:r>
              <a:rPr altLang="en-US" lang="zh-CN"/>
              <a:t>LSTM模型：长短期记忆网络模型，通过引入记忆单元，解决RNN模型存在的梯度消失和梯度爆炸问题，提高模型的性能。</a:t>
            </a:r>
            <a:endParaRPr altLang="en-US" lang="zh-CN"/>
          </a:p>
          <a:p>
            <a:r>
              <a:rPr altLang="en-US" lang="zh-CN"/>
              <a:t>GRU模型：门控循环单元模型，与LSTM类似，通过引入门控机制，控制信息的流动，提高模型的性能。</a:t>
            </a:r>
            <a:endParaRPr altLang="en-US" lang="zh-CN"/>
          </a:p>
          <a:p>
            <a:r>
              <a:rPr altLang="en-US" lang="zh-CN"/>
              <a:t>Transformer模型：基于自注意力机制的神经网络模型，通过多头自注意力机制和位置编码，提高模型的表达能力和泛化能力。  我正在写一份主题为“自然语言处理技术的突破与应用”的PPT,现在准备介绍“自然语言处理技术的应用”,请帮我生成“自然语言处理技术在智能客服中的应用”为标题的内容 自然语言处理技术在智能客服中的应用</a:t>
            </a:r>
            <a:endParaRPr altLang="en-US" lang="zh-CN"/>
          </a:p>
          <a:p>
            <a:pPr lvl="1"/>
            <a:r>
              <a:rPr altLang="en-US" lang="zh-CN"/>
              <a:t>我正在写一份主题为“自然语言处理技术的突破与应用”的PPT,现在准备介绍“自然语言处理技术的应用”,请帮我生成“自然语言处理技术在智能客服中的应用”为标题的内容</a:t>
            </a:r>
            <a:endParaRPr altLang="en-US" lang="zh-CN"/>
          </a:p>
          <a:p>
            <a:pPr lvl="1"/>
            <a:r>
              <a:rPr altLang="en-US" lang="zh-CN"/>
              <a:t>自然语言处理技术在智能客服中的应用</a:t>
            </a:r>
            <a:endParaRPr altLang="en-US" lang="zh-CN"/>
          </a:p>
          <a:p>
            <a:r>
              <a:rPr altLang="en-US" lang="zh-CN"/>
              <a:t>自动回复：利用自然语言处理技术，对用户的问题进行自动识别和分类，快速准确地回答用户的问题。</a:t>
            </a:r>
            <a:endParaRPr altLang="en-US" lang="zh-CN"/>
          </a:p>
          <a:p>
            <a:r>
              <a:rPr altLang="en-US" lang="zh-CN"/>
              <a:t>情感分析：通过自然语言处理技术，对用户的情感进行分析和判断，提供更加个性化的服务。</a:t>
            </a:r>
            <a:endParaRPr altLang="en-US" lang="zh-CN"/>
          </a:p>
          <a:p>
            <a:r>
              <a:rPr altLang="en-US" lang="zh-CN"/>
              <a:t>智能推荐：根据用户的兴趣和历史行为，利用自然语言处理技术进行推荐算法的设计和实现，提高推荐准确度和用户满意度。</a:t>
            </a:r>
            <a:endParaRPr altLang="en-US" lang="zh-CN"/>
          </a:p>
          <a:p>
            <a:r>
              <a:rPr altLang="en-US" lang="zh-CN"/>
              <a:t>语音识别和合成：利用自然语言处理技术实现语音识别和语音合成，提供更加便捷的服务方式。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自然语言处理技术的最新研究成果</a:t>
            </a:r>
            <a:endParaRPr altLang="en-US" lang="zh-CN"/>
          </a:p>
        </p:txBody>
      </p:sp>
      <p:sp>
        <p:nvSpPr>
          <p:cNvPr id="1049566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跨语言自然语言处理技术的进展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6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自然语言生成与对话系统的突破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预训练语言模型的发展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8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2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深度学习在自然语言处理中的应用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65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自然语言处理技术的应用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机器翻译</a:t>
            </a:r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定义：利用自然语言处理技术将一种语言自动翻译成另一种语言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应用场景：跨语言沟通、在线翻译、语音助手等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技术原理：基于深度学习模型进行翻译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优势：快速、准确、自然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智能客服</a:t>
            </a:r>
            <a:endParaRPr altLang="en-US" lang="zh-CN"/>
          </a:p>
        </p:txBody>
      </p:sp>
      <p:sp>
        <p:nvSpPr>
          <p:cNvPr id="104981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技术支持：智能客服需要自然语言处理技术的支持，包括语音识别、文本分析、机器学习等技术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优势：智能客服能够提高服务效率，降低人工成本，提高用户体验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定义：智能客服是利用自然语言处理技术，通过计算机程序模拟人工客服，为用户提供快速、准确、个性化的服务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应用场景：智能客服广泛应用于电商、金融、教育、医疗等领域，为用户提供咨询、查询、建议等服务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情感分析</a:t>
            </a:r>
            <a:endParaRPr altLang="en-US" lang="zh-CN"/>
          </a:p>
        </p:txBody>
      </p:sp>
      <p:sp>
        <p:nvSpPr>
          <p:cNvPr id="104989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情感分析在自然语言处理中的应用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情感分析的未来发展趋势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情感分析的定义和目的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情感分析的基本方法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文本生成与摘要</a:t>
            </a:r>
            <a:endParaRPr altLang="en-US" lang="zh-CN"/>
          </a:p>
        </p:txBody>
      </p:sp>
      <p:sp>
        <p:nvSpPr>
          <p:cNvPr id="10499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文本生成：利用自然语言处理技术生成文本内容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摘要提取：从大量文本中提取关键信息，生成简洁的摘要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情感分析：识别和分析文本中的情感倾向，用于舆情监控、产品评价等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机器翻译：将一种自然语言文本自动翻译成另一种自然语言文本，促进跨语言交流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5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自然语言处理技术的未来展望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自然语言处理技术的发展趋势</a:t>
            </a:r>
            <a:endParaRPr altLang="en-US" lang="zh-CN"/>
          </a:p>
        </p:txBody>
      </p:sp>
      <p:sp>
        <p:nvSpPr>
          <p:cNvPr id="10501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深度学习技术的持续发展：随着深度学习技术的不断进步，自然语言处理技术将更加智能化和高效化。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多模态交互的融合：未来自然语言处理技术将与语音、图像等多模态交互技术融合，实现更加自然和智能的人机交互。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跨语言和多语言处理：随着全球化进程的加速，跨语言和多语言处理将成为自然语言处理技术的重要发展方向。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隐私和安全保护：随着人们对隐私和安全的关注度不断提高，自然语言处理技术将更加注重隐私和安全保护。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自然语言处理技术在未来的应用场景</a:t>
            </a:r>
            <a:endParaRPr altLang="en-US" lang="zh-CN"/>
          </a:p>
        </p:txBody>
      </p:sp>
      <p:sp>
        <p:nvSpPr>
          <p:cNvPr id="105021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智能推荐：通过分析用户的历史数据和行为，利用自然语言处理技术为用户提供更加精准的个性化推荐。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智能客服：利用自然语言处理技术，实现智能问答、自动回复等功能，提高客户服务效率。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智能翻译：随着全球化的发展，自然语言处理技术将在翻译领域发挥更大的作用，实现更加准确、快速的翻译。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智能写作：利用自然语言处理技术，实现文本生成、文本摘要等功能，提高写作效率和质量。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自然语言处理技术的未来挑战与机遇</a:t>
            </a:r>
            <a:endParaRPr altLang="en-US" lang="zh-CN"/>
          </a:p>
        </p:txBody>
      </p:sp>
      <p:sp>
        <p:nvSpPr>
          <p:cNvPr id="105028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9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挑战：数据隐私和安全、语言多样性、不透明的决策过程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机遇：自然语言处理技术将帮助人类更好地理解和利用语言，促进人机交互的发展，为人类带来更智能、更便捷的生活体验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未来应用：个性化推荐、智能客服、机器翻译、情感分析等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1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未来展望：随着技术的不断进步和应用场景的不断拓展，自然语言处理技术将迎来更加广阔的发展空间和更多的应用领域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7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自然语言处理技术的实践案例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机器翻译的实践案例</a:t>
            </a:r>
            <a:endParaRPr altLang="en-US" lang="zh-CN"/>
          </a:p>
        </p:txBody>
      </p:sp>
      <p:sp>
        <p:nvSpPr>
          <p:cNvPr id="10504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谷歌神经机器翻译系统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百度神经机器翻译系统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腾讯AI平台翻译工具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微软Azure神经机器翻译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智能客服的实践案例</a:t>
            </a:r>
            <a:endParaRPr altLang="en-US" lang="zh-CN"/>
          </a:p>
        </p:txBody>
      </p:sp>
      <p:sp>
        <p:nvSpPr>
          <p:cNvPr id="1050544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6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8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0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智能客服的未来发展趋势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54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6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智能客服的实践案例介绍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2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智能客服在自然语言处理技术中的应用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66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8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智能客服的定义和功能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情感分析的实践案例</a:t>
            </a:r>
            <a:endParaRPr altLang="en-US" lang="zh-CN"/>
          </a:p>
        </p:txBody>
      </p:sp>
      <p:sp>
        <p:nvSpPr>
          <p:cNvPr id="1050630" name="梯形 7"/>
          <p:cNvSpPr/>
          <p:nvPr>
            <p:custDataLst>
              <p:tags r:id="rId1"/>
            </p:custDataLst>
          </p:nvPr>
        </p:nvSpPr>
        <p:spPr>
          <a:xfrm flipV="1">
            <a:off x="608330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32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34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36" name="正文"/>
          <p:cNvSpPr txBox="1"/>
          <p:nvPr>
            <p:custDataLst>
              <p:tags r:id="rId4"/>
            </p:custDataLst>
          </p:nvPr>
        </p:nvSpPr>
        <p:spPr>
          <a:xfrm>
            <a:off x="736674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电影评论情感分析：利用自然语言处理技术对电影评论进行情感分析，识别正面和负面情绪，帮助电影制作方了解观众的反馈和喜好。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38" name="梯形 40"/>
          <p:cNvSpPr/>
          <p:nvPr>
            <p:custDataLst>
              <p:tags r:id="rId5"/>
            </p:custDataLst>
          </p:nvPr>
        </p:nvSpPr>
        <p:spPr>
          <a:xfrm flipV="1">
            <a:off x="3432540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40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42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44" name="正文"/>
          <p:cNvSpPr txBox="1"/>
          <p:nvPr>
            <p:custDataLst>
              <p:tags r:id="rId8"/>
            </p:custDataLst>
          </p:nvPr>
        </p:nvSpPr>
        <p:spPr>
          <a:xfrm>
            <a:off x="3560884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社交媒体情感分析：通过自然语言处理技术对社交媒体上的文本进行情感分析，了解公众对特定事件或话题的情绪反应，为政策制定者和企业决策者提供参考。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46" name="梯形 46"/>
          <p:cNvSpPr/>
          <p:nvPr>
            <p:custDataLst>
              <p:tags r:id="rId9"/>
            </p:custDataLst>
          </p:nvPr>
        </p:nvSpPr>
        <p:spPr>
          <a:xfrm flipV="1">
            <a:off x="6256750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48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50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52" name="正文"/>
          <p:cNvSpPr txBox="1"/>
          <p:nvPr>
            <p:custDataLst>
              <p:tags r:id="rId12"/>
            </p:custDataLst>
          </p:nvPr>
        </p:nvSpPr>
        <p:spPr>
          <a:xfrm>
            <a:off x="6385094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客户服务情感分析：在客户服务场景中，利用自然语言处理技术对客户反馈进行情感分析，识别出客户的情绪和需求，提高客户服务的质量和效率。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54" name="梯形 52"/>
          <p:cNvSpPr/>
          <p:nvPr>
            <p:custDataLst>
              <p:tags r:id="rId13"/>
            </p:custDataLst>
          </p:nvPr>
        </p:nvSpPr>
        <p:spPr>
          <a:xfrm flipV="1">
            <a:off x="9080325" y="262791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0656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30959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0658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199127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660" name="正文"/>
          <p:cNvSpPr txBox="1"/>
          <p:nvPr>
            <p:custDataLst>
              <p:tags r:id="rId16"/>
            </p:custDataLst>
          </p:nvPr>
        </p:nvSpPr>
        <p:spPr>
          <a:xfrm>
            <a:off x="9208669" y="290302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舆情监控情感分析：通过自然语言处理技术对网络舆情进行情感分析，实时监测公众对特定事件或话题的情绪反应，为政府和企业提供舆情预警和应对策略。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文本生成与摘要的实践案例</a:t>
            </a:r>
            <a:endParaRPr altLang="en-US" lang="zh-CN"/>
          </a:p>
        </p:txBody>
      </p:sp>
      <p:sp>
        <p:nvSpPr>
          <p:cNvPr id="105072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实践案例：介绍具体的应用场景和效果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文本生成：利用自然语言处理技术自动生成文本内容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摘要生成：对长篇文本进行自动摘要，提取关键信息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结论：总结实践案例的成果和意义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1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总结与思考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对自然语言处理技术的总结</a:t>
            </a:r>
            <a:endParaRPr altLang="en-US" lang="zh-CN"/>
          </a:p>
        </p:txBody>
      </p:sp>
      <p:sp>
        <p:nvSpPr>
          <p:cNvPr id="105088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8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自然语言处理技术的发展历程和现状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自然语言处理技术的重要性和意义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9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自然语言处理技术在各个领域的应用和影响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自然语言处理技术的未来发展趋势和挑战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对自然语言处理技术的思考与展望</a:t>
            </a:r>
            <a:endParaRPr altLang="en-US" lang="zh-CN"/>
          </a:p>
        </p:txBody>
      </p:sp>
      <p:sp>
        <p:nvSpPr>
          <p:cNvPr id="105096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8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8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思考：自然语言处理技术的发展趋势与挑战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思考：探讨自然语言处理技术面临的挑战与机遇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总结：回顾自然语言处理技术的发展历程与成果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展望：未来自然语言处理技术的应用前景与展望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0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9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3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2023-12-16T16:26:45Z</dcterms:created>
  <dcterms:modified xsi:type="dcterms:W3CDTF">2023-12-16T16:26:45Z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6862bfd0a2bc46f5ba219b4898604aae_21</vt:lpwstr>
  </property>
</Properties>
</file>